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87642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2601858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7501016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4091598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7656940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99563242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0719755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8182774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1132568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7306883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2274474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4314183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3468740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4090501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2110882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66836967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</a:p>
        </p:txBody>
      </p:sp>
      <p:sp>
        <p:nvSpPr>
          <p:cNvPr id="184768270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개발 환경 설정 및 시스템 운영 현황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개발 환경 설정 및 시스템 운영 현황 파악</a:t>
            </a:r>
            <a:br/>
          </a:p>
        </p:txBody>
      </p:sp>
      <p:sp>
        <p:nvSpPr>
          <p:cNvPr id="200710014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37975214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9225675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개발 환경 설정 및 시스템 운영 현황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개발 환경 설정 및 시스템 운영 현황 파악</a:t>
            </a:r>
            <a:br/>
          </a:p>
        </p:txBody>
      </p:sp>
      <p:sp>
        <p:nvSpPr>
          <p:cNvPr id="161161273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40278285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</a:p>
        </p:txBody>
      </p:sp>
      <p:sp>
        <p:nvSpPr>
          <p:cNvPr id="45035000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</a:p>
        </p:txBody>
      </p:sp>
      <p:sp>
        <p:nvSpPr>
          <p:cNvPr id="165463085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2342427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651922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26613637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1413084185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</a:p>
        </p:txBody>
      </p:sp>
      <p:sp>
        <p:nvSpPr>
          <p:cNvPr id="194687695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35468111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63900322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펌핑시트. Close_Level이 다른 시트 조회 기능 개선</a:t>
            </a:r>
          </a:p>
        </p:txBody>
      </p:sp>
      <p:sp>
        <p:nvSpPr>
          <p:cNvPr id="1024777136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</a:p>
        </p:txBody>
      </p:sp>
      <p:sp>
        <p:nvSpPr>
          <p:cNvPr id="50942005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</a:p>
        </p:txBody>
      </p:sp>
      <p:sp>
        <p:nvSpPr>
          <p:cNvPr id="949871868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</a:p>
        </p:txBody>
      </p:sp>
      <p:sp>
        <p:nvSpPr>
          <p:cNvPr id="76837002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1638226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28820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7394170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8270011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2247866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5427492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9238047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5288082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8626125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1851555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9808022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8650050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4043699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4331871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5317093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1576149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</a:p>
        </p:txBody>
      </p:sp>
      <p:sp>
        <p:nvSpPr>
          <p:cNvPr id="202708280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94796352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주유원복 장기 미입금 오더에 대한 삭제권한 부여요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</a:p>
        </p:txBody>
      </p:sp>
      <p:sp>
        <p:nvSpPr>
          <p:cNvPr id="214048559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97506299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40950112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주유원복 장기 미입금 오더에 대한 삭제권한 부여요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</a:p>
        </p:txBody>
      </p:sp>
      <p:sp>
        <p:nvSpPr>
          <p:cNvPr id="177900320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</a:p>
        </p:txBody>
      </p:sp>
      <p:sp>
        <p:nvSpPr>
          <p:cNvPr id="101427150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</a:p>
        </p:txBody>
      </p:sp>
      <p:sp>
        <p:nvSpPr>
          <p:cNvPr id="194801426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98874637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6539411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2510935" name="Text">
    </p:cNvPr>
          <p:cNvSpPr>
            <a:spLocks noGrp="1"/>
          </p:cNvSpPr>
          <p:nvPr/>
        </p:nvSpPr>
        <p:spPr>
          <a:xfrm rot="0">
            <a:off x="9702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</a:p>
        </p:txBody>
      </p:sp>
      <p:sp>
        <p:nvSpPr>
          <p:cNvPr id="354291683" name="Text">
    </p:cNvPr>
          <p:cNvSpPr>
            <a:spLocks noGrp="1"/>
          </p:cNvSpPr>
          <p:nvPr/>
        </p:nvSpPr>
        <p:spPr>
          <a:xfrm rot="0">
            <a:off x="93345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</a:p>
        </p:txBody>
      </p:sp>
      <p:sp>
        <p:nvSpPr>
          <p:cNvPr id="1470584054" name="Text">
    </p:cNvPr>
          <p:cNvSpPr>
            <a:spLocks noGrp="1"/>
          </p:cNvSpPr>
          <p:nvPr/>
        </p:nvSpPr>
        <p:spPr>
          <a:xfrm rot="0">
            <a:off x="5930900" y="37719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공지사항 검색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fortify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자동배차엔진 라이센스 교체</a:t>
            </a:r>
          </a:p>
        </p:txBody>
      </p:sp>
      <p:sp>
        <p:nvSpPr>
          <p:cNvPr id="648447765" name="Text">
    </p:cNvPr>
          <p:cNvSpPr>
            <a:spLocks noGrp="1"/>
          </p:cNvSpPr>
          <p:nvPr/>
        </p:nvSpPr>
        <p:spPr>
          <a:xfrm rot="0">
            <a:off x="53086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797465838" name="Text">
    </p:cNvPr>
          <p:cNvSpPr>
            <a:spLocks noGrp="1"/>
          </p:cNvSpPr>
          <p:nvPr/>
        </p:nvSpPr>
        <p:spPr>
          <a:xfrm rot="0">
            <a:off x="889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250701291" name="Text">
    </p:cNvPr>
          <p:cNvSpPr>
            <a:spLocks noGrp="1"/>
          </p:cNvSpPr>
          <p:nvPr/>
        </p:nvSpPr>
        <p:spPr>
          <a:xfrm rot="0">
            <a:off x="711200" y="37719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공지사항 검색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ITSM-98542 예상완료변경일 수정ITSM-99222 견적서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거리 및 요율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신규 인원 ASM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ASM 이력 탭 활성화변경요청 스텝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감사 자료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ITSM-99443 변경요청서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ITSM-99485 변경결과 작성ITSM-92531 작업유형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ITSM-99489 데이터 작업서 삭제ITSM-92531 작업완료 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현장대리인 및 생산IT지원팀 권한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GCMS 인수인계</a:t>
            </a:r>
          </a:p>
        </p:txBody>
      </p:sp>
      <p:sp>
        <p:nvSpPr>
          <p:cNvPr id="669106856" name="Text">
    </p:cNvPr>
          <p:cNvSpPr>
            <a:spLocks noGrp="1"/>
          </p:cNvSpPr>
          <p:nvPr/>
        </p:nvSpPr>
        <p:spPr>
          <a:xfrm rot="0">
            <a:off x="44831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</a:p>
        </p:txBody>
      </p:sp>
      <p:sp>
        <p:nvSpPr>
          <p:cNvPr id="896366446" name="Text">
    </p:cNvPr>
          <p:cNvSpPr>
            <a:spLocks noGrp="1"/>
          </p:cNvSpPr>
          <p:nvPr/>
        </p:nvSpPr>
        <p:spPr>
          <a:xfrm rot="0">
            <a:off x="48514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0825</a:t>
            </a:r>
            <a:br/>
          </a:p>
        </p:txBody>
      </p:sp>
      <p:sp>
        <p:nvSpPr>
          <p:cNvPr id="1483682305" name="Text">
    </p:cNvPr>
          <p:cNvSpPr>
            <a:spLocks noGrp="1"/>
          </p:cNvSpPr>
          <p:nvPr/>
        </p:nvSpPr>
        <p:spPr>
          <a:xfrm rot="0">
            <a:off x="4114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</a:p>
        </p:txBody>
      </p:sp>
      <p:sp>
        <p:nvSpPr>
          <p:cNvPr id="1941421456" name="Text">
    </p:cNvPr>
          <p:cNvSpPr>
            <a:spLocks noGrp="1"/>
          </p:cNvSpPr>
          <p:nvPr/>
        </p:nvSpPr>
        <p:spPr>
          <a:xfrm rot="0">
            <a:off x="6604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16946892" name="Text">
    </p:cNvPr>
          <p:cNvSpPr>
            <a:spLocks noGrp="1"/>
          </p:cNvSpPr>
          <p:nvPr/>
        </p:nvSpPr>
        <p:spPr>
          <a:xfrm rot="0">
            <a:off x="58801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816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2474503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0628486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4281634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4459086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1823552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6966945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6614741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1931920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7930890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48778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9916644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7575924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456814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27618758" name="Text">
    </p:cNvPr>
          <p:cNvSpPr>
            <a:spLocks noGrp="1"/>
          </p:cNvSpPr>
          <p:nvPr/>
        </p:nvSpPr>
        <p:spPr>
          <a:xfrm rot="0">
            <a:off x="97028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129123340" name="Text">
    </p:cNvPr>
          <p:cNvSpPr>
            <a:spLocks noGrp="1"/>
          </p:cNvSpPr>
          <p:nvPr/>
        </p:nvSpPr>
        <p:spPr>
          <a:xfrm rot="0">
            <a:off x="93345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</a:p>
        </p:txBody>
      </p:sp>
      <p:sp>
        <p:nvSpPr>
          <p:cNvPr id="108695010" name="Text">
    </p:cNvPr>
          <p:cNvSpPr>
            <a:spLocks noGrp="1"/>
          </p:cNvSpPr>
          <p:nvPr/>
        </p:nvSpPr>
        <p:spPr>
          <a:xfrm rot="0">
            <a:off x="5930900" y="1511300"/>
            <a:ext cx="3403600" cy="2882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996110340" name="Text">
    </p:cNvPr>
          <p:cNvSpPr>
            <a:spLocks noGrp="1"/>
          </p:cNvSpPr>
          <p:nvPr/>
        </p:nvSpPr>
        <p:spPr>
          <a:xfrm rot="0">
            <a:off x="5308600" y="1511300"/>
            <a:ext cx="57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581706703" name="Text">
    </p:cNvPr>
          <p:cNvSpPr>
            <a:spLocks noGrp="1"/>
          </p:cNvSpPr>
          <p:nvPr/>
        </p:nvSpPr>
        <p:spPr>
          <a:xfrm rot="0">
            <a:off x="88900" y="1511300"/>
            <a:ext cx="57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270956079" name="Text">
    </p:cNvPr>
          <p:cNvSpPr>
            <a:spLocks noGrp="1"/>
          </p:cNvSpPr>
          <p:nvPr/>
        </p:nvSpPr>
        <p:spPr>
          <a:xfrm rot="0">
            <a:off x="711200" y="1511300"/>
            <a:ext cx="3403600" cy="2882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'금융정보 취합'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'환율주가 SMS'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'Daliy FX' 작업 재수행 및 스케쥴 조정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재수행 및 에러처리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111,112,113,116,117,209 pc 확인  -&gt; 111pc 주말작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업 에러로인해 작업 밀림현상 정상화 -&gt; 111pc SAP 이상확인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정상가동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'구매자금 추심결과' 작업 재수행 및 메일 수기발송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회계지급전표' 작업 데이터정리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외화지급계좌' 작업 변수에 저장된 한글 SAP 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력 불가          -&gt; Clipboard에 변수를 붙여넣은 후 Clipboar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d를 SAP에 붙여넣도록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[PPS] 서버패치 안내 및 확인요청,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수기발송 (작업완료 메일 미발송)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'CNTR 수출계획 통보서 생성' 작업 에러 확인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재수행 -&gt; 데이터 자료(엑셀)에서 얻는 값 뒤에 공백이 많아 자릿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수 초과로 인한 오류 -&gt; SAP 도착국 코드 RPA 입력 불가</a:t>
            </a:r>
          </a:p>
        </p:txBody>
      </p:sp>
      <p:sp>
        <p:nvSpPr>
          <p:cNvPr id="419877160" name="Text">
    </p:cNvPr>
          <p:cNvSpPr>
            <a:spLocks noGrp="1"/>
          </p:cNvSpPr>
          <p:nvPr/>
        </p:nvSpPr>
        <p:spPr>
          <a:xfrm rot="0">
            <a:off x="44831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  <a:br/>
          </a:p>
        </p:txBody>
      </p:sp>
      <p:sp>
        <p:nvSpPr>
          <p:cNvPr id="1494834524" name="Text">
    </p:cNvPr>
          <p:cNvSpPr>
            <a:spLocks noGrp="1"/>
          </p:cNvSpPr>
          <p:nvPr/>
        </p:nvSpPr>
        <p:spPr>
          <a:xfrm rot="0">
            <a:off x="48514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  <a:br/>
          </a:p>
        </p:txBody>
      </p:sp>
      <p:sp>
        <p:nvSpPr>
          <p:cNvPr id="819526437" name="Text">
    </p:cNvPr>
          <p:cNvSpPr>
            <a:spLocks noGrp="1"/>
          </p:cNvSpPr>
          <p:nvPr/>
        </p:nvSpPr>
        <p:spPr>
          <a:xfrm rot="0">
            <a:off x="41148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br/>
            <a:br/>
          </a:p>
        </p:txBody>
      </p:sp>
      <p:sp>
        <p:nvSpPr>
          <p:cNvPr id="1910048041" name="Text">
    </p:cNvPr>
          <p:cNvSpPr>
            <a:spLocks noGrp="1"/>
          </p:cNvSpPr>
          <p:nvPr/>
        </p:nvSpPr>
        <p:spPr>
          <a:xfrm rot="0">
            <a:off x="660400" y="1511300"/>
            <a:ext cx="34544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84989611" name="Text">
    </p:cNvPr>
          <p:cNvSpPr>
            <a:spLocks noGrp="1"/>
          </p:cNvSpPr>
          <p:nvPr/>
        </p:nvSpPr>
        <p:spPr>
          <a:xfrm rot="0">
            <a:off x="5880100" y="1511300"/>
            <a:ext cx="34544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89325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8039289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121930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6727409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1865629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40990238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2088862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7582768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4560398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5981360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8137925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884937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044691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3448231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0591419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19948837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</a:p>
        </p:txBody>
      </p:sp>
      <p:sp>
        <p:nvSpPr>
          <p:cNvPr id="20988346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</a:p>
        </p:txBody>
      </p:sp>
      <p:sp>
        <p:nvSpPr>
          <p:cNvPr id="20410166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98675968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14583417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 신규 결재 양식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협력업체 작업허가서 전자결재 화면 수정요청</a:t>
            </a:r>
          </a:p>
        </p:txBody>
      </p:sp>
      <p:sp>
        <p:nvSpPr>
          <p:cNvPr id="155798413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4885587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</a:p>
        </p:txBody>
      </p:sp>
      <p:sp>
        <p:nvSpPr>
          <p:cNvPr id="67585558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20901339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2372594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21567880" name="Text">
    </p:cNvPr>
          <p:cNvSpPr>
            <a:spLocks noGrp="1"/>
          </p:cNvSpPr>
          <p:nvPr/>
        </p:nvSpPr>
        <p:spPr>
          <a:xfrm rot="0">
            <a:off x="9702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br/>
            <a:br/>
          </a:p>
        </p:txBody>
      </p:sp>
      <p:sp>
        <p:nvSpPr>
          <p:cNvPr id="322399183" name="Text">
    </p:cNvPr>
          <p:cNvSpPr>
            <a:spLocks noGrp="1"/>
          </p:cNvSpPr>
          <p:nvPr/>
        </p:nvSpPr>
        <p:spPr>
          <a:xfrm rot="0">
            <a:off x="93345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  <a:br/>
          </a:p>
        </p:txBody>
      </p:sp>
      <p:sp>
        <p:nvSpPr>
          <p:cNvPr id="892371699" name="Text">
    </p:cNvPr>
          <p:cNvSpPr>
            <a:spLocks noGrp="1"/>
          </p:cNvSpPr>
          <p:nvPr/>
        </p:nvSpPr>
        <p:spPr>
          <a:xfrm rot="0">
            <a:off x="5930900" y="37719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관련 알림 메일 발송시 메일에 포함된 https://s-erm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prd.s-oil.com  링크 주소 정상작동 되도록 JAVA 로직 수정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용.</a:t>
            </a:r>
          </a:p>
        </p:txBody>
      </p:sp>
      <p:sp>
        <p:nvSpPr>
          <p:cNvPr id="1971145059" name="Text">
    </p:cNvPr>
          <p:cNvSpPr>
            <a:spLocks noGrp="1"/>
          </p:cNvSpPr>
          <p:nvPr/>
        </p:nvSpPr>
        <p:spPr>
          <a:xfrm rot="0">
            <a:off x="53086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791124362" name="Text">
    </p:cNvPr>
          <p:cNvSpPr>
            <a:spLocks noGrp="1"/>
          </p:cNvSpPr>
          <p:nvPr/>
        </p:nvSpPr>
        <p:spPr>
          <a:xfrm rot="0">
            <a:off x="889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32576946" name="Text">
    </p:cNvPr>
          <p:cNvSpPr>
            <a:spLocks noGrp="1"/>
          </p:cNvSpPr>
          <p:nvPr/>
        </p:nvSpPr>
        <p:spPr>
          <a:xfrm rot="0">
            <a:off x="711200" y="37719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미입력 KRI 현황 및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관리자&gt;시행교육과정관리&gt;시험관리 - 엑셀다운로드시 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점여부 표기에 대한 로직 수정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정기적검토 기능개선에 대한 수정사항 적용 테스트 및 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영적용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CCS WBS 코드 추가(1-SCD-19-012-029 (Shaheen) 시간외식대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(QA3팀), 1-SCD-19-012-030 (Shaheen) 시간외식대(QA2팀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))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핵심 자재 목록(촉매) 수정 요청(자재번호 85000015]),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첨부파일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핵심 자재 목록(촉매) 수정 요청(자재번호 85000015]),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RI 파라미터에서 해당 자재번호 삭제처리</a:t>
            </a:r>
          </a:p>
        </p:txBody>
      </p:sp>
      <p:sp>
        <p:nvSpPr>
          <p:cNvPr id="913361831" name="Text">
    </p:cNvPr>
          <p:cNvSpPr>
            <a:spLocks noGrp="1"/>
          </p:cNvSpPr>
          <p:nvPr/>
        </p:nvSpPr>
        <p:spPr>
          <a:xfrm rot="0">
            <a:off x="44831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</a:p>
        </p:txBody>
      </p:sp>
      <p:sp>
        <p:nvSpPr>
          <p:cNvPr id="693746267" name="Text">
    </p:cNvPr>
          <p:cNvSpPr>
            <a:spLocks noGrp="1"/>
          </p:cNvSpPr>
          <p:nvPr/>
        </p:nvSpPr>
        <p:spPr>
          <a:xfrm rot="0">
            <a:off x="48514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</a:p>
        </p:txBody>
      </p:sp>
      <p:sp>
        <p:nvSpPr>
          <p:cNvPr id="975277363" name="Text">
    </p:cNvPr>
          <p:cNvSpPr>
            <a:spLocks noGrp="1"/>
          </p:cNvSpPr>
          <p:nvPr/>
        </p:nvSpPr>
        <p:spPr>
          <a:xfrm rot="0">
            <a:off x="4114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</a:p>
        </p:txBody>
      </p:sp>
      <p:sp>
        <p:nvSpPr>
          <p:cNvPr id="172146595" name="Text">
    </p:cNvPr>
          <p:cNvSpPr>
            <a:spLocks noGrp="1"/>
          </p:cNvSpPr>
          <p:nvPr/>
        </p:nvSpPr>
        <p:spPr>
          <a:xfrm rot="0">
            <a:off x="6604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79329215" name="Text">
    </p:cNvPr>
          <p:cNvSpPr>
            <a:spLocks noGrp="1"/>
          </p:cNvSpPr>
          <p:nvPr/>
        </p:nvSpPr>
        <p:spPr>
          <a:xfrm rot="0">
            <a:off x="58801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62919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5838623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0375017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2202647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2722332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92885697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4607545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3044632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1523188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4736702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3874025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0683970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1526592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7645075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3706514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</a:p>
        </p:txBody>
      </p:sp>
      <p:sp>
        <p:nvSpPr>
          <p:cNvPr id="169103240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</a:p>
        </p:txBody>
      </p:sp>
      <p:sp>
        <p:nvSpPr>
          <p:cNvPr id="96771134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전환 모바일상품권 발행 오류 요청</a:t>
            </a:r>
          </a:p>
        </p:txBody>
      </p:sp>
      <p:sp>
        <p:nvSpPr>
          <p:cNvPr id="11275947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28181991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74461686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SOIL  IT 외부 감사 자료 요청 및 질의 응답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핵심 자재 목록(촉매) 수정요청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법인 고객명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신규 사용자 권한 부여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인수인계 (박민우 대리)</a:t>
            </a:r>
          </a:p>
        </p:txBody>
      </p:sp>
      <p:sp>
        <p:nvSpPr>
          <p:cNvPr id="170851559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</a:p>
        </p:txBody>
      </p:sp>
      <p:sp>
        <p:nvSpPr>
          <p:cNvPr id="65812351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144907496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</a:p>
        </p:txBody>
      </p:sp>
      <p:sp>
        <p:nvSpPr>
          <p:cNvPr id="196305442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5846147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2560917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</a:p>
        </p:txBody>
      </p:sp>
      <p:sp>
        <p:nvSpPr>
          <p:cNvPr id="171899093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</a:p>
        </p:txBody>
      </p:sp>
      <p:sp>
        <p:nvSpPr>
          <p:cNvPr id="497377958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[IMS] 날짜 선택 양식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LOPAS 대송저유소 I/F 개발을 위한 테이블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IF정의서 분석</a:t>
            </a:r>
            <a:br/>
          </a:p>
        </p:txBody>
      </p:sp>
      <p:sp>
        <p:nvSpPr>
          <p:cNvPr id="335743461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93663621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208348537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총수송실적 내 '납품처 및 지역' 공란 업데이트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확인 (배치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TM_BAS_PRC_INFO 데이터 불일치 확인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적재 검토 (배치 로직 내 문제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LOPAS 대송저유소 I/F 개발을 위한 테이블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IF정의서 분석</a:t>
            </a:r>
            <a:br/>
          </a:p>
        </p:txBody>
      </p:sp>
      <p:sp>
        <p:nvSpPr>
          <p:cNvPr id="124424084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</a:p>
        </p:txBody>
      </p:sp>
      <p:sp>
        <p:nvSpPr>
          <p:cNvPr id="118973626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</a:p>
        </p:txBody>
      </p:sp>
      <p:sp>
        <p:nvSpPr>
          <p:cNvPr id="186092610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</a:p>
        </p:txBody>
      </p:sp>
      <p:sp>
        <p:nvSpPr>
          <p:cNvPr id="176936225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6275903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58857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9406605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476683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4985485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5337734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3627096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4412795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7311462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4883736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1265682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1715048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6874005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6057327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3446061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2170742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72175627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120547054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2023.7월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</a:p>
        </p:txBody>
      </p:sp>
      <p:sp>
        <p:nvSpPr>
          <p:cNvPr id="32719931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12158596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08833116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2023.7월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로이터 국제유가정보 DID승강기 연동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EAI2호기 서버 damaged QUEUE 삭제 및 재생성</a:t>
            </a:r>
          </a:p>
        </p:txBody>
      </p:sp>
      <p:sp>
        <p:nvSpPr>
          <p:cNvPr id="146341691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</a:p>
        </p:txBody>
      </p:sp>
      <p:sp>
        <p:nvSpPr>
          <p:cNvPr id="110710649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</a:p>
        </p:txBody>
      </p:sp>
      <p:sp>
        <p:nvSpPr>
          <p:cNvPr id="140803344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</a:p>
        </p:txBody>
      </p:sp>
      <p:sp>
        <p:nvSpPr>
          <p:cNvPr id="173503667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31357738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