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2"/>
    <p:sldId id="277" r:id="rId34"/>
    <p:sldId id="278" r:id="rId35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slides/slide19.xml" Type="http://schemas.openxmlformats.org/officeDocument/2006/relationships/slide"/><Relationship Id="rId3" Target="viewProps.xml" Type="http://schemas.openxmlformats.org/officeDocument/2006/relationships/viewProps"/><Relationship Id="rId30" Target="slides/slide20.xml" Type="http://schemas.openxmlformats.org/officeDocument/2006/relationships/slide"/><Relationship Id="rId31" Target="notesSlides/notesSlide4.xml" Type="http://schemas.openxmlformats.org/officeDocument/2006/relationships/notesSlide"/><Relationship Id="rId32" Target="slides/slide21.xml" Type="http://schemas.openxmlformats.org/officeDocument/2006/relationships/slide"/><Relationship Id="rId33" Target="notesSlides/notesSlide5.xml" Type="http://schemas.openxmlformats.org/officeDocument/2006/relationships/notesSlide"/><Relationship Id="rId34" Target="slides/slide22.xml" Type="http://schemas.openxmlformats.org/officeDocument/2006/relationships/slide"/><Relationship Id="rId35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2023-11-01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[2023.11.07 ~ 2023.11.13]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11월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1850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53218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3326995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2376628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4795882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63413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890636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080292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82935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765885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140662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46190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1898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859060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31923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6549830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179986204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서블릿 HANG 현상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계정 생성 프로시저 api 구축</a:t>
            </a:r>
          </a:p>
        </p:txBody>
      </p:sp>
      <p:sp>
        <p:nvSpPr>
          <p:cNvPr id="6851022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539557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694870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서블릿 HANG 현상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취약점 점검 내역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계정 생성 프로시저 api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모의해킹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모의해킹 작성</a:t>
            </a:r>
          </a:p>
        </p:txBody>
      </p:sp>
      <p:sp>
        <p:nvSpPr>
          <p:cNvPr id="6005503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63325195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13720003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164836230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238408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7960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377109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495203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709836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3980065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657085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817377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871712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27856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64946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74885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604267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0275825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6742730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910429" name="Text">
    </p:cNvPr>
          <p:cNvSpPr>
            <a:spLocks noGrp="1"/>
          </p:cNvSpPr>
          <p:nvPr/>
        </p:nvSpPr>
        <p:spPr>
          <a:xfrm rot="0">
            <a:off x="9702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922694211" name="Text">
    </p:cNvPr>
          <p:cNvSpPr>
            <a:spLocks noGrp="1"/>
          </p:cNvSpPr>
          <p:nvPr/>
        </p:nvSpPr>
        <p:spPr>
          <a:xfrm rot="0">
            <a:off x="93345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971738789" name="Text">
    </p:cNvPr>
          <p:cNvSpPr>
            <a:spLocks noGrp="1"/>
          </p:cNvSpPr>
          <p:nvPr/>
        </p:nvSpPr>
        <p:spPr>
          <a:xfrm rot="0">
            <a:off x="5930900" y="1511300"/>
            <a:ext cx="3403600" cy="440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855602048" name="Text">
    </p:cNvPr>
          <p:cNvSpPr>
            <a:spLocks noGrp="1"/>
          </p:cNvSpPr>
          <p:nvPr/>
        </p:nvSpPr>
        <p:spPr>
          <a:xfrm rot="0">
            <a:off x="53086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38036131" name="Text">
    </p:cNvPr>
          <p:cNvSpPr>
            <a:spLocks noGrp="1"/>
          </p:cNvSpPr>
          <p:nvPr/>
        </p:nvSpPr>
        <p:spPr>
          <a:xfrm rot="0">
            <a:off x="889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465646532" name="Text">
    </p:cNvPr>
          <p:cNvSpPr>
            <a:spLocks noGrp="1"/>
          </p:cNvSpPr>
          <p:nvPr/>
        </p:nvSpPr>
        <p:spPr>
          <a:xfrm rot="0">
            <a:off x="711200" y="1511300"/>
            <a:ext cx="3403600" cy="440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ITSM-102098EDI MIG 변경 반영 (SAP 신용장 통지)-10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/31 스마트폼,테이블,인터페이스 정의서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ITSM-102063S-OIL &amp; SABIC Integration을 통한 ERP 내부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시스템 개선 요청-10/30~ 업무자동화 프로세스 적용</a:t>
            </a:r>
          </a:p>
        </p:txBody>
      </p:sp>
      <p:sp>
        <p:nvSpPr>
          <p:cNvPr id="2126125247" name="Text">
    </p:cNvPr>
          <p:cNvSpPr>
            <a:spLocks noGrp="1"/>
          </p:cNvSpPr>
          <p:nvPr/>
        </p:nvSpPr>
        <p:spPr>
          <a:xfrm rot="0">
            <a:off x="44831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932186011" name="Text">
    </p:cNvPr>
          <p:cNvSpPr>
            <a:spLocks noGrp="1"/>
          </p:cNvSpPr>
          <p:nvPr/>
        </p:nvSpPr>
        <p:spPr>
          <a:xfrm rot="0">
            <a:off x="48514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751432570" name="Text">
    </p:cNvPr>
          <p:cNvSpPr>
            <a:spLocks noGrp="1"/>
          </p:cNvSpPr>
          <p:nvPr/>
        </p:nvSpPr>
        <p:spPr>
          <a:xfrm rot="0">
            <a:off x="4114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br/>
          </a:p>
        </p:txBody>
      </p:sp>
      <p:sp>
        <p:nvSpPr>
          <p:cNvPr id="1040497204" name="Text">
    </p:cNvPr>
          <p:cNvSpPr>
            <a:spLocks noGrp="1"/>
          </p:cNvSpPr>
          <p:nvPr/>
        </p:nvSpPr>
        <p:spPr>
          <a:xfrm rot="0">
            <a:off x="6604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2407595" name="Text">
    </p:cNvPr>
          <p:cNvSpPr>
            <a:spLocks noGrp="1"/>
          </p:cNvSpPr>
          <p:nvPr/>
        </p:nvSpPr>
        <p:spPr>
          <a:xfrm rot="0">
            <a:off x="58801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81640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4714952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4719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0422680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324225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9261671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534554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06208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42949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190490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712128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528276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9588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5252847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0535814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090039216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</a:p>
        </p:txBody>
      </p:sp>
      <p:sp>
        <p:nvSpPr>
          <p:cNvPr id="1963298454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ITSM-99071 CP 내의 문자발송 기능 수정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</a:p>
        </p:txBody>
      </p:sp>
      <p:sp>
        <p:nvSpPr>
          <p:cNvPr id="140227553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795134604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230047892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ITSM-99071 CP 내의 문자발송 기능 수정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ITSM-102298 A30-23-0589 결재문서 본문 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미지 파일 및 첨부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ITSM-102287 결재 완료된 문서의 유종별 지원금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 내역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ITSM-102343 해외출장명령서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ITSM-102339 구매요구서(문서번호: DF4-23-1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173)의 첨부 문서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ITSM-102301 PP공정 '23. 10월 공급 화학물질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대금지급을 위한 기술검수증 최종검수일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ITSM-102347 품의서상 기 지원 자산번호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ITSM-102404 정산 관련 요청사항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ITSM-102433 2023년도 제3자 보안 컴플라이언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실시 및 설명회 참석 안내 협조문내 수신부서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ITSM-102436 기안지 내용 일부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ITSM-102479 육아기 근로시간 단축기간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ITSM-102476 구매요구서 첨부 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ITSM-102497 품의서 이미지 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ITSM-102499 협조문 첨부 파일 변경 신청	</a:t>
            </a:r>
          </a:p>
        </p:txBody>
      </p:sp>
      <p:sp>
        <p:nvSpPr>
          <p:cNvPr id="1411255946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17787731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398640138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684688518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827147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1194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995076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46849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7625630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104746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460430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593999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120448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10109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94105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022320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118142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53116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938395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387850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3801930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</a:p>
        </p:txBody>
      </p:sp>
      <p:sp>
        <p:nvSpPr>
          <p:cNvPr id="163191532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[ITSM-102510]RTS Dashboard 관련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[ITSM-102231]S-imoms 프로젝트 진행을 위한 ePSM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S시스템의 Data Table 및 DB Credential 정보 요청</a:t>
            </a:r>
          </a:p>
        </p:txBody>
      </p:sp>
      <p:sp>
        <p:nvSpPr>
          <p:cNvPr id="173441565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5640333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491461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</a:p>
        </p:txBody>
      </p:sp>
      <p:sp>
        <p:nvSpPr>
          <p:cNvPr id="72443613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14147447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09100463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09251797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96085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364061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43380330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66378735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2682235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3410292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7092446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배너 신청 시스템 오류 수정</a:t>
            </a:r>
          </a:p>
        </p:txBody>
      </p:sp>
      <p:sp>
        <p:nvSpPr>
          <p:cNvPr id="30827182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207052269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</a:p>
        </p:txBody>
      </p:sp>
      <p:sp>
        <p:nvSpPr>
          <p:cNvPr id="30781007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5503481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68491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0339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5527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659087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678089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790347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1273349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74235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35017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45703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409806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693669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40722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74152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8067313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2826946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420251707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</a:p>
        </p:txBody>
      </p:sp>
      <p:sp>
        <p:nvSpPr>
          <p:cNvPr id="513393640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</a:p>
        </p:txBody>
      </p:sp>
      <p:sp>
        <p:nvSpPr>
          <p:cNvPr id="401129041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73371233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1485048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ITSM-102321 데이터 작업 삭제ITSM-102322	변경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ITSM-102390 삭제ITSM-102338 요청정보 누락 내용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재작성ITSM-102413 요청정보 누락 내용 재작성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사이버보안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ITSM-100087 변경결과 작성ITSM-102336 견적서 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제ITSM-102126 견적서 삭제ITSM-102504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HCM 모집단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ITSM-96621 변경결과 작성ITSM-102086 배포 상태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경ITSM-102448 작업 유형 변경ITSM-101228 변경결과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성ITSM-90079 작업 스텝 변경ITSM-102581 한글 서비스명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ITSM-102341 작업 스텝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고객 마스터 복사 저장 에러</a:t>
            </a:r>
          </a:p>
        </p:txBody>
      </p:sp>
      <p:sp>
        <p:nvSpPr>
          <p:cNvPr id="1458779591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79369086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1450164130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2036790263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2008593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94024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21417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5024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698814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961992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1971184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24318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73622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80757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40017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13352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72250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12011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5539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8142660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2100181191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</a:p>
        </p:txBody>
      </p:sp>
      <p:sp>
        <p:nvSpPr>
          <p:cNvPr id="1679910272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</a:p>
        </p:txBody>
      </p:sp>
      <p:sp>
        <p:nvSpPr>
          <p:cNvPr id="1250515940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469257772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34585369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outlook 오픈 불가 확인 및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이벤트에러 PC잠금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- '사전점검' 수기발송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- '#4 외화송금' 작업 수기처리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- 'CCS 사전점검' 수기처리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'자가수송비 정산' 작업 담당자 PW 크레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덴셜 변경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'나프타 수입부과금' 작업 메일 수신자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SAP 계정 ocr_admin 설정 변경으로 인해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불가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회계지급계좌 증빙대사'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'나프타 수입부과금' AS400H 시스템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PW만료 오류 담당자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rpa_poc01 계정 BW PW 초기화 요청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HCM 확인 및 재발송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SAP 계정 itoc, rpa_poc01 HCM 접속불가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및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VDI, IAM,OTP 접속 문의 및 조율, 접속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 EAI] EAI 엑셀 작업 RPA로 구성 및 테스트</a:t>
            </a:r>
            <a:br/>
          </a:p>
        </p:txBody>
      </p:sp>
      <p:sp>
        <p:nvSpPr>
          <p:cNvPr id="882219410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876851871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2069794371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522032147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913579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8778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21609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09255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688565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03844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20597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5510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10613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436437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67212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92210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3417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5088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329264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1249038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57043691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6252589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Vendor Print 등록 요청서 적용부서 확장 요청</a:t>
            </a:r>
          </a:p>
        </p:txBody>
      </p:sp>
      <p:sp>
        <p:nvSpPr>
          <p:cNvPr id="2064418073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92862242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39997399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기술검토/정성평가/안전보건검토 결과서 수신결재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자동결재선 지정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Vendor Print 등록 요청서 적용부서 확장 요청</a:t>
            </a:r>
          </a:p>
        </p:txBody>
      </p:sp>
      <p:sp>
        <p:nvSpPr>
          <p:cNvPr id="1175982149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495495122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208320408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493030126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1355839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6719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164916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29545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862366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40832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79711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311516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64367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639010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701240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595410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12058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7687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7846995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87173448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687809588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</a:p>
        </p:txBody>
      </p:sp>
      <p:sp>
        <p:nvSpPr>
          <p:cNvPr id="1702005993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BCP매뉴얼 등록 및 관리화면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한에 따른 코드 재개발 검토	</a:t>
            </a:r>
          </a:p>
        </p:txBody>
      </p:sp>
      <p:sp>
        <p:nvSpPr>
          <p:cNvPr id="301867228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40829402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108127215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건(Soft skill 교육관련 출장비신청서 작성할 수 있도록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 적용)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한에 따른 코드 재개발 검토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BCP매뉴얼 등록 및 관리화면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[교육훈련 신청서] 비계검사관 양성교육 관련 사업자번호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스마트러닝 10월 교육이수 연계 데이터 삭제 처리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재연계를 위한 삭제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2023년 제3자 보안 컴플라이언스 점검 실시 안내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 확인(펜타시스템테크놀러지)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규정관리기안지 ERS 문서조회 메뉴에서 조회되도록 데이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 수정( PO2-C-0011~0021 (총 11EA))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'회전기계 PM지침(MET-M-0101)' 개정 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, 개정오류 재처리</a:t>
            </a:r>
          </a:p>
        </p:txBody>
      </p:sp>
      <p:sp>
        <p:nvSpPr>
          <p:cNvPr id="205760886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826324706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30935899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199967360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4873503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6647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625931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02073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432276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2149145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691700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1120849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81471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20740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806481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0161047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682964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73593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4632709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994068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12/06</a:t>
            </a:r>
            <a:br/>
          </a:p>
        </p:txBody>
      </p:sp>
      <p:sp>
        <p:nvSpPr>
          <p:cNvPr id="10730245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170866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사이버 보안 컴플라이언스 조치 권고 사항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DB Job 에서 Schedule job 으로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(SP402) Oracle SQL 오류 발생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사이버 보안 컴플라이언스 조치 권고 사항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사이버 보안 교육 학습</a:t>
            </a:r>
          </a:p>
        </p:txBody>
      </p:sp>
      <p:sp>
        <p:nvSpPr>
          <p:cNvPr id="845778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7022956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5899074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사이버 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DB Job 에서 Schedule job 으로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23년 2nd interim 운영평가용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사이버 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(SP402) Oracle SQL 오류 발생 확인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사이버 보안 교육 학습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</a:p>
        </p:txBody>
      </p:sp>
      <p:sp>
        <p:nvSpPr>
          <p:cNvPr id="11749123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3972100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40722345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80041569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13910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217901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</a:p>
        </p:txBody>
      </p:sp>
      <p:sp>
        <p:nvSpPr>
          <p:cNvPr id="14262574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</a:p>
        </p:txBody>
      </p:sp>
      <p:sp>
        <p:nvSpPr>
          <p:cNvPr id="106471720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[RMS/FMS] 교체 PC 내 백업 배포 및 설정</a:t>
            </a:r>
          </a:p>
        </p:txBody>
      </p:sp>
      <p:sp>
        <p:nvSpPr>
          <p:cNvPr id="4101978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6939322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364468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 (Emro)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I/F 문의/에러/수정사항 체크 및 배포 (승인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이후 마무리)</a:t>
            </a:r>
          </a:p>
        </p:txBody>
      </p:sp>
      <p:sp>
        <p:nvSpPr>
          <p:cNvPr id="31656682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</a:p>
        </p:txBody>
      </p:sp>
      <p:sp>
        <p:nvSpPr>
          <p:cNvPr id="5273423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</a:p>
        </p:txBody>
      </p:sp>
      <p:sp>
        <p:nvSpPr>
          <p:cNvPr id="43949153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</a:p>
        </p:txBody>
      </p:sp>
      <p:sp>
        <p:nvSpPr>
          <p:cNvPr id="12271254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862159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985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94758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847588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51744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07255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3258627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023307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24535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99081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95966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465716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308122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08998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331225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2302880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</a:p>
        </p:txBody>
      </p:sp>
      <p:sp>
        <p:nvSpPr>
          <p:cNvPr id="148894901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</a:p>
        </p:txBody>
      </p:sp>
      <p:sp>
        <p:nvSpPr>
          <p:cNvPr id="1806109551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Vendor Print 등록 요청서 적용부서 확장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EDI MIG 변경 반영 (SAP 신용장 통지)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EAI정기점검</a:t>
            </a:r>
          </a:p>
        </p:txBody>
      </p:sp>
      <p:sp>
        <p:nvSpPr>
          <p:cNvPr id="772921043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617588766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96869742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Vendor Print 등록 요청서 적용부서 확장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EDI MIG 변경 반영 (SAP 신용장 통지)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Netback 관련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사이버보안 컴플라이언스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로이터국제유가정보 DID시스템  연동 인터페이스 수정</a:t>
            </a:r>
          </a:p>
        </p:txBody>
      </p:sp>
      <p:sp>
        <p:nvSpPr>
          <p:cNvPr id="7151386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543880842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2042377665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1047183714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2776570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63871626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2023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 </a:t>
            </a:r>
            <a:r>
              <a:rPr altLang="ko-KR" b="1" dirty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11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63871626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고귀한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2023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 </a:t>
            </a:r>
            <a:r>
              <a:rPr altLang="ko-KR" b="1" dirty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11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519563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11565867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2254833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129924669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781213534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871957147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775490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18830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44388220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274258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69520397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43142790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74303746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30293260" name="Frame"/>
          <p:cNvSpPr>
            <a:spLocks noGrp="1"/>
          </p:cNvSpPr>
          <p:nvPr/>
        </p:nvSpPr>
        <p:spPr>
          <a:xfrm>
            <a:off x="25400" y="53975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0226580" name="Text">
    </p:cNvPr>
          <p:cNvSpPr>
            <a:spLocks noGrp="1"/>
          </p:cNvSpPr>
          <p:nvPr/>
        </p:nvSpPr>
        <p:spPr>
          <a:xfrm rot="0">
            <a:off x="152400" y="54229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354720992" name="Text">
    </p:cNvPr>
          <p:cNvSpPr>
            <a:spLocks noGrp="1"/>
          </p:cNvSpPr>
          <p:nvPr/>
        </p:nvSpPr>
        <p:spPr>
          <a:xfrm rot="0">
            <a:off x="6451600" y="59563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3010511" name="Text">
    </p:cNvPr>
          <p:cNvSpPr>
            <a:spLocks noGrp="1"/>
          </p:cNvSpPr>
          <p:nvPr/>
        </p:nvSpPr>
        <p:spPr>
          <a:xfrm rot="0">
            <a:off x="2057400" y="59563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694818" name="Text">
    </p:cNvPr>
          <p:cNvSpPr>
            <a:spLocks noGrp="1"/>
          </p:cNvSpPr>
          <p:nvPr/>
        </p:nvSpPr>
        <p:spPr>
          <a:xfrm rot="0">
            <a:off x="101600" y="59563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313179" name="Text">
    </p:cNvPr>
          <p:cNvSpPr>
            <a:spLocks noGrp="1"/>
          </p:cNvSpPr>
          <p:nvPr/>
        </p:nvSpPr>
        <p:spPr>
          <a:xfrm rot="0">
            <a:off x="101600" y="57150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549042739" name="Text">
    </p:cNvPr>
          <p:cNvSpPr>
            <a:spLocks noGrp="1"/>
          </p:cNvSpPr>
          <p:nvPr/>
        </p:nvSpPr>
        <p:spPr>
          <a:xfrm rot="0">
            <a:off x="2057400" y="57150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149055851" name="Text">
    </p:cNvPr>
          <p:cNvSpPr>
            <a:spLocks noGrp="1"/>
          </p:cNvSpPr>
          <p:nvPr/>
        </p:nvSpPr>
        <p:spPr>
          <a:xfrm rot="0">
            <a:off x="6451600" y="57150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411186210" name="Text">
    </p:cNvPr>
          <p:cNvSpPr>
            <a:spLocks noGrp="1"/>
          </p:cNvSpPr>
          <p:nvPr/>
        </p:nvSpPr>
        <p:spPr>
          <a:xfrm rot="0">
            <a:off x="101600" y="6248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1372870" name="Text">
    </p:cNvPr>
          <p:cNvSpPr>
            <a:spLocks noGrp="1"/>
          </p:cNvSpPr>
          <p:nvPr/>
        </p:nvSpPr>
        <p:spPr>
          <a:xfrm rot="0">
            <a:off x="6451600" y="6248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9552121" name="Text">
    </p:cNvPr>
          <p:cNvSpPr>
            <a:spLocks noGrp="1"/>
          </p:cNvSpPr>
          <p:nvPr/>
        </p:nvSpPr>
        <p:spPr>
          <a:xfrm rot="0">
            <a:off x="2057400" y="6248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6295528" name="Text">
    </p:cNvPr>
          <p:cNvSpPr>
            <a:spLocks noGrp="1"/>
          </p:cNvSpPr>
          <p:nvPr/>
        </p:nvSpPr>
        <p:spPr>
          <a:xfrm rot="0">
            <a:off x="1244600" y="6248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4278796" name="Text">
    </p:cNvPr>
          <p:cNvSpPr>
            <a:spLocks noGrp="1"/>
          </p:cNvSpPr>
          <p:nvPr/>
        </p:nvSpPr>
        <p:spPr>
          <a:xfrm rot="0">
            <a:off x="1244600" y="59563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2960932" name="Text">
    </p:cNvPr>
          <p:cNvSpPr>
            <a:spLocks noGrp="1"/>
          </p:cNvSpPr>
          <p:nvPr/>
        </p:nvSpPr>
        <p:spPr>
          <a:xfrm rot="0">
            <a:off x="1244600" y="57150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842488506" name="Text">
    </p:cNvPr>
          <p:cNvSpPr>
            <a:spLocks noGrp="1"/>
          </p:cNvSpPr>
          <p:nvPr/>
        </p:nvSpPr>
        <p:spPr>
          <a:xfrm rot="0">
            <a:off x="8102600" y="6248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2758734" name="Text">
    </p:cNvPr>
          <p:cNvSpPr>
            <a:spLocks noGrp="1"/>
          </p:cNvSpPr>
          <p:nvPr/>
        </p:nvSpPr>
        <p:spPr>
          <a:xfrm rot="0">
            <a:off x="8102600" y="57150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82010800" name="Text">
    </p:cNvPr>
          <p:cNvSpPr>
            <a:spLocks noGrp="1"/>
          </p:cNvSpPr>
          <p:nvPr/>
        </p:nvSpPr>
        <p:spPr>
          <a:xfrm rot="0">
            <a:off x="8102600" y="59563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6628950" name="Frame"/>
          <p:cNvSpPr>
            <a:spLocks noGrp="1"/>
          </p:cNvSpPr>
          <p:nvPr/>
        </p:nvSpPr>
        <p:spPr>
          <a:xfrm>
            <a:off x="101600" y="29845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8587065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0849496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33463383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22680726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3969964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612634374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26570747" name="Frame"/>
          <p:cNvSpPr>
            <a:spLocks noGrp="1"/>
          </p:cNvSpPr>
          <p:nvPr/>
        </p:nvSpPr>
        <p:spPr>
          <a:xfrm>
            <a:off x="165100" y="43053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22690521" name="Text">
    </p:cNvPr>
          <p:cNvSpPr>
            <a:spLocks noGrp="1"/>
          </p:cNvSpPr>
          <p:nvPr/>
        </p:nvSpPr>
        <p:spPr>
          <a:xfrm rot="0">
            <a:off x="165100" y="42799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27527053" name="Text">
    </p:cNvPr>
          <p:cNvSpPr>
            <a:spLocks noGrp="1"/>
          </p:cNvSpPr>
          <p:nvPr/>
        </p:nvSpPr>
        <p:spPr>
          <a:xfrm rot="0">
            <a:off x="965200" y="43307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ITSM-99071 CP 내의 문자발송 기능 수정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저유소 PM 관련 작업의뢰서 전자결재(T-Code : IW21) 개선 요청</a:t>
            </a:r>
          </a:p>
        </p:txBody>
      </p:sp>
      <p:sp>
        <p:nvSpPr>
          <p:cNvPr id="96831250" name="Text">
    </p:cNvPr>
          <p:cNvSpPr>
            <a:spLocks noGrp="1"/>
          </p:cNvSpPr>
          <p:nvPr/>
        </p:nvSpPr>
        <p:spPr>
          <a:xfrm rot="0">
            <a:off x="7239000" y="43307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48351829" name="Text">
    </p:cNvPr>
          <p:cNvSpPr>
            <a:spLocks noGrp="1"/>
          </p:cNvSpPr>
          <p:nvPr/>
        </p:nvSpPr>
        <p:spPr>
          <a:xfrm rot="0">
            <a:off x="5549900" y="43307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1354064590" name="Text">
    </p:cNvPr>
          <p:cNvSpPr>
            <a:spLocks noGrp="1"/>
          </p:cNvSpPr>
          <p:nvPr/>
        </p:nvSpPr>
        <p:spPr>
          <a:xfrm rot="0">
            <a:off x="901700" y="42799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9812247" name="Text">
    </p:cNvPr>
          <p:cNvSpPr>
            <a:spLocks noGrp="1"/>
          </p:cNvSpPr>
          <p:nvPr/>
        </p:nvSpPr>
        <p:spPr>
          <a:xfrm rot="0">
            <a:off x="6121400" y="42799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2135753" name="Text">
    </p:cNvPr>
          <p:cNvSpPr>
            <a:spLocks noGrp="1"/>
          </p:cNvSpPr>
          <p:nvPr/>
        </p:nvSpPr>
        <p:spPr>
          <a:xfrm rot="0">
            <a:off x="5549900" y="42799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8538144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01003772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49327299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706903682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32754052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1531305631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9387094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6921674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9104155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00117364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96306175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772923772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[RPA] A11 '#1 회계지급계좌 증빙대사'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HCM 내 '긴급업무 수행 교통비 신청서' 전자결재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2023년 제3자 보안 컴플라이언스 점검 실시 안내 관련 요청 확인(펜타시스템테크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놀러지)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사이버보안 컴플라이언스 점검</a:t>
            </a:r>
          </a:p>
        </p:txBody>
      </p:sp>
      <p:sp>
        <p:nvSpPr>
          <p:cNvPr id="1273371905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50143921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42103469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</a:p>
        </p:txBody>
      </p:sp>
      <p:sp>
        <p:nvSpPr>
          <p:cNvPr id="1494185508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6835473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724988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3141308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38498923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05203938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219771185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거래유형별 결재선 지정 및 수정 저장시 변경로그 필드 값 오류 수정 (ZEAM1100)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구매처 지급 상시 모니터링 추출 배치 프로그램 보완 (ZTRR7010~ZTRR7150)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PP출하 차량에 대한 ERP~출입관리시스템(e-IOM) Interface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HCM운영 보안 SNC 관련 파라미터 적용 및 SAP서비스 리스타트 작업</a:t>
            </a:r>
          </a:p>
        </p:txBody>
      </p:sp>
      <p:sp>
        <p:nvSpPr>
          <p:cNvPr id="1269406397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32243802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73929372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</a:p>
        </p:txBody>
      </p:sp>
      <p:sp>
        <p:nvSpPr>
          <p:cNvPr id="180547686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1904881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5379358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5517193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6845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12653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366110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058419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76317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2679748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0660437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484462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525160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218401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503687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3879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31493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0998929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415415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145687878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</a:p>
        </p:txBody>
      </p:sp>
      <p:sp>
        <p:nvSpPr>
          <p:cNvPr id="146124548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화공약품계정 파일생성 로직추가 (ZCOR1182)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데이터 수정후 저장시 변경로그 필드값 오류로인한 저장로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수정(ZEAM1100)</a:t>
            </a:r>
          </a:p>
        </p:txBody>
      </p:sp>
      <p:sp>
        <p:nvSpPr>
          <p:cNvPr id="145582932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2187980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8034005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거래유형별 결재선 지정 및 수정 저장시 변경로그 필드 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오류 수정 (ZEAM1100)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관세환급물량 산정시 무상대금청구문서(대금청구유형 : 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F4) 제외 요청 (ZFIR7130)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구매처 지급 상시 모니터링 추출 배치 프로그램 보완 (ZTR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R7010~ZTRR7150)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거래유형별 결재선 지정 프로그램 메일 전송 수정 방향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(ZEAM1100)</a:t>
            </a:r>
          </a:p>
        </p:txBody>
      </p:sp>
      <p:sp>
        <p:nvSpPr>
          <p:cNvPr id="206607964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47073023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1679592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</a:p>
        </p:txBody>
      </p:sp>
      <p:sp>
        <p:nvSpPr>
          <p:cNvPr id="11019300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62104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0873714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145927743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</a:p>
        </p:txBody>
      </p:sp>
      <p:sp>
        <p:nvSpPr>
          <p:cNvPr id="1737776468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(S-imoms 프로젝트)DSV -&gt; SAP 사회봉사활동 내역 조회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퇴직연금 운용방식 변경 신청서 개발 - 20%</a:t>
            </a:r>
          </a:p>
        </p:txBody>
      </p:sp>
      <p:sp>
        <p:nvSpPr>
          <p:cNvPr id="1706094373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415531271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414964868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- 통상임금A로 최종 확정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법적선임자 수당유형 신규 등록관련 작업지원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소급 발령에 따른 권한 회수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관리 메뉴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조직개편으로 인한 소속부서 명칭 변경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파견직-&gt;단기계약직 전환자 하기휴가 쿼터 생성시 사용분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차감처리</a:t>
            </a:r>
          </a:p>
        </p:txBody>
      </p:sp>
      <p:sp>
        <p:nvSpPr>
          <p:cNvPr id="300756903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1933980536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567578468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  <a:br/>
          </a:p>
        </p:txBody>
      </p:sp>
      <p:sp>
        <p:nvSpPr>
          <p:cNvPr id="1022142155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9511398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257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366213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51002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160391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334861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056254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7459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93122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79536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46690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75566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58659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222163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05211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36428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br/>
          </a:p>
        </p:txBody>
      </p:sp>
      <p:sp>
        <p:nvSpPr>
          <p:cNvPr id="8265794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</a:p>
        </p:txBody>
      </p:sp>
      <p:sp>
        <p:nvSpPr>
          <p:cNvPr id="111154039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HCM시스템 특근명령서 및 확인서, 순수특근 휴게시간 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정값 수정 요청</a:t>
            </a:r>
          </a:p>
        </p:txBody>
      </p:sp>
      <p:sp>
        <p:nvSpPr>
          <p:cNvPr id="11172837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388808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5115052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HCM시스템 특근명령서 및 확인서, 순수특근 휴게시간 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정값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육아기 근로시간 단축기간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원격지원(국내,해외출장 시스템 안내)</a:t>
            </a:r>
          </a:p>
        </p:txBody>
      </p:sp>
      <p:sp>
        <p:nvSpPr>
          <p:cNvPr id="11931222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13021203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1109</a:t>
            </a:r>
            <a:br/>
          </a:p>
        </p:txBody>
      </p:sp>
      <p:sp>
        <p:nvSpPr>
          <p:cNvPr id="84196570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11/09</a:t>
            </a:r>
            <a:br/>
          </a:p>
        </p:txBody>
      </p:sp>
      <p:sp>
        <p:nvSpPr>
          <p:cNvPr id="138765375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356247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171731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</a:p>
        </p:txBody>
      </p:sp>
      <p:sp>
        <p:nvSpPr>
          <p:cNvPr id="55314956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751977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</a:p>
        </p:txBody>
      </p:sp>
      <p:sp>
        <p:nvSpPr>
          <p:cNvPr id="145812056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4332780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5000177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2건 결재일 변경에 따른 오류</a:t>
            </a:r>
          </a:p>
        </p:txBody>
      </p:sp>
      <p:sp>
        <p:nvSpPr>
          <p:cNvPr id="132776525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3574663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</a:p>
        </p:txBody>
      </p:sp>
      <p:sp>
        <p:nvSpPr>
          <p:cNvPr id="125332609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</a:p>
        </p:txBody>
      </p:sp>
      <p:sp>
        <p:nvSpPr>
          <p:cNvPr id="190645660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705165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2474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57358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68996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73033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5707838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0960116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551039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77959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955602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138248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58631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569383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780942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9494781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11429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11/20</a:t>
            </a:r>
            <a:br/>
          </a:p>
        </p:txBody>
      </p:sp>
      <p:sp>
        <p:nvSpPr>
          <p:cNvPr id="183354345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11/14</a:t>
            </a:r>
            <a:br/>
          </a:p>
        </p:txBody>
      </p:sp>
      <p:sp>
        <p:nvSpPr>
          <p:cNvPr id="207469184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20088024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919186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435297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Smart-ERP운영 F/S Full로 로그파일 삭제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‘23년 2nd itnerim 운영평가용 내부통제 관련 추가 증빙자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 취합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AP서버 SNC 관련 파라미터 변경 및 SAP서비스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리스타트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사이버보안 컴플라이언스 점검 진행에 따른 ERP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터뷰 및 업무지원</a:t>
            </a:r>
          </a:p>
        </p:txBody>
      </p:sp>
      <p:sp>
        <p:nvSpPr>
          <p:cNvPr id="164023927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</a:p>
        </p:txBody>
      </p:sp>
      <p:sp>
        <p:nvSpPr>
          <p:cNvPr id="123223827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4445214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br/>
          </a:p>
        </p:txBody>
      </p:sp>
      <p:sp>
        <p:nvSpPr>
          <p:cNvPr id="187123334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07297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601052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</a:p>
        </p:txBody>
      </p:sp>
      <p:sp>
        <p:nvSpPr>
          <p:cNvPr id="40865740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</a:p>
        </p:txBody>
      </p:sp>
      <p:sp>
        <p:nvSpPr>
          <p:cNvPr id="83787332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 Vendor Print 등록 요청서 적용부서 확장 요청 (Corro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sion Control 팀)* 특정부서에 대해서는 PR의 '기술검토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품목'을 체크해서 Vendor Print 등록</a:t>
            </a:r>
          </a:p>
        </p:txBody>
      </p:sp>
      <p:sp>
        <p:nvSpPr>
          <p:cNvPr id="149279086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1975218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5113850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 Vendor Print 등록 요청서 적용부서 확장 요청 (Corro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sion Control 팀)* 특정부서에 대해서는 PR의 '기술검토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품목'을 체크해서 Vendor Print 등록</a:t>
            </a:r>
          </a:p>
        </p:txBody>
      </p:sp>
      <p:sp>
        <p:nvSpPr>
          <p:cNvPr id="182287968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br/>
          </a:p>
        </p:txBody>
      </p:sp>
      <p:sp>
        <p:nvSpPr>
          <p:cNvPr id="16970701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</a:p>
        </p:txBody>
      </p:sp>
      <p:sp>
        <p:nvSpPr>
          <p:cNvPr id="76932617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br/>
          </a:p>
        </p:txBody>
      </p:sp>
      <p:sp>
        <p:nvSpPr>
          <p:cNvPr id="148529315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03625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