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Default Extension="ttf" ContentType="application/x-font-ttf"/>
  <Default Extension="otf" ContentType="application/x-font-ttf"/>
  <Default Extension="eot" ContentType="application/x-fontdata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Sm"/>
  </p:sldMasterIdLst>
  <p:sldIdLst>
    <p:sldId id="2561" r:id="rId1"/>
  </p:sldIdLst>
  <p:sldSz cx="9906000" cy="7556500" type="custom"/>
  <p:notesSz cx="6858000" cy="9144000"/>
  <p:embeddedFontLst>
</p:embeddedFontLst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Th" Type="http://schemas.openxmlformats.org/officeDocument/2006/relationships/theme" Target="../theme/theme1.xml"/>
<Relationship Id="rIdSl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Sl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686446" name="Text">
    </p:cNvPr>
          <p:cNvSpPr>
            <a:spLocks noGrp="1"/>
          </p:cNvSpPr>
          <p:nvPr/>
        </p:nvSpPr>
        <p:spPr>
          <a:xfrm rot="0">
            <a:off x="8674100" y="76200"/>
            <a:ext cx="762000" cy="508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8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80">
                <a:latin typeface="맑은 고딕"/>
                <a:ea typeface="맑은 고딕"/>
                <a:cs typeface="맑은 고딕"/>
              </a:rPr>
              <a:t>: 완료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:진행중</a:t>
            </a:r>
            <a:br/>
            <a:r>
              <a:rPr lang="ko" sz="980">
                <a:latin typeface="맑은 고딕"/>
                <a:ea typeface="맑은 고딕"/>
                <a:cs typeface="맑은 고딕"/>
              </a:rPr>
              <a:t>:미완료(문제)</a:t>
            </a:r>
          </a:p>
        </p:txBody>
      </p:sp>
      <p:sp>
        <p:nvSpPr>
          <p:cNvPr id="894679794" name="Rectangle"/>
          <p:cNvSpPr>
            <a:spLocks noGrp="1"/>
          </p:cNvSpPr>
          <p:nvPr/>
        </p:nvSpPr>
        <p:spPr>
          <a:xfrm>
            <a:off x="8420100" y="50800"/>
            <a:ext cx="254000" cy="139700"/>
          </a:xfrm>
          <a:prstGeom prst="rect">
            <a:avLst/>
          </a:prstGeom>
          <a:solidFill>
            <a:srgbClr val="00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62291720" name="Rectangle"/>
          <p:cNvSpPr>
            <a:spLocks noGrp="1"/>
          </p:cNvSpPr>
          <p:nvPr/>
        </p:nvSpPr>
        <p:spPr>
          <a:xfrm>
            <a:off x="8420100" y="228600"/>
            <a:ext cx="254000" cy="139700"/>
          </a:xfrm>
          <a:prstGeom prst="rect">
            <a:avLst/>
          </a:prstGeom>
          <a:solidFill>
            <a:srgbClr val="FFFF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2546461" name="Rectangle"/>
          <p:cNvSpPr>
            <a:spLocks noGrp="1"/>
          </p:cNvSpPr>
          <p:nvPr/>
        </p:nvSpPr>
        <p:spPr>
          <a:xfrm>
            <a:off x="8420100" y="406400"/>
            <a:ext cx="254000" cy="139700"/>
          </a:xfrm>
          <a:prstGeom prst="rect">
            <a:avLst/>
          </a:prstGeom>
          <a:solidFill>
            <a:srgbClr val="FF0000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05332373" name="Text">
    </p:cNvPr>
          <p:cNvSpPr>
            <a:spLocks noGrp="1"/>
          </p:cNvSpPr>
          <p:nvPr/>
        </p:nvSpPr>
        <p:spPr>
          <a:xfrm rot="0">
            <a:off x="127000" y="190500"/>
            <a:ext cx="5181600" cy="3810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57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570" b="1">
                <a:latin typeface="맑은 고딕"/>
                <a:ea typeface="맑은 고딕"/>
                <a:cs typeface="맑은 고딕"/>
              </a:rPr>
              <a:t>2. Summary - ①Baynex</a:t>
            </a:r>
          </a:p>
        </p:txBody>
      </p:sp>
      <p:sp>
        <p:nvSpPr>
          <p:cNvPr id="1127713854" name="Text">
    </p:cNvPr>
          <p:cNvSpPr>
            <a:spLocks noGrp="1"/>
          </p:cNvSpPr>
          <p:nvPr/>
        </p:nvSpPr>
        <p:spPr>
          <a:xfrm rot="0">
            <a:off x="190500" y="7493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063057722" name="Text">
    </p:cNvPr>
          <p:cNvSpPr>
            <a:spLocks noGrp="1"/>
          </p:cNvSpPr>
          <p:nvPr/>
        </p:nvSpPr>
        <p:spPr>
          <a:xfrm rot="0">
            <a:off x="165100" y="723900"/>
            <a:ext cx="2108200" cy="215900"/>
          </a:xfrm>
          <a:prstGeom prst="rect">
            <a:avLst/>
          </a:prstGeom>
          <a:solidFill>
            <a:srgbClr val="C7CDFD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금주 업무 실적</a:t>
            </a:r>
          </a:p>
        </p:txBody>
      </p:sp>
      <p:sp>
        <p:nvSpPr>
          <p:cNvPr id="935351795" name="Text">
    </p:cNvPr>
          <p:cNvSpPr>
            <a:spLocks noGrp="1"/>
          </p:cNvSpPr>
          <p:nvPr/>
        </p:nvSpPr>
        <p:spPr>
          <a:xfrm rot="0">
            <a:off x="152400" y="977900"/>
            <a:ext cx="7366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93659929" name="Text">
    </p:cNvPr>
          <p:cNvSpPr>
            <a:spLocks noGrp="1"/>
          </p:cNvSpPr>
          <p:nvPr/>
        </p:nvSpPr>
        <p:spPr>
          <a:xfrm rot="0">
            <a:off x="889000" y="977900"/>
            <a:ext cx="46482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2050755049" name="Text">
    </p:cNvPr>
          <p:cNvSpPr>
            <a:spLocks noGrp="1"/>
          </p:cNvSpPr>
          <p:nvPr/>
        </p:nvSpPr>
        <p:spPr>
          <a:xfrm rot="0">
            <a:off x="6108700" y="977900"/>
            <a:ext cx="762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진행율</a:t>
            </a:r>
          </a:p>
        </p:txBody>
      </p:sp>
      <p:sp>
        <p:nvSpPr>
          <p:cNvPr id="577874621" name="Text">
    </p:cNvPr>
          <p:cNvSpPr>
            <a:spLocks noGrp="1"/>
          </p:cNvSpPr>
          <p:nvPr/>
        </p:nvSpPr>
        <p:spPr>
          <a:xfrm rot="0">
            <a:off x="6870700" y="977900"/>
            <a:ext cx="2540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상</a:t>
            </a:r>
            <a:br/>
            <a:r>
              <a:rPr lang="ko" sz="1000">
                <a:latin typeface="맑은 고딕"/>
                <a:ea typeface="맑은 고딕"/>
                <a:cs typeface="맑은 고딕"/>
              </a:rPr>
              <a:t>태</a:t>
            </a:r>
          </a:p>
        </p:txBody>
      </p:sp>
      <p:sp>
        <p:nvSpPr>
          <p:cNvPr id="397085901" name="Text">
    </p:cNvPr>
          <p:cNvSpPr>
            <a:spLocks noGrp="1"/>
          </p:cNvSpPr>
          <p:nvPr/>
        </p:nvSpPr>
        <p:spPr>
          <a:xfrm rot="0">
            <a:off x="7124700" y="977900"/>
            <a:ext cx="26543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998930634" name="Text">
    </p:cNvPr>
          <p:cNvSpPr>
            <a:spLocks noGrp="1"/>
          </p:cNvSpPr>
          <p:nvPr/>
        </p:nvSpPr>
        <p:spPr>
          <a:xfrm rot="0">
            <a:off x="5537200" y="977900"/>
            <a:ext cx="571500" cy="3937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완료일</a:t>
            </a:r>
          </a:p>
        </p:txBody>
      </p:sp>
      <p:sp>
        <p:nvSpPr>
          <p:cNvPr id="568544531" name="Frame"/>
          <p:cNvSpPr>
            <a:spLocks noGrp="1"/>
          </p:cNvSpPr>
          <p:nvPr/>
        </p:nvSpPr>
        <p:spPr>
          <a:xfrm>
            <a:off x="25400" y="5092700"/>
            <a:ext cx="9855200" cy="1143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41709008" name="Text">
    </p:cNvPr>
          <p:cNvSpPr>
            <a:spLocks noGrp="1"/>
          </p:cNvSpPr>
          <p:nvPr/>
        </p:nvSpPr>
        <p:spPr>
          <a:xfrm rot="0">
            <a:off x="152400" y="5118100"/>
            <a:ext cx="2476500" cy="228600"/>
          </a:xfrm>
          <a:prstGeom prst="rect">
            <a:avLst/>
          </a:prstGeom>
          <a:solidFill>
            <a:srgbClr val="CCFFCC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ERP 디버깅 권한신청 처리현황</a:t>
            </a:r>
          </a:p>
        </p:txBody>
      </p:sp>
      <p:sp>
        <p:nvSpPr>
          <p:cNvPr id="1097504692" name="Text">
    </p:cNvPr>
          <p:cNvSpPr>
            <a:spLocks noGrp="1"/>
          </p:cNvSpPr>
          <p:nvPr/>
        </p:nvSpPr>
        <p:spPr>
          <a:xfrm rot="0">
            <a:off x="6451600" y="56515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693042043" name="Text">
    </p:cNvPr>
          <p:cNvSpPr>
            <a:spLocks noGrp="1"/>
          </p:cNvSpPr>
          <p:nvPr/>
        </p:nvSpPr>
        <p:spPr>
          <a:xfrm rot="0">
            <a:off x="2057400" y="56515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18677140" name="Text">
    </p:cNvPr>
          <p:cNvSpPr>
            <a:spLocks noGrp="1"/>
          </p:cNvSpPr>
          <p:nvPr/>
        </p:nvSpPr>
        <p:spPr>
          <a:xfrm rot="0">
            <a:off x="101600" y="56515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62844084" name="Text">
    </p:cNvPr>
          <p:cNvSpPr>
            <a:spLocks noGrp="1"/>
          </p:cNvSpPr>
          <p:nvPr/>
        </p:nvSpPr>
        <p:spPr>
          <a:xfrm rot="0">
            <a:off x="101600" y="5410200"/>
            <a:ext cx="1143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Date</a:t>
            </a:r>
          </a:p>
        </p:txBody>
      </p:sp>
      <p:sp>
        <p:nvSpPr>
          <p:cNvPr id="1223024787" name="Text">
    </p:cNvPr>
          <p:cNvSpPr>
            <a:spLocks noGrp="1"/>
          </p:cNvSpPr>
          <p:nvPr/>
        </p:nvSpPr>
        <p:spPr>
          <a:xfrm rot="0">
            <a:off x="2057400" y="5410200"/>
            <a:ext cx="43942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Text (변경값)</a:t>
            </a:r>
          </a:p>
        </p:txBody>
      </p:sp>
      <p:sp>
        <p:nvSpPr>
          <p:cNvPr id="372133847" name="Text">
    </p:cNvPr>
          <p:cNvSpPr>
            <a:spLocks noGrp="1"/>
          </p:cNvSpPr>
          <p:nvPr/>
        </p:nvSpPr>
        <p:spPr>
          <a:xfrm rot="0">
            <a:off x="6451600" y="5410200"/>
            <a:ext cx="16510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 권한신청서번호</a:t>
            </a:r>
          </a:p>
        </p:txBody>
      </p:sp>
      <p:sp>
        <p:nvSpPr>
          <p:cNvPr id="1899210630" name="Text">
    </p:cNvPr>
          <p:cNvSpPr>
            <a:spLocks noGrp="1"/>
          </p:cNvSpPr>
          <p:nvPr/>
        </p:nvSpPr>
        <p:spPr>
          <a:xfrm rot="0">
            <a:off x="101600" y="5943600"/>
            <a:ext cx="1143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38487471" name="Text">
    </p:cNvPr>
          <p:cNvSpPr>
            <a:spLocks noGrp="1"/>
          </p:cNvSpPr>
          <p:nvPr/>
        </p:nvSpPr>
        <p:spPr>
          <a:xfrm rot="0">
            <a:off x="6451600" y="5943600"/>
            <a:ext cx="16510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932157889" name="Text">
    </p:cNvPr>
          <p:cNvSpPr>
            <a:spLocks noGrp="1"/>
          </p:cNvSpPr>
          <p:nvPr/>
        </p:nvSpPr>
        <p:spPr>
          <a:xfrm rot="0">
            <a:off x="2057400" y="5943600"/>
            <a:ext cx="43942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396282500" name="Text">
    </p:cNvPr>
          <p:cNvSpPr>
            <a:spLocks noGrp="1"/>
          </p:cNvSpPr>
          <p:nvPr/>
        </p:nvSpPr>
        <p:spPr>
          <a:xfrm rot="0">
            <a:off x="1244600" y="59436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71806054" name="Text">
    </p:cNvPr>
          <p:cNvSpPr>
            <a:spLocks noGrp="1"/>
          </p:cNvSpPr>
          <p:nvPr/>
        </p:nvSpPr>
        <p:spPr>
          <a:xfrm rot="0">
            <a:off x="1244600" y="5651500"/>
            <a:ext cx="812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49403190" name="Text">
    </p:cNvPr>
          <p:cNvSpPr>
            <a:spLocks noGrp="1"/>
          </p:cNvSpPr>
          <p:nvPr/>
        </p:nvSpPr>
        <p:spPr>
          <a:xfrm rot="0">
            <a:off x="1244600" y="5410200"/>
            <a:ext cx="812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User</a:t>
            </a:r>
          </a:p>
        </p:txBody>
      </p:sp>
      <p:sp>
        <p:nvSpPr>
          <p:cNvPr id="687077504" name="Text">
    </p:cNvPr>
          <p:cNvSpPr>
            <a:spLocks noGrp="1"/>
          </p:cNvSpPr>
          <p:nvPr/>
        </p:nvSpPr>
        <p:spPr>
          <a:xfrm rot="0">
            <a:off x="8102600" y="59436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30556656" name="Text">
    </p:cNvPr>
          <p:cNvSpPr>
            <a:spLocks noGrp="1"/>
          </p:cNvSpPr>
          <p:nvPr/>
        </p:nvSpPr>
        <p:spPr>
          <a:xfrm rot="0">
            <a:off x="8102600" y="5410200"/>
            <a:ext cx="1701800" cy="241300"/>
          </a:xfrm>
          <a:prstGeom prst="rect">
            <a:avLst/>
          </a:prstGeom>
          <a:solidFill>
            <a:srgbClr val="FF9933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구분(일반/긴급)</a:t>
            </a:r>
          </a:p>
        </p:txBody>
      </p:sp>
      <p:sp>
        <p:nvSpPr>
          <p:cNvPr id="1488444109" name="Text">
    </p:cNvPr>
          <p:cNvSpPr>
            <a:spLocks noGrp="1"/>
          </p:cNvSpPr>
          <p:nvPr/>
        </p:nvSpPr>
        <p:spPr>
          <a:xfrm rot="0">
            <a:off x="8102600" y="5651500"/>
            <a:ext cx="1701800" cy="292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1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1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834254827" name="Frame"/>
          <p:cNvSpPr>
            <a:spLocks noGrp="1"/>
          </p:cNvSpPr>
          <p:nvPr/>
        </p:nvSpPr>
        <p:spPr>
          <a:xfrm>
            <a:off x="101600" y="2984500"/>
            <a:ext cx="97790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5475769" name="Text">
    </p:cNvPr>
          <p:cNvSpPr>
            <a:spLocks noGrp="1"/>
          </p:cNvSpPr>
          <p:nvPr/>
        </p:nvSpPr>
        <p:spPr>
          <a:xfrm rot="0">
            <a:off x="165100" y="3048000"/>
            <a:ext cx="2108200" cy="215900"/>
          </a:xfrm>
          <a:prstGeom prst="rect">
            <a:avLst/>
          </a:prstGeom>
          <a:solidFill>
            <a:srgbClr val="919191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" "</a:t>
            </a:r>
          </a:p>
        </p:txBody>
      </p:sp>
      <p:sp>
        <p:nvSpPr>
          <p:cNvPr id="1433154254" name="Text">
    </p:cNvPr>
          <p:cNvSpPr>
            <a:spLocks noGrp="1"/>
          </p:cNvSpPr>
          <p:nvPr/>
        </p:nvSpPr>
        <p:spPr>
          <a:xfrm rot="0">
            <a:off x="152400" y="3009900"/>
            <a:ext cx="2095500" cy="228600"/>
          </a:xfrm>
          <a:prstGeom prst="rect">
            <a:avLst/>
          </a:prstGeom>
          <a:solidFill>
            <a:srgbClr val="FF9900"/>
          </a:solidFill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 b="1">
                <a:latin typeface="맑은 고딕"/>
                <a:ea typeface="맑은 고딕"/>
                <a:cs typeface="맑은 고딕"/>
              </a:rPr>
              <a:t> 차주 업무 계획</a:t>
            </a:r>
          </a:p>
        </p:txBody>
      </p:sp>
      <p:sp>
        <p:nvSpPr>
          <p:cNvPr id="871103260" name="Text">
    </p:cNvPr>
          <p:cNvSpPr>
            <a:spLocks noGrp="1"/>
          </p:cNvSpPr>
          <p:nvPr/>
        </p:nvSpPr>
        <p:spPr>
          <a:xfrm rot="0">
            <a:off x="165100" y="3263900"/>
            <a:ext cx="7366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구분</a:t>
            </a:r>
          </a:p>
        </p:txBody>
      </p:sp>
      <p:sp>
        <p:nvSpPr>
          <p:cNvPr id="2063171411" name="Text">
    </p:cNvPr>
          <p:cNvSpPr>
            <a:spLocks noGrp="1"/>
          </p:cNvSpPr>
          <p:nvPr/>
        </p:nvSpPr>
        <p:spPr>
          <a:xfrm rot="0">
            <a:off x="901700" y="3263900"/>
            <a:ext cx="46482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업무 내용</a:t>
            </a:r>
          </a:p>
        </p:txBody>
      </p:sp>
      <p:sp>
        <p:nvSpPr>
          <p:cNvPr id="38545070" name="Text">
    </p:cNvPr>
          <p:cNvSpPr>
            <a:spLocks noGrp="1"/>
          </p:cNvSpPr>
          <p:nvPr/>
        </p:nvSpPr>
        <p:spPr>
          <a:xfrm rot="0">
            <a:off x="5549900" y="3263900"/>
            <a:ext cx="5715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완료예정</a:t>
            </a:r>
          </a:p>
        </p:txBody>
      </p:sp>
      <p:sp>
        <p:nvSpPr>
          <p:cNvPr id="906141291" name="Text">
    </p:cNvPr>
          <p:cNvSpPr>
            <a:spLocks noGrp="1"/>
          </p:cNvSpPr>
          <p:nvPr/>
        </p:nvSpPr>
        <p:spPr>
          <a:xfrm rot="0">
            <a:off x="6121400" y="3263900"/>
            <a:ext cx="3644900" cy="342900"/>
          </a:xfrm>
          <a:prstGeom prst="rect">
            <a:avLst/>
          </a:prstGeom>
          <a:solidFill>
            <a:srgbClr val="FFCC99"/>
          </a:solidFill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비고</a:t>
            </a:r>
          </a:p>
        </p:txBody>
      </p:sp>
      <p:sp>
        <p:nvSpPr>
          <p:cNvPr id="1516085420" name="Frame"/>
          <p:cNvSpPr>
            <a:spLocks noGrp="1"/>
          </p:cNvSpPr>
          <p:nvPr/>
        </p:nvSpPr>
        <p:spPr>
          <a:xfrm>
            <a:off x="165100" y="4305300"/>
            <a:ext cx="96647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10849619" name="Text">
    </p:cNvPr>
          <p:cNvSpPr>
            <a:spLocks noGrp="1"/>
          </p:cNvSpPr>
          <p:nvPr/>
        </p:nvSpPr>
        <p:spPr>
          <a:xfrm rot="0">
            <a:off x="165100" y="4279900"/>
            <a:ext cx="7366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50306262" name="Text">
    </p:cNvPr>
          <p:cNvSpPr>
            <a:spLocks noGrp="1"/>
          </p:cNvSpPr>
          <p:nvPr/>
        </p:nvSpPr>
        <p:spPr>
          <a:xfrm rot="0">
            <a:off x="965200" y="43307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[E-Approval] 저유소 PM 관련 작업의뢰서 전자결재(T-Code : IW21) 개선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ERM IT 시스템상 KRI data 첨부 파일 오류 수정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Xplatform설치 후 컴포넌트 다운 오류 확인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[EAI] 저유소 PM 관련 작업의뢰서 전자결재(T-Code : IW21) 개선 요청</a:t>
            </a:r>
          </a:p>
        </p:txBody>
      </p:sp>
      <p:sp>
        <p:nvSpPr>
          <p:cNvPr id="715541349" name="Text">
    </p:cNvPr>
          <p:cNvSpPr>
            <a:spLocks noGrp="1"/>
          </p:cNvSpPr>
          <p:nvPr/>
        </p:nvSpPr>
        <p:spPr>
          <a:xfrm rot="0">
            <a:off x="7239000" y="43307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499762781" name="Text">
    </p:cNvPr>
          <p:cNvSpPr>
            <a:spLocks noGrp="1"/>
          </p:cNvSpPr>
          <p:nvPr/>
        </p:nvSpPr>
        <p:spPr>
          <a:xfrm rot="0">
            <a:off x="5549900" y="43307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09/30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06/16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09/29</a:t>
            </a:r>
          </a:p>
        </p:txBody>
      </p:sp>
      <p:sp>
        <p:nvSpPr>
          <p:cNvPr id="214763376" name="Text">
    </p:cNvPr>
          <p:cNvSpPr>
            <a:spLocks noGrp="1"/>
          </p:cNvSpPr>
          <p:nvPr/>
        </p:nvSpPr>
        <p:spPr>
          <a:xfrm rot="0">
            <a:off x="901700" y="4279900"/>
            <a:ext cx="46482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796246258" name="Text">
    </p:cNvPr>
          <p:cNvSpPr>
            <a:spLocks noGrp="1"/>
          </p:cNvSpPr>
          <p:nvPr/>
        </p:nvSpPr>
        <p:spPr>
          <a:xfrm rot="0">
            <a:off x="6121400" y="4279900"/>
            <a:ext cx="36449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923818778" name="Text">
    </p:cNvPr>
          <p:cNvSpPr>
            <a:spLocks noGrp="1"/>
          </p:cNvSpPr>
          <p:nvPr/>
        </p:nvSpPr>
        <p:spPr>
          <a:xfrm rot="0">
            <a:off x="5549900" y="4279900"/>
            <a:ext cx="571500" cy="6477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681430667" name="Frame"/>
          <p:cNvSpPr>
            <a:spLocks noGrp="1"/>
          </p:cNvSpPr>
          <p:nvPr/>
        </p:nvSpPr>
        <p:spPr>
          <a:xfrm>
            <a:off x="165100" y="36068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11387" name="Text">
    </p:cNvPr>
          <p:cNvSpPr>
            <a:spLocks noGrp="1"/>
          </p:cNvSpPr>
          <p:nvPr/>
        </p:nvSpPr>
        <p:spPr>
          <a:xfrm rot="0">
            <a:off x="165100" y="36068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31053660" name="Text">
    </p:cNvPr>
          <p:cNvSpPr>
            <a:spLocks noGrp="1"/>
          </p:cNvSpPr>
          <p:nvPr/>
        </p:nvSpPr>
        <p:spPr>
          <a:xfrm rot="0">
            <a:off x="965200" y="3683000"/>
            <a:ext cx="4584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구매처/거래처 코드 관리 업무 개발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[TR] 법인카드 마스터 전송 보완-기준일자 추가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[MM] ZMMR4110(예약상신) 기능 개선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ZSDR7090 - 담보관리:채권대비 담보확보액” 개선요청</a:t>
            </a:r>
          </a:p>
        </p:txBody>
      </p:sp>
      <p:sp>
        <p:nvSpPr>
          <p:cNvPr id="874812662" name="Text">
    </p:cNvPr>
          <p:cNvSpPr>
            <a:spLocks noGrp="1"/>
          </p:cNvSpPr>
          <p:nvPr/>
        </p:nvSpPr>
        <p:spPr>
          <a:xfrm rot="0">
            <a:off x="7239000" y="36830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43453241" name="Text">
    </p:cNvPr>
          <p:cNvSpPr>
            <a:spLocks noGrp="1"/>
          </p:cNvSpPr>
          <p:nvPr/>
        </p:nvSpPr>
        <p:spPr>
          <a:xfrm rot="0">
            <a:off x="5549900" y="36830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06/30</a:t>
            </a:r>
          </a:p>
        </p:txBody>
      </p:sp>
      <p:sp>
        <p:nvSpPr>
          <p:cNvPr id="1135248496" name="Text">
    </p:cNvPr>
          <p:cNvSpPr>
            <a:spLocks noGrp="1"/>
          </p:cNvSpPr>
          <p:nvPr/>
        </p:nvSpPr>
        <p:spPr>
          <a:xfrm rot="0">
            <a:off x="901700" y="36068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01775214" name="Text">
    </p:cNvPr>
          <p:cNvSpPr>
            <a:spLocks noGrp="1"/>
          </p:cNvSpPr>
          <p:nvPr/>
        </p:nvSpPr>
        <p:spPr>
          <a:xfrm rot="0">
            <a:off x="6121400" y="3606800"/>
            <a:ext cx="36449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79555132" name="Text">
    </p:cNvPr>
          <p:cNvSpPr>
            <a:spLocks noGrp="1"/>
          </p:cNvSpPr>
          <p:nvPr/>
        </p:nvSpPr>
        <p:spPr>
          <a:xfrm rot="0">
            <a:off x="5549900" y="36068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305285361" name="Frame"/>
          <p:cNvSpPr>
            <a:spLocks noGrp="1"/>
          </p:cNvSpPr>
          <p:nvPr/>
        </p:nvSpPr>
        <p:spPr>
          <a:xfrm>
            <a:off x="127000" y="1384300"/>
            <a:ext cx="9779000" cy="1460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15423292" name="Frame"/>
          <p:cNvSpPr>
            <a:spLocks noGrp="1"/>
          </p:cNvSpPr>
          <p:nvPr/>
        </p:nvSpPr>
        <p:spPr>
          <a:xfrm>
            <a:off x="152400" y="2070100"/>
            <a:ext cx="9664700" cy="77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3557936" name="Text">
    </p:cNvPr>
          <p:cNvSpPr>
            <a:spLocks noGrp="1"/>
          </p:cNvSpPr>
          <p:nvPr/>
        </p:nvSpPr>
        <p:spPr>
          <a:xfrm rot="0">
            <a:off x="152400" y="2044700"/>
            <a:ext cx="7366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WEB</a:t>
            </a:r>
          </a:p>
        </p:txBody>
      </p:sp>
      <p:sp>
        <p:nvSpPr>
          <p:cNvPr id="1476367879" name="Text">
    </p:cNvPr>
          <p:cNvSpPr>
            <a:spLocks noGrp="1"/>
          </p:cNvSpPr>
          <p:nvPr/>
        </p:nvSpPr>
        <p:spPr>
          <a:xfrm rot="0">
            <a:off x="952500" y="2095500"/>
            <a:ext cx="45974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[PRM] PRM 오더보류 해제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[ERM] RA 수정 화면에서  Control 전환 체크 박스시 미적용되는 현상 확인 및 수정 후 운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영 반영 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[LMS] ODA/TDA 신청시 신규 임원 직책에 대해 추가 적용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[GCMS] 일일판매보고 품의서 수수료 및 거래유형 수정 요청</a:t>
            </a:r>
          </a:p>
        </p:txBody>
      </p:sp>
      <p:sp>
        <p:nvSpPr>
          <p:cNvPr id="1912626323" name="Text">
    </p:cNvPr>
          <p:cNvSpPr>
            <a:spLocks noGrp="1"/>
          </p:cNvSpPr>
          <p:nvPr/>
        </p:nvSpPr>
        <p:spPr>
          <a:xfrm rot="0">
            <a:off x="7226300" y="2095500"/>
            <a:ext cx="25527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874792585" name="Text">
    </p:cNvPr>
          <p:cNvSpPr>
            <a:spLocks noGrp="1"/>
          </p:cNvSpPr>
          <p:nvPr/>
        </p:nvSpPr>
        <p:spPr>
          <a:xfrm rot="0">
            <a:off x="6108700" y="2044700"/>
            <a:ext cx="7620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864717261" name="Text">
    </p:cNvPr>
          <p:cNvSpPr>
            <a:spLocks noGrp="1"/>
          </p:cNvSpPr>
          <p:nvPr/>
        </p:nvSpPr>
        <p:spPr>
          <a:xfrm rot="0">
            <a:off x="5537200" y="2095500"/>
            <a:ext cx="571500" cy="749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06/01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br/>
            <a:r>
              <a:rPr lang="ko" sz="900">
                <a:latin typeface="맑은 고딕"/>
                <a:ea typeface="맑은 고딕"/>
                <a:cs typeface="맑은 고딕"/>
              </a:rPr>
              <a:t>06/09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</a:p>
        </p:txBody>
      </p:sp>
      <p:sp>
        <p:nvSpPr>
          <p:cNvPr id="409894421" name="Text">
    </p:cNvPr>
          <p:cNvSpPr>
            <a:spLocks noGrp="1"/>
          </p:cNvSpPr>
          <p:nvPr/>
        </p:nvSpPr>
        <p:spPr>
          <a:xfrm rot="0">
            <a:off x="889000" y="2044700"/>
            <a:ext cx="46482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752849743" name="Text">
    </p:cNvPr>
          <p:cNvSpPr>
            <a:spLocks noGrp="1"/>
          </p:cNvSpPr>
          <p:nvPr/>
        </p:nvSpPr>
        <p:spPr>
          <a:xfrm rot="0">
            <a:off x="7124700" y="2044700"/>
            <a:ext cx="26543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2130468551" name="Text">
    </p:cNvPr>
          <p:cNvSpPr>
            <a:spLocks noGrp="1"/>
          </p:cNvSpPr>
          <p:nvPr/>
        </p:nvSpPr>
        <p:spPr>
          <a:xfrm rot="0">
            <a:off x="5537200" y="2044700"/>
            <a:ext cx="571500" cy="800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434074676" name="Rectangle"/>
          <p:cNvSpPr>
            <a:spLocks noGrp="1"/>
          </p:cNvSpPr>
          <p:nvPr/>
        </p:nvSpPr>
        <p:spPr>
          <a:xfrm>
            <a:off x="6870700" y="2044700"/>
            <a:ext cx="254000" cy="800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15367372" name="Frame"/>
          <p:cNvSpPr>
            <a:spLocks noGrp="1"/>
          </p:cNvSpPr>
          <p:nvPr/>
        </p:nvSpPr>
        <p:spPr>
          <a:xfrm>
            <a:off x="152400" y="1371600"/>
            <a:ext cx="96393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6382179" name="Text">
    </p:cNvPr>
          <p:cNvSpPr>
            <a:spLocks noGrp="1"/>
          </p:cNvSpPr>
          <p:nvPr/>
        </p:nvSpPr>
        <p:spPr>
          <a:xfrm rot="0">
            <a:off x="152400" y="1371600"/>
            <a:ext cx="7366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10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1000">
                <a:latin typeface="맑은 고딕"/>
                <a:ea typeface="맑은 고딕"/>
                <a:cs typeface="맑은 고딕"/>
              </a:rPr>
              <a:t>ERP</a:t>
            </a:r>
          </a:p>
        </p:txBody>
      </p:sp>
      <p:sp>
        <p:nvSpPr>
          <p:cNvPr id="1410789714" name="Text">
    </p:cNvPr>
          <p:cNvSpPr>
            <a:spLocks noGrp="1"/>
          </p:cNvSpPr>
          <p:nvPr/>
        </p:nvSpPr>
        <p:spPr>
          <a:xfrm rot="0">
            <a:off x="939800" y="1422400"/>
            <a:ext cx="4610100" cy="622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[FI] EAI 이슈 TEST (ZFI_RECEIVE_POSTING, ZCO_BUD_COMT)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[SABIC] SABIC TD I/F 테스트 위한 수정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[SD] 모바일상품권 취소데이터 반영 요청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[BC] 2023년 상반기 DR 재해복구 모의훈련</a:t>
            </a:r>
          </a:p>
        </p:txBody>
      </p:sp>
      <p:sp>
        <p:nvSpPr>
          <p:cNvPr id="906645808" name="Text">
    </p:cNvPr>
          <p:cNvSpPr>
            <a:spLocks noGrp="1"/>
          </p:cNvSpPr>
          <p:nvPr/>
        </p:nvSpPr>
        <p:spPr>
          <a:xfrm rot="0">
            <a:off x="7226300" y="1447800"/>
            <a:ext cx="25527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</a:p>
        </p:txBody>
      </p:sp>
      <p:sp>
        <p:nvSpPr>
          <p:cNvPr id="368921714" name="Text">
    </p:cNvPr>
          <p:cNvSpPr>
            <a:spLocks noGrp="1"/>
          </p:cNvSpPr>
          <p:nvPr/>
        </p:nvSpPr>
        <p:spPr>
          <a:xfrm rot="0">
            <a:off x="6108700" y="1371600"/>
            <a:ext cx="7620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완료</a:t>
            </a:r>
          </a:p>
        </p:txBody>
      </p:sp>
      <p:sp>
        <p:nvSpPr>
          <p:cNvPr id="1503028658" name="Text">
    </p:cNvPr>
          <p:cNvSpPr>
            <a:spLocks noGrp="1"/>
          </p:cNvSpPr>
          <p:nvPr/>
        </p:nvSpPr>
        <p:spPr>
          <a:xfrm rot="0">
            <a:off x="5537200" y="1447800"/>
            <a:ext cx="571500" cy="5969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06/07</a:t>
            </a:r>
            <a:br/>
            <a:r>
              <a:rPr lang="ko" sz="900">
                <a:latin typeface="맑은 고딕"/>
                <a:ea typeface="맑은 고딕"/>
                <a:cs typeface="맑은 고딕"/>
              </a:rPr>
              <a:t>06/08</a:t>
            </a:r>
          </a:p>
        </p:txBody>
      </p:sp>
      <p:sp>
        <p:nvSpPr>
          <p:cNvPr id="988386227" name="Text">
    </p:cNvPr>
          <p:cNvSpPr>
            <a:spLocks noGrp="1"/>
          </p:cNvSpPr>
          <p:nvPr/>
        </p:nvSpPr>
        <p:spPr>
          <a:xfrm rot="0">
            <a:off x="889000" y="1371600"/>
            <a:ext cx="46482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578030607" name="Text">
    </p:cNvPr>
          <p:cNvSpPr>
            <a:spLocks noGrp="1"/>
          </p:cNvSpPr>
          <p:nvPr/>
        </p:nvSpPr>
        <p:spPr>
          <a:xfrm rot="0">
            <a:off x="7124700" y="1371600"/>
            <a:ext cx="26543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569347936" name="Text">
    </p:cNvPr>
          <p:cNvSpPr>
            <a:spLocks noGrp="1"/>
          </p:cNvSpPr>
          <p:nvPr/>
        </p:nvSpPr>
        <p:spPr>
          <a:xfrm rot="0">
            <a:off x="5537200" y="1371600"/>
            <a:ext cx="571500" cy="673100"/>
          </a:xfrm>
          <a:prstGeom prst="rect">
            <a:avLst/>
          </a:prstGeom>
          <a:ln w="12700">
            <a:solidFill>
              <a:srgbClr val="000000"/>
            </a:solidFill>
            <a:prstDash val="solid"/>
          </a:ln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900">
                <a:solidFill>
                  <a:srgbClr val="000000"/>
                </a:solidFill>
                <a:latin typeface="맑은 고딕"/>
                <a:ea typeface="맑은 고딕"/>
                <a:cs typeface="맑은 고딕"/>
              </a:defRPr>
            </a:pPr>
            <a:r>
              <a:rPr lang="ko" sz="900">
                <a:latin typeface="맑은 고딕"/>
                <a:ea typeface="맑은 고딕"/>
                <a:cs typeface="맑은 고딕"/>
              </a:rPr>
              <a:t> </a:t>
            </a:r>
          </a:p>
        </p:txBody>
      </p:sp>
      <p:sp>
        <p:nvSpPr>
          <p:cNvPr id="1270797594" name="Rectangle"/>
          <p:cNvSpPr>
            <a:spLocks noGrp="1"/>
          </p:cNvSpPr>
          <p:nvPr/>
        </p:nvSpPr>
        <p:spPr>
          <a:xfrm>
            <a:off x="6870700" y="1371600"/>
            <a:ext cx="254000" cy="673100"/>
          </a:xfrm>
          <a:prstGeom prst="rec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6.20.0-2bc7ab61c56f459e8176eb05c7705e145cd400ad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