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1"/>
    <p:sldId id="259" r:id="rId12"/>
    <p:sldId id="260" r:id="rId13"/>
    <p:sldId id="261" r:id="rId15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30"/>
    <p:sldId id="275" r:id="rId32"/>
    <p:sldId id="276" r:id="rId33"/>
  </p:sldIdLst>
  <p:sldSz cx="10160000" cy="6921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slides/slide3.xml" Type="http://schemas.openxmlformats.org/officeDocument/2006/relationships/slide"/><Relationship Id="rId12" Target="slides/slide4.xml" Type="http://schemas.openxmlformats.org/officeDocument/2006/relationships/slide"/><Relationship Id="rId13" Target="slides/slide5.xml" Type="http://schemas.openxmlformats.org/officeDocument/2006/relationships/slide"/><Relationship Id="rId14" Target="notesSlides/notesSlide2.xml" Type="http://schemas.openxmlformats.org/officeDocument/2006/relationships/notesSlide"/><Relationship Id="rId15" Target="slides/slide6.xml" Type="http://schemas.openxmlformats.org/officeDocument/2006/relationships/slide"/><Relationship Id="rId16" Target="notesSlides/notesSlide3.xml" Type="http://schemas.openxmlformats.org/officeDocument/2006/relationships/notesSlide"/><Relationship Id="rId17" Target="slides/slide7.xml" Type="http://schemas.openxmlformats.org/officeDocument/2006/relationships/slide"/><Relationship Id="rId18" Target="slides/slide8.xml" Type="http://schemas.openxmlformats.org/officeDocument/2006/relationships/slide"/><Relationship Id="rId19" Target="slides/slide9.xml" Type="http://schemas.openxmlformats.org/officeDocument/2006/relationships/slide"/><Relationship Id="rId2" Target="presProps.xml" Type="http://schemas.openxmlformats.org/officeDocument/2006/relationships/presProps"/><Relationship Id="rId20" Target="slides/slide10.xml" Type="http://schemas.openxmlformats.org/officeDocument/2006/relationships/slide"/><Relationship Id="rId21" Target="slides/slide11.xml" Type="http://schemas.openxmlformats.org/officeDocument/2006/relationships/slide"/><Relationship Id="rId22" Target="slides/slide12.xml" Type="http://schemas.openxmlformats.org/officeDocument/2006/relationships/slide"/><Relationship Id="rId23" Target="slides/slide13.xml" Type="http://schemas.openxmlformats.org/officeDocument/2006/relationships/slide"/><Relationship Id="rId24" Target="slides/slide14.xml" Type="http://schemas.openxmlformats.org/officeDocument/2006/relationships/slide"/><Relationship Id="rId25" Target="slides/slide15.xml" Type="http://schemas.openxmlformats.org/officeDocument/2006/relationships/slide"/><Relationship Id="rId26" Target="slides/slide16.xml" Type="http://schemas.openxmlformats.org/officeDocument/2006/relationships/slide"/><Relationship Id="rId27" Target="slides/slide17.xml" Type="http://schemas.openxmlformats.org/officeDocument/2006/relationships/slide"/><Relationship Id="rId28" Target="slides/slide18.xml" Type="http://schemas.openxmlformats.org/officeDocument/2006/relationships/slide"/><Relationship Id="rId29" Target="notesSlides/notesSlide4.xml" Type="http://schemas.openxmlformats.org/officeDocument/2006/relationships/notesSlide"/><Relationship Id="rId3" Target="viewProps.xml" Type="http://schemas.openxmlformats.org/officeDocument/2006/relationships/viewProps"/><Relationship Id="rId30" Target="slides/slide19.xml" Type="http://schemas.openxmlformats.org/officeDocument/2006/relationships/slide"/><Relationship Id="rId31" Target="notesSlides/notesSlide5.xml" Type="http://schemas.openxmlformats.org/officeDocument/2006/relationships/notesSlide"/><Relationship Id="rId32" Target="slides/slide20.xml" Type="http://schemas.openxmlformats.org/officeDocument/2006/relationships/slide"/><Relationship Id="rId33" Target="slides/slide2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  <a:defRPr/>
            </a:pPr>
            <a:endParaRPr lang="ko-KR" altLang="en-US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  <a:spcAft>
                <a:spcPct val="0"/>
              </a:spcAft>
            </a:pPr>
            <a:endParaRPr lang="en-NZ" altLang="ko-KR" smtClean="0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4375" y="746125"/>
            <a:ext cx="5370513" cy="3719513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0" rIns="0" anchor="b"/>
          <a:lstStyle/>
          <a:p>
            <a:pPr lvl="0" algn="l" marL="372596" indent="-372596">
              <a:spcAft>
                <a:spcPct val="0"/>
              </a:spcAft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050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3019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781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1750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650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chemeClr val="tx1"/>
                </a:solidFill>
                <a:latin typeface="+mn-lt"/>
                <a:ea typeface="바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2023-04-27</a:t>
            </a:fld>
            <a:endParaRPr kumimoji="1" lang="ko-KR" altLang="en-US" sz="1200" b="0" i="0" baseline="0">
              <a:solidFill>
                <a:schemeClr val="tx1"/>
              </a:solidFill>
              <a:latin typeface="+mn-lt"/>
              <a:ea typeface="바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318" y="6352034"/>
            <a:ext cx="313476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ea typeface="바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4854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9327EF7B-8B08-4053-A0CD-9D52558E44A8}" type="slidenum"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3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730" y="101530"/>
            <a:ext cx="9055507" cy="43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 algn="l" marL="372596" indent="-372596">
              <a:spcAft>
                <a:spcPct val="0"/>
              </a:spcAft>
            </a:pPr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062" y="836032"/>
            <a:ext cx="8911114" cy="528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 marL="175431" indent="-175431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Level One Text</a:t>
            </a:r>
          </a:p>
          <a:p>
            <a:pPr lvl="1" marL="526292" indent="-175431">
              <a:spcAft>
                <a:spcPct val="0"/>
              </a:spcAft>
            </a:pPr>
            <a:r>
              <a:rPr lang="en-US" altLang="ko-KR"/>
              <a:t>Level Two Text</a:t>
            </a:r>
          </a:p>
          <a:p>
            <a:pPr lvl="2" marL="875601" indent="-173878">
              <a:spcAft>
                <a:spcPct val="0"/>
              </a:spcAft>
            </a:pPr>
            <a:r>
              <a:rPr lang="en-US" altLang="ko-KR"/>
              <a:t>Level Three Text</a:t>
            </a:r>
          </a:p>
          <a:p>
            <a:pPr lvl="3" marL="1235776" indent="-184746">
              <a:spcAft>
                <a:spcPct val="0"/>
              </a:spcAft>
            </a:pPr>
            <a:r>
              <a:rPr lang="en-US" altLang="ko-KR"/>
              <a:t>Level Four Text</a:t>
            </a:r>
          </a:p>
          <a:p>
            <a:pPr lvl="4" marL="1586638" indent="-175431">
              <a:spcAft>
                <a:spcPct val="0"/>
              </a:spcAft>
            </a:pPr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327" y="609177"/>
            <a:ext cx="9406176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200" y="6610520"/>
            <a:ext cx="0" cy="215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4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9" y="6512166"/>
            <a:ext cx="852077" cy="31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7223" y="6558168"/>
            <a:ext cx="493476" cy="28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8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8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showMasterSp="false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/>
            </a:pPr>
            <a:r>
              <a:rPr b="true" lang="en-US" sz="1960">
                <a:latin typeface="맑은 고딕"/>
              </a:rPr>
              <a:t>[2023.04.25 ~ 2023.05.01]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b="true" lang="en-US" sz="1960">
                <a:solidFill>
                  <a:srgbClr val="000000"/>
                </a:solidFill>
                <a:latin typeface="맑은 고딕"/>
              </a:rPr>
              <a:t>5월 1주차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93277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7675375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2674130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52492795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57657518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55462800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9029915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4959212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8046705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6067103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3466483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145426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5508575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3734293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0631890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05/05</a:t>
            </a:r>
            <a:br/>
            <a:br/>
          </a:p>
        </p:txBody>
      </p:sp>
      <p:sp>
        <p:nvSpPr>
          <p:cNvPr id="116814228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327499513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로그인전 화면 UI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요청- ebiz 호출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스트를 위한 환경 조성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요청- sap &gt; isims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거래처 중복 원인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ITSM-94512e-Biz 직영주유소 매출마감 관련 조회 권한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</a:t>
            </a:r>
          </a:p>
        </p:txBody>
      </p:sp>
      <p:sp>
        <p:nvSpPr>
          <p:cNvPr id="136153378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444230910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558337159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로그인전 화면 UI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요청- ebiz 호출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스트를 위한 환경 조성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요청- sap &gt; isims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거래처 중복 원인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가까운 주유소 소비자판매가 조회 로직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유통경로(이관 90)에 대한 e-Biz 계정발급 차단요청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ITSM-94512e-Biz 직영주유소 매출마감 관련 조회 권한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</a:t>
            </a:r>
          </a:p>
        </p:txBody>
      </p:sp>
      <p:sp>
        <p:nvSpPr>
          <p:cNvPr id="1722472724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05/05</a:t>
            </a:r>
            <a:br/>
            <a:br/>
          </a:p>
        </p:txBody>
      </p:sp>
      <p:sp>
        <p:nvSpPr>
          <p:cNvPr id="230470402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br/>
          </a:p>
        </p:txBody>
      </p:sp>
      <p:sp>
        <p:nvSpPr>
          <p:cNvPr id="1147675607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175117235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75309200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82975861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1461546612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</a:p>
        </p:txBody>
      </p:sp>
      <p:sp>
        <p:nvSpPr>
          <p:cNvPr id="1568277167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ITSM-92265 자가수송 T/T차량 GPS위치 관제를 위한 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차정보 및 출하정보 인터페이스 구축</a:t>
            </a:r>
          </a:p>
        </p:txBody>
      </p:sp>
      <p:sp>
        <p:nvSpPr>
          <p:cNvPr id="2000616985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363010730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844403767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ITSM-93779 단기여신 판매우량&amp;거래이력양호 한도적용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예외 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ITSM-92265 자가수송 T/T차량 GPS위치 관제를 위한 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차정보 및 출하정보 인터페이스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ITSM-93999 zsdr1040(주문처리내역) 거부사유 일괄해제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기능개발 요청</a:t>
            </a:r>
          </a:p>
        </p:txBody>
      </p:sp>
      <p:sp>
        <p:nvSpPr>
          <p:cNvPr id="1619871327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br/>
          </a:p>
        </p:txBody>
      </p:sp>
      <p:sp>
        <p:nvSpPr>
          <p:cNvPr id="1615049313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</a:p>
        </p:txBody>
      </p:sp>
      <p:sp>
        <p:nvSpPr>
          <p:cNvPr id="1583682167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br/>
          </a:p>
        </p:txBody>
      </p:sp>
      <p:sp>
        <p:nvSpPr>
          <p:cNvPr id="1231872362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38354598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10999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5733504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864683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07575417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33810622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43235011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9268994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0197610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6748384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12547864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5884169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4629307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1760723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9369133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02242479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</a:p>
        </p:txBody>
      </p:sp>
      <p:sp>
        <p:nvSpPr>
          <p:cNvPr id="1224913314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70296005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 개발서버 소스 배포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PDF 파일 그룹화 기준 변경 가능 여부 확인</a:t>
            </a:r>
          </a:p>
        </p:txBody>
      </p:sp>
      <p:sp>
        <p:nvSpPr>
          <p:cNvPr id="85491492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600559339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53853444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 개발서버 소스 배포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ITSM-93768전용(법인)카드 사용내역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ITSM-94316법인카드 정산 Tag 초기화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ITSM-94349CCS(법인카드) SAP로 역분개 후 CCS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서버 장애 현상으로 인한 전표생성 오류 해결</a:t>
            </a:r>
          </a:p>
        </p:txBody>
      </p:sp>
      <p:sp>
        <p:nvSpPr>
          <p:cNvPr id="415588162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</a:p>
        </p:txBody>
      </p:sp>
      <p:sp>
        <p:nvSpPr>
          <p:cNvPr id="1591927329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4/26</a:t>
            </a:r>
            <a:br/>
          </a:p>
        </p:txBody>
      </p:sp>
      <p:sp>
        <p:nvSpPr>
          <p:cNvPr id="891853014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</a:p>
        </p:txBody>
      </p:sp>
      <p:sp>
        <p:nvSpPr>
          <p:cNvPr id="467390186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01935004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26120557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br/>
          </a:p>
        </p:txBody>
      </p:sp>
      <p:sp>
        <p:nvSpPr>
          <p:cNvPr id="301165454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</a:p>
        </p:txBody>
      </p:sp>
      <p:sp>
        <p:nvSpPr>
          <p:cNvPr id="1411009476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근로시간단축(육아기) 주단위 세부내역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특근확인서 출근시간 활성화 및 특근시작시간 필수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선택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OSPM의 작업정산서 - 작업정산 결재관리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DCS/ESD System 계정 등록 신청서(협력업체) 기각처리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 관련 이슈</a:t>
            </a:r>
          </a:p>
        </p:txBody>
      </p:sp>
      <p:sp>
        <p:nvSpPr>
          <p:cNvPr id="1220322966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298043173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207647259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지방사업장 중식비, 조식비, 교통비 신청서 개발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기안지 및 협조문 내용 수정 요청의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DCS/ESD System 계정 등록 신청서(협력업체)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각처리 요청 관련 이슈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전자결재와 SHE 인터페이스 신설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교육훈련신청서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임신기간 근로시간 단축 신청서 기간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OSPM의 작업정산서 - 작업정산 결재관리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작업 주요 일자 변경 요청 건</a:t>
            </a:r>
          </a:p>
        </p:txBody>
      </p:sp>
      <p:sp>
        <p:nvSpPr>
          <p:cNvPr id="1102646091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1813810684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</a:p>
        </p:txBody>
      </p:sp>
      <p:sp>
        <p:nvSpPr>
          <p:cNvPr id="1441988323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</a:p>
        </p:txBody>
      </p:sp>
      <p:sp>
        <p:nvSpPr>
          <p:cNvPr id="1274485666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0924256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244758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6400479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7149438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2373498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73646905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69129032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9381143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4894469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4207259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2918661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0155005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6732800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9157386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1043214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4131808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703684875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</a:p>
        </p:txBody>
      </p:sp>
      <p:sp>
        <p:nvSpPr>
          <p:cNvPr id="196559977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</a:p>
        </p:txBody>
      </p:sp>
      <p:sp>
        <p:nvSpPr>
          <p:cNvPr id="88205270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231497242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79915597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CS 시스템 로직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특별수불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유량기록 구성시 Lims 조성비 확인 및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</a:p>
        </p:txBody>
      </p:sp>
      <p:sp>
        <p:nvSpPr>
          <p:cNvPr id="153124048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1997014318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132105261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</a:p>
        </p:txBody>
      </p:sp>
      <p:sp>
        <p:nvSpPr>
          <p:cNvPr id="19972941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1105970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78468439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961496543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253101132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진행탭에서 삭제상태 거래처 안보이도록 수정</a:t>
            </a:r>
          </a:p>
        </p:txBody>
      </p:sp>
      <p:sp>
        <p:nvSpPr>
          <p:cNvPr id="174234036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81439752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232228400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오피넷 RPA연동 마스터에 대해 소비자판매가 API 연동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진행탭에서 삭제상태 거래처 안보이도록 수정</a:t>
            </a:r>
          </a:p>
        </p:txBody>
      </p:sp>
      <p:sp>
        <p:nvSpPr>
          <p:cNvPr id="1996036406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174958218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</a:p>
        </p:txBody>
      </p:sp>
      <p:sp>
        <p:nvSpPr>
          <p:cNvPr id="1719597480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1037485703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6117410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17716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4999474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97367632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5670758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1686664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97109481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2299644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5291332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4370991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818350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6535054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1081089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6107720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49102501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66035746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05/05</a:t>
            </a:r>
            <a:br/>
          </a:p>
        </p:txBody>
      </p:sp>
      <p:sp>
        <p:nvSpPr>
          <p:cNvPr id="951771172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05/01</a:t>
            </a:r>
            <a:br/>
          </a:p>
        </p:txBody>
      </p:sp>
      <p:sp>
        <p:nvSpPr>
          <p:cNvPr id="2102171958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 거래업체 지원</a:t>
            </a:r>
          </a:p>
        </p:txBody>
      </p:sp>
      <p:sp>
        <p:nvSpPr>
          <p:cNvPr id="1134920505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55210257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329333577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업무거래업체 지원</a:t>
            </a:r>
          </a:p>
        </p:txBody>
      </p:sp>
      <p:sp>
        <p:nvSpPr>
          <p:cNvPr id="144498296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96385767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151290200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</a:p>
        </p:txBody>
      </p:sp>
      <p:sp>
        <p:nvSpPr>
          <p:cNvPr id="1964268850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5239810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8215095" name="Text">
    </p:cNvPr>
          <p:cNvSpPr>
            <a:spLocks noGrp="1"/>
          </p:cNvSpPr>
          <p:nvPr/>
        </p:nvSpPr>
        <p:spPr>
          <a:xfrm rot="0">
            <a:off x="97028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</a:p>
        </p:txBody>
      </p:sp>
      <p:sp>
        <p:nvSpPr>
          <p:cNvPr id="934180842" name="Text">
    </p:cNvPr>
          <p:cNvSpPr>
            <a:spLocks noGrp="1"/>
          </p:cNvSpPr>
          <p:nvPr/>
        </p:nvSpPr>
        <p:spPr>
          <a:xfrm rot="0">
            <a:off x="93345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br/>
          </a:p>
        </p:txBody>
      </p:sp>
      <p:sp>
        <p:nvSpPr>
          <p:cNvPr id="1619280352" name="Text">
    </p:cNvPr>
          <p:cNvSpPr>
            <a:spLocks noGrp="1"/>
          </p:cNvSpPr>
          <p:nvPr/>
        </p:nvSpPr>
        <p:spPr>
          <a:xfrm rot="0">
            <a:off x="5930900" y="37719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 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 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계획보드 가용차량 조회 쿼리 수정미배차문자전송 주출발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지 추가</a:t>
            </a:r>
          </a:p>
        </p:txBody>
      </p:sp>
      <p:sp>
        <p:nvSpPr>
          <p:cNvPr id="1344719343" name="Text">
    </p:cNvPr>
          <p:cNvSpPr>
            <a:spLocks noGrp="1"/>
          </p:cNvSpPr>
          <p:nvPr/>
        </p:nvSpPr>
        <p:spPr>
          <a:xfrm rot="0">
            <a:off x="5308600" y="37719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602176" name="Text">
    </p:cNvPr>
          <p:cNvSpPr>
            <a:spLocks noGrp="1"/>
          </p:cNvSpPr>
          <p:nvPr/>
        </p:nvSpPr>
        <p:spPr>
          <a:xfrm rot="0">
            <a:off x="88900" y="37719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146881676" name="Text">
    </p:cNvPr>
          <p:cNvSpPr>
            <a:spLocks noGrp="1"/>
          </p:cNvSpPr>
          <p:nvPr/>
        </p:nvSpPr>
        <p:spPr>
          <a:xfrm rot="0">
            <a:off x="711200" y="37719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 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ITSM-94281 변경결과 작성ITSM-94199 자동배포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gw 키보드 에러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IOS ProFile License 변경 준비 및 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orcle 서버 이관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ITSM-94316 변경결과 작성ITSM-94349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ITSM-93858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ITSM-94399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ASM 사용자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계획보드 가용차량 조회 쿼리 수정미배차문자전송 주출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발지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ITSM-94414 작업유형 변경ITSM-94422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ITSM-94098 CTS 수정</a:t>
            </a:r>
          </a:p>
        </p:txBody>
      </p:sp>
      <p:sp>
        <p:nvSpPr>
          <p:cNvPr id="102089894" name="Text">
    </p:cNvPr>
          <p:cNvSpPr>
            <a:spLocks noGrp="1"/>
          </p:cNvSpPr>
          <p:nvPr/>
        </p:nvSpPr>
        <p:spPr>
          <a:xfrm rot="0">
            <a:off x="44831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</a:p>
        </p:txBody>
      </p:sp>
      <p:sp>
        <p:nvSpPr>
          <p:cNvPr id="1620708410" name="Text">
    </p:cNvPr>
          <p:cNvSpPr>
            <a:spLocks noGrp="1"/>
          </p:cNvSpPr>
          <p:nvPr/>
        </p:nvSpPr>
        <p:spPr>
          <a:xfrm rot="0">
            <a:off x="48514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</a:p>
        </p:txBody>
      </p:sp>
      <p:sp>
        <p:nvSpPr>
          <p:cNvPr id="693680985" name="Text">
    </p:cNvPr>
          <p:cNvSpPr>
            <a:spLocks noGrp="1"/>
          </p:cNvSpPr>
          <p:nvPr/>
        </p:nvSpPr>
        <p:spPr>
          <a:xfrm rot="0">
            <a:off x="41148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</a:p>
        </p:txBody>
      </p:sp>
      <p:sp>
        <p:nvSpPr>
          <p:cNvPr id="227848344" name="Text">
    </p:cNvPr>
          <p:cNvSpPr>
            <a:spLocks noGrp="1"/>
          </p:cNvSpPr>
          <p:nvPr/>
        </p:nvSpPr>
        <p:spPr>
          <a:xfrm rot="0">
            <a:off x="660400" y="37719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29958008" name="Text">
    </p:cNvPr>
          <p:cNvSpPr>
            <a:spLocks noGrp="1"/>
          </p:cNvSpPr>
          <p:nvPr/>
        </p:nvSpPr>
        <p:spPr>
          <a:xfrm rot="0">
            <a:off x="5880100" y="37719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385263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41161149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6851312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0165441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5063870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1137576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0121695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2313036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2169057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8771237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444234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7350012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777351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39609575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54382503" name="Text">
    </p:cNvPr>
          <p:cNvSpPr>
            <a:spLocks noGrp="1"/>
          </p:cNvSpPr>
          <p:nvPr/>
        </p:nvSpPr>
        <p:spPr>
          <a:xfrm rot="0">
            <a:off x="9702800" y="1511300"/>
            <a:ext cx="368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05/05</a:t>
            </a:r>
            <a:br/>
          </a:p>
        </p:txBody>
      </p:sp>
      <p:sp>
        <p:nvSpPr>
          <p:cNvPr id="510861052" name="Text">
    </p:cNvPr>
          <p:cNvSpPr>
            <a:spLocks noGrp="1"/>
          </p:cNvSpPr>
          <p:nvPr/>
        </p:nvSpPr>
        <p:spPr>
          <a:xfrm rot="0">
            <a:off x="9334500" y="1511300"/>
            <a:ext cx="368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05/01</a:t>
            </a:r>
            <a:br/>
          </a:p>
        </p:txBody>
      </p:sp>
      <p:sp>
        <p:nvSpPr>
          <p:cNvPr id="523533256" name="Text">
    </p:cNvPr>
          <p:cNvSpPr>
            <a:spLocks noGrp="1"/>
          </p:cNvSpPr>
          <p:nvPr/>
        </p:nvSpPr>
        <p:spPr>
          <a:xfrm rot="0">
            <a:off x="5930900" y="1511300"/>
            <a:ext cx="3403600" cy="2730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</a:p>
        </p:txBody>
      </p:sp>
      <p:sp>
        <p:nvSpPr>
          <p:cNvPr id="2033976746" name="Text">
    </p:cNvPr>
          <p:cNvSpPr>
            <a:spLocks noGrp="1"/>
          </p:cNvSpPr>
          <p:nvPr/>
        </p:nvSpPr>
        <p:spPr>
          <a:xfrm rot="0">
            <a:off x="5308600" y="1511300"/>
            <a:ext cx="5715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400083552" name="Text">
    </p:cNvPr>
          <p:cNvSpPr>
            <a:spLocks noGrp="1"/>
          </p:cNvSpPr>
          <p:nvPr/>
        </p:nvSpPr>
        <p:spPr>
          <a:xfrm rot="0">
            <a:off x="88900" y="1511300"/>
            <a:ext cx="5715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291156633" name="Text">
    </p:cNvPr>
          <p:cNvSpPr>
            <a:spLocks noGrp="1"/>
          </p:cNvSpPr>
          <p:nvPr/>
        </p:nvSpPr>
        <p:spPr>
          <a:xfrm rot="0">
            <a:off x="711200" y="1511300"/>
            <a:ext cx="3403600" cy="2730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A11 209pc 확인 및 재부팅, AA재가동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117pc 화면 이상현상 재확인 + 윈도우키 X -&gt;alt+ct+del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로 pc 잠금, 재로그인 으로 해결 불가 -&gt; Alt+F4 pc재부팅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Report' 작업 데이터정리 및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'#4 외화송금'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관리 및메신저 발송 수정, e-pro 부분수정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Report' 작업 엑셀 '다른 응용 프포그램의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OLE 작업이 끝나기를 기다리고 있습니다' 원인 및 해결방법 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색, 담당자 수기처리 요청1) 재부팅(해결X)2) 엑셀 옵션 DDE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무시 선택(해결X)3) 엑셀 옵션 추가기능 비활성화(해결X)4) 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어판 Microsoft office 편집 -&gt; 복구(해결X)-&gt; DataPARC 문제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로 확인. 완료시까지 담당자 수기처리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 A11 '#2 외화지급' Script 에러 확인-&gt; 첨부파일에 .do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cx 포함. 전례 X  수기승인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117pc 보안 업데이트 제거 및 재부팅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개발 완료건 로직 및 문제상황 처리방법 공유</a:t>
            </a:r>
          </a:p>
        </p:txBody>
      </p:sp>
      <p:sp>
        <p:nvSpPr>
          <p:cNvPr id="764174657" name="Text">
    </p:cNvPr>
          <p:cNvSpPr>
            <a:spLocks noGrp="1"/>
          </p:cNvSpPr>
          <p:nvPr/>
        </p:nvSpPr>
        <p:spPr>
          <a:xfrm rot="0">
            <a:off x="4483100" y="1511300"/>
            <a:ext cx="368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</a:p>
        </p:txBody>
      </p:sp>
      <p:sp>
        <p:nvSpPr>
          <p:cNvPr id="872685583" name="Text">
    </p:cNvPr>
          <p:cNvSpPr>
            <a:spLocks noGrp="1"/>
          </p:cNvSpPr>
          <p:nvPr/>
        </p:nvSpPr>
        <p:spPr>
          <a:xfrm rot="0">
            <a:off x="4851400" y="1511300"/>
            <a:ext cx="368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</a:p>
        </p:txBody>
      </p:sp>
      <p:sp>
        <p:nvSpPr>
          <p:cNvPr id="1700689701" name="Text">
    </p:cNvPr>
          <p:cNvSpPr>
            <a:spLocks noGrp="1"/>
          </p:cNvSpPr>
          <p:nvPr/>
        </p:nvSpPr>
        <p:spPr>
          <a:xfrm rot="0">
            <a:off x="4114800" y="1511300"/>
            <a:ext cx="368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</a:p>
        </p:txBody>
      </p:sp>
      <p:sp>
        <p:nvSpPr>
          <p:cNvPr id="559206253" name="Text">
    </p:cNvPr>
          <p:cNvSpPr>
            <a:spLocks noGrp="1"/>
          </p:cNvSpPr>
          <p:nvPr/>
        </p:nvSpPr>
        <p:spPr>
          <a:xfrm rot="0">
            <a:off x="660400" y="1511300"/>
            <a:ext cx="34544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72508015" name="Text">
    </p:cNvPr>
          <p:cNvSpPr>
            <a:spLocks noGrp="1"/>
          </p:cNvSpPr>
          <p:nvPr/>
        </p:nvSpPr>
        <p:spPr>
          <a:xfrm rot="0">
            <a:off x="5880100" y="1511300"/>
            <a:ext cx="34544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47702475" name="Text">
    </p:cNvPr>
          <p:cNvSpPr>
            <a:spLocks noGrp="1"/>
          </p:cNvSpPr>
          <p:nvPr/>
        </p:nvSpPr>
        <p:spPr>
          <a:xfrm rot="0">
            <a:off x="9702800" y="42418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820115696" name="Text">
    </p:cNvPr>
          <p:cNvSpPr>
            <a:spLocks noGrp="1"/>
          </p:cNvSpPr>
          <p:nvPr/>
        </p:nvSpPr>
        <p:spPr>
          <a:xfrm rot="0">
            <a:off x="9334500" y="42418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</a:p>
        </p:txBody>
      </p:sp>
      <p:sp>
        <p:nvSpPr>
          <p:cNvPr id="1800689589" name="Text">
    </p:cNvPr>
          <p:cNvSpPr>
            <a:spLocks noGrp="1"/>
          </p:cNvSpPr>
          <p:nvPr/>
        </p:nvSpPr>
        <p:spPr>
          <a:xfrm rot="0">
            <a:off x="5930900" y="42418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등록/추가/지급보류 해제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인천저유소 고정자산 「시험장비 검교정 이력관리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시스템(가명)」 알림시스템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기술검토요청서 및 결과서에 링크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임원 경조금 신청서/수령방법 일부 개선요청</a:t>
            </a:r>
          </a:p>
        </p:txBody>
      </p:sp>
      <p:sp>
        <p:nvSpPr>
          <p:cNvPr id="1701132796" name="Text">
    </p:cNvPr>
          <p:cNvSpPr>
            <a:spLocks noGrp="1"/>
          </p:cNvSpPr>
          <p:nvPr/>
        </p:nvSpPr>
        <p:spPr>
          <a:xfrm rot="0">
            <a:off x="5308600" y="42418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960291254" name="Text">
    </p:cNvPr>
          <p:cNvSpPr>
            <a:spLocks noGrp="1"/>
          </p:cNvSpPr>
          <p:nvPr/>
        </p:nvSpPr>
        <p:spPr>
          <a:xfrm rot="0">
            <a:off x="88900" y="42418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2125896862" name="Text">
    </p:cNvPr>
          <p:cNvSpPr>
            <a:spLocks noGrp="1"/>
          </p:cNvSpPr>
          <p:nvPr/>
        </p:nvSpPr>
        <p:spPr>
          <a:xfrm rot="0">
            <a:off x="711200" y="42418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신청서 변경/보완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인천저유소 고정자산 「시험장비 검교정 이력관리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시스템(가명)」 알림시스템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기술검토요청서 및 결과서에 링크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임원 경조금 신청서/수령방법 일부 개선요청</a:t>
            </a:r>
          </a:p>
        </p:txBody>
      </p:sp>
      <p:sp>
        <p:nvSpPr>
          <p:cNvPr id="924226818" name="Text">
    </p:cNvPr>
          <p:cNvSpPr>
            <a:spLocks noGrp="1"/>
          </p:cNvSpPr>
          <p:nvPr/>
        </p:nvSpPr>
        <p:spPr>
          <a:xfrm rot="0">
            <a:off x="4483100" y="42418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2070999237" name="Text">
    </p:cNvPr>
          <p:cNvSpPr>
            <a:spLocks noGrp="1"/>
          </p:cNvSpPr>
          <p:nvPr/>
        </p:nvSpPr>
        <p:spPr>
          <a:xfrm rot="0">
            <a:off x="4851400" y="42418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850619910" name="Text">
    </p:cNvPr>
          <p:cNvSpPr>
            <a:spLocks noGrp="1"/>
          </p:cNvSpPr>
          <p:nvPr/>
        </p:nvSpPr>
        <p:spPr>
          <a:xfrm rot="0">
            <a:off x="4114800" y="42418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</a:p>
        </p:txBody>
      </p:sp>
      <p:sp>
        <p:nvSpPr>
          <p:cNvPr id="2024494754" name="Text">
    </p:cNvPr>
          <p:cNvSpPr>
            <a:spLocks noGrp="1"/>
          </p:cNvSpPr>
          <p:nvPr/>
        </p:nvSpPr>
        <p:spPr>
          <a:xfrm rot="0">
            <a:off x="660400" y="42418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65064496" name="Text">
    </p:cNvPr>
          <p:cNvSpPr>
            <a:spLocks noGrp="1"/>
          </p:cNvSpPr>
          <p:nvPr/>
        </p:nvSpPr>
        <p:spPr>
          <a:xfrm rot="0">
            <a:off x="5880100" y="42418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9275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7953816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621411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4959757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56874249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96463507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4335445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3736824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9937134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6361884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5305776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245522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809253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1297395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06577784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654627132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</a:p>
        </p:txBody>
      </p:sp>
      <p:sp>
        <p:nvSpPr>
          <p:cNvPr id="203262426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System 데이터 이전 요청</a:t>
            </a:r>
          </a:p>
        </p:txBody>
      </p:sp>
      <p:sp>
        <p:nvSpPr>
          <p:cNvPr id="55198830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813751710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830225424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신청(BCM 신규 프로젝트 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원, 추후 BCM 관련 정보처리 해당 문서로  23/06/30까지 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행예정)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System 데이터 이전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모바일 ERS 개선 프로젝트 운영 반영 후 테스트, 수정 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항 회신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LMS 나의교육수료이력 메뉴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2023 GDA Conference 전표생성시 오류 확인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상 KRI data 수집 관련 확인 요청 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교육훈련신청서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작업허가인증 시헝응시시 오류 재시험 가능하도록 변경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</a:t>
            </a:r>
          </a:p>
        </p:txBody>
      </p:sp>
      <p:sp>
        <p:nvSpPr>
          <p:cNvPr id="228852017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41455433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69860838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2085703584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64292754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04361237" name="Text">
    </p:cNvPr>
          <p:cNvSpPr>
            <a:spLocks noGrp="1"/>
          </p:cNvSpPr>
          <p:nvPr/>
        </p:nvSpPr>
        <p:spPr>
          <a:xfrm rot="0">
            <a:off x="97028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</a:p>
        </p:txBody>
      </p:sp>
      <p:sp>
        <p:nvSpPr>
          <p:cNvPr id="1398497630" name="Text">
    </p:cNvPr>
          <p:cNvSpPr>
            <a:spLocks noGrp="1"/>
          </p:cNvSpPr>
          <p:nvPr/>
        </p:nvSpPr>
        <p:spPr>
          <a:xfrm rot="0">
            <a:off x="93345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620828890" name="Text">
    </p:cNvPr>
          <p:cNvSpPr>
            <a:spLocks noGrp="1"/>
          </p:cNvSpPr>
          <p:nvPr/>
        </p:nvSpPr>
        <p:spPr>
          <a:xfrm rot="0">
            <a:off x="5930900" y="37719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지류식상품권 모바일 상품권 교환 회수 테스트 (CRM 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포 대기)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모바일 정산 데이터 오류 지원 (CRM 데이터 수정 후 GC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MS 수기등록처리)</a:t>
            </a:r>
          </a:p>
        </p:txBody>
      </p:sp>
      <p:sp>
        <p:nvSpPr>
          <p:cNvPr id="2133728524" name="Text">
    </p:cNvPr>
          <p:cNvSpPr>
            <a:spLocks noGrp="1"/>
          </p:cNvSpPr>
          <p:nvPr/>
        </p:nvSpPr>
        <p:spPr>
          <a:xfrm rot="0">
            <a:off x="5308600" y="37719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688306473" name="Text">
    </p:cNvPr>
          <p:cNvSpPr>
            <a:spLocks noGrp="1"/>
          </p:cNvSpPr>
          <p:nvPr/>
        </p:nvSpPr>
        <p:spPr>
          <a:xfrm rot="0">
            <a:off x="88900" y="37719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559905990" name="Text">
    </p:cNvPr>
          <p:cNvSpPr>
            <a:spLocks noGrp="1"/>
          </p:cNvSpPr>
          <p:nvPr/>
        </p:nvSpPr>
        <p:spPr>
          <a:xfrm rot="0">
            <a:off x="711200" y="37719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개발(개발 및 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완료)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CRM, GCMS 인터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모바일 상품권 정산(ERP 연계) 프로세스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모바일 선수금 데이터 (주유권 계정대사) 데이터 확인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지류식상품권 모바일 상품권 교환 회수 테스트 (CRM 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포 대기)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제주사무소 신규 상품권 PC 회수프로그램 설치 원격 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출입관리시스템 인터페이스 데이터 확인 요청(PO : 450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1169467)</a:t>
            </a:r>
          </a:p>
        </p:txBody>
      </p:sp>
      <p:sp>
        <p:nvSpPr>
          <p:cNvPr id="204830719" name="Text">
    </p:cNvPr>
          <p:cNvSpPr>
            <a:spLocks noGrp="1"/>
          </p:cNvSpPr>
          <p:nvPr/>
        </p:nvSpPr>
        <p:spPr>
          <a:xfrm rot="0">
            <a:off x="44831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66903304" name="Text">
    </p:cNvPr>
          <p:cNvSpPr>
            <a:spLocks noGrp="1"/>
          </p:cNvSpPr>
          <p:nvPr/>
        </p:nvSpPr>
        <p:spPr>
          <a:xfrm rot="0">
            <a:off x="48514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523236271" name="Text">
    </p:cNvPr>
          <p:cNvSpPr>
            <a:spLocks noGrp="1"/>
          </p:cNvSpPr>
          <p:nvPr/>
        </p:nvSpPr>
        <p:spPr>
          <a:xfrm rot="0">
            <a:off x="41148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1162614208" name="Text">
    </p:cNvPr>
          <p:cNvSpPr>
            <a:spLocks noGrp="1"/>
          </p:cNvSpPr>
          <p:nvPr/>
        </p:nvSpPr>
        <p:spPr>
          <a:xfrm rot="0">
            <a:off x="660400" y="37719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58918937" name="Text">
    </p:cNvPr>
          <p:cNvSpPr>
            <a:spLocks noGrp="1"/>
          </p:cNvSpPr>
          <p:nvPr/>
        </p:nvSpPr>
        <p:spPr>
          <a:xfrm rot="0">
            <a:off x="5880100" y="37719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1809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40809222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0764420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76243106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73320458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50389645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2574221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2144837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9453764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9386771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0696476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8779883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501872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8078626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61297976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176499216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</a:p>
        </p:txBody>
      </p:sp>
      <p:sp>
        <p:nvSpPr>
          <p:cNvPr id="176091465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별첨*ERP pptx를 다루기 위한 labrary 응용 (Embedded 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xcel 파일을 선택/입력/복사) - 라이브러리 추가 고려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AutoGPT 설치 및 활용 (code review 및 porting, conver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ting)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RMS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Python Open API 활용</a:t>
            </a:r>
          </a:p>
        </p:txBody>
      </p:sp>
      <p:sp>
        <p:nvSpPr>
          <p:cNvPr id="666657725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417453353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99720809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별첨*ERP pptx를 다루기 위한 labrary 응용 (Embedded 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xcel 파일을 선택/입력/복사) - 라이브러리 추가 고려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AutoGPT 설치 및 활용 (code review 및 porting, conver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ting)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RMS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Python Opne API 활용 (1) 파이썬 기초 학습 진행</a:t>
            </a:r>
          </a:p>
        </p:txBody>
      </p:sp>
      <p:sp>
        <p:nvSpPr>
          <p:cNvPr id="88676824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188312341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</a:p>
        </p:txBody>
      </p:sp>
      <p:sp>
        <p:nvSpPr>
          <p:cNvPr id="108288055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</a:p>
        </p:txBody>
      </p:sp>
      <p:sp>
        <p:nvSpPr>
          <p:cNvPr id="161806597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694542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28352854" name="Text">
    </p:cNvPr>
          <p:cNvSpPr>
            <a:spLocks noGrp="1"/>
          </p:cNvSpPr>
          <p:nvPr/>
        </p:nvSpPr>
        <p:spPr>
          <a:xfrm rot="0">
            <a:off x="97028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05/05</a:t>
            </a:r>
            <a:br/>
          </a:p>
        </p:txBody>
      </p:sp>
      <p:sp>
        <p:nvSpPr>
          <p:cNvPr id="379415259" name="Text">
    </p:cNvPr>
          <p:cNvSpPr>
            <a:spLocks noGrp="1"/>
          </p:cNvSpPr>
          <p:nvPr/>
        </p:nvSpPr>
        <p:spPr>
          <a:xfrm rot="0">
            <a:off x="93345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05/01</a:t>
            </a:r>
            <a:br/>
          </a:p>
        </p:txBody>
      </p:sp>
      <p:sp>
        <p:nvSpPr>
          <p:cNvPr id="2077272657" name="Text">
    </p:cNvPr>
          <p:cNvSpPr>
            <a:spLocks noGrp="1"/>
          </p:cNvSpPr>
          <p:nvPr/>
        </p:nvSpPr>
        <p:spPr>
          <a:xfrm rot="0">
            <a:off x="5930900" y="37719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할당받은 SR 요청건 작업</a:t>
            </a:r>
          </a:p>
        </p:txBody>
      </p:sp>
      <p:sp>
        <p:nvSpPr>
          <p:cNvPr id="1514192992" name="Text">
    </p:cNvPr>
          <p:cNvSpPr>
            <a:spLocks noGrp="1"/>
          </p:cNvSpPr>
          <p:nvPr/>
        </p:nvSpPr>
        <p:spPr>
          <a:xfrm rot="0">
            <a:off x="5308600" y="37719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875073197" name="Text">
    </p:cNvPr>
          <p:cNvSpPr>
            <a:spLocks noGrp="1"/>
          </p:cNvSpPr>
          <p:nvPr/>
        </p:nvSpPr>
        <p:spPr>
          <a:xfrm rot="0">
            <a:off x="88900" y="37719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1226764609" name="Text">
    </p:cNvPr>
          <p:cNvSpPr>
            <a:spLocks noGrp="1"/>
          </p:cNvSpPr>
          <p:nvPr/>
        </p:nvSpPr>
        <p:spPr>
          <a:xfrm rot="0">
            <a:off x="711200" y="37719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기본응대- 차세대 오픈 관련 고객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문의 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 ITSM-94280 구매요구서 제목 및 첨부 변경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ITSM-94272 해당 견적의뢰 2차 견적 원복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[CES] 예가산정 - 장비비 일괄 업데이트 작업요청자 : 최병원 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ITSM-94471 입찰진행 2건 예가 변경작업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ITSM-94453 해당 발주건 산업안전 관리비 및견적금액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첨부파일 교체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ITSM-94447 해당 품의 단가계약 자재번호 일괄 변경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ITSM-94468 해당 발주건 서비스 정보 분리작업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해외업체 사업자등록번호 일괄 등록 작업요청자 : 정성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호 선임 매니져</a:t>
            </a:r>
          </a:p>
        </p:txBody>
      </p:sp>
      <p:sp>
        <p:nvSpPr>
          <p:cNvPr id="937576465" name="Text">
    </p:cNvPr>
          <p:cNvSpPr>
            <a:spLocks noGrp="1"/>
          </p:cNvSpPr>
          <p:nvPr/>
        </p:nvSpPr>
        <p:spPr>
          <a:xfrm rot="0">
            <a:off x="44831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1803410765" name="Text">
    </p:cNvPr>
          <p:cNvSpPr>
            <a:spLocks noGrp="1"/>
          </p:cNvSpPr>
          <p:nvPr/>
        </p:nvSpPr>
        <p:spPr>
          <a:xfrm rot="0">
            <a:off x="48514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458255209" name="Text">
    </p:cNvPr>
          <p:cNvSpPr>
            <a:spLocks noGrp="1"/>
          </p:cNvSpPr>
          <p:nvPr/>
        </p:nvSpPr>
        <p:spPr>
          <a:xfrm rot="0">
            <a:off x="41148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637142459" name="Text">
    </p:cNvPr>
          <p:cNvSpPr>
            <a:spLocks noGrp="1"/>
          </p:cNvSpPr>
          <p:nvPr/>
        </p:nvSpPr>
        <p:spPr>
          <a:xfrm rot="0">
            <a:off x="660400" y="37719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606165" name="Text">
    </p:cNvPr>
          <p:cNvSpPr>
            <a:spLocks noGrp="1"/>
          </p:cNvSpPr>
          <p:nvPr/>
        </p:nvSpPr>
        <p:spPr>
          <a:xfrm rot="0">
            <a:off x="5880100" y="37719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6997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9469690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5101543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437404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9399873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3375478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3242721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8007948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2676470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2602203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5033232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7593660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4652308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1859600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34265134" name="Text">
    </p:cNvPr>
          <p:cNvSpPr>
            <a:spLocks noGrp="1"/>
          </p:cNvSpPr>
          <p:nvPr/>
        </p:nvSpPr>
        <p:spPr>
          <a:xfrm rot="0">
            <a:off x="9702800" y="1511300"/>
            <a:ext cx="368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</a:p>
        </p:txBody>
      </p:sp>
      <p:sp>
        <p:nvSpPr>
          <p:cNvPr id="844946367" name="Text">
    </p:cNvPr>
          <p:cNvSpPr>
            <a:spLocks noGrp="1"/>
          </p:cNvSpPr>
          <p:nvPr/>
        </p:nvSpPr>
        <p:spPr>
          <a:xfrm rot="0">
            <a:off x="9334500" y="1511300"/>
            <a:ext cx="368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</a:p>
        </p:txBody>
      </p:sp>
      <p:sp>
        <p:nvSpPr>
          <p:cNvPr id="516957302" name="Text">
    </p:cNvPr>
          <p:cNvSpPr>
            <a:spLocks noGrp="1"/>
          </p:cNvSpPr>
          <p:nvPr/>
        </p:nvSpPr>
        <p:spPr>
          <a:xfrm rot="0">
            <a:off x="5930900" y="1511300"/>
            <a:ext cx="3403600" cy="2730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2023.3월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 E-BIZ 윤활유 이비즈 개선 프로젝트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 Data와 RTS Dashboard간 Interface 정보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특근확인서 출근시간 활성화 및 특근시작시간 필수 선택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 근로시간단축(육아기) 주단위 세부내역 작성란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임원 경조금 신청서/수령방법 일부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IIB Toolkit v10.0.0.24 -&gt; v10.0.0.26 버전 업그레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이드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SABIC &lt;-&gt; S-OIL EAI시스템 Pre-ISRT</a:t>
            </a:r>
          </a:p>
        </p:txBody>
      </p:sp>
      <p:sp>
        <p:nvSpPr>
          <p:cNvPr id="796110727" name="Text">
    </p:cNvPr>
          <p:cNvSpPr>
            <a:spLocks noGrp="1"/>
          </p:cNvSpPr>
          <p:nvPr/>
        </p:nvSpPr>
        <p:spPr>
          <a:xfrm rot="0">
            <a:off x="5308600" y="1511300"/>
            <a:ext cx="5715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469573576" name="Text">
    </p:cNvPr>
          <p:cNvSpPr>
            <a:spLocks noGrp="1"/>
          </p:cNvSpPr>
          <p:nvPr/>
        </p:nvSpPr>
        <p:spPr>
          <a:xfrm rot="0">
            <a:off x="88900" y="1511300"/>
            <a:ext cx="5715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328066091" name="Text">
    </p:cNvPr>
          <p:cNvSpPr>
            <a:spLocks noGrp="1"/>
          </p:cNvSpPr>
          <p:nvPr/>
        </p:nvSpPr>
        <p:spPr>
          <a:xfrm rot="0">
            <a:off x="711200" y="1511300"/>
            <a:ext cx="3403600" cy="2730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Nocache Yellow Book chart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2023.3월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HCM-지방사업장 중식비, 조식비, 교통비 신청서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 E-BIZ 윤활유 이비즈 개선 프로젝트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 Data와 RTS Dashboard간 Interface 정보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화학물질관리시스템 로컬환경 구축, 신규 작업공간 생성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후 프로젝트 이관, 소스 및 인터페이스 정의서 형상관리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IIB Toolkit v10.0.0.24 -&gt; v10.0.0.26버전 업그레이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CMS시스템 연계를 위한 EAI CNTR37 HeapSize설정변경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CCS시스템 SAP 방문교통비 신청현황 관리오류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개나리주유소 거래처(화신기계상사) E-biz 매출전송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건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SABIC &lt;-&gt; S-OIL EAI시스템 Pre-ISRT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</a:p>
        </p:txBody>
      </p:sp>
      <p:sp>
        <p:nvSpPr>
          <p:cNvPr id="1355075628" name="Text">
    </p:cNvPr>
          <p:cNvSpPr>
            <a:spLocks noGrp="1"/>
          </p:cNvSpPr>
          <p:nvPr/>
        </p:nvSpPr>
        <p:spPr>
          <a:xfrm rot="0">
            <a:off x="4483100" y="1511300"/>
            <a:ext cx="368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652118052" name="Text">
    </p:cNvPr>
          <p:cNvSpPr>
            <a:spLocks noGrp="1"/>
          </p:cNvSpPr>
          <p:nvPr/>
        </p:nvSpPr>
        <p:spPr>
          <a:xfrm rot="0">
            <a:off x="4851400" y="1511300"/>
            <a:ext cx="368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285803260" name="Text">
    </p:cNvPr>
          <p:cNvSpPr>
            <a:spLocks noGrp="1"/>
          </p:cNvSpPr>
          <p:nvPr/>
        </p:nvSpPr>
        <p:spPr>
          <a:xfrm rot="0">
            <a:off x="4114800" y="1511300"/>
            <a:ext cx="368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</a:p>
        </p:txBody>
      </p:sp>
      <p:sp>
        <p:nvSpPr>
          <p:cNvPr id="467316480" name="Text">
    </p:cNvPr>
          <p:cNvSpPr>
            <a:spLocks noGrp="1"/>
          </p:cNvSpPr>
          <p:nvPr/>
        </p:nvSpPr>
        <p:spPr>
          <a:xfrm rot="0">
            <a:off x="660400" y="1511300"/>
            <a:ext cx="34544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35616743" name="Text">
    </p:cNvPr>
          <p:cNvSpPr>
            <a:spLocks noGrp="1"/>
          </p:cNvSpPr>
          <p:nvPr/>
        </p:nvSpPr>
        <p:spPr>
          <a:xfrm rot="0">
            <a:off x="5880100" y="1511300"/>
            <a:ext cx="34544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55577" y="1105143"/>
          <a:ext cx="4771985" cy="3535492"/>
        </p:xfrm>
        <a:graphic>
          <a:graphicData uri="http://schemas.openxmlformats.org/drawingml/2006/table">
            <a:tbl>
              <a:tblPr/>
              <a:tblGrid>
                <a:gridCol w="52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07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22">
                <a:tc rowSpan="7"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전화번호로 포인트 적립 적용 조회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 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주유소연동추가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_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현대서버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9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금결원전송관련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플랫폼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 대응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부정적립관련 대응 조치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6" marL="83067" marR="83067" marT="4652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모바일상품권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제휴 성능 저하문제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68">
                <a:tc rowSpan="7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773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 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사용가능상품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23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247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5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6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569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5" marL="83067" marR="83067" marT="4652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274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8275" name="Rectangle 135"/>
          <p:cNvSpPr>
            <a:spLocks noChangeArrowheads="1"/>
          </p:cNvSpPr>
          <p:nvPr/>
        </p:nvSpPr>
        <p:spPr bwMode="auto">
          <a:xfrm>
            <a:off x="255577" y="752526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6789"/>
              </p:ext>
            </p:extLst>
          </p:nvPr>
        </p:nvGraphicFramePr>
        <p:xfrm>
          <a:off x="5102125" y="1048417"/>
          <a:ext cx="4473736" cy="3871829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16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6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거래내역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 결제 수단 정의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ko-KR" b="0" baseline="0" dirty="0" err="1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Pb</a:t>
                      </a:r>
                      <a:r>
                        <a:rPr altLang="en-US" b="0" baseline="0" dirty="0" lang="ko-KR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상품적립</a:t>
                      </a:r>
                      <a:endParaRPr altLang="ko-KR" b="0" baseline="0" dirty="0" lang="en-US" smtClean="0" sz="800">
                        <a:solidFill>
                          <a:schemeClr val="bg1">
                            <a:lumMod val="85000"/>
                          </a:schemeClr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사후적립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PRM,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전자결재 연동개발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4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App push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934">
                <a:tc rowSpan="8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41" marL="81282" marR="81282" marT="456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48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55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336" name="Rectangle 136"/>
          <p:cNvSpPr>
            <a:spLocks noChangeArrowheads="1"/>
          </p:cNvSpPr>
          <p:nvPr/>
        </p:nvSpPr>
        <p:spPr bwMode="auto">
          <a:xfrm>
            <a:off x="5092804" y="744759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64898" y="1097377"/>
          <a:ext cx="4771985" cy="5727215"/>
        </p:xfrm>
        <a:graphic>
          <a:graphicData uri="http://schemas.openxmlformats.org/drawingml/2006/table">
            <a:tbl>
              <a:tblPr/>
              <a:tblGrid>
                <a:gridCol w="65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37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77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하위 카드 등록 </a:t>
                      </a:r>
                    </a:p>
                  </a:txBody>
                  <a:tcPr horzOverflow="overflow" marB="45727" marL="81298" marR="81298" marT="457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3" marL="81298" marR="81298" marT="4573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12/31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06" marL="81298" marR="81298" marT="4580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프로모션 기간내 가입자 정보 제공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모바일주유권 문자 발송 </a:t>
                      </a: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7" marL="90003" marR="90003" marT="4675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모의해킹 중복로그인 제한 개발 및 운영 이관 </a:t>
                      </a: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11/02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1/12</a:t>
                      </a: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7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1" marL="90003" marR="90003" marT="4676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오류 확인 및 수정 요청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50%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13">
                <a:tc rowSpan="7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감사인원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</a:t>
                      </a: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관리자 권한 부여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1/8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Summary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1/14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배치 스케줄러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8" marL="81301" marR="81301" marT="4575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1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7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3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29">
                <a:tc rowSpan="1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사입량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남선석유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리드코프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35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UNDEFINED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유치실적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74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 분석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BI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엑셀 파일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관련 문의 응대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5" marL="90010" marR="90010" marT="46755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3" marL="90010" marR="90010" marT="46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9" marL="90010" marR="90010" marT="46749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3014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10" marR="90010" marT="46754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9339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9340" name="Rectangle 135"/>
          <p:cNvSpPr>
            <a:spLocks noChangeArrowheads="1"/>
          </p:cNvSpPr>
          <p:nvPr/>
        </p:nvSpPr>
        <p:spPr bwMode="auto">
          <a:xfrm>
            <a:off x="246257" y="750972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/>
        </p:nvGraphicFramePr>
        <p:xfrm>
          <a:off x="5111445" y="1108250"/>
          <a:ext cx="4473736" cy="4374258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75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29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latinLnBrk="1"/>
                      <a:endParaRPr altLang="en-US" dirty="0" lang="ko-KR" sz="900"/>
                    </a:p>
                  </a:txBody>
                  <a:tcPr horzOverflow="overflow" marB="45753" marL="88066" marR="88066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보너스카드홈페이지 카드 안내 페이지 수정</a:t>
                      </a: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9/17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미정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1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테스트 및 운영 이관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94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87">
                <a:tc rowSpan="6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분류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3" marL="81301" marR="81301" marT="45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9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8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2" marL="81294" marR="81294" marT="45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879">
                <a:tc rowSpan="8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산정식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 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포인트 적립 사용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ERP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보고용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년도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대상 리스트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5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이벤트 기간 중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신규회원의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주유데이터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 및 검증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0" marL="90000" marR="90000" marT="46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423" name="Rectangle 136"/>
          <p:cNvSpPr>
            <a:spLocks noChangeArrowheads="1"/>
          </p:cNvSpPr>
          <p:nvPr/>
        </p:nvSpPr>
        <p:spPr bwMode="auto">
          <a:xfrm>
            <a:off x="5092804" y="750972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2817153725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err="1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근로자의날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어린이날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</a:p>
                    <a:p>
                      <a:endParaRPr altLang="ko-KR" dirty="0" lang="en-US" smtClean="0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부처님오신날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31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baseline="0" dirty="0" i="0" kumimoji="1" lang="en-US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5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2817153725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err="1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근로자의날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순현국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순현국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노승표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순현국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이여진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어린이날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순현국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강민경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이재원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박남신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김구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박선미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전광호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김예린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이여진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김도신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노승표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권지수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김구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최진우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</a:p>
                    <a:p>
                      <a:endParaRPr altLang="ko-KR" dirty="0" lang="en-US" smtClean="0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부처님오신날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31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baseline="0" dirty="0" i="0" kumimoji="1" lang="en-US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5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showMasterSp="fals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25"/>
          <p:cNvSpPr>
            <a:spLocks noChangeArrowheads="1"/>
          </p:cNvSpPr>
          <p:nvPr/>
        </p:nvSpPr>
        <p:spPr bwMode="auto">
          <a:xfrm>
            <a:off x="2486232" y="2518720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lang="ko-KR" sz="1566">
                <a:solidFill>
                  <a:schemeClr val="tx1"/>
                </a:solidFill>
              </a:rPr>
              <a:t>주간업무 실적 및 계획</a:t>
            </a:r>
          </a:p>
        </p:txBody>
      </p:sp>
      <p:sp>
        <p:nvSpPr>
          <p:cNvPr id="12291" name="Rectangle 3"/>
          <p:cNvSpPr>
            <a:spLocks noChangeArrowheads="1" noGrp="1"/>
          </p:cNvSpPr>
          <p:nvPr>
            <p:ph idx="4294967295" type="subTitle"/>
          </p:nvPr>
        </p:nvSpPr>
        <p:spPr>
          <a:xfrm>
            <a:off x="255577" y="297385"/>
            <a:ext cx="4927323" cy="372811"/>
          </a:xfrm>
        </p:spPr>
        <p:txBody>
          <a:bodyPr anchor="t" anchorCtr="0" bIns="46759" compatLnSpc="1" lIns="93521" numCol="1" rIns="93521" tIns="18410" vert="horz" wrap="square">
            <a:prstTxWarp prst="textNoShape">
              <a:avLst/>
            </a:prstTxWarp>
          </a:bodyPr>
          <a:lstStyle/>
          <a:p>
            <a:pPr defTabSz="894857" eaLnBrk="1" hangingPunct="1" indent="0" marL="0">
              <a:spcBef>
                <a:spcPct val="0"/>
              </a:spcBef>
              <a:spcAft>
                <a:spcPct val="0"/>
              </a:spcAft>
              <a:buNone/>
            </a:pPr>
            <a:r>
              <a:rPr altLang="en-US" b="1" lang="ko-KR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목차 </a:t>
            </a:r>
          </a:p>
        </p:txBody>
      </p:sp>
      <p:sp>
        <p:nvSpPr>
          <p:cNvPr id="12292" name="AutoShape 88"/>
          <p:cNvSpPr>
            <a:spLocks noChangeArrowheads="1"/>
          </p:cNvSpPr>
          <p:nvPr/>
        </p:nvSpPr>
        <p:spPr bwMode="auto">
          <a:xfrm>
            <a:off x="2487786" y="1943968"/>
            <a:ext cx="5711780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ko-KR" lang="en-US" sz="1566">
                <a:solidFill>
                  <a:schemeClr val="tx1"/>
                </a:solidFill>
              </a:rPr>
              <a:t>Summary</a:t>
            </a:r>
            <a:endParaRPr altLang="en-US" lang="ko-KR" sz="1566">
              <a:solidFill>
                <a:schemeClr val="tx1"/>
              </a:solidFill>
            </a:endParaRPr>
          </a:p>
        </p:txBody>
      </p:sp>
      <p:grpSp>
        <p:nvGrpSpPr>
          <p:cNvPr id="12293" name="Group 89"/>
          <p:cNvGrpSpPr>
            <a:grpSpLocks/>
          </p:cNvGrpSpPr>
          <p:nvPr/>
        </p:nvGrpSpPr>
        <p:grpSpPr bwMode="auto">
          <a:xfrm>
            <a:off x="2046626" y="2487652"/>
            <a:ext cx="539023" cy="487761"/>
            <a:chOff x="2225" y="1060"/>
            <a:chExt cx="294" cy="292"/>
          </a:xfrm>
        </p:grpSpPr>
        <p:grpSp>
          <p:nvGrpSpPr>
            <p:cNvPr id="12303" name="Group 90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305" name="Group 91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7" name="Oval 92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8" name="Oval 93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8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6" name="Oval 94"/>
              <p:cNvSpPr>
                <a:spLocks noChangeArrowheads="1"/>
              </p:cNvSpPr>
              <p:nvPr/>
            </p:nvSpPr>
            <p:spPr bwMode="auto">
              <a:xfrm rot="-1800000">
                <a:off x="-142" y="464"/>
                <a:ext cx="307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304" name="Text Box 95"/>
            <p:cNvSpPr txBox="1">
              <a:spLocks noChangeArrowheads="1"/>
            </p:cNvSpPr>
            <p:nvPr/>
          </p:nvSpPr>
          <p:spPr bwMode="auto">
            <a:xfrm>
              <a:off x="2293" y="1105"/>
              <a:ext cx="163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2</a:t>
              </a:r>
            </a:p>
          </p:txBody>
        </p:sp>
      </p:grpSp>
      <p:grpSp>
        <p:nvGrpSpPr>
          <p:cNvPr id="12294" name="Group 116"/>
          <p:cNvGrpSpPr>
            <a:grpSpLocks/>
          </p:cNvGrpSpPr>
          <p:nvPr/>
        </p:nvGrpSpPr>
        <p:grpSpPr bwMode="auto">
          <a:xfrm>
            <a:off x="2034199" y="1928435"/>
            <a:ext cx="563877" cy="487761"/>
            <a:chOff x="2225" y="1060"/>
            <a:chExt cx="294" cy="292"/>
          </a:xfrm>
        </p:grpSpPr>
        <p:grpSp>
          <p:nvGrpSpPr>
            <p:cNvPr id="12297" name="Group 117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299" name="Group 118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1" name="Oval 119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2" name="Oval 120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9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0" name="Oval 121"/>
              <p:cNvSpPr>
                <a:spLocks noChangeArrowheads="1"/>
              </p:cNvSpPr>
              <p:nvPr/>
            </p:nvSpPr>
            <p:spPr bwMode="auto">
              <a:xfrm rot="-1800000">
                <a:off x="-143" y="464"/>
                <a:ext cx="308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298" name="Text Box 122"/>
            <p:cNvSpPr txBox="1">
              <a:spLocks noChangeArrowheads="1"/>
            </p:cNvSpPr>
            <p:nvPr/>
          </p:nvSpPr>
          <p:spPr bwMode="auto">
            <a:xfrm>
              <a:off x="2295" y="1105"/>
              <a:ext cx="156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1</a:t>
              </a:r>
            </a:p>
          </p:txBody>
        </p:sp>
      </p:grpSp>
      <p:sp>
        <p:nvSpPr>
          <p:cNvPr id="12295" name="AutoShape 125"/>
          <p:cNvSpPr>
            <a:spLocks noChangeArrowheads="1"/>
          </p:cNvSpPr>
          <p:nvPr/>
        </p:nvSpPr>
        <p:spPr bwMode="auto">
          <a:xfrm>
            <a:off x="2492446" y="3130752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1] ERP </a:t>
            </a:r>
            <a:r>
              <a:rPr altLang="en-US" kumimoji="1" lang="ko-KR" sz="1370">
                <a:solidFill>
                  <a:srgbClr val="000000"/>
                </a:solidFill>
              </a:rPr>
              <a:t>사용자 계정 및 보안관리</a:t>
            </a:r>
          </a:p>
        </p:txBody>
      </p:sp>
      <p:sp>
        <p:nvSpPr>
          <p:cNvPr id="12296" name="AutoShape 125"/>
          <p:cNvSpPr>
            <a:spLocks noChangeArrowheads="1"/>
          </p:cNvSpPr>
          <p:nvPr/>
        </p:nvSpPr>
        <p:spPr bwMode="auto">
          <a:xfrm>
            <a:off x="2492446" y="3578125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2] </a:t>
            </a:r>
            <a:r>
              <a:rPr altLang="en-US" kumimoji="1" lang="ko-KR" sz="1370">
                <a:solidFill>
                  <a:srgbClr val="000000"/>
                </a:solidFill>
              </a:rPr>
              <a:t>휴가계획서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049434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438327466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341983855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17990965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813339905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anchor="b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953021729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23083001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920785745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892265947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05827668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1286370738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1794281453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475891743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20843907" name="Frame"/>
          <p:cNvSpPr>
            <a:spLocks noGrp="1"/>
          </p:cNvSpPr>
          <p:nvPr/>
        </p:nvSpPr>
        <p:spPr>
          <a:xfrm>
            <a:off x="25400" y="5092700"/>
            <a:ext cx="9855200" cy="11430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963512704" name="Text">
    </p:cNvPr>
          <p:cNvSpPr>
            <a:spLocks noGrp="1"/>
          </p:cNvSpPr>
          <p:nvPr/>
        </p:nvSpPr>
        <p:spPr>
          <a:xfrm rot="0">
            <a:off x="152400" y="51181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201041707" name="Text">
    </p:cNvPr>
          <p:cNvSpPr>
            <a:spLocks noGrp="1"/>
          </p:cNvSpPr>
          <p:nvPr/>
        </p:nvSpPr>
        <p:spPr>
          <a:xfrm rot="0">
            <a:off x="6451600" y="56515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03739617" name="Text">
    </p:cNvPr>
          <p:cNvSpPr>
            <a:spLocks noGrp="1"/>
          </p:cNvSpPr>
          <p:nvPr/>
        </p:nvSpPr>
        <p:spPr>
          <a:xfrm rot="0">
            <a:off x="2057400" y="56515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66018950" name="Text">
    </p:cNvPr>
          <p:cNvSpPr>
            <a:spLocks noGrp="1"/>
          </p:cNvSpPr>
          <p:nvPr/>
        </p:nvSpPr>
        <p:spPr>
          <a:xfrm rot="0">
            <a:off x="101600" y="56515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74952048" name="Text">
    </p:cNvPr>
          <p:cNvSpPr>
            <a:spLocks noGrp="1"/>
          </p:cNvSpPr>
          <p:nvPr/>
        </p:nvSpPr>
        <p:spPr>
          <a:xfrm rot="0">
            <a:off x="101600" y="54102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278691173" name="Text">
    </p:cNvPr>
          <p:cNvSpPr>
            <a:spLocks noGrp="1"/>
          </p:cNvSpPr>
          <p:nvPr/>
        </p:nvSpPr>
        <p:spPr>
          <a:xfrm rot="0">
            <a:off x="2057400" y="54102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1024504555" name="Text">
    </p:cNvPr>
          <p:cNvSpPr>
            <a:spLocks noGrp="1"/>
          </p:cNvSpPr>
          <p:nvPr/>
        </p:nvSpPr>
        <p:spPr>
          <a:xfrm rot="0">
            <a:off x="6451600" y="54102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817768430" name="Text">
    </p:cNvPr>
          <p:cNvSpPr>
            <a:spLocks noGrp="1"/>
          </p:cNvSpPr>
          <p:nvPr/>
        </p:nvSpPr>
        <p:spPr>
          <a:xfrm rot="0">
            <a:off x="101600" y="59436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88218193" name="Text">
    </p:cNvPr>
          <p:cNvSpPr>
            <a:spLocks noGrp="1"/>
          </p:cNvSpPr>
          <p:nvPr/>
        </p:nvSpPr>
        <p:spPr>
          <a:xfrm rot="0">
            <a:off x="6451600" y="59436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07240447" name="Text">
    </p:cNvPr>
          <p:cNvSpPr>
            <a:spLocks noGrp="1"/>
          </p:cNvSpPr>
          <p:nvPr/>
        </p:nvSpPr>
        <p:spPr>
          <a:xfrm rot="0">
            <a:off x="2057400" y="59436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35581440" name="Text">
    </p:cNvPr>
          <p:cNvSpPr>
            <a:spLocks noGrp="1"/>
          </p:cNvSpPr>
          <p:nvPr/>
        </p:nvSpPr>
        <p:spPr>
          <a:xfrm rot="0">
            <a:off x="1244600" y="59436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49279056" name="Text">
    </p:cNvPr>
          <p:cNvSpPr>
            <a:spLocks noGrp="1"/>
          </p:cNvSpPr>
          <p:nvPr/>
        </p:nvSpPr>
        <p:spPr>
          <a:xfrm rot="0">
            <a:off x="1244600" y="56515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4287866" name="Text">
    </p:cNvPr>
          <p:cNvSpPr>
            <a:spLocks noGrp="1"/>
          </p:cNvSpPr>
          <p:nvPr/>
        </p:nvSpPr>
        <p:spPr>
          <a:xfrm rot="0">
            <a:off x="1244600" y="54102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1828313089" name="Text">
    </p:cNvPr>
          <p:cNvSpPr>
            <a:spLocks noGrp="1"/>
          </p:cNvSpPr>
          <p:nvPr/>
        </p:nvSpPr>
        <p:spPr>
          <a:xfrm rot="0">
            <a:off x="8102600" y="59436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82647805" name="Text">
    </p:cNvPr>
          <p:cNvSpPr>
            <a:spLocks noGrp="1"/>
          </p:cNvSpPr>
          <p:nvPr/>
        </p:nvSpPr>
        <p:spPr>
          <a:xfrm rot="0">
            <a:off x="8102600" y="54102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733253255" name="Text">
    </p:cNvPr>
          <p:cNvSpPr>
            <a:spLocks noGrp="1"/>
          </p:cNvSpPr>
          <p:nvPr/>
        </p:nvSpPr>
        <p:spPr>
          <a:xfrm rot="0">
            <a:off x="8102600" y="56515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66852527" name="Frame"/>
          <p:cNvSpPr>
            <a:spLocks noGrp="1"/>
          </p:cNvSpPr>
          <p:nvPr/>
        </p:nvSpPr>
        <p:spPr>
          <a:xfrm>
            <a:off x="101600" y="2984500"/>
            <a:ext cx="9779000" cy="194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763113602" name="Text">
    </p:cNvPr>
          <p:cNvSpPr>
            <a:spLocks noGrp="1"/>
          </p:cNvSpPr>
          <p:nvPr/>
        </p:nvSpPr>
        <p:spPr>
          <a:xfrm rot="0">
            <a:off x="165100" y="30480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86449372" name="Text">
    </p:cNvPr>
          <p:cNvSpPr>
            <a:spLocks noGrp="1"/>
          </p:cNvSpPr>
          <p:nvPr/>
        </p:nvSpPr>
        <p:spPr>
          <a:xfrm rot="0">
            <a:off x="152400" y="30099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1575806393" name="Text">
    </p:cNvPr>
          <p:cNvSpPr>
            <a:spLocks noGrp="1"/>
          </p:cNvSpPr>
          <p:nvPr/>
        </p:nvSpPr>
        <p:spPr>
          <a:xfrm rot="0">
            <a:off x="165100" y="32639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828678667" name="Text">
    </p:cNvPr>
          <p:cNvSpPr>
            <a:spLocks noGrp="1"/>
          </p:cNvSpPr>
          <p:nvPr/>
        </p:nvSpPr>
        <p:spPr>
          <a:xfrm rot="0">
            <a:off x="901700" y="32639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41833526" name="Text">
    </p:cNvPr>
          <p:cNvSpPr>
            <a:spLocks noGrp="1"/>
          </p:cNvSpPr>
          <p:nvPr/>
        </p:nvSpPr>
        <p:spPr>
          <a:xfrm rot="0">
            <a:off x="5549900" y="32639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1852324234" name="Text">
    </p:cNvPr>
          <p:cNvSpPr>
            <a:spLocks noGrp="1"/>
          </p:cNvSpPr>
          <p:nvPr/>
        </p:nvSpPr>
        <p:spPr>
          <a:xfrm rot="0">
            <a:off x="6121400" y="32639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418971347" name="Frame"/>
          <p:cNvSpPr>
            <a:spLocks noGrp="1"/>
          </p:cNvSpPr>
          <p:nvPr/>
        </p:nvSpPr>
        <p:spPr>
          <a:xfrm>
            <a:off x="165100" y="4305300"/>
            <a:ext cx="9664700" cy="6223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134262654" name="Text">
    </p:cNvPr>
          <p:cNvSpPr>
            <a:spLocks noGrp="1"/>
          </p:cNvSpPr>
          <p:nvPr/>
        </p:nvSpPr>
        <p:spPr>
          <a:xfrm rot="0">
            <a:off x="165100" y="42799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046805042" name="Text">
    </p:cNvPr>
          <p:cNvSpPr>
            <a:spLocks noGrp="1"/>
          </p:cNvSpPr>
          <p:nvPr/>
        </p:nvSpPr>
        <p:spPr>
          <a:xfrm rot="0">
            <a:off x="965200" y="43307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[LOPAS] PDF 파일 그룹화 기준 변경 가능 여부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임원 경조금 신청서/수령방법 일부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[GCMS] 모바일 정산 데이터 오류 지원 (CRM 데이터 수정 후 GCMS 수기등록처리)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특근확인서 출근시간 활성화 및 특근시작시간 필수 선택 적용</a:t>
            </a:r>
          </a:p>
        </p:txBody>
      </p:sp>
      <p:sp>
        <p:nvSpPr>
          <p:cNvPr id="292499485" name="Text">
    </p:cNvPr>
          <p:cNvSpPr>
            <a:spLocks noGrp="1"/>
          </p:cNvSpPr>
          <p:nvPr/>
        </p:nvSpPr>
        <p:spPr>
          <a:xfrm rot="0">
            <a:off x="7239000" y="43307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542498227" name="Text">
    </p:cNvPr>
          <p:cNvSpPr>
            <a:spLocks noGrp="1"/>
          </p:cNvSpPr>
          <p:nvPr/>
        </p:nvSpPr>
        <p:spPr>
          <a:xfrm rot="0">
            <a:off x="5549900" y="43307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</a:p>
        </p:txBody>
      </p:sp>
      <p:sp>
        <p:nvSpPr>
          <p:cNvPr id="1127769402" name="Text">
    </p:cNvPr>
          <p:cNvSpPr>
            <a:spLocks noGrp="1"/>
          </p:cNvSpPr>
          <p:nvPr/>
        </p:nvSpPr>
        <p:spPr>
          <a:xfrm rot="0">
            <a:off x="901700" y="42799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19694341" name="Text">
    </p:cNvPr>
          <p:cNvSpPr>
            <a:spLocks noGrp="1"/>
          </p:cNvSpPr>
          <p:nvPr/>
        </p:nvSpPr>
        <p:spPr>
          <a:xfrm rot="0">
            <a:off x="6121400" y="4279900"/>
            <a:ext cx="36449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48531090" name="Text">
    </p:cNvPr>
          <p:cNvSpPr>
            <a:spLocks noGrp="1"/>
          </p:cNvSpPr>
          <p:nvPr/>
        </p:nvSpPr>
        <p:spPr>
          <a:xfrm rot="0">
            <a:off x="5549900" y="42799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11966540" name="Frame"/>
          <p:cNvSpPr>
            <a:spLocks noGrp="1"/>
          </p:cNvSpPr>
          <p:nvPr/>
        </p:nvSpPr>
        <p:spPr>
          <a:xfrm>
            <a:off x="165100" y="36068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821496131" name="Text">
    </p:cNvPr>
          <p:cNvSpPr>
            <a:spLocks noGrp="1"/>
          </p:cNvSpPr>
          <p:nvPr/>
        </p:nvSpPr>
        <p:spPr>
          <a:xfrm rot="0">
            <a:off x="165100" y="36068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325730382" name="Text">
    </p:cNvPr>
          <p:cNvSpPr>
            <a:spLocks noGrp="1"/>
          </p:cNvSpPr>
          <p:nvPr/>
        </p:nvSpPr>
        <p:spPr>
          <a:xfrm rot="0">
            <a:off x="965200" y="36830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화학물질관리 시스템 제조 실적 연계를 위한 프로그램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ZMMR4110(예약상신)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자가수송 T/T차량 GPS위치 관제를 위한 배차정보 및 출하정보 인터페이스 구축</a:t>
            </a:r>
          </a:p>
        </p:txBody>
      </p:sp>
      <p:sp>
        <p:nvSpPr>
          <p:cNvPr id="1034136495" name="Text">
    </p:cNvPr>
          <p:cNvSpPr>
            <a:spLocks noGrp="1"/>
          </p:cNvSpPr>
          <p:nvPr/>
        </p:nvSpPr>
        <p:spPr>
          <a:xfrm rot="0">
            <a:off x="7239000" y="36830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377756253" name="Text">
    </p:cNvPr>
          <p:cNvSpPr>
            <a:spLocks noGrp="1"/>
          </p:cNvSpPr>
          <p:nvPr/>
        </p:nvSpPr>
        <p:spPr>
          <a:xfrm rot="0">
            <a:off x="5549900" y="36830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</a:p>
        </p:txBody>
      </p:sp>
      <p:sp>
        <p:nvSpPr>
          <p:cNvPr id="821505686" name="Text">
    </p:cNvPr>
          <p:cNvSpPr>
            <a:spLocks noGrp="1"/>
          </p:cNvSpPr>
          <p:nvPr/>
        </p:nvSpPr>
        <p:spPr>
          <a:xfrm rot="0">
            <a:off x="901700" y="36068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02010614" name="Text">
    </p:cNvPr>
          <p:cNvSpPr>
            <a:spLocks noGrp="1"/>
          </p:cNvSpPr>
          <p:nvPr/>
        </p:nvSpPr>
        <p:spPr>
          <a:xfrm rot="0">
            <a:off x="6121400" y="36068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58971809" name="Text">
    </p:cNvPr>
          <p:cNvSpPr>
            <a:spLocks noGrp="1"/>
          </p:cNvSpPr>
          <p:nvPr/>
        </p:nvSpPr>
        <p:spPr>
          <a:xfrm rot="0">
            <a:off x="5549900" y="36068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56211152" name="Frame"/>
          <p:cNvSpPr>
            <a:spLocks noGrp="1"/>
          </p:cNvSpPr>
          <p:nvPr/>
        </p:nvSpPr>
        <p:spPr>
          <a:xfrm>
            <a:off x="127000" y="1384300"/>
            <a:ext cx="9779000" cy="14605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2098428491" name="Frame"/>
          <p:cNvSpPr>
            <a:spLocks noGrp="1"/>
          </p:cNvSpPr>
          <p:nvPr/>
        </p:nvSpPr>
        <p:spPr>
          <a:xfrm>
            <a:off x="152400" y="2222500"/>
            <a:ext cx="9664700" cy="6223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2143878351" name="Text">
    </p:cNvPr>
          <p:cNvSpPr>
            <a:spLocks noGrp="1"/>
          </p:cNvSpPr>
          <p:nvPr/>
        </p:nvSpPr>
        <p:spPr>
          <a:xfrm rot="0">
            <a:off x="152400" y="21971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738637276" name="Text">
    </p:cNvPr>
          <p:cNvSpPr>
            <a:spLocks noGrp="1"/>
          </p:cNvSpPr>
          <p:nvPr/>
        </p:nvSpPr>
        <p:spPr>
          <a:xfrm rot="0">
            <a:off x="952500" y="2247900"/>
            <a:ext cx="45974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[CCS] ITSM-94349CCS(법인카드) SAP로 역분개 후 CCS 반영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[ERM] ERM 시스템 상 KRI data 수집 관련 확인 요청 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교육훈련신청서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HCM-지방사업장 중식비, 조식비, 교통비 신청서 개발</a:t>
            </a:r>
          </a:p>
        </p:txBody>
      </p:sp>
      <p:sp>
        <p:nvSpPr>
          <p:cNvPr id="326012517" name="Text">
    </p:cNvPr>
          <p:cNvSpPr>
            <a:spLocks noGrp="1"/>
          </p:cNvSpPr>
          <p:nvPr/>
        </p:nvSpPr>
        <p:spPr>
          <a:xfrm rot="0">
            <a:off x="7226300" y="22479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967751009" name="Text">
    </p:cNvPr>
          <p:cNvSpPr>
            <a:spLocks noGrp="1"/>
          </p:cNvSpPr>
          <p:nvPr/>
        </p:nvSpPr>
        <p:spPr>
          <a:xfrm rot="0">
            <a:off x="6108700" y="2197100"/>
            <a:ext cx="7620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306516355" name="Text">
    </p:cNvPr>
          <p:cNvSpPr>
            <a:spLocks noGrp="1"/>
          </p:cNvSpPr>
          <p:nvPr/>
        </p:nvSpPr>
        <p:spPr>
          <a:xfrm rot="0">
            <a:off x="5537200" y="22479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4/25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</a:p>
        </p:txBody>
      </p:sp>
      <p:sp>
        <p:nvSpPr>
          <p:cNvPr id="1416511409" name="Text">
    </p:cNvPr>
          <p:cNvSpPr>
            <a:spLocks noGrp="1"/>
          </p:cNvSpPr>
          <p:nvPr/>
        </p:nvSpPr>
        <p:spPr>
          <a:xfrm rot="0">
            <a:off x="889000" y="21971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65378047" name="Text">
    </p:cNvPr>
          <p:cNvSpPr>
            <a:spLocks noGrp="1"/>
          </p:cNvSpPr>
          <p:nvPr/>
        </p:nvSpPr>
        <p:spPr>
          <a:xfrm rot="0">
            <a:off x="7124700" y="2197100"/>
            <a:ext cx="26543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9700635" name="Text">
    </p:cNvPr>
          <p:cNvSpPr>
            <a:spLocks noGrp="1"/>
          </p:cNvSpPr>
          <p:nvPr/>
        </p:nvSpPr>
        <p:spPr>
          <a:xfrm rot="0">
            <a:off x="5537200" y="21971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42848888" name="Rectangle"/>
          <p:cNvSpPr>
            <a:spLocks noGrp="1"/>
          </p:cNvSpPr>
          <p:nvPr/>
        </p:nvSpPr>
        <p:spPr>
          <a:xfrm>
            <a:off x="6870700" y="2197100"/>
            <a:ext cx="254000" cy="6477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454999995" name="Frame"/>
          <p:cNvSpPr>
            <a:spLocks noGrp="1"/>
          </p:cNvSpPr>
          <p:nvPr/>
        </p:nvSpPr>
        <p:spPr>
          <a:xfrm>
            <a:off x="152400" y="1371600"/>
            <a:ext cx="9639300" cy="8255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216705345" name="Text">
    </p:cNvPr>
          <p:cNvSpPr>
            <a:spLocks noGrp="1"/>
          </p:cNvSpPr>
          <p:nvPr/>
        </p:nvSpPr>
        <p:spPr>
          <a:xfrm rot="0">
            <a:off x="152400" y="1371600"/>
            <a:ext cx="7366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137826242" name="Text">
    </p:cNvPr>
          <p:cNvSpPr>
            <a:spLocks noGrp="1"/>
          </p:cNvSpPr>
          <p:nvPr/>
        </p:nvSpPr>
        <p:spPr>
          <a:xfrm rot="0">
            <a:off x="939800" y="1422400"/>
            <a:ext cx="4610100" cy="774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S-International AS400 → SAP 추가 개발 BS, PL 별 01월 전월금액 계산로직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(ZSIR0005)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기술검수증 불출 담당자 최종검수/수신 지정 로직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단기여신 판매우량&amp;거래이력양호 한도적용 예외 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zsdr1040(주문처리내역) 거부사유 일괄해제 기능개발 요청</a:t>
            </a:r>
          </a:p>
        </p:txBody>
      </p:sp>
      <p:sp>
        <p:nvSpPr>
          <p:cNvPr id="962614940" name="Text">
    </p:cNvPr>
          <p:cNvSpPr>
            <a:spLocks noGrp="1"/>
          </p:cNvSpPr>
          <p:nvPr/>
        </p:nvSpPr>
        <p:spPr>
          <a:xfrm rot="0">
            <a:off x="7226300" y="1447800"/>
            <a:ext cx="25527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475200364" name="Text">
    </p:cNvPr>
          <p:cNvSpPr>
            <a:spLocks noGrp="1"/>
          </p:cNvSpPr>
          <p:nvPr/>
        </p:nvSpPr>
        <p:spPr>
          <a:xfrm rot="0">
            <a:off x="6108700" y="1371600"/>
            <a:ext cx="7620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236248689" name="Text">
    </p:cNvPr>
          <p:cNvSpPr>
            <a:spLocks noGrp="1"/>
          </p:cNvSpPr>
          <p:nvPr/>
        </p:nvSpPr>
        <p:spPr>
          <a:xfrm rot="0">
            <a:off x="5537200" y="1447800"/>
            <a:ext cx="5715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</a:p>
        </p:txBody>
      </p:sp>
      <p:sp>
        <p:nvSpPr>
          <p:cNvPr id="1128667576" name="Text">
    </p:cNvPr>
          <p:cNvSpPr>
            <a:spLocks noGrp="1"/>
          </p:cNvSpPr>
          <p:nvPr/>
        </p:nvSpPr>
        <p:spPr>
          <a:xfrm rot="0">
            <a:off x="889000" y="1371600"/>
            <a:ext cx="46482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15978490" name="Text">
    </p:cNvPr>
          <p:cNvSpPr>
            <a:spLocks noGrp="1"/>
          </p:cNvSpPr>
          <p:nvPr/>
        </p:nvSpPr>
        <p:spPr>
          <a:xfrm rot="0">
            <a:off x="7124700" y="1371600"/>
            <a:ext cx="26543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96159030" name="Text">
    </p:cNvPr>
          <p:cNvSpPr>
            <a:spLocks noGrp="1"/>
          </p:cNvSpPr>
          <p:nvPr/>
        </p:nvSpPr>
        <p:spPr>
          <a:xfrm rot="0">
            <a:off x="5537200" y="1371600"/>
            <a:ext cx="5715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71677243" name="Rectangle"/>
          <p:cNvSpPr>
            <a:spLocks noGrp="1"/>
          </p:cNvSpPr>
          <p:nvPr/>
        </p:nvSpPr>
        <p:spPr>
          <a:xfrm>
            <a:off x="6870700" y="1371600"/>
            <a:ext cx="254000" cy="8255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97"/>
          <p:cNvSpPr>
            <a:spLocks noChangeArrowheads="1"/>
          </p:cNvSpPr>
          <p:nvPr/>
        </p:nvSpPr>
        <p:spPr bwMode="auto">
          <a:xfrm>
            <a:off x="330140" y="744758"/>
            <a:ext cx="2288130" cy="212814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금주 업무 실적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sp>
        <p:nvSpPr>
          <p:cNvPr id="7171" name="Rectangle 755"/>
          <p:cNvSpPr>
            <a:spLocks noChangeArrowheads="1"/>
          </p:cNvSpPr>
          <p:nvPr/>
        </p:nvSpPr>
        <p:spPr bwMode="auto">
          <a:xfrm>
            <a:off x="268005" y="296321"/>
            <a:ext cx="766748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 defTabSz="957263" indent="-381000" marL="3810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957263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957263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957263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957263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957263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957263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957263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957263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ko-KR" lang="en-US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2. Summary – </a:t>
            </a:r>
            <a:r>
              <a:rPr altLang="en-US" lang="ko-KR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②</a:t>
            </a:r>
            <a:r>
              <a:rPr altLang="ko-KR" lang="en-US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Quintet</a:t>
            </a:r>
            <a:endParaRPr altLang="en-US" lang="ko-KR" sz="1566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  <p:sp>
        <p:nvSpPr>
          <p:cNvPr id="7172" name="Rectangle 1382"/>
          <p:cNvSpPr>
            <a:spLocks noChangeArrowheads="1"/>
          </p:cNvSpPr>
          <p:nvPr/>
        </p:nvSpPr>
        <p:spPr bwMode="auto">
          <a:xfrm>
            <a:off x="330140" y="5740430"/>
            <a:ext cx="2311430" cy="2236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174">
                <a:solidFill>
                  <a:srgbClr val="000000"/>
                </a:solidFill>
              </a:rPr>
              <a:t>ISSUE</a:t>
            </a:r>
            <a:r>
              <a:rPr altLang="en-US" kumimoji="1" lang="ko-KR" sz="1174">
                <a:solidFill>
                  <a:srgbClr val="000000"/>
                </a:solidFill>
              </a:rPr>
              <a:t> 및 공지사항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20" name="Group 3691"/>
          <p:cNvGraphicFramePr>
            <a:graphicFrameLocks noGrp="1"/>
          </p:cNvGraphicFramePr>
          <p:nvPr/>
        </p:nvGraphicFramePr>
        <p:xfrm>
          <a:off x="468391" y="5964118"/>
          <a:ext cx="8809220" cy="568537"/>
        </p:xfrm>
        <a:graphic>
          <a:graphicData uri="http://schemas.openxmlformats.org/drawingml/2006/table">
            <a:tbl>
              <a:tblPr/>
              <a:tblGrid>
                <a:gridCol w="88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537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typeface="Arial"/>
                      </a:endParaRPr>
                    </a:p>
                  </a:txBody>
                  <a:tcPr anchor="ctr" horzOverflow="overflow" marB="45823" marL="88066" marR="88066" marT="4582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179" name="Group 240"/>
          <p:cNvGrpSpPr>
            <a:grpSpLocks/>
          </p:cNvGrpSpPr>
          <p:nvPr/>
        </p:nvGrpSpPr>
        <p:grpSpPr bwMode="auto">
          <a:xfrm>
            <a:off x="8218216" y="73699"/>
            <a:ext cx="1059407" cy="591838"/>
            <a:chOff x="5222" y="377"/>
            <a:chExt cx="682" cy="381"/>
          </a:xfrm>
        </p:grpSpPr>
        <p:sp>
          <p:nvSpPr>
            <p:cNvPr id="7236" name="Rectangle 94"/>
            <p:cNvSpPr>
              <a:spLocks noChangeArrowheads="1"/>
            </p:cNvSpPr>
            <p:nvPr/>
          </p:nvSpPr>
          <p:spPr bwMode="auto">
            <a:xfrm>
              <a:off x="5222" y="406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prstShdw dir="2700000" dist="17961" prst="shdw17">
                <a:srgbClr val="00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7" name="Rectangle 95"/>
            <p:cNvSpPr>
              <a:spLocks noChangeArrowheads="1"/>
            </p:cNvSpPr>
            <p:nvPr/>
          </p:nvSpPr>
          <p:spPr bwMode="auto">
            <a:xfrm>
              <a:off x="5222" y="518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dir="2700000" dist="17961" prst="shdw17">
                <a:srgbClr val="99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8" name="Rectangle 96"/>
            <p:cNvSpPr>
              <a:spLocks noChangeArrowheads="1"/>
            </p:cNvSpPr>
            <p:nvPr/>
          </p:nvSpPr>
          <p:spPr bwMode="auto">
            <a:xfrm>
              <a:off x="5222" y="622"/>
              <a:ext cx="144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prstShdw dir="2700000" dist="17961" prst="shdw17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29" name="Text Box 97"/>
            <p:cNvSpPr txBox="1">
              <a:spLocks noChangeArrowheads="1"/>
            </p:cNvSpPr>
            <p:nvPr/>
          </p:nvSpPr>
          <p:spPr bwMode="auto">
            <a:xfrm>
              <a:off x="5395" y="377"/>
              <a:ext cx="207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완료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0" name="Text Box 98"/>
            <p:cNvSpPr txBox="1">
              <a:spLocks noChangeArrowheads="1"/>
            </p:cNvSpPr>
            <p:nvPr/>
          </p:nvSpPr>
          <p:spPr bwMode="auto">
            <a:xfrm>
              <a:off x="5397" y="489"/>
              <a:ext cx="28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진행중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5406" y="602"/>
              <a:ext cx="49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미완료</a:t>
              </a:r>
              <a:r>
                <a:rPr altLang="ko-KR" b="0" lang="en-US" sz="979">
                  <a:solidFill>
                    <a:srgbClr val="000000"/>
                  </a:solidFill>
                </a:rPr>
                <a:t>(</a:t>
              </a:r>
              <a:r>
                <a:rPr altLang="en-US" b="0" lang="ko-KR" sz="979">
                  <a:solidFill>
                    <a:srgbClr val="000000"/>
                  </a:solidFill>
                </a:rPr>
                <a:t>문제</a:t>
              </a:r>
              <a:r>
                <a:rPr altLang="ko-KR" b="0" lang="en-US" sz="979">
                  <a:solidFill>
                    <a:srgbClr val="000000"/>
                  </a:solidFill>
                </a:rPr>
                <a:t>)</a:t>
              </a:r>
            </a:p>
          </p:txBody>
        </p:sp>
      </p:grpSp>
      <p:graphicFrame>
        <p:nvGraphicFramePr>
          <p:cNvPr id="15" name="Group 3690"/>
          <p:cNvGraphicFramePr>
            <a:graphicFrameLocks noGrp="1"/>
          </p:cNvGraphicFramePr>
          <p:nvPr/>
        </p:nvGraphicFramePr>
        <p:xfrm>
          <a:off x="479264" y="1043008"/>
          <a:ext cx="8798347" cy="2816279"/>
        </p:xfrm>
        <a:graphic>
          <a:graphicData uri="http://schemas.openxmlformats.org/drawingml/2006/table">
            <a:tbl>
              <a:tblPr/>
              <a:tblGrid>
                <a:gridCol w="82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8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960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진행율</a:t>
                      </a: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상태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75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CRM/BI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연동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 중복로그인 제한 개발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인카페이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r>
                        <a:rPr altLang="ko-KR" b="0" baseline="0" dirty="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_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마케팅 플랫폼 필드테스트 지원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상품권 제휴관련 성능저하 개선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921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 Summary 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1/15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11" name="Rectangle 3082"/>
          <p:cNvSpPr>
            <a:spLocks noChangeArrowheads="1"/>
          </p:cNvSpPr>
          <p:nvPr/>
        </p:nvSpPr>
        <p:spPr bwMode="auto">
          <a:xfrm>
            <a:off x="330140" y="3950936"/>
            <a:ext cx="2311430" cy="24543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차주 업무 계획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16" name="Group 3690"/>
          <p:cNvGraphicFramePr>
            <a:graphicFrameLocks noGrp="1"/>
          </p:cNvGraphicFramePr>
          <p:nvPr/>
        </p:nvGraphicFramePr>
        <p:xfrm>
          <a:off x="479264" y="4249185"/>
          <a:ext cx="8798347" cy="1143651"/>
        </p:xfrm>
        <a:graphic>
          <a:graphicData uri="http://schemas.openxmlformats.org/drawingml/2006/table">
            <a:tbl>
              <a:tblPr/>
              <a:tblGrid>
                <a:gridCol w="82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202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0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04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7">
            <a:extLst>
              <a:ext uri="{FF2B5EF4-FFF2-40B4-BE49-F238E27FC236}">
                <a16:creationId xmlns:a16="http://schemas.microsoft.com/office/drawing/2014/main" id="{95DBC0E4-3FED-4168-A811-F22F73E2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79" y="296320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(CP(IT Winner))</a:t>
            </a:r>
          </a:p>
        </p:txBody>
      </p:sp>
      <p:graphicFrame>
        <p:nvGraphicFramePr>
          <p:cNvPr id="7" name="Group 108">
            <a:extLst>
              <a:ext uri="{FF2B5EF4-FFF2-40B4-BE49-F238E27FC236}">
                <a16:creationId xmlns:a16="http://schemas.microsoft.com/office/drawing/2014/main" id="{D1918DE1-D523-480A-B775-91AD5D4C8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39277"/>
              </p:ext>
            </p:extLst>
          </p:nvPr>
        </p:nvGraphicFramePr>
        <p:xfrm>
          <a:off x="255578" y="1117570"/>
          <a:ext cx="4846547" cy="2400406"/>
        </p:xfrm>
        <a:graphic>
          <a:graphicData uri="http://schemas.openxmlformats.org/drawingml/2006/table">
            <a:tbl>
              <a:tblPr/>
              <a:tblGrid>
                <a:gridCol w="59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6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1" baseline="0" cap="none" i="0" kumimoji="1" lang="ko-KR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88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6" marL="88066" marR="88066" marT="4575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-169863" marL="169863"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더보기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메뉴 권한 중복 조회 이슈 수정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ERS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규정관리지안지 누락 배치 재 실행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따른 운영 반영 작업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자원예약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본사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20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년도 화상 전체 자료 작성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전직원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품질 만족도 조사 설문 생성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조회 권한 기능 변경 및 권한 추가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정유제품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Spread HSK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누락 데이터 등록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안전수업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안전지킴이가이드북 메뉴 전환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연동 배치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범위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:3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-&gt;15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일로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109">
            <a:extLst>
              <a:ext uri="{FF2B5EF4-FFF2-40B4-BE49-F238E27FC236}">
                <a16:creationId xmlns:a16="http://schemas.microsoft.com/office/drawing/2014/main" id="{7721BB07-7B10-4642-8619-4B25D434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18837"/>
              </p:ext>
            </p:extLst>
          </p:nvPr>
        </p:nvGraphicFramePr>
        <p:xfrm>
          <a:off x="5176687" y="1117570"/>
          <a:ext cx="4399173" cy="1944545"/>
        </p:xfrm>
        <a:graphic>
          <a:graphicData uri="http://schemas.openxmlformats.org/drawingml/2006/table">
            <a:tbl>
              <a:tblPr/>
              <a:tblGrid>
                <a:gridCol w="660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97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28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L="88066" marR="8806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228600" marL="25146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228600" marL="29718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228600" marL="34290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228600" marL="38862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CP 1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월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회차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정기점검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(WAS/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배치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재기동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 따른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HTML5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전환 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  ( * 1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차 개발 완료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테스트 및 보완 예정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en-US" dirty="0" kern="1200" kumimoji="1" lang="ko-KR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b="0" baseline="0" cap="none" dirty="0" i="0" kern="1200" kumimoji="1" lang="en-US" noProof="0" normalizeH="0" smtClean="0" spc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01/20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01/29</a:t>
                      </a: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84" name="Rectangle 136">
            <a:extLst>
              <a:ext uri="{FF2B5EF4-FFF2-40B4-BE49-F238E27FC236}">
                <a16:creationId xmlns:a16="http://schemas.microsoft.com/office/drawing/2014/main" id="{546AF6F6-150A-4F5D-B79C-9EC68A79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687" y="760293"/>
            <a:ext cx="4399174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sp>
        <p:nvSpPr>
          <p:cNvPr id="6185" name="Rectangle 136">
            <a:extLst>
              <a:ext uri="{FF2B5EF4-FFF2-40B4-BE49-F238E27FC236}">
                <a16:creationId xmlns:a16="http://schemas.microsoft.com/office/drawing/2014/main" id="{227A3DDD-F02B-4FC8-A75A-DDE02A45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" y="744759"/>
            <a:ext cx="4846547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56665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6315559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6758334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2978102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4552070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00967675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2670308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3881929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38822019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1498996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9207347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0855555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7783030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6314405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61134538" name="Text">
    </p:cNvPr>
          <p:cNvSpPr>
            <a:spLocks noGrp="1"/>
          </p:cNvSpPr>
          <p:nvPr/>
        </p:nvSpPr>
        <p:spPr>
          <a:xfrm rot="0">
            <a:off x="97028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</a:p>
        </p:txBody>
      </p:sp>
      <p:sp>
        <p:nvSpPr>
          <p:cNvPr id="202407141" name="Text">
    </p:cNvPr>
          <p:cNvSpPr>
            <a:spLocks noGrp="1"/>
          </p:cNvSpPr>
          <p:nvPr/>
        </p:nvSpPr>
        <p:spPr>
          <a:xfrm rot="0">
            <a:off x="93345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</a:p>
        </p:txBody>
      </p:sp>
      <p:sp>
        <p:nvSpPr>
          <p:cNvPr id="2068294433" name="Text">
    </p:cNvPr>
          <p:cNvSpPr>
            <a:spLocks noGrp="1"/>
          </p:cNvSpPr>
          <p:nvPr/>
        </p:nvSpPr>
        <p:spPr>
          <a:xfrm rot="0">
            <a:off x="5930900" y="15113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원천세 프로그램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건설중인 자산 집계시 5250220 계정을 복리후생비에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지급전표상 외국환거래 신고대상 여부 Self-check시 자동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 이메일 수신자 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검교정 실험장비 프로그램(마스터 등록, 메일 알림발송, CP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전송)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전결권자 필드에  SHAHEEN 프로젝트 관련 2개  결재선 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션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지방사업장 중식비, 조식비, 교통비 신청서 개발 요청 - 약정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월 마감자료 수정 프로그램 추가 개발(ZSIM0005)</a:t>
            </a:r>
          </a:p>
        </p:txBody>
      </p:sp>
      <p:sp>
        <p:nvSpPr>
          <p:cNvPr id="1793267493" name="Text">
    </p:cNvPr>
          <p:cNvSpPr>
            <a:spLocks noGrp="1"/>
          </p:cNvSpPr>
          <p:nvPr/>
        </p:nvSpPr>
        <p:spPr>
          <a:xfrm rot="0">
            <a:off x="53086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681100099" name="Text">
    </p:cNvPr>
          <p:cNvSpPr>
            <a:spLocks noGrp="1"/>
          </p:cNvSpPr>
          <p:nvPr/>
        </p:nvSpPr>
        <p:spPr>
          <a:xfrm rot="0">
            <a:off x="889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660633057" name="Text">
    </p:cNvPr>
          <p:cNvSpPr>
            <a:spLocks noGrp="1"/>
          </p:cNvSpPr>
          <p:nvPr/>
        </p:nvSpPr>
        <p:spPr>
          <a:xfrm rot="0">
            <a:off x="711200" y="15113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임직원 경조금 신청서 개발 관련 프로그램 수정 (ZFIR902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2)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 zco_psbud_check RFC 분석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[TR]법인카드 전송 데이터 필드 조건 변경(ZCOT9010)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SInternational AS400 → SAP 추가 개발 BS, PL 별 01월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전월금액 계산로직 수정(ZSIR0005)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SInternational AS400 → SAP 추가 개발 BS, PL 별 01월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전월금액 계산로직 수정(ZSIR2000)</a:t>
            </a:r>
          </a:p>
        </p:txBody>
      </p:sp>
      <p:sp>
        <p:nvSpPr>
          <p:cNvPr id="1639505039" name="Text">
    </p:cNvPr>
          <p:cNvSpPr>
            <a:spLocks noGrp="1"/>
          </p:cNvSpPr>
          <p:nvPr/>
        </p:nvSpPr>
        <p:spPr>
          <a:xfrm rot="0">
            <a:off x="44831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319862178" name="Text">
    </p:cNvPr>
          <p:cNvSpPr>
            <a:spLocks noGrp="1"/>
          </p:cNvSpPr>
          <p:nvPr/>
        </p:nvSpPr>
        <p:spPr>
          <a:xfrm rot="0">
            <a:off x="48514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2113732184" name="Text">
    </p:cNvPr>
          <p:cNvSpPr>
            <a:spLocks noGrp="1"/>
          </p:cNvSpPr>
          <p:nvPr/>
        </p:nvSpPr>
        <p:spPr>
          <a:xfrm rot="0">
            <a:off x="41148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1503089531" name="Text">
    </p:cNvPr>
          <p:cNvSpPr>
            <a:spLocks noGrp="1"/>
          </p:cNvSpPr>
          <p:nvPr/>
        </p:nvSpPr>
        <p:spPr>
          <a:xfrm rot="0">
            <a:off x="6604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21048162" name="Text">
    </p:cNvPr>
          <p:cNvSpPr>
            <a:spLocks noGrp="1"/>
          </p:cNvSpPr>
          <p:nvPr/>
        </p:nvSpPr>
        <p:spPr>
          <a:xfrm rot="0">
            <a:off x="58801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57915048" name="Text">
    </p:cNvPr>
          <p:cNvSpPr>
            <a:spLocks noGrp="1"/>
          </p:cNvSpPr>
          <p:nvPr/>
        </p:nvSpPr>
        <p:spPr>
          <a:xfrm rot="0">
            <a:off x="97028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1926466262" name="Text">
    </p:cNvPr>
          <p:cNvSpPr>
            <a:spLocks noGrp="1"/>
          </p:cNvSpPr>
          <p:nvPr/>
        </p:nvSpPr>
        <p:spPr>
          <a:xfrm rot="0">
            <a:off x="93345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</a:p>
        </p:txBody>
      </p:sp>
      <p:sp>
        <p:nvSpPr>
          <p:cNvPr id="289149820" name="Text">
    </p:cNvPr>
          <p:cNvSpPr>
            <a:spLocks noGrp="1"/>
          </p:cNvSpPr>
          <p:nvPr/>
        </p:nvSpPr>
        <p:spPr>
          <a:xfrm rot="0">
            <a:off x="5930900" y="39370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근로시간단축(육아기) 주단위 세부내역 작성란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전자결재 연동 관련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특근확인서 출근시간 활성화 및 특근시작시간 필수 선택 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용</a:t>
            </a:r>
          </a:p>
        </p:txBody>
      </p:sp>
      <p:sp>
        <p:nvSpPr>
          <p:cNvPr id="180932233" name="Text">
    </p:cNvPr>
          <p:cNvSpPr>
            <a:spLocks noGrp="1"/>
          </p:cNvSpPr>
          <p:nvPr/>
        </p:nvSpPr>
        <p:spPr>
          <a:xfrm rot="0">
            <a:off x="5308600" y="39370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609024159" name="Text">
    </p:cNvPr>
          <p:cNvSpPr>
            <a:spLocks noGrp="1"/>
          </p:cNvSpPr>
          <p:nvPr/>
        </p:nvSpPr>
        <p:spPr>
          <a:xfrm rot="0">
            <a:off x="88900" y="39370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822900367" name="Text">
    </p:cNvPr>
          <p:cNvSpPr>
            <a:spLocks noGrp="1"/>
          </p:cNvSpPr>
          <p:nvPr/>
        </p:nvSpPr>
        <p:spPr>
          <a:xfrm rot="0">
            <a:off x="711200" y="39370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연차휴가 사용통계 기능 부분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지방사업장 중식비, 조식비, 교통비 신청서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특근확인서 출근시간 활성화 및 특근시작시간 필수 선택 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근로시간단축(육아기) 주단위 세부내역 작성란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전자결재 연동 관련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의료비 최종결재자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임신기간 근로시간 단축 신청서 기간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지방사업장 중식비/조식비/야간식대/교통비 중식비 지원금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 조정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임원 퇴직(재입사)/선임 발령 작업지원 및 권한확인</a:t>
            </a:r>
          </a:p>
        </p:txBody>
      </p:sp>
      <p:sp>
        <p:nvSpPr>
          <p:cNvPr id="1079649313" name="Text">
    </p:cNvPr>
          <p:cNvSpPr>
            <a:spLocks noGrp="1"/>
          </p:cNvSpPr>
          <p:nvPr/>
        </p:nvSpPr>
        <p:spPr>
          <a:xfrm rot="0">
            <a:off x="44831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</a:p>
        </p:txBody>
      </p:sp>
      <p:sp>
        <p:nvSpPr>
          <p:cNvPr id="204080677" name="Text">
    </p:cNvPr>
          <p:cNvSpPr>
            <a:spLocks noGrp="1"/>
          </p:cNvSpPr>
          <p:nvPr/>
        </p:nvSpPr>
        <p:spPr>
          <a:xfrm rot="0">
            <a:off x="48514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</a:p>
        </p:txBody>
      </p:sp>
      <p:sp>
        <p:nvSpPr>
          <p:cNvPr id="1840827909" name="Text">
    </p:cNvPr>
          <p:cNvSpPr>
            <a:spLocks noGrp="1"/>
          </p:cNvSpPr>
          <p:nvPr/>
        </p:nvSpPr>
        <p:spPr>
          <a:xfrm rot="0">
            <a:off x="41148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</a:p>
        </p:txBody>
      </p:sp>
      <p:sp>
        <p:nvSpPr>
          <p:cNvPr id="1062368563" name="Text">
    </p:cNvPr>
          <p:cNvSpPr>
            <a:spLocks noGrp="1"/>
          </p:cNvSpPr>
          <p:nvPr/>
        </p:nvSpPr>
        <p:spPr>
          <a:xfrm rot="0">
            <a:off x="660400" y="39370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75431636" name="Text">
    </p:cNvPr>
          <p:cNvSpPr>
            <a:spLocks noGrp="1"/>
          </p:cNvSpPr>
          <p:nvPr/>
        </p:nvSpPr>
        <p:spPr>
          <a:xfrm rot="0">
            <a:off x="5880100" y="39370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93109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9502098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6786388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4791544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8414468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67781071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991657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004522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18646659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5695781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9812902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8011266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5609086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8087918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90147040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355244675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128893694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특근확인서 출근시간 활성화 및 특근시작시간 필수 선택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휴가신청서 결재 문서 삭제 및 결재 상태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근로시간단축(육아기) 주단위 세부내역 작성란 개발 요청</a:t>
            </a:r>
          </a:p>
        </p:txBody>
      </p:sp>
      <p:sp>
        <p:nvSpPr>
          <p:cNvPr id="1318889033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18163811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937897774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중식비 금액 조정 일괄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지방사업장 중식비/조식비/야간식대/교통비 중식비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본사/공장 신청 금지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 문의 응대 및 확인작업(주유권코스트센터 확인,중식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비 WBS코드 확인,PDF 원격 지원,식수관리 집계처리 데이터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확인 지원,단말기 인증시스템 호출 작업)</a:t>
            </a:r>
          </a:p>
        </p:txBody>
      </p:sp>
      <p:sp>
        <p:nvSpPr>
          <p:cNvPr id="1737162806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br/>
          </a:p>
        </p:txBody>
      </p:sp>
      <p:sp>
        <p:nvSpPr>
          <p:cNvPr id="1276005472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0428</a:t>
            </a:r>
            <a:br/>
            <a:br/>
            <a:br/>
          </a:p>
        </p:txBody>
      </p:sp>
      <p:sp>
        <p:nvSpPr>
          <p:cNvPr id="202555630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br/>
            <a:br/>
          </a:p>
        </p:txBody>
      </p:sp>
      <p:sp>
        <p:nvSpPr>
          <p:cNvPr id="1982547752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3512100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09946996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402494266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</a:p>
        </p:txBody>
      </p:sp>
      <p:sp>
        <p:nvSpPr>
          <p:cNvPr id="2141606502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SD 관련 요청서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ERP MIRO 송장전표 처리 시, 동일 금액 동일 날짜 입력 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면 팝업 처리 되도록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제조 실적 연계를 위한 프로그램 요청</a:t>
            </a:r>
          </a:p>
        </p:txBody>
      </p:sp>
      <p:sp>
        <p:nvSpPr>
          <p:cNvPr id="1159291858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477609214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232236875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SD 관련 요청서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ERP MIRO 송장전표 처리 시, 동일 금액 동일 날짜 입력 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면 팝업 처리 되도록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제조 실적 연계를 위한 프로그램 요청</a:t>
            </a:r>
          </a:p>
        </p:txBody>
      </p:sp>
      <p:sp>
        <p:nvSpPr>
          <p:cNvPr id="76164961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68020945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</a:p>
        </p:txBody>
      </p:sp>
      <p:sp>
        <p:nvSpPr>
          <p:cNvPr id="1189779737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</a:p>
        </p:txBody>
      </p:sp>
      <p:sp>
        <p:nvSpPr>
          <p:cNvPr id="482889894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40237433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12802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2683626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85658638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1372879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9491365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76402874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218861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1512744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7588969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2737805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8906815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2825487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5358338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11723337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40060314" name="Text">
    </p:cNvPr>
          <p:cNvSpPr>
            <a:spLocks noGrp="1"/>
          </p:cNvSpPr>
          <p:nvPr/>
        </p:nvSpPr>
        <p:spPr>
          <a:xfrm rot="0">
            <a:off x="97028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</a:p>
        </p:txBody>
      </p:sp>
      <p:sp>
        <p:nvSpPr>
          <p:cNvPr id="417510615" name="Text">
    </p:cNvPr>
          <p:cNvSpPr>
            <a:spLocks noGrp="1"/>
          </p:cNvSpPr>
          <p:nvPr/>
        </p:nvSpPr>
        <p:spPr>
          <a:xfrm rot="0">
            <a:off x="93345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</a:p>
        </p:txBody>
      </p:sp>
      <p:sp>
        <p:nvSpPr>
          <p:cNvPr id="327265570" name="Text">
    </p:cNvPr>
          <p:cNvSpPr>
            <a:spLocks noGrp="1"/>
          </p:cNvSpPr>
          <p:nvPr/>
        </p:nvSpPr>
        <p:spPr>
          <a:xfrm rot="0">
            <a:off x="5930900" y="15113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마감업무 지원작업</a:t>
            </a:r>
          </a:p>
        </p:txBody>
      </p:sp>
      <p:sp>
        <p:nvSpPr>
          <p:cNvPr id="1819184914" name="Text">
    </p:cNvPr>
          <p:cNvSpPr>
            <a:spLocks noGrp="1"/>
          </p:cNvSpPr>
          <p:nvPr/>
        </p:nvSpPr>
        <p:spPr>
          <a:xfrm rot="0">
            <a:off x="53086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392889612" name="Text">
    </p:cNvPr>
          <p:cNvSpPr>
            <a:spLocks noGrp="1"/>
          </p:cNvSpPr>
          <p:nvPr/>
        </p:nvSpPr>
        <p:spPr>
          <a:xfrm rot="0">
            <a:off x="889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582079415" name="Text">
    </p:cNvPr>
          <p:cNvSpPr>
            <a:spLocks noGrp="1"/>
          </p:cNvSpPr>
          <p:nvPr/>
        </p:nvSpPr>
        <p:spPr>
          <a:xfrm rot="0">
            <a:off x="711200" y="15113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 QA테스트 SABIC I/F 연결용 RFC 설정 변경 및 원복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 Upgrade Master Plan 프로젝트에 따른 BC 인터뷰(삼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성SDS)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CCS와 전자결재간 EAIRFC 처리문제 발생 건 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인 및 업무지원 (COOI 테이블 데이터 값 문제)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HCM운영 SSO를 통한 PW 변경시 변경되지 않는 내역 건 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인 및 PW변경 로그 전달작업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 Upgrade Master Plan 프로젝트에 따른 BC 작업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BW시스템 네트워크 변경 작업에 따른 서비스 점검 작업 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무지원</a:t>
            </a:r>
          </a:p>
        </p:txBody>
      </p:sp>
      <p:sp>
        <p:nvSpPr>
          <p:cNvPr id="1077597153" name="Text">
    </p:cNvPr>
          <p:cNvSpPr>
            <a:spLocks noGrp="1"/>
          </p:cNvSpPr>
          <p:nvPr/>
        </p:nvSpPr>
        <p:spPr>
          <a:xfrm rot="0">
            <a:off x="44831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1488245483" name="Text">
    </p:cNvPr>
          <p:cNvSpPr>
            <a:spLocks noGrp="1"/>
          </p:cNvSpPr>
          <p:nvPr/>
        </p:nvSpPr>
        <p:spPr>
          <a:xfrm rot="0">
            <a:off x="48514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624171870" name="Text">
    </p:cNvPr>
          <p:cNvSpPr>
            <a:spLocks noGrp="1"/>
          </p:cNvSpPr>
          <p:nvPr/>
        </p:nvSpPr>
        <p:spPr>
          <a:xfrm rot="0">
            <a:off x="41148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br/>
          </a:p>
        </p:txBody>
      </p:sp>
      <p:sp>
        <p:nvSpPr>
          <p:cNvPr id="523213674" name="Text">
    </p:cNvPr>
          <p:cNvSpPr>
            <a:spLocks noGrp="1"/>
          </p:cNvSpPr>
          <p:nvPr/>
        </p:nvSpPr>
        <p:spPr>
          <a:xfrm rot="0">
            <a:off x="6604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2893109" name="Text">
    </p:cNvPr>
          <p:cNvSpPr>
            <a:spLocks noGrp="1"/>
          </p:cNvSpPr>
          <p:nvPr/>
        </p:nvSpPr>
        <p:spPr>
          <a:xfrm rot="0">
            <a:off x="58801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00772855" name="Text">
    </p:cNvPr>
          <p:cNvSpPr>
            <a:spLocks noGrp="1"/>
          </p:cNvSpPr>
          <p:nvPr/>
        </p:nvSpPr>
        <p:spPr>
          <a:xfrm rot="0">
            <a:off x="97028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</a:p>
        </p:txBody>
      </p:sp>
      <p:sp>
        <p:nvSpPr>
          <p:cNvPr id="1915377066" name="Text">
    </p:cNvPr>
          <p:cNvSpPr>
            <a:spLocks noGrp="1"/>
          </p:cNvSpPr>
          <p:nvPr/>
        </p:nvSpPr>
        <p:spPr>
          <a:xfrm rot="0">
            <a:off x="93345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</a:p>
        </p:txBody>
      </p:sp>
      <p:sp>
        <p:nvSpPr>
          <p:cNvPr id="289240142" name="Text">
    </p:cNvPr>
          <p:cNvSpPr>
            <a:spLocks noGrp="1"/>
          </p:cNvSpPr>
          <p:nvPr/>
        </p:nvSpPr>
        <p:spPr>
          <a:xfrm rot="0">
            <a:off x="5930900" y="39370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VMI 자재 예약 마감 불가 로직 추가* 가출고 상태인 VMI 자재 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약은 MB22 에서 마감시 에러 처리 </a:t>
            </a:r>
          </a:p>
        </p:txBody>
      </p:sp>
      <p:sp>
        <p:nvSpPr>
          <p:cNvPr id="2138734978" name="Text">
    </p:cNvPr>
          <p:cNvSpPr>
            <a:spLocks noGrp="1"/>
          </p:cNvSpPr>
          <p:nvPr/>
        </p:nvSpPr>
        <p:spPr>
          <a:xfrm rot="0">
            <a:off x="5308600" y="39370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45207164" name="Text">
    </p:cNvPr>
          <p:cNvSpPr>
            <a:spLocks noGrp="1"/>
          </p:cNvSpPr>
          <p:nvPr/>
        </p:nvSpPr>
        <p:spPr>
          <a:xfrm rot="0">
            <a:off x="88900" y="39370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580279429" name="Text">
    </p:cNvPr>
          <p:cNvSpPr>
            <a:spLocks noGrp="1"/>
          </p:cNvSpPr>
          <p:nvPr/>
        </p:nvSpPr>
        <p:spPr>
          <a:xfrm rot="0">
            <a:off x="711200" y="39370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기술검수증 불출 담당자 최종검수/수신 지정 로직 변경* 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100 자재와 재고자재가 섞여서 기술검수되는 경우 담당자 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 로직 변경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VMI 자재 예약 마감 불가 로직 추가* 가출고 상태인 VMI 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재 예약은 MB22 에서 마감시 에러 처리 </a:t>
            </a:r>
          </a:p>
        </p:txBody>
      </p:sp>
      <p:sp>
        <p:nvSpPr>
          <p:cNvPr id="1492370333" name="Text">
    </p:cNvPr>
          <p:cNvSpPr>
            <a:spLocks noGrp="1"/>
          </p:cNvSpPr>
          <p:nvPr/>
        </p:nvSpPr>
        <p:spPr>
          <a:xfrm rot="0">
            <a:off x="44831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</a:p>
        </p:txBody>
      </p:sp>
      <p:sp>
        <p:nvSpPr>
          <p:cNvPr id="1940799376" name="Text">
    </p:cNvPr>
          <p:cNvSpPr>
            <a:spLocks noGrp="1"/>
          </p:cNvSpPr>
          <p:nvPr/>
        </p:nvSpPr>
        <p:spPr>
          <a:xfrm rot="0">
            <a:off x="48514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</a:p>
        </p:txBody>
      </p:sp>
      <p:sp>
        <p:nvSpPr>
          <p:cNvPr id="2137050551" name="Text">
    </p:cNvPr>
          <p:cNvSpPr>
            <a:spLocks noGrp="1"/>
          </p:cNvSpPr>
          <p:nvPr/>
        </p:nvSpPr>
        <p:spPr>
          <a:xfrm rot="0">
            <a:off x="41148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</a:p>
        </p:txBody>
      </p:sp>
      <p:sp>
        <p:nvSpPr>
          <p:cNvPr id="1870845098" name="Text">
    </p:cNvPr>
          <p:cNvSpPr>
            <a:spLocks noGrp="1"/>
          </p:cNvSpPr>
          <p:nvPr/>
        </p:nvSpPr>
        <p:spPr>
          <a:xfrm rot="0">
            <a:off x="660400" y="39370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90691564" name="Text">
    </p:cNvPr>
          <p:cNvSpPr>
            <a:spLocks noGrp="1"/>
          </p:cNvSpPr>
          <p:nvPr/>
        </p:nvSpPr>
        <p:spPr>
          <a:xfrm rot="0">
            <a:off x="5880100" y="39370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