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2023-04-27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[2023.05.09 ~ 2023.05.15]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5월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9837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96665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786098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484635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5456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9530202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09971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03961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693191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100944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0110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7118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957664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4301308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0997545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1625656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65639478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주문시 메모 수정기능 보완요청</a:t>
            </a:r>
          </a:p>
        </p:txBody>
      </p:sp>
      <p:sp>
        <p:nvSpPr>
          <p:cNvPr id="204514551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53806652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3958978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로그인전 화면 UI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영업담당자 부재시 대결자에 대한 Flow 안내(통합알림)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추가요청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 주문시 메모 수정기능 보완요청</a:t>
            </a:r>
          </a:p>
        </p:txBody>
      </p:sp>
      <p:sp>
        <p:nvSpPr>
          <p:cNvPr id="27178782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51114944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18079688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9382403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747695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289983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0331178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38166642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ZCMR1091 [입금위배] 거래처별 채권내역 마감 프로그램 개선</a:t>
            </a:r>
          </a:p>
        </p:txBody>
      </p:sp>
      <p:sp>
        <p:nvSpPr>
          <p:cNvPr id="36312040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70812661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87206202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ITSM-92265 자가수송 T/T차량 GPS위치 관제를 위한 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차정보 및 출하정보 인터페이스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E-BIZ 주문시 메모 수정기능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ZTD_RFC_DRIVER_LIST_TO_SSP 특정 데이터 전송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ZCMR1091 [입금위배] 거래처별 채권내역 마감 프로그램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SABIC I/F 테이블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SABIC Interface 관련 ZPSBR0220 데이터 SELECT 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류 수정</a:t>
            </a:r>
          </a:p>
        </p:txBody>
      </p:sp>
      <p:sp>
        <p:nvSpPr>
          <p:cNvPr id="176541198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51976421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</a:p>
        </p:txBody>
      </p:sp>
      <p:sp>
        <p:nvSpPr>
          <p:cNvPr id="150361284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</a:p>
        </p:txBody>
      </p:sp>
      <p:sp>
        <p:nvSpPr>
          <p:cNvPr id="50310705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419639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6203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02161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19668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0867260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8169340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6636760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40819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6355820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38134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759366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5099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78763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14357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29993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30723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1049617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998224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38530012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5128482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49995408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ITSM-94760FLBIZ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자료 조회시 조회조건에 따라 결과값이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하지 않거나, 에러발생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ITSM-95081약정취소 요청</a:t>
            </a:r>
          </a:p>
        </p:txBody>
      </p:sp>
      <p:sp>
        <p:nvSpPr>
          <p:cNvPr id="13462833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14446904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5/8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</a:p>
        </p:txBody>
      </p:sp>
      <p:sp>
        <p:nvSpPr>
          <p:cNvPr id="114285874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0092183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983180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351440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120023324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07692173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77632963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33837080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4848109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고용노동부 공장 책임자 조사 관련 자료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문서 목록 요청(기안지4종)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계약체결기안 문서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홍보영화 신청서(본사) 양식 안내 담당자 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담당부서 결재라인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작업물량 준공여부 오체크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투입인력 점검시 e-IOM 출입기록 현황 출입기록 현황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준 변경 요청</a:t>
            </a:r>
          </a:p>
        </p:txBody>
      </p:sp>
      <p:sp>
        <p:nvSpPr>
          <p:cNvPr id="47557442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189228367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27230298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12702774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3631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5145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30409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59297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7886948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88983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793734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24098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544568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825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98921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603096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86922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023264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62796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42914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6304155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65803570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5277043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447943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49880500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운영수율(for SAP-PC)</a:t>
            </a:r>
          </a:p>
        </p:txBody>
      </p:sp>
      <p:sp>
        <p:nvSpPr>
          <p:cNvPr id="66424257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43336937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870027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93074183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872937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09002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76451758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20228566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81652250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5003098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0880409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오피넷 데이터 업데이트 요청</a:t>
            </a:r>
          </a:p>
        </p:txBody>
      </p:sp>
      <p:sp>
        <p:nvSpPr>
          <p:cNvPr id="2620834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72739278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11528869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97418557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20593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9054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996905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78878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888031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799850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79455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279745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19336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116583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624239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96249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579736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229181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713804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250068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89939019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208810685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3103019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092867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576482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62553219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6442177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02030672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05433457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14473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8099389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76059953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70053788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계획보드 가용차량 조회 쿼리 수정미배차문자전송 주출발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추가</a:t>
            </a:r>
          </a:p>
        </p:txBody>
      </p:sp>
      <p:sp>
        <p:nvSpPr>
          <p:cNvPr id="1136354254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05561376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94062925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ITSM-94549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 및 요율 입력atss 월누적수송비 와 erp 월누적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수송비 상이 값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ITSM-94858 견적서 삭제ITSM-94872 변경결과 작성I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TSM-94871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JIRA(WSS 점검 스텝)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정기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ITSM-94959 변경결과 작성ITSM-94716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ITSM-95075 변경결과 작성ITSM-95105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사용자 패스워드 재설정</a:t>
            </a:r>
          </a:p>
        </p:txBody>
      </p:sp>
      <p:sp>
        <p:nvSpPr>
          <p:cNvPr id="165443715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91626853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261230442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484959504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4645987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793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6971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23764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4129993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52062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040028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4796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65713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835557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38410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54433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79747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431477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937323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30125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5171428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4857389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78470236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654154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2567831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나프타 수행 및 시스템확인 요청,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확인 및 AA 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정상수행을 위한 데이터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미수행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'전표처리' 작업 문제상황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문제 확인 -&gt; CP pw 만료기한 안내 팝업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- 해당 로직 추가를 위해 강제로 특정계정       만료직전으로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논의(인프라팀)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AA 다운 및 작업 미수행 -&gt; AA 가 다운되어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있어도 정상작동 하나,     작업이 엑셀 Macro 를 타면서 중단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되는 것     으로 추측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0626722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4587498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97814304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65016856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0733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00976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9740555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26426376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71115753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7274544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330137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36442894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6143703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19503959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20658136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3656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1081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694136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96715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5280658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95641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5772152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56274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815168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757449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43176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24663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78630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4774235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8994558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960527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40018484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41583574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</a:p>
        </p:txBody>
      </p:sp>
      <p:sp>
        <p:nvSpPr>
          <p:cNvPr id="489353319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43875209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3360815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2023년 1Q 시스템 모의해킹 진단결과 안내 및 취약점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치계획 회신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상 KRI data 수집 관련 확인 요청에 대한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용역 검수확인서 서명후 회신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전자결재시스템-교육결과보고 양식에 기안자가 교대근무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자의 경우 결재라인 추가 가능한지 검토후 회신요청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LUBE부서지침서 카테고리 이동 후 규정관리기안지에서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불가 리스트 확인 및 ROOT값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'VDU-D-C501  U-30400 Normal SU Arrow '외3건 개정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품의 개정오류 확인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 및 교육출장비 신청 관련 데이터 조회 안됨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MGW 에서 e-러닝 교육강의 페이지 접근 불가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내부감사 권한 부여 그룹 사용자들이 리스크 대응방안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두 조회되도록 변경요청.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ERM IT 시스템 KRI 생성/profile 수정일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윤활유와 기계건전성 평가를 위한 사용유 분석 및 진단 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습, 첫번째 결재자 오류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교육출장비신청서 작성시 시행교육과정 조회시 버그 수정</a:t>
            </a:r>
          </a:p>
        </p:txBody>
      </p:sp>
      <p:sp>
        <p:nvSpPr>
          <p:cNvPr id="178297234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078192489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525694094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859436556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7796848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9647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177280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85370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1575089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06673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02192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96931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35347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13120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334577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766362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20791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149943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7875704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854521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8826240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26342934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 요청</a:t>
            </a:r>
          </a:p>
        </p:txBody>
      </p:sp>
      <p:sp>
        <p:nvSpPr>
          <p:cNvPr id="11700476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892838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3938055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회수분에 대한 거래처 오기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자재 입출고 미등록으로 인한 재고조정등록 데이터 입력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2분기 모의해킹 일정 협의 및 시스템 정보 공유</a:t>
            </a:r>
          </a:p>
        </p:txBody>
      </p:sp>
      <p:sp>
        <p:nvSpPr>
          <p:cNvPr id="18080757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60026378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0511</a:t>
            </a:r>
            <a:br/>
          </a:p>
        </p:txBody>
      </p:sp>
      <p:sp>
        <p:nvSpPr>
          <p:cNvPr id="157978256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39783013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69822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70041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69640553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05861209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Open API 프로젝트 (노승표 부장님)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Trading System 학습 및 실습</a:t>
            </a:r>
          </a:p>
        </p:txBody>
      </p:sp>
      <p:sp>
        <p:nvSpPr>
          <p:cNvPr id="16928949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6653166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857059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개별 주간 보고 출력 기능 추가 (제출일 범위를 지정하여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pptx 출력이 가능하도록 구현)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Opne API 활용 (1) 파이썬 기초 학습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Trading System 학습 및 실습</a:t>
            </a:r>
          </a:p>
        </p:txBody>
      </p:sp>
      <p:sp>
        <p:nvSpPr>
          <p:cNvPr id="81155032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75902117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31555940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80989594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82555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428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90980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1442026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93885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93865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9698494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79930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4905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87152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92064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61350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7574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22573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2656556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6516143" name="Text">
    </p:cNvPr>
          <p:cNvSpPr>
            <a:spLocks noGrp="1"/>
          </p:cNvSpPr>
          <p:nvPr/>
        </p:nvSpPr>
        <p:spPr>
          <a:xfrm rot="0">
            <a:off x="9702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533252411" name="Text">
    </p:cNvPr>
          <p:cNvSpPr>
            <a:spLocks noGrp="1"/>
          </p:cNvSpPr>
          <p:nvPr/>
        </p:nvSpPr>
        <p:spPr>
          <a:xfrm rot="0">
            <a:off x="93345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141749586" name="Text">
    </p:cNvPr>
          <p:cNvSpPr>
            <a:spLocks noGrp="1"/>
          </p:cNvSpPr>
          <p:nvPr/>
        </p:nvSpPr>
        <p:spPr>
          <a:xfrm rot="0">
            <a:off x="5930900" y="15113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569836761" name="Text">
    </p:cNvPr>
          <p:cNvSpPr>
            <a:spLocks noGrp="1"/>
          </p:cNvSpPr>
          <p:nvPr/>
        </p:nvSpPr>
        <p:spPr>
          <a:xfrm rot="0">
            <a:off x="53086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631376535" name="Text">
    </p:cNvPr>
          <p:cNvSpPr>
            <a:spLocks noGrp="1"/>
          </p:cNvSpPr>
          <p:nvPr/>
        </p:nvSpPr>
        <p:spPr>
          <a:xfrm rot="0">
            <a:off x="889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637630912" name="Text">
    </p:cNvPr>
          <p:cNvSpPr>
            <a:spLocks noGrp="1"/>
          </p:cNvSpPr>
          <p:nvPr/>
        </p:nvSpPr>
        <p:spPr>
          <a:xfrm rot="0">
            <a:off x="711200" y="15113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견적의뢰건  PJT프로젝트 현황에서 조회 되지 않아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조치 - 요청자 : 최병원 책임(메일)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ITSM-94834 제이디켐홀딩스 주식회사 (SOIL6537) 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사 이력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ITSM-94714 발주번호 : 4501152944, 450115292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4  삭제처리 및 해당건 구매검토 목록에 조회되도록 원복작업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ITSM-94891 홈페이지 유지/운영 용역 구매요구서 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오류 사항의 정정 - GL 계정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ITSM-94997 RQ230400071 예가 변경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해외업체 사업자 등록번호 등록- 요청자 : 정성호 책임메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니져(메일요청)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 예가상세품목 오류 관련내용 파악 협조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담당자(엠로)</a:t>
            </a:r>
          </a:p>
        </p:txBody>
      </p:sp>
      <p:sp>
        <p:nvSpPr>
          <p:cNvPr id="253750645" name="Text">
    </p:cNvPr>
          <p:cNvSpPr>
            <a:spLocks noGrp="1"/>
          </p:cNvSpPr>
          <p:nvPr/>
        </p:nvSpPr>
        <p:spPr>
          <a:xfrm rot="0">
            <a:off x="44831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374858115" name="Text">
    </p:cNvPr>
          <p:cNvSpPr>
            <a:spLocks noGrp="1"/>
          </p:cNvSpPr>
          <p:nvPr/>
        </p:nvSpPr>
        <p:spPr>
          <a:xfrm rot="0">
            <a:off x="48514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298325938" name="Text">
    </p:cNvPr>
          <p:cNvSpPr>
            <a:spLocks noGrp="1"/>
          </p:cNvSpPr>
          <p:nvPr/>
        </p:nvSpPr>
        <p:spPr>
          <a:xfrm rot="0">
            <a:off x="4114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1009427250" name="Text">
    </p:cNvPr>
          <p:cNvSpPr>
            <a:spLocks noGrp="1"/>
          </p:cNvSpPr>
          <p:nvPr/>
        </p:nvSpPr>
        <p:spPr>
          <a:xfrm rot="0">
            <a:off x="6604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8121351" name="Text">
    </p:cNvPr>
          <p:cNvSpPr>
            <a:spLocks noGrp="1"/>
          </p:cNvSpPr>
          <p:nvPr/>
        </p:nvSpPr>
        <p:spPr>
          <a:xfrm rot="0">
            <a:off x="58801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8932728" name="Text">
    </p:cNvPr>
          <p:cNvSpPr>
            <a:spLocks noGrp="1"/>
          </p:cNvSpPr>
          <p:nvPr/>
        </p:nvSpPr>
        <p:spPr>
          <a:xfrm rot="0">
            <a:off x="97028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88721654" name="Text">
    </p:cNvPr>
          <p:cNvSpPr>
            <a:spLocks noGrp="1"/>
          </p:cNvSpPr>
          <p:nvPr/>
        </p:nvSpPr>
        <p:spPr>
          <a:xfrm rot="0">
            <a:off x="93345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570948712" name="Text">
    </p:cNvPr>
          <p:cNvSpPr>
            <a:spLocks noGrp="1"/>
          </p:cNvSpPr>
          <p:nvPr/>
        </p:nvSpPr>
        <p:spPr>
          <a:xfrm rot="0">
            <a:off x="5930900" y="40894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</a:p>
        </p:txBody>
      </p:sp>
      <p:sp>
        <p:nvSpPr>
          <p:cNvPr id="1696133878" name="Text">
    </p:cNvPr>
          <p:cNvSpPr>
            <a:spLocks noGrp="1"/>
          </p:cNvSpPr>
          <p:nvPr/>
        </p:nvSpPr>
        <p:spPr>
          <a:xfrm rot="0">
            <a:off x="5308600" y="40894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30748627" name="Text">
    </p:cNvPr>
          <p:cNvSpPr>
            <a:spLocks noGrp="1"/>
          </p:cNvSpPr>
          <p:nvPr/>
        </p:nvSpPr>
        <p:spPr>
          <a:xfrm rot="0">
            <a:off x="88900" y="40894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22845795" name="Text">
    </p:cNvPr>
          <p:cNvSpPr>
            <a:spLocks noGrp="1"/>
          </p:cNvSpPr>
          <p:nvPr/>
        </p:nvSpPr>
        <p:spPr>
          <a:xfrm rot="0">
            <a:off x="711200" y="40894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</a:p>
        </p:txBody>
      </p:sp>
      <p:sp>
        <p:nvSpPr>
          <p:cNvPr id="1482963434" name="Text">
    </p:cNvPr>
          <p:cNvSpPr>
            <a:spLocks noGrp="1"/>
          </p:cNvSpPr>
          <p:nvPr/>
        </p:nvSpPr>
        <p:spPr>
          <a:xfrm rot="0">
            <a:off x="44831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2060058450" name="Text">
    </p:cNvPr>
          <p:cNvSpPr>
            <a:spLocks noGrp="1"/>
          </p:cNvSpPr>
          <p:nvPr/>
        </p:nvSpPr>
        <p:spPr>
          <a:xfrm rot="0">
            <a:off x="48514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41720447" name="Text">
    </p:cNvPr>
          <p:cNvSpPr>
            <a:spLocks noGrp="1"/>
          </p:cNvSpPr>
          <p:nvPr/>
        </p:nvSpPr>
        <p:spPr>
          <a:xfrm rot="0">
            <a:off x="41148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623417719" name="Text">
    </p:cNvPr>
          <p:cNvSpPr>
            <a:spLocks noGrp="1"/>
          </p:cNvSpPr>
          <p:nvPr/>
        </p:nvSpPr>
        <p:spPr>
          <a:xfrm rot="0">
            <a:off x="660400" y="40894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0589036" name="Text">
    </p:cNvPr>
          <p:cNvSpPr>
            <a:spLocks noGrp="1"/>
          </p:cNvSpPr>
          <p:nvPr/>
        </p:nvSpPr>
        <p:spPr>
          <a:xfrm rot="0">
            <a:off x="5880100" y="40894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817153725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근로자의날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어린이날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김예린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ko-KR" dirty="0" lang="en-US" smtClean="0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부처님오신날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chemeClr val="tx1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baseline="0" dirty="0" i="0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5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224043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369092659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01627287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48927764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47650840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7207490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26416250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2071165857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08997036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0960970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820287876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5333537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772906748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6206194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08810245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273852944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9602030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3815257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4164221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870127257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796943522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5345888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4127861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61094183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4613468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0195847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7478254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970405300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1839846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040292202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8655251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07963274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37071036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734344619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9937935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3312362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510095823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10975875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80690299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90015339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특근확인서 출근시간 활성화 및 특근시작시간 필수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신규유치를 위한 잠재고객 등록시 체크리스트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시험장비교정이력관리시스템 개발</a:t>
            </a:r>
          </a:p>
        </p:txBody>
      </p:sp>
      <p:sp>
        <p:nvSpPr>
          <p:cNvPr id="1516164558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06404155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629180079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77950455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8934485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391491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003843466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05119465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자가수송 T/T차량 GPS위치 관제를 위한 배차정보 및 출하정보 인터페이스 구축</a:t>
            </a:r>
          </a:p>
        </p:txBody>
      </p:sp>
      <p:sp>
        <p:nvSpPr>
          <p:cNvPr id="1977019896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44586896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</a:p>
        </p:txBody>
      </p:sp>
      <p:sp>
        <p:nvSpPr>
          <p:cNvPr id="1666290264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6001656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087830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4282104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59566655" name="Frame"/>
          <p:cNvSpPr>
            <a:spLocks noGrp="1"/>
          </p:cNvSpPr>
          <p:nvPr/>
        </p:nvSpPr>
        <p:spPr>
          <a:xfrm>
            <a:off x="152400" y="22225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63155597" name="Text">
    </p:cNvPr>
          <p:cNvSpPr>
            <a:spLocks noGrp="1"/>
          </p:cNvSpPr>
          <p:nvPr/>
        </p:nvSpPr>
        <p:spPr>
          <a:xfrm rot="0">
            <a:off x="152400" y="2197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67583346" name="Text">
    </p:cNvPr>
          <p:cNvSpPr>
            <a:spLocks noGrp="1"/>
          </p:cNvSpPr>
          <p:nvPr/>
        </p:nvSpPr>
        <p:spPr>
          <a:xfrm rot="0">
            <a:off x="952500" y="22479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PRM 오피넷 데이터 업데이트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[Mobile] 그룹웨어 사용자 패스워드 재설정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 E-BIZ 윤활유 이비즈 개선 프로젝트</a:t>
            </a:r>
          </a:p>
        </p:txBody>
      </p:sp>
      <p:sp>
        <p:nvSpPr>
          <p:cNvPr id="629781028" name="Text">
    </p:cNvPr>
          <p:cNvSpPr>
            <a:spLocks noGrp="1"/>
          </p:cNvSpPr>
          <p:nvPr/>
        </p:nvSpPr>
        <p:spPr>
          <a:xfrm rot="0">
            <a:off x="7226300" y="2247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45520707" name="Text">
    </p:cNvPr>
          <p:cNvSpPr>
            <a:spLocks noGrp="1"/>
          </p:cNvSpPr>
          <p:nvPr/>
        </p:nvSpPr>
        <p:spPr>
          <a:xfrm rot="0">
            <a:off x="6108700" y="2197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009676754" name="Text">
    </p:cNvPr>
          <p:cNvSpPr>
            <a:spLocks noGrp="1"/>
          </p:cNvSpPr>
          <p:nvPr/>
        </p:nvSpPr>
        <p:spPr>
          <a:xfrm rot="0">
            <a:off x="5537200" y="2247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</a:p>
        </p:txBody>
      </p:sp>
      <p:sp>
        <p:nvSpPr>
          <p:cNvPr id="1026703088" name="Text">
    </p:cNvPr>
          <p:cNvSpPr>
            <a:spLocks noGrp="1"/>
          </p:cNvSpPr>
          <p:nvPr/>
        </p:nvSpPr>
        <p:spPr>
          <a:xfrm rot="0">
            <a:off x="889000" y="2197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38819296" name="Text">
    </p:cNvPr>
          <p:cNvSpPr>
            <a:spLocks noGrp="1"/>
          </p:cNvSpPr>
          <p:nvPr/>
        </p:nvSpPr>
        <p:spPr>
          <a:xfrm rot="0">
            <a:off x="7124700" y="2197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8822019" name="Text">
    </p:cNvPr>
          <p:cNvSpPr>
            <a:spLocks noGrp="1"/>
          </p:cNvSpPr>
          <p:nvPr/>
        </p:nvSpPr>
        <p:spPr>
          <a:xfrm rot="0">
            <a:off x="5537200" y="2197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4989967" name="Rectangle"/>
          <p:cNvSpPr>
            <a:spLocks noGrp="1"/>
          </p:cNvSpPr>
          <p:nvPr/>
        </p:nvSpPr>
        <p:spPr>
          <a:xfrm>
            <a:off x="6870700" y="2197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92073475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08555551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77830304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 관리 프로그램 인터페이스 추가수정(ZFIR9057)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계약직 CP 전송 결재요청시 요청자 사번 작성자 사번 상이한 오류 분석 및 해결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SABIC Interface 관련 ZPSBR0220 데이터 SELECT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ZTD_RFC_DRIVER_LIST_TO_SSP 특정 데이터 전송 오류</a:t>
            </a:r>
          </a:p>
        </p:txBody>
      </p:sp>
      <p:sp>
        <p:nvSpPr>
          <p:cNvPr id="663144058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61134538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2407141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</a:p>
        </p:txBody>
      </p:sp>
      <p:sp>
        <p:nvSpPr>
          <p:cNvPr id="2068294433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3267493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1100099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60633057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32086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285113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986610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4055599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62115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4611717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3846279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6528566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517797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10509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817128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996887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8574451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97685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4632857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60225627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75434227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메일 알림발송, CP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</a:p>
        </p:txBody>
      </p:sp>
      <p:sp>
        <p:nvSpPr>
          <p:cNvPr id="1829861583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61990738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0106609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수출체선 지급리스트에 지급처정보 추가 (ZFIR9119)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시험장비 관리 프로그램 인터페이스 추가수정(ZFIR9900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계약직 CP 전송 결재요청시 요청자 사번 작성자 사번 상이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오류 분석 및 해결(ZEAM8000)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구매처 관리 프로그램 인터페이스 추가수정(ZFIR905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7)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지류상품권 반환처리 프로그램 수정(ZGMR3511)</a:t>
            </a:r>
          </a:p>
        </p:txBody>
      </p:sp>
      <p:sp>
        <p:nvSpPr>
          <p:cNvPr id="157403737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9961582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897209128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65485291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0713421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84459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3063349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38883794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근로시간단축(육아기) 주단위 세부내역 작성란 개발 요청(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50%)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</a:p>
        </p:txBody>
      </p:sp>
      <p:sp>
        <p:nvSpPr>
          <p:cNvPr id="202125494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6829091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9430796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전자결재 연동 관련 기능 개선: 특근확인서 확정근태 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로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공휴일(추가:부처님오신날) 지정관련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월별KPI자료조회(SAP HR) 메뉴 신규 특근유형 추가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 과다 발생 현황 관리(SAP HR) 메뉴 신규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의료비 최종결재자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급여명세서 개인별 묶음 출력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사직 신청서 사직일 수정 요청</a:t>
            </a:r>
          </a:p>
        </p:txBody>
      </p:sp>
      <p:sp>
        <p:nvSpPr>
          <p:cNvPr id="118201364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89606498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67825802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57626398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4175637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17621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0103318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22282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2945590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8545173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3491302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36235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477168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583372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42742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590468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714025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999518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6096500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315833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71627291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</a:p>
        </p:txBody>
      </p:sp>
      <p:sp>
        <p:nvSpPr>
          <p:cNvPr id="137010530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휴가신청서 결재 문서 삭제 및 결재 상태 기능 개선</a:t>
            </a:r>
          </a:p>
        </p:txBody>
      </p:sp>
      <p:sp>
        <p:nvSpPr>
          <p:cNvPr id="160826091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60816850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212876570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제증명 신청서 발급완료 통보시 담당자 정보 등 이메일 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특근확인서 출근시간 활성화 및 특근시작시간 필수 선택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→ 복리후생 → 의료비/학자금/경조금 신청서에서 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내역보기 시스템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확인작업(휴가신청 대근자 메일발송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인,사회봉사단 공통코드 확인,	동계 작업복 신청 관련 문의)</a:t>
            </a:r>
          </a:p>
        </p:txBody>
      </p:sp>
      <p:sp>
        <p:nvSpPr>
          <p:cNvPr id="212903055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11060374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0512</a:t>
            </a:r>
            <a:br/>
            <a:br/>
          </a:p>
        </p:txBody>
      </p:sp>
      <p:sp>
        <p:nvSpPr>
          <p:cNvPr id="126863915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</a:p>
        </p:txBody>
      </p:sp>
      <p:sp>
        <p:nvSpPr>
          <p:cNvPr id="64659804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0240766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87886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75778972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</a:p>
        </p:txBody>
      </p:sp>
      <p:sp>
        <p:nvSpPr>
          <p:cNvPr id="48390348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</a:p>
        </p:txBody>
      </p:sp>
      <p:sp>
        <p:nvSpPr>
          <p:cNvPr id="48509220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2130769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53458539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SD 관련 요청서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ERP MIRO 송장전표 처리 시, 동일 금액 동일 날짜 입력 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면 팝업 처리 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구입명세서상 중복 표기PO건의 제외</a:t>
            </a:r>
          </a:p>
        </p:txBody>
      </p:sp>
      <p:sp>
        <p:nvSpPr>
          <p:cNvPr id="103025563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545014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</a:p>
        </p:txBody>
      </p:sp>
      <p:sp>
        <p:nvSpPr>
          <p:cNvPr id="158685677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68366237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3433776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96362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75126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402692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3716415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34592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6835704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183286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181633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940378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738677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56162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2651731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9185013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417586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635527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61072060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</a:p>
        </p:txBody>
      </p:sp>
      <p:sp>
        <p:nvSpPr>
          <p:cNvPr id="45535919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59945393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196153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7774785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SuccessFactor SFTP 파일 전송 관련 문제건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취소된 기존 배치잡 재실행 및 재설정 작업(ZCM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_단기여신(DAILY)_V2)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Sizing For Suite on HANA 수행작업 업무지원(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삼성SDS)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HCM시스템 SAP GUI SNC 프로젝트 작업에 따른 업무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인프라 노후 스토리지 교체 작업에 따른 HCM개발 및 EP서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버 서비스 중단 및 점검작업 업무지원(HQHREPDEVDBAP, H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QHRSAPDEVAP)</a:t>
            </a:r>
          </a:p>
        </p:txBody>
      </p:sp>
      <p:sp>
        <p:nvSpPr>
          <p:cNvPr id="209683693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05/13</a:t>
            </a:r>
            <a:br/>
            <a:br/>
            <a:br/>
          </a:p>
        </p:txBody>
      </p:sp>
      <p:sp>
        <p:nvSpPr>
          <p:cNvPr id="14591890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05/13</a:t>
            </a:r>
            <a:br/>
            <a:br/>
            <a:br/>
          </a:p>
        </p:txBody>
      </p:sp>
      <p:sp>
        <p:nvSpPr>
          <p:cNvPr id="81296204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br/>
          </a:p>
        </p:txBody>
      </p:sp>
      <p:sp>
        <p:nvSpPr>
          <p:cNvPr id="185528752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625605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292756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10463229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671383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118552511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9008370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12634832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</a:p>
        </p:txBody>
      </p:sp>
      <p:sp>
        <p:nvSpPr>
          <p:cNvPr id="204067350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191966329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6391160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</a:p>
        </p:txBody>
      </p:sp>
      <p:sp>
        <p:nvSpPr>
          <p:cNvPr id="29996503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09504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