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30"/>
    <p:sldId id="275" r:id="rId32"/>
    <p:sldId id="276" r:id="rId33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notesSlides/notesSlide5.xml" Type="http://schemas.openxmlformats.org/officeDocument/2006/relationships/notesSlide"/><Relationship Id="rId32" Target="slides/slide20.xml" Type="http://schemas.openxmlformats.org/officeDocument/2006/relationships/slide"/><Relationship Id="rId33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2023-04-27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[2023.05.16 ~ 2023.05.22]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5월 4주차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51809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9340192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31424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6901649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2000143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5012532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5748875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2685708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3344703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5098406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0923226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3875102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7152789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1383842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6459771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24503476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</a:p>
        </p:txBody>
      </p:sp>
      <p:sp>
        <p:nvSpPr>
          <p:cNvPr id="172366558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영업담당자 부재시 대결자에 대한 Flow 안내(통합알림)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한라석유 위탁 직거래 계열주유소에 대한 e-Biz 파트너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몰 권한부여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eBiz에서 거래처간 중고 영업시설 거래할 수 있도록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록/조회 시스템 구축</a:t>
            </a:r>
          </a:p>
        </p:txBody>
      </p:sp>
      <p:sp>
        <p:nvSpPr>
          <p:cNvPr id="3472261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7118689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39350993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영업담당자 부재시 대결자에 대한 Flow 안내(통합알림)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 주문시 메모 수정기능 보완요청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한라석유 위탁 직거래 계열주유소에 대한 e-Biz 파트너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몰 권한부여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eBiz에서 거래처간 중고 영업시설 거래할 수 있도록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록/조회 시스템 구축</a:t>
            </a:r>
          </a:p>
        </p:txBody>
      </p:sp>
      <p:sp>
        <p:nvSpPr>
          <p:cNvPr id="156617742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136508007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</a:p>
        </p:txBody>
      </p:sp>
      <p:sp>
        <p:nvSpPr>
          <p:cNvPr id="207342044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</a:p>
        </p:txBody>
      </p:sp>
      <p:sp>
        <p:nvSpPr>
          <p:cNvPr id="138431433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7465591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4960350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78012499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</a:p>
        </p:txBody>
      </p:sp>
      <p:sp>
        <p:nvSpPr>
          <p:cNvPr id="179667522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</a:p>
        </p:txBody>
      </p:sp>
      <p:sp>
        <p:nvSpPr>
          <p:cNvPr id="115134100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83910223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02629020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ZCMR1091 [입금위배] 거래처별 채권내역 마감 프로그램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ITSM-95100 e-Biz 주문시 메모 수정기능 보완요청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ITSM-94647자동배차시스템(ATSS) 차량별 당일배차 우선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순위 로직 보완/개선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eBiz 전체조회시 EAI I/F 오류 발생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ITSM-89864 SABIC 시스템 연동 구축ZPLER0060_F01 로직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ITSM-89864 SABIC 시스템 연동 구축ZPLER0200_F01 로직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ITSM-95446최적출하처 순위자동결정에 반영되지 않도록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예외처리 요청</a:t>
            </a:r>
          </a:p>
        </p:txBody>
      </p:sp>
      <p:sp>
        <p:nvSpPr>
          <p:cNvPr id="185151707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70788781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</a:p>
        </p:txBody>
      </p:sp>
      <p:sp>
        <p:nvSpPr>
          <p:cNvPr id="88037177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145338156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3740301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99844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0301986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6900839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434215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9030812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2751263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5593626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3012518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897389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0530126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2086757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9613998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7937508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1986703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7765833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38615379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72854505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개발/운영서버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ITSM-95063대쉬보드 이관수송현황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 파일 그룹화 기준 변경 가능 여부 확인</a:t>
            </a:r>
          </a:p>
        </p:txBody>
      </p:sp>
      <p:sp>
        <p:nvSpPr>
          <p:cNvPr id="103989767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30094857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206898087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개발/운영서버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ITSM-95063대쉬보드 이관수송현황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 파일 그룹화 기준 변경 가능 여부 확인</a:t>
            </a:r>
          </a:p>
        </p:txBody>
      </p:sp>
      <p:sp>
        <p:nvSpPr>
          <p:cNvPr id="54567463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09463449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</a:p>
        </p:txBody>
      </p:sp>
      <p:sp>
        <p:nvSpPr>
          <p:cNvPr id="153697957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82211532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928844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091132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75328407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51244291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특근확인서 출근시간 활성화 및 특근시작시간 필수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SMS 추가 기능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장비사용확인서 전자결재시 정비계획팀 담당자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작업정산서 버그 수정 및 속도 이슈 유지보수</a:t>
            </a:r>
          </a:p>
        </p:txBody>
      </p:sp>
      <p:sp>
        <p:nvSpPr>
          <p:cNvPr id="212232195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70998478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202220802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특근확인서 출근시간 활성화 및 특근시작시간 필수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SMS 추가 기능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장비사용확인서 전자결재시 정비계획팀 담당자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DCS/ESD System 계정 등록 신청서(협력업체) 기각처리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 관련 이슈</a:t>
            </a:r>
          </a:p>
        </p:txBody>
      </p:sp>
      <p:sp>
        <p:nvSpPr>
          <p:cNvPr id="102070411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11841992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115985911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</a:p>
        </p:txBody>
      </p:sp>
      <p:sp>
        <p:nvSpPr>
          <p:cNvPr id="211405050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419900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89805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772086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9764526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803910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6290881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4956224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1416225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4412246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0342921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645152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6554617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7461519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0309777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1264168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669579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5334212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9176963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6035184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12637585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30206651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특별수불(RUC, SPRO)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유량기록 구성시 Lims 조성비 확인 및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</a:p>
        </p:txBody>
      </p:sp>
      <p:sp>
        <p:nvSpPr>
          <p:cNvPr id="144117828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29477849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471064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</a:p>
        </p:txBody>
      </p:sp>
      <p:sp>
        <p:nvSpPr>
          <p:cNvPr id="45512696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535649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345300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72490788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</a:p>
        </p:txBody>
      </p:sp>
      <p:sp>
        <p:nvSpPr>
          <p:cNvPr id="201452323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진행탭에서 삭제상태 거래처 안보이도록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납품처 믿음가득 로직 추가</a:t>
            </a:r>
          </a:p>
        </p:txBody>
      </p:sp>
      <p:sp>
        <p:nvSpPr>
          <p:cNvPr id="41385272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94848326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58054235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진행탭에서 삭제상태 거래처 안보이도록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오피넷 데이터 업데이트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납품처 믿음가득 로직 추가</a:t>
            </a:r>
          </a:p>
        </p:txBody>
      </p:sp>
      <p:sp>
        <p:nvSpPr>
          <p:cNvPr id="106930512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88695083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22917179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</a:p>
        </p:txBody>
      </p:sp>
      <p:sp>
        <p:nvSpPr>
          <p:cNvPr id="205770442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6575278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36394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0573131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2379788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7529980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8719805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1767181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3601648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929158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09808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9004830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1539035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27582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4060509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3480594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707269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21347739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179851841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거래업체 지원</a:t>
            </a:r>
          </a:p>
        </p:txBody>
      </p:sp>
      <p:sp>
        <p:nvSpPr>
          <p:cNvPr id="157155771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75521839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79066041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업무거래업체 지원</a:t>
            </a:r>
          </a:p>
        </p:txBody>
      </p:sp>
      <p:sp>
        <p:nvSpPr>
          <p:cNvPr id="157426306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62411661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208476165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</a:p>
        </p:txBody>
      </p:sp>
      <p:sp>
        <p:nvSpPr>
          <p:cNvPr id="147433161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4591631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739933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153617905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</a:p>
        </p:txBody>
      </p:sp>
      <p:sp>
        <p:nvSpPr>
          <p:cNvPr id="13817354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</a:p>
        </p:txBody>
      </p:sp>
      <p:sp>
        <p:nvSpPr>
          <p:cNvPr id="202862138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0286432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45164678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계획보드 가용차량 조회 쿼리 수정미배차문자전송 주출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발지 추가배포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거리 및 요율 입력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WSS점검 프로세스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ITSM-95036</a:t>
            </a:r>
          </a:p>
        </p:txBody>
      </p:sp>
      <p:sp>
        <p:nvSpPr>
          <p:cNvPr id="101839843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36917838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55519697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116703360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575459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72093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1280954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0283035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3471351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8015489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6184532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4715961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1877460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609600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4659475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2793353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0201696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4177686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9659744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3890649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78172499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132736571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87152329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23376788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63885815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 AA오류 pc 재부팅 및 업데이트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DataPARC 정상화 완료 봇수행 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IAM 222.110.78.76, 222.110.78.77 접속 및 설정, 화면보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호기 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모니터링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 백업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FX' 작업 재수행 및 에러 확인, 문제상황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재수행 및 에러 확인,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 지급' 작일 미수행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11506031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64737487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56979419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64544370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0621944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171195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204436576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44055951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90144375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9378640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68354222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56686247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13377730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212593637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65267899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4715954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24367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5245695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9017926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525525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2011809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0455109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3932993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8912574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9678104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6198752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8814879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9166052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7306825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7577188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25643496" name="Text">
    </p:cNvPr>
          <p:cNvSpPr>
            <a:spLocks noGrp="1"/>
          </p:cNvSpPr>
          <p:nvPr/>
        </p:nvSpPr>
        <p:spPr>
          <a:xfrm rot="0">
            <a:off x="97028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651623628" name="Text">
    </p:cNvPr>
          <p:cNvSpPr>
            <a:spLocks noGrp="1"/>
          </p:cNvSpPr>
          <p:nvPr/>
        </p:nvSpPr>
        <p:spPr>
          <a:xfrm rot="0">
            <a:off x="93345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</a:p>
        </p:txBody>
      </p:sp>
      <p:sp>
        <p:nvSpPr>
          <p:cNvPr id="2101300390" name="Text">
    </p:cNvPr>
          <p:cNvSpPr>
            <a:spLocks noGrp="1"/>
          </p:cNvSpPr>
          <p:nvPr/>
        </p:nvSpPr>
        <p:spPr>
          <a:xfrm rot="0">
            <a:off x="5930900" y="1511300"/>
            <a:ext cx="3403600" cy="3492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교육결과보고및교육출장비신청서 수신부서 결재선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1109094088" name="Text">
    </p:cNvPr>
          <p:cNvSpPr>
            <a:spLocks noGrp="1"/>
          </p:cNvSpPr>
          <p:nvPr/>
        </p:nvSpPr>
        <p:spPr>
          <a:xfrm rot="0">
            <a:off x="5308600" y="1511300"/>
            <a:ext cx="5715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013445005" name="Text">
    </p:cNvPr>
          <p:cNvSpPr>
            <a:spLocks noGrp="1"/>
          </p:cNvSpPr>
          <p:nvPr/>
        </p:nvSpPr>
        <p:spPr>
          <a:xfrm rot="0">
            <a:off x="88900" y="1511300"/>
            <a:ext cx="5715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338249191" name="Text">
    </p:cNvPr>
          <p:cNvSpPr>
            <a:spLocks noGrp="1"/>
          </p:cNvSpPr>
          <p:nvPr/>
        </p:nvSpPr>
        <p:spPr>
          <a:xfrm rot="0">
            <a:off x="711200" y="1511300"/>
            <a:ext cx="3403600" cy="3492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System 데이터 이전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ERM_SUB_COMMITTE 일정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Simoms Project Integration PoC 대상 선정 및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 - LMS , 테스트 테이블 정보 요청.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ERS 모바일 개선 프로젝트 수정사항 운영 반영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패스워드 만료 예외 계정 생성 시 초기 패스워드 보안 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 요청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KRI 모니터링 연속 등록시 첨부 파일 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로드 오류 확인 및 수정 반영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MSDS 파일 및 관련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교육과정 등록 요청시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[방폭기기 유지보수 및 검사기초] 기각시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오류 확인 및 재처리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시험문제 세부 항목 삭제 처리 오류 확인 및 처리 방안 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내(미사용으로 안내)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교육결과보고및교육출장비신청서 수신부서 결재선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326398392" name="Text">
    </p:cNvPr>
          <p:cNvSpPr>
            <a:spLocks noGrp="1"/>
          </p:cNvSpPr>
          <p:nvPr/>
        </p:nvSpPr>
        <p:spPr>
          <a:xfrm rot="0">
            <a:off x="44831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67780400" name="Text">
    </p:cNvPr>
          <p:cNvSpPr>
            <a:spLocks noGrp="1"/>
          </p:cNvSpPr>
          <p:nvPr/>
        </p:nvSpPr>
        <p:spPr>
          <a:xfrm rot="0">
            <a:off x="48514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1731410990" name="Text">
    </p:cNvPr>
          <p:cNvSpPr>
            <a:spLocks noGrp="1"/>
          </p:cNvSpPr>
          <p:nvPr/>
        </p:nvSpPr>
        <p:spPr>
          <a:xfrm rot="0">
            <a:off x="41148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</a:p>
        </p:txBody>
      </p:sp>
      <p:sp>
        <p:nvSpPr>
          <p:cNvPr id="971721554" name="Text">
    </p:cNvPr>
          <p:cNvSpPr>
            <a:spLocks noGrp="1"/>
          </p:cNvSpPr>
          <p:nvPr/>
        </p:nvSpPr>
        <p:spPr>
          <a:xfrm rot="0">
            <a:off x="660400" y="1511300"/>
            <a:ext cx="34544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3228390" name="Text">
    </p:cNvPr>
          <p:cNvSpPr>
            <a:spLocks noGrp="1"/>
          </p:cNvSpPr>
          <p:nvPr/>
        </p:nvSpPr>
        <p:spPr>
          <a:xfrm rot="0">
            <a:off x="5880100" y="1511300"/>
            <a:ext cx="34544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0667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8904061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3413887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422342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9099506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7874730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3133220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9001237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9193937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6384245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1809343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8741956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1096466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6130922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5571848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</a:p>
        </p:txBody>
      </p:sp>
      <p:sp>
        <p:nvSpPr>
          <p:cNvPr id="112697504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16878524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통합 테스트 (A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PP - CRM - GCMS)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</a:p>
        </p:txBody>
      </p:sp>
      <p:sp>
        <p:nvSpPr>
          <p:cNvPr id="20636669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67717657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6591057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통합 테스트(AP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- CRM - GCMS)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일일판매보고 품의서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한국문화진흥 모바일 상품권 과거 데이터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상품권 공용 PC 결재프로그램 설치 및 권한 부여</a:t>
            </a:r>
          </a:p>
        </p:txBody>
      </p:sp>
      <p:sp>
        <p:nvSpPr>
          <p:cNvPr id="201690981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32187052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155325469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122703880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2855904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8695635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51456856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</a:p>
        </p:txBody>
      </p:sp>
      <p:sp>
        <p:nvSpPr>
          <p:cNvPr id="131453218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장애 관리 시스템(FMS, Fault Management System) 설계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</a:p>
        </p:txBody>
      </p:sp>
      <p:sp>
        <p:nvSpPr>
          <p:cNvPr id="107284170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01025474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214463218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장애 관리 시스템(FMS, Fault Management System) 설계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</a:p>
        </p:txBody>
      </p:sp>
      <p:sp>
        <p:nvSpPr>
          <p:cNvPr id="161556102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129258393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126920351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</a:p>
        </p:txBody>
      </p:sp>
      <p:sp>
        <p:nvSpPr>
          <p:cNvPr id="39879722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3367758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33832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3982485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0178700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4000246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8588990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2549910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3779768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36597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718885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8456868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5129425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3087247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2257102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7730241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5019470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169180563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112568868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49681797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5514906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51024360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ITSM-95183 해당 견적의뢰 재견적 가능토록입찰 취소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마감 기한 연장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ITSM-95267 해당 PR 건에 대한 WBS Code 수정 작업.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해당 견적의뢰의 재견적 업체대상 목록 오류 관련 원인파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악 및 관련 내용 전달 -- 시스템 내부적으로 원인파악 한결과로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  누락된 데이터 없이 모두 조회 확인됨으로   이외 오류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인에 대하여 엠로 담당자가   확인 해야 하기에 관련 내용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함.    요청자 : 구매팀 김순미</a:t>
            </a:r>
          </a:p>
        </p:txBody>
      </p:sp>
      <p:sp>
        <p:nvSpPr>
          <p:cNvPr id="154675629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br/>
            <a:br/>
            <a:br/>
          </a:p>
        </p:txBody>
      </p:sp>
      <p:sp>
        <p:nvSpPr>
          <p:cNvPr id="66164352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br/>
            <a:br/>
            <a:br/>
          </a:p>
        </p:txBody>
      </p:sp>
      <p:sp>
        <p:nvSpPr>
          <p:cNvPr id="143828627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br/>
            <a:br/>
            <a:br/>
          </a:p>
        </p:txBody>
      </p:sp>
      <p:sp>
        <p:nvSpPr>
          <p:cNvPr id="74971411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1034941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28539648" name="Text">
    </p:cNvPr>
          <p:cNvSpPr>
            <a:spLocks noGrp="1"/>
          </p:cNvSpPr>
          <p:nvPr/>
        </p:nvSpPr>
        <p:spPr>
          <a:xfrm rot="0">
            <a:off x="9702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608177000" name="Text">
    </p:cNvPr>
          <p:cNvSpPr>
            <a:spLocks noGrp="1"/>
          </p:cNvSpPr>
          <p:nvPr/>
        </p:nvSpPr>
        <p:spPr>
          <a:xfrm rot="0">
            <a:off x="93345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1978193043" name="Text">
    </p:cNvPr>
          <p:cNvSpPr>
            <a:spLocks noGrp="1"/>
          </p:cNvSpPr>
          <p:nvPr/>
        </p:nvSpPr>
        <p:spPr>
          <a:xfrm rot="0">
            <a:off x="5930900" y="37719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특근확인서 출근시간 활성화 및 특근시작시간 필수 선택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시험장비교정이력관리시스템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병가신청서의 비고란 및 부재중 권한위임 계획의 비고란의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입력 글자수 늘임</a:t>
            </a:r>
          </a:p>
        </p:txBody>
      </p:sp>
      <p:sp>
        <p:nvSpPr>
          <p:cNvPr id="1133791249" name="Text">
    </p:cNvPr>
          <p:cNvSpPr>
            <a:spLocks noGrp="1"/>
          </p:cNvSpPr>
          <p:nvPr/>
        </p:nvSpPr>
        <p:spPr>
          <a:xfrm rot="0">
            <a:off x="53086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350168482" name="Text">
    </p:cNvPr>
          <p:cNvSpPr>
            <a:spLocks noGrp="1"/>
          </p:cNvSpPr>
          <p:nvPr/>
        </p:nvSpPr>
        <p:spPr>
          <a:xfrm rot="0">
            <a:off x="889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959179662" name="Text">
    </p:cNvPr>
          <p:cNvSpPr>
            <a:spLocks noGrp="1"/>
          </p:cNvSpPr>
          <p:nvPr/>
        </p:nvSpPr>
        <p:spPr>
          <a:xfrm rot="0">
            <a:off x="711200" y="37719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주문시 메모 수정기능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시험장비교정이력관리시스템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&lt;-&gt; S-OIL EAI시스템 Pre-ISRT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특근확인서 출근시간 활성화 및 특근시작시간 필수 선택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병가신청서의 비고란 및 부재중 권한위임 계획의 비고란의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입력 글자수 늘임</a:t>
            </a:r>
          </a:p>
        </p:txBody>
      </p:sp>
      <p:sp>
        <p:nvSpPr>
          <p:cNvPr id="1203350473" name="Text">
    </p:cNvPr>
          <p:cNvSpPr>
            <a:spLocks noGrp="1"/>
          </p:cNvSpPr>
          <p:nvPr/>
        </p:nvSpPr>
        <p:spPr>
          <a:xfrm rot="0">
            <a:off x="44831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638363631" name="Text">
    </p:cNvPr>
          <p:cNvSpPr>
            <a:spLocks noGrp="1"/>
          </p:cNvSpPr>
          <p:nvPr/>
        </p:nvSpPr>
        <p:spPr>
          <a:xfrm rot="0">
            <a:off x="48514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</a:p>
        </p:txBody>
      </p:sp>
      <p:sp>
        <p:nvSpPr>
          <p:cNvPr id="966215795" name="Text">
    </p:cNvPr>
          <p:cNvSpPr>
            <a:spLocks noGrp="1"/>
          </p:cNvSpPr>
          <p:nvPr/>
        </p:nvSpPr>
        <p:spPr>
          <a:xfrm rot="0">
            <a:off x="4114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2017255434" name="Text">
    </p:cNvPr>
          <p:cNvSpPr>
            <a:spLocks noGrp="1"/>
          </p:cNvSpPr>
          <p:nvPr/>
        </p:nvSpPr>
        <p:spPr>
          <a:xfrm rot="0">
            <a:off x="6604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26363943" name="Text">
    </p:cNvPr>
          <p:cNvSpPr>
            <a:spLocks noGrp="1"/>
          </p:cNvSpPr>
          <p:nvPr/>
        </p:nvSpPr>
        <p:spPr>
          <a:xfrm rot="0">
            <a:off x="58801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817153725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근로자의날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어린이날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endParaRPr altLang="ko-KR" dirty="0" lang="en-US" smtClean="0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부처님오신날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baseline="0" dirty="0" i="0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5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817153725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근로자의날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어린이날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이재원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전광호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김예린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권지수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endParaRPr altLang="ko-KR" dirty="0" lang="en-US" smtClean="0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부처님오신날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baseline="0" dirty="0" i="0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5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165479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325096705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483059509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516567546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897284421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572795510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72056094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406287858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986565856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73183937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279309143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870381512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561761105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61584735" name="Frame"/>
          <p:cNvSpPr>
            <a:spLocks noGrp="1"/>
          </p:cNvSpPr>
          <p:nvPr/>
        </p:nvSpPr>
        <p:spPr>
          <a:xfrm>
            <a:off x="25400" y="50927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43106147" name="Text">
    </p:cNvPr>
          <p:cNvSpPr>
            <a:spLocks noGrp="1"/>
          </p:cNvSpPr>
          <p:nvPr/>
        </p:nvSpPr>
        <p:spPr>
          <a:xfrm rot="0">
            <a:off x="152400" y="51181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869620600" name="Text">
    </p:cNvPr>
          <p:cNvSpPr>
            <a:spLocks noGrp="1"/>
          </p:cNvSpPr>
          <p:nvPr/>
        </p:nvSpPr>
        <p:spPr>
          <a:xfrm rot="0">
            <a:off x="6451600" y="5651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18398542" name="Text">
    </p:cNvPr>
          <p:cNvSpPr>
            <a:spLocks noGrp="1"/>
          </p:cNvSpPr>
          <p:nvPr/>
        </p:nvSpPr>
        <p:spPr>
          <a:xfrm rot="0">
            <a:off x="2057400" y="5651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5103608" name="Text">
    </p:cNvPr>
          <p:cNvSpPr>
            <a:spLocks noGrp="1"/>
          </p:cNvSpPr>
          <p:nvPr/>
        </p:nvSpPr>
        <p:spPr>
          <a:xfrm rot="0">
            <a:off x="101600" y="5651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0021184" name="Text">
    </p:cNvPr>
          <p:cNvSpPr>
            <a:spLocks noGrp="1"/>
          </p:cNvSpPr>
          <p:nvPr/>
        </p:nvSpPr>
        <p:spPr>
          <a:xfrm rot="0">
            <a:off x="101600" y="54102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361971507" name="Text">
    </p:cNvPr>
          <p:cNvSpPr>
            <a:spLocks noGrp="1"/>
          </p:cNvSpPr>
          <p:nvPr/>
        </p:nvSpPr>
        <p:spPr>
          <a:xfrm rot="0">
            <a:off x="2057400" y="54102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210860371" name="Text">
    </p:cNvPr>
          <p:cNvSpPr>
            <a:spLocks noGrp="1"/>
          </p:cNvSpPr>
          <p:nvPr/>
        </p:nvSpPr>
        <p:spPr>
          <a:xfrm rot="0">
            <a:off x="6451600" y="54102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089616392" name="Text">
    </p:cNvPr>
          <p:cNvSpPr>
            <a:spLocks noGrp="1"/>
          </p:cNvSpPr>
          <p:nvPr/>
        </p:nvSpPr>
        <p:spPr>
          <a:xfrm rot="0">
            <a:off x="101600" y="59436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61953789" name="Text">
    </p:cNvPr>
          <p:cNvSpPr>
            <a:spLocks noGrp="1"/>
          </p:cNvSpPr>
          <p:nvPr/>
        </p:nvSpPr>
        <p:spPr>
          <a:xfrm rot="0">
            <a:off x="6451600" y="59436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9410121" name="Text">
    </p:cNvPr>
          <p:cNvSpPr>
            <a:spLocks noGrp="1"/>
          </p:cNvSpPr>
          <p:nvPr/>
        </p:nvSpPr>
        <p:spPr>
          <a:xfrm rot="0">
            <a:off x="2057400" y="59436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2142077" name="Text">
    </p:cNvPr>
          <p:cNvSpPr>
            <a:spLocks noGrp="1"/>
          </p:cNvSpPr>
          <p:nvPr/>
        </p:nvSpPr>
        <p:spPr>
          <a:xfrm rot="0">
            <a:off x="1244600" y="59436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04117232" name="Text">
    </p:cNvPr>
          <p:cNvSpPr>
            <a:spLocks noGrp="1"/>
          </p:cNvSpPr>
          <p:nvPr/>
        </p:nvSpPr>
        <p:spPr>
          <a:xfrm rot="0">
            <a:off x="1244600" y="5651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7990115" name="Text">
    </p:cNvPr>
          <p:cNvSpPr>
            <a:spLocks noGrp="1"/>
          </p:cNvSpPr>
          <p:nvPr/>
        </p:nvSpPr>
        <p:spPr>
          <a:xfrm rot="0">
            <a:off x="1244600" y="54102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609598539" name="Text">
    </p:cNvPr>
          <p:cNvSpPr>
            <a:spLocks noGrp="1"/>
          </p:cNvSpPr>
          <p:nvPr/>
        </p:nvSpPr>
        <p:spPr>
          <a:xfrm rot="0">
            <a:off x="8102600" y="59436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71415842" name="Text">
    </p:cNvPr>
          <p:cNvSpPr>
            <a:spLocks noGrp="1"/>
          </p:cNvSpPr>
          <p:nvPr/>
        </p:nvSpPr>
        <p:spPr>
          <a:xfrm rot="0">
            <a:off x="8102600" y="54102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877044320" name="Text">
    </p:cNvPr>
          <p:cNvSpPr>
            <a:spLocks noGrp="1"/>
          </p:cNvSpPr>
          <p:nvPr/>
        </p:nvSpPr>
        <p:spPr>
          <a:xfrm rot="0">
            <a:off x="8102600" y="5651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7414854" name="Frame"/>
          <p:cNvSpPr>
            <a:spLocks noGrp="1"/>
          </p:cNvSpPr>
          <p:nvPr/>
        </p:nvSpPr>
        <p:spPr>
          <a:xfrm>
            <a:off x="101600" y="2984500"/>
            <a:ext cx="9779000" cy="194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382854660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42770582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62562336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796201430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20463221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745238383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559891011" name="Frame"/>
          <p:cNvSpPr>
            <a:spLocks noGrp="1"/>
          </p:cNvSpPr>
          <p:nvPr/>
        </p:nvSpPr>
        <p:spPr>
          <a:xfrm>
            <a:off x="165100" y="43053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882638037" name="Text">
    </p:cNvPr>
          <p:cNvSpPr>
            <a:spLocks noGrp="1"/>
          </p:cNvSpPr>
          <p:nvPr/>
        </p:nvSpPr>
        <p:spPr>
          <a:xfrm rot="0">
            <a:off x="165100" y="42799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032820074" name="Text">
    </p:cNvPr>
          <p:cNvSpPr>
            <a:spLocks noGrp="1"/>
          </p:cNvSpPr>
          <p:nvPr/>
        </p:nvSpPr>
        <p:spPr>
          <a:xfrm rot="0">
            <a:off x="965200" y="43307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HCM 근로시간단축(육아기) 주단위 세부내역 작성란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PRM 신규유치를 위한 잠재고객 등록시 체크리스트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PRM 실수송 거리 측정데이타 erp 연동요청</a:t>
            </a:r>
          </a:p>
        </p:txBody>
      </p:sp>
      <p:sp>
        <p:nvSpPr>
          <p:cNvPr id="248338231" name="Text">
    </p:cNvPr>
          <p:cNvSpPr>
            <a:spLocks noGrp="1"/>
          </p:cNvSpPr>
          <p:nvPr/>
        </p:nvSpPr>
        <p:spPr>
          <a:xfrm rot="0">
            <a:off x="7239000" y="43307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32048119" name="Text">
    </p:cNvPr>
          <p:cNvSpPr>
            <a:spLocks noGrp="1"/>
          </p:cNvSpPr>
          <p:nvPr/>
        </p:nvSpPr>
        <p:spPr>
          <a:xfrm rot="0">
            <a:off x="5549900" y="43307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1053651677" name="Text">
    </p:cNvPr>
          <p:cNvSpPr>
            <a:spLocks noGrp="1"/>
          </p:cNvSpPr>
          <p:nvPr/>
        </p:nvSpPr>
        <p:spPr>
          <a:xfrm rot="0">
            <a:off x="901700" y="42799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55973985" name="Text">
    </p:cNvPr>
          <p:cNvSpPr>
            <a:spLocks noGrp="1"/>
          </p:cNvSpPr>
          <p:nvPr/>
        </p:nvSpPr>
        <p:spPr>
          <a:xfrm rot="0">
            <a:off x="6121400" y="42799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6782751" name="Text">
    </p:cNvPr>
          <p:cNvSpPr>
            <a:spLocks noGrp="1"/>
          </p:cNvSpPr>
          <p:nvPr/>
        </p:nvSpPr>
        <p:spPr>
          <a:xfrm rot="0">
            <a:off x="5549900" y="42799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0444597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728948653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62293265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1271494834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28303191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1745887209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7608439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7341258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56763502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941836727" name="Frame"/>
          <p:cNvSpPr>
            <a:spLocks noGrp="1"/>
          </p:cNvSpPr>
          <p:nvPr/>
        </p:nvSpPr>
        <p:spPr>
          <a:xfrm>
            <a:off x="152400" y="2070100"/>
            <a:ext cx="9664700" cy="7747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620804126" name="Text">
    </p:cNvPr>
          <p:cNvSpPr>
            <a:spLocks noGrp="1"/>
          </p:cNvSpPr>
          <p:nvPr/>
        </p:nvSpPr>
        <p:spPr>
          <a:xfrm rot="0">
            <a:off x="152400" y="20447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346584937" name="Text">
    </p:cNvPr>
          <p:cNvSpPr>
            <a:spLocks noGrp="1"/>
          </p:cNvSpPr>
          <p:nvPr/>
        </p:nvSpPr>
        <p:spPr>
          <a:xfrm rot="0">
            <a:off x="952500" y="2095500"/>
            <a:ext cx="45974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PRM 오피넷 데이터 업데이트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[ATSS] 계획보드 가용차량 조회 쿼리 수정미배차문자전송 주출발지 추가배포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IT 시스템 KRI 모니터링 연속 등록시 첨부 파일 업로드 오류 확인 및 수정 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영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SABIC &lt;-&gt; S-OIL EAI시스템 Pre-ISRT</a:t>
            </a:r>
          </a:p>
        </p:txBody>
      </p:sp>
      <p:sp>
        <p:nvSpPr>
          <p:cNvPr id="1107613514" name="Text">
    </p:cNvPr>
          <p:cNvSpPr>
            <a:spLocks noGrp="1"/>
          </p:cNvSpPr>
          <p:nvPr/>
        </p:nvSpPr>
        <p:spPr>
          <a:xfrm rot="0">
            <a:off x="7226300" y="2095500"/>
            <a:ext cx="25527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01285142" name="Text">
    </p:cNvPr>
          <p:cNvSpPr>
            <a:spLocks noGrp="1"/>
          </p:cNvSpPr>
          <p:nvPr/>
        </p:nvSpPr>
        <p:spPr>
          <a:xfrm rot="0">
            <a:off x="6108700" y="20447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098443854" name="Text">
    </p:cNvPr>
          <p:cNvSpPr>
            <a:spLocks noGrp="1"/>
          </p:cNvSpPr>
          <p:nvPr/>
        </p:nvSpPr>
        <p:spPr>
          <a:xfrm rot="0">
            <a:off x="5537200" y="20955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</a:p>
        </p:txBody>
      </p:sp>
      <p:sp>
        <p:nvSpPr>
          <p:cNvPr id="710383034" name="Text">
    </p:cNvPr>
          <p:cNvSpPr>
            <a:spLocks noGrp="1"/>
          </p:cNvSpPr>
          <p:nvPr/>
        </p:nvSpPr>
        <p:spPr>
          <a:xfrm rot="0">
            <a:off x="889000" y="20447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9518141" name="Text">
    </p:cNvPr>
          <p:cNvSpPr>
            <a:spLocks noGrp="1"/>
          </p:cNvSpPr>
          <p:nvPr/>
        </p:nvSpPr>
        <p:spPr>
          <a:xfrm rot="0">
            <a:off x="7124700" y="20447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0890525" name="Text">
    </p:cNvPr>
          <p:cNvSpPr>
            <a:spLocks noGrp="1"/>
          </p:cNvSpPr>
          <p:nvPr/>
        </p:nvSpPr>
        <p:spPr>
          <a:xfrm rot="0">
            <a:off x="5537200" y="20447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3619883" name="Rectangle"/>
          <p:cNvSpPr>
            <a:spLocks noGrp="1"/>
          </p:cNvSpPr>
          <p:nvPr/>
        </p:nvSpPr>
        <p:spPr>
          <a:xfrm>
            <a:off x="6870700" y="20447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541349218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016936293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126766412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SRT* 국세청 조사관 조회 연도 제한 로직 수정 (ZEAM8000)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CEO 이취임에 따른 시스템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e-Biz 전체조회시 EAI I/F 오류 발생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인프라 노후 스토리지 교체 작업에 따른 ERP시스템 서비스 중단 및 점검작업</a:t>
            </a:r>
          </a:p>
        </p:txBody>
      </p:sp>
      <p:sp>
        <p:nvSpPr>
          <p:cNvPr id="318969075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805580286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43598002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</a:p>
        </p:txBody>
      </p:sp>
      <p:sp>
        <p:nvSpPr>
          <p:cNvPr id="51889304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7948293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2163745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48073370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68091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4938772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7557017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9980545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8822240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8764850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5201561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6555496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7235742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818285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0723998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7239426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2764116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9368613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2724510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89234831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53944139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메일 알림발송, CP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전송)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개발 관련 프로그램 수정 (ZFIR902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지류상품권 반환처리 프로그램 수정(ZGMR3511)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제품 원가계산 (ZCOR6500, ZCOR6600)등 수정</a:t>
            </a:r>
          </a:p>
        </p:txBody>
      </p:sp>
      <p:sp>
        <p:nvSpPr>
          <p:cNvPr id="32991094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42095500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61132656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시험장비 관리 인터페이스 추가 수정(ZFI_RFC_TESTEQU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IPMENT_CONF)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지류상품권판매시 반환관련 전표생성 요청 도메인 value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가(ZGMT3510)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SRT* 국세청 조사관 조회 연도 제한 로직 수정 (ZEAM800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지류상품권판매시 반환관련 전표생성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제품 원가계산 (ZCOR6500, ZCOR6600)등 수정</a:t>
            </a:r>
          </a:p>
        </p:txBody>
      </p:sp>
      <p:sp>
        <p:nvSpPr>
          <p:cNvPr id="203761459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98661870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</a:p>
        </p:txBody>
      </p:sp>
      <p:sp>
        <p:nvSpPr>
          <p:cNvPr id="212784116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22962684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4842299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5715908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04770929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60051252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예외근무시간 코드 신규생성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용(80%)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근로시간단축(육아기) 주단위 세부내역 작성란 개발 요청(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50%)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병가신청서의 비고란 및 부재중 권한위임 계획의 비고란의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입력 글자수 늘임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 과다 발생 현황 관리(SAP HR) 메뉴 신규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교육근태 등록/삭제 기능 개선</a:t>
            </a:r>
          </a:p>
        </p:txBody>
      </p:sp>
      <p:sp>
        <p:nvSpPr>
          <p:cNvPr id="186444945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02087237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34709660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 과다 발생 현황 관리(SAP HR) 메뉴 신규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병가신청서의 비고란 및 부재중 권한위임 계획의 비고란의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입력 글자수 늘임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국내출장비 신청서 내 출장기간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예외근무시간 코드 신규생성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학자금 지급 관련 퇴직정산서상 신규 코드 생성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코스트센터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국민연금 기준소득월액 상·하한액 조정 등 Notes 수작업 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리</a:t>
            </a:r>
          </a:p>
        </p:txBody>
      </p:sp>
      <p:sp>
        <p:nvSpPr>
          <p:cNvPr id="186648164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5796508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213806296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</a:p>
        </p:txBody>
      </p:sp>
      <p:sp>
        <p:nvSpPr>
          <p:cNvPr id="176830901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06456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07468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6734236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6183594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0041089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7557794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33453704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133268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2214103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8270982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5155509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1250816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0285981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896574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8361860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0404037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80856739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32672075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지방사업장 중식비/조식비/야간식대/교통비 중식비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의료비신청서 시스템 보완</a:t>
            </a:r>
          </a:p>
        </p:txBody>
      </p:sp>
      <p:sp>
        <p:nvSpPr>
          <p:cNvPr id="98930300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62832467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46030168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확인작업(제증명 출력 원격,주택자금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급여공제안내 , 국민연금 업로드 오류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중식비 예외자 신청관련, 일부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동계 작업복 신청 메뉴 개선 요청</a:t>
            </a:r>
          </a:p>
        </p:txBody>
      </p:sp>
      <p:sp>
        <p:nvSpPr>
          <p:cNvPr id="110998225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</a:p>
        </p:txBody>
      </p:sp>
      <p:sp>
        <p:nvSpPr>
          <p:cNvPr id="115553020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0516</a:t>
            </a:r>
            <a:br/>
          </a:p>
        </p:txBody>
      </p:sp>
      <p:sp>
        <p:nvSpPr>
          <p:cNvPr id="206098774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</a:p>
        </p:txBody>
      </p:sp>
      <p:sp>
        <p:nvSpPr>
          <p:cNvPr id="48616740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136754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436842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43127005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146983778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</a:p>
        </p:txBody>
      </p:sp>
      <p:sp>
        <p:nvSpPr>
          <p:cNvPr id="214216800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01531842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484383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ERP MIRO 송장전표 처리 시, 동일 금액 동일 날짜 입력 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면 팝업 처리 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CEO 이취임에 따른 시스템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</a:p>
        </p:txBody>
      </p:sp>
      <p:sp>
        <p:nvSpPr>
          <p:cNvPr id="13976722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552376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</a:p>
        </p:txBody>
      </p:sp>
      <p:sp>
        <p:nvSpPr>
          <p:cNvPr id="40765440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145984566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5673376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46610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1697621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1785858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8234250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5768679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62877464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1443252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6265355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8360520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3407120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0651541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9782529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6885947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4690767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8504843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05/29</a:t>
            </a:r>
            <a:br/>
          </a:p>
        </p:txBody>
      </p:sp>
      <p:sp>
        <p:nvSpPr>
          <p:cNvPr id="118601486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</a:p>
        </p:txBody>
      </p:sp>
      <p:sp>
        <p:nvSpPr>
          <p:cNvPr id="5356446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37196011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89429379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04728173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TD(수송) 배치잡 관련 문제 확인 및 모니터링 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 업무지원 (ZTD_RE_CUSTOMER_ATSS)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HCM운영 접속 사용자 SAP GUI 접속 문제로 원격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(인사후생팀)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Java Connector 및 SAP RFC SDK 확인 및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(생산IT지원팀)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업무현황 분석서 리뷰 미팅(삼성SDS)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인프라 노후 스토리지 교체 작업에 따른 ERP시스템 서비스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중단 및 점검작업 업무지원 (ERPPRD, ERPQAS, ERPDEV)</a:t>
            </a:r>
          </a:p>
        </p:txBody>
      </p:sp>
      <p:sp>
        <p:nvSpPr>
          <p:cNvPr id="193975140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05/21</a:t>
            </a:r>
            <a:br/>
            <a:br/>
          </a:p>
        </p:txBody>
      </p:sp>
      <p:sp>
        <p:nvSpPr>
          <p:cNvPr id="95157975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</a:p>
        </p:txBody>
      </p:sp>
      <p:sp>
        <p:nvSpPr>
          <p:cNvPr id="167095924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56306992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4732160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5514799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3704504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156829288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</a:p>
        </p:txBody>
      </p:sp>
      <p:sp>
        <p:nvSpPr>
          <p:cNvPr id="10945637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19676593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86761976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</a:p>
        </p:txBody>
      </p:sp>
      <p:sp>
        <p:nvSpPr>
          <p:cNvPr id="162136337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47286956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</a:p>
        </p:txBody>
      </p:sp>
      <p:sp>
        <p:nvSpPr>
          <p:cNvPr id="97141524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152208801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4516373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