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30"/>
    <p:sldId id="275" r:id="rId32"/>
    <p:sldId id="276" r:id="rId33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slides/slide18.xml" Type="http://schemas.openxmlformats.org/officeDocument/2006/relationships/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notesSlides/notesSlide5.xml" Type="http://schemas.openxmlformats.org/officeDocument/2006/relationships/notesSlide"/><Relationship Id="rId32" Target="slides/slide20.xml" Type="http://schemas.openxmlformats.org/officeDocument/2006/relationships/slide"/><Relationship Id="rId33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2023-04-27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[2023.05.23 ~ 2023.05.29]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5월 5주차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28726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7020767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7714829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1378534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2617159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8262756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5752397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1190703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8525994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897509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0884195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7991362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9407460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3040061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508858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182355963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112477588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한라석유 위탁 직거래 계열주유소에 대한 e-Biz 파트너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몰 권한부여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사이트내 '마케팅캘린더' 명칭 변경 요청</a:t>
            </a:r>
          </a:p>
        </p:txBody>
      </p:sp>
      <p:sp>
        <p:nvSpPr>
          <p:cNvPr id="129465166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98436580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55222567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영업담당자 부재시 대결자에 대한 Flow 안내(통합알림)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한라석유 위탁 직거래 계열주유소에 대한 e-Biz 파트너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몰 권한부여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eBiz에서 거래처간 중고 영업시설 거래할 수 있도록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록/조회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장바구니 판매자복 상태값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사이트내 '마케팅캘린더' 명칭 변경 요청</a:t>
            </a:r>
          </a:p>
        </p:txBody>
      </p:sp>
      <p:sp>
        <p:nvSpPr>
          <p:cNvPr id="124409170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136094509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</a:p>
        </p:txBody>
      </p:sp>
      <p:sp>
        <p:nvSpPr>
          <p:cNvPr id="17186105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212881044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4518593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6956566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41320764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</a:p>
        </p:txBody>
      </p:sp>
      <p:sp>
        <p:nvSpPr>
          <p:cNvPr id="85040349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</a:p>
        </p:txBody>
      </p:sp>
      <p:sp>
        <p:nvSpPr>
          <p:cNvPr id="142856041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23064240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2983037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ITSM-95446최적출하처 순위자동결정에 반영되지 않도록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예외처리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SABIC I/F 관련 로직 수정</a:t>
            </a:r>
          </a:p>
        </p:txBody>
      </p:sp>
      <p:sp>
        <p:nvSpPr>
          <p:cNvPr id="87632912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137004930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</a:p>
        </p:txBody>
      </p:sp>
      <p:sp>
        <p:nvSpPr>
          <p:cNvPr id="64528269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123810425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4294311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1568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3494365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5806033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5451795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1521761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881477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172769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6878815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7027604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028693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6211053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1888622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5261153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0963921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878654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</a:p>
        </p:txBody>
      </p:sp>
      <p:sp>
        <p:nvSpPr>
          <p:cNvPr id="157402395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</a:p>
        </p:txBody>
      </p:sp>
      <p:sp>
        <p:nvSpPr>
          <p:cNvPr id="1128303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ITSM-95063대쉬보드 이관수송현황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PDF 파일 그룹화 기준 변경 가능 여부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ITSM-95664대쉬보드 상 이관수송현황 수정요청</a:t>
            </a:r>
          </a:p>
        </p:txBody>
      </p:sp>
      <p:sp>
        <p:nvSpPr>
          <p:cNvPr id="145350431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48214620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4773871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개발/운영서버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ITSM-95063대쉬보드 이관수송현황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PDF 파일 그룹화 기준 변경 가능 여부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ITSM-95664대쉬보드 상 이관수송현황 수정요청</a:t>
            </a:r>
          </a:p>
        </p:txBody>
      </p:sp>
      <p:sp>
        <p:nvSpPr>
          <p:cNvPr id="177532045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</a:p>
        </p:txBody>
      </p:sp>
      <p:sp>
        <p:nvSpPr>
          <p:cNvPr id="71363916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28688000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</a:p>
        </p:txBody>
      </p:sp>
      <p:sp>
        <p:nvSpPr>
          <p:cNvPr id="91455240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5750632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1553401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53620311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204694022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근로시간단축(육아기) 주단위 세부내역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특근확인서 출근시간 활성화 및 특근시작시간 필수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선택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장비사용확인서 전자결재시 정비계획팀 담당자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자결재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저유소 PM 관련 작업의뢰서 전자결재(T-Code : 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W21)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작업정산서 버그 수정 및 속도 이슈 유지보수</a:t>
            </a:r>
          </a:p>
        </p:txBody>
      </p:sp>
      <p:sp>
        <p:nvSpPr>
          <p:cNvPr id="138766646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79693639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88287567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DCS/ESD System 계정 등록 신청서(협력업체) 기각처리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휴면 계정 관리 프로시져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정산완료 전송처리된 OSPM의 Work order의 전송 대기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상태 전환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근로시간단축(육아기) 주단위 세부내역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특근확인서 출근시간 활성화 및 특근시작시간 필수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선택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장비사용확인서 전자결재시 정비계획팀 담당자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자결재 삭제 요청</a:t>
            </a:r>
          </a:p>
        </p:txBody>
      </p:sp>
      <p:sp>
        <p:nvSpPr>
          <p:cNvPr id="108705370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58710336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</a:p>
        </p:txBody>
      </p:sp>
      <p:sp>
        <p:nvSpPr>
          <p:cNvPr id="29783024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</a:p>
        </p:txBody>
      </p:sp>
      <p:sp>
        <p:nvSpPr>
          <p:cNvPr id="150992055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0418857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5670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159386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5095858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0957843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2781414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782688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6437686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7812284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3616148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2670721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069249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6871652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2960389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3373267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2324874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64235956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62276590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94637449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58058211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47469977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특별수불(RUC, SPRO)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속보용 탱크재고 생성 로직 개선</a:t>
            </a:r>
          </a:p>
        </p:txBody>
      </p:sp>
      <p:sp>
        <p:nvSpPr>
          <p:cNvPr id="92822964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27483366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99185572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210261409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6608057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3793399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80717998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</a:p>
        </p:txBody>
      </p:sp>
      <p:sp>
        <p:nvSpPr>
          <p:cNvPr id="146657734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신규유치를 위한 잠재고객 등록시 체크리스트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납품처 믿음가득 로직 추가</a:t>
            </a:r>
          </a:p>
        </p:txBody>
      </p:sp>
      <p:sp>
        <p:nvSpPr>
          <p:cNvPr id="34622391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41975095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30824903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신규유치를 위한 잠재고객 등록시 체크리스트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납품처 믿음가득 로직 추가</a:t>
            </a:r>
          </a:p>
        </p:txBody>
      </p:sp>
      <p:sp>
        <p:nvSpPr>
          <p:cNvPr id="126008629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20926920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198864370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</a:p>
        </p:txBody>
      </p:sp>
      <p:sp>
        <p:nvSpPr>
          <p:cNvPr id="1765012082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3164284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30876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4288104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1528710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5687942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2712297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7786847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5470150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6567071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4877077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0630131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349548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8965982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3091674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0898112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2553273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47829328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05/29</a:t>
            </a:r>
            <a:br/>
          </a:p>
        </p:txBody>
      </p:sp>
      <p:sp>
        <p:nvSpPr>
          <p:cNvPr id="80545740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거래업체 지원</a:t>
            </a:r>
          </a:p>
        </p:txBody>
      </p:sp>
      <p:sp>
        <p:nvSpPr>
          <p:cNvPr id="198893854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35849931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41475670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업무거래업체 지원</a:t>
            </a:r>
          </a:p>
        </p:txBody>
      </p:sp>
      <p:sp>
        <p:nvSpPr>
          <p:cNvPr id="98929567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70797240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130159069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27753880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9131146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6718373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117150042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</a:p>
        </p:txBody>
      </p:sp>
      <p:sp>
        <p:nvSpPr>
          <p:cNvPr id="3574571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</a:p>
        </p:txBody>
      </p:sp>
      <p:sp>
        <p:nvSpPr>
          <p:cNvPr id="207188752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7340523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54397123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납치처 거리 및 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엔진 서버 재가동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SAP 상 월 수송비 / ATSS 상 월 수송비 상이비교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ITSM-95013, ITSM-95180 자동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소스코드 취약점 수동 점검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ITSM-95663 작업 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ITSM-95544 견적서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ITSM-95430</a:t>
            </a:r>
          </a:p>
        </p:txBody>
      </p:sp>
      <p:sp>
        <p:nvSpPr>
          <p:cNvPr id="143147660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156560746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149607197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101103609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9897884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6393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1464819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3709864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6724948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3597209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8867889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4878003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3187477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1481590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0548816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5217161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9938504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2661977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5205100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392467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107235698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31885663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</a:p>
        </p:txBody>
      </p:sp>
      <p:sp>
        <p:nvSpPr>
          <p:cNvPr id="154488612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93026791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44444778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209pc AA확인 및 재부팅, 업데이트 제거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A360 나프타 분기별 작업 에러확인 및 필수자료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A360 Margin 작업 SAP 오픈 오류 확인, 로그추가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회계지급 오류 데이터정리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115pc 엑셀 오픈시 빈화면 (RPA로 오픈시 정상) -&gt; 엑셀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옵션 DDE 무시 체크해제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 A11 '#4 외화송금' AA 다운 미수행 -&gt; AA 가 다운되어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있어도 정상작동 하나, 엑셀 Macro 로 들어가면서 작업이 중단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되는 것으로 확인 -&gt; PC설정 사용시간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209pc 자동시작 재활성화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</a:p>
        </p:txBody>
      </p:sp>
      <p:sp>
        <p:nvSpPr>
          <p:cNvPr id="5930966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200191794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75584502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52450822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4329347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8043797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31019828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40014216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70949130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30823487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78429674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교육결과보고및교육출장비신청서 수신부서 결재선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 요청</a:t>
            </a:r>
          </a:p>
        </p:txBody>
      </p:sp>
      <p:sp>
        <p:nvSpPr>
          <p:cNvPr id="81604923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44054545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br/>
          </a:p>
        </p:txBody>
      </p:sp>
      <p:sp>
        <p:nvSpPr>
          <p:cNvPr id="103547047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</a:p>
        </p:txBody>
      </p:sp>
      <p:sp>
        <p:nvSpPr>
          <p:cNvPr id="10806863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8984908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0750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2520803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4254852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1605213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3858575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7510780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0956415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252140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4040656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361072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6457052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0532413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5600270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6547928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53580572" name="Text">
    </p:cNvPr>
          <p:cNvSpPr>
            <a:spLocks noGrp="1"/>
          </p:cNvSpPr>
          <p:nvPr/>
        </p:nvSpPr>
        <p:spPr>
          <a:xfrm rot="0">
            <a:off x="97028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51731700" name="Text">
    </p:cNvPr>
          <p:cNvSpPr>
            <a:spLocks noGrp="1"/>
          </p:cNvSpPr>
          <p:nvPr/>
        </p:nvSpPr>
        <p:spPr>
          <a:xfrm rot="0">
            <a:off x="93345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</a:p>
        </p:txBody>
      </p:sp>
      <p:sp>
        <p:nvSpPr>
          <p:cNvPr id="1863187143" name="Text">
    </p:cNvPr>
          <p:cNvSpPr>
            <a:spLocks noGrp="1"/>
          </p:cNvSpPr>
          <p:nvPr/>
        </p:nvSpPr>
        <p:spPr>
          <a:xfrm rot="0">
            <a:off x="5930900" y="1511300"/>
            <a:ext cx="3403600" cy="3340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교육결과보고및교육출장비신청서 수신부서 결재선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시스템상 KRI data 첨부 파일 오류 수정 요청</a:t>
            </a:r>
          </a:p>
        </p:txBody>
      </p:sp>
      <p:sp>
        <p:nvSpPr>
          <p:cNvPr id="1086950878" name="Text">
    </p:cNvPr>
          <p:cNvSpPr>
            <a:spLocks noGrp="1"/>
          </p:cNvSpPr>
          <p:nvPr/>
        </p:nvSpPr>
        <p:spPr>
          <a:xfrm rot="0">
            <a:off x="5308600" y="1511300"/>
            <a:ext cx="5715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089835234" name="Text">
    </p:cNvPr>
          <p:cNvSpPr>
            <a:spLocks noGrp="1"/>
          </p:cNvSpPr>
          <p:nvPr/>
        </p:nvSpPr>
        <p:spPr>
          <a:xfrm rot="0">
            <a:off x="88900" y="1511300"/>
            <a:ext cx="5715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764656884" name="Text">
    </p:cNvPr>
          <p:cNvSpPr>
            <a:spLocks noGrp="1"/>
          </p:cNvSpPr>
          <p:nvPr/>
        </p:nvSpPr>
        <p:spPr>
          <a:xfrm rot="0">
            <a:off x="711200" y="1511300"/>
            <a:ext cx="3403600" cy="3340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교육결과보고및교육출장비신청서 수신부서 결재선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SAP부서 예산 배치오류 확인 및 재처리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전자결재시스템 교육훈련싱청서 오류 확인 및 처리방안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[LMS]VDI환경 사용자들의 외부 교육사이트 학습을 위한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방화벽 오픈 요청(본인인증 절차 추가로 인한  나이스 사이트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방화벽 오픈 요청)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본사내규 SOC-01-053, 첨부서식 삭제요청.(예전 첨부서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식임)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시스템상 KRI data 첨부 파일 오류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SOB-01-002 직제규정(영문) , 19.12.3 문서 내 2-1 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fficers' R&amp;R 첨부파일 다운로드시 오류 확인 요청 및  재처리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표준문서 '회전기기 관리지침(SOM-0-171)' 개정 품의, 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개정 처리</a:t>
            </a:r>
          </a:p>
        </p:txBody>
      </p:sp>
      <p:sp>
        <p:nvSpPr>
          <p:cNvPr id="1769308884" name="Text">
    </p:cNvPr>
          <p:cNvSpPr>
            <a:spLocks noGrp="1"/>
          </p:cNvSpPr>
          <p:nvPr/>
        </p:nvSpPr>
        <p:spPr>
          <a:xfrm rot="0">
            <a:off x="44831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</a:p>
        </p:txBody>
      </p:sp>
      <p:sp>
        <p:nvSpPr>
          <p:cNvPr id="1700681049" name="Text">
    </p:cNvPr>
          <p:cNvSpPr>
            <a:spLocks noGrp="1"/>
          </p:cNvSpPr>
          <p:nvPr/>
        </p:nvSpPr>
        <p:spPr>
          <a:xfrm rot="0">
            <a:off x="48514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</a:p>
        </p:txBody>
      </p:sp>
      <p:sp>
        <p:nvSpPr>
          <p:cNvPr id="155237264" name="Text">
    </p:cNvPr>
          <p:cNvSpPr>
            <a:spLocks noGrp="1"/>
          </p:cNvSpPr>
          <p:nvPr/>
        </p:nvSpPr>
        <p:spPr>
          <a:xfrm rot="0">
            <a:off x="41148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</a:p>
        </p:txBody>
      </p:sp>
      <p:sp>
        <p:nvSpPr>
          <p:cNvPr id="348427626" name="Text">
    </p:cNvPr>
          <p:cNvSpPr>
            <a:spLocks noGrp="1"/>
          </p:cNvSpPr>
          <p:nvPr/>
        </p:nvSpPr>
        <p:spPr>
          <a:xfrm rot="0">
            <a:off x="660400" y="1511300"/>
            <a:ext cx="34544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65431812" name="Text">
    </p:cNvPr>
          <p:cNvSpPr>
            <a:spLocks noGrp="1"/>
          </p:cNvSpPr>
          <p:nvPr/>
        </p:nvSpPr>
        <p:spPr>
          <a:xfrm rot="0">
            <a:off x="5880100" y="1511300"/>
            <a:ext cx="34544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90174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5102351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6036823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3780012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9222433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7615275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9326302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1199680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3214078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5707129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400095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3687838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7028280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1539140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2064547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106962026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4244689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 모바일 상품권 교환 회수 통합 테스트 (A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PP - CRM - GCMS)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</a:p>
        </p:txBody>
      </p:sp>
      <p:sp>
        <p:nvSpPr>
          <p:cNvPr id="13805204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41279667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66323355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 모바일 상품권 교환 회수 통합 테스트(AP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- CRM - GCMS)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롯데쇼핑 상품권 회수 오판독 데이터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판매등록 삭제처리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LPG 팀 김태원 책임 GCMS 권한 부여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SP414 투자예산 장기 미집행 시나리오 오류 확인 및  (서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정민 상무님)임원 모니터링 메일 발송 안가게 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EWS / WMS 윈도우서버 패치 작업으로 인한 서비스 및 배치 확인</a:t>
            </a:r>
          </a:p>
        </p:txBody>
      </p:sp>
      <p:sp>
        <p:nvSpPr>
          <p:cNvPr id="154532569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</a:p>
        </p:txBody>
      </p:sp>
      <p:sp>
        <p:nvSpPr>
          <p:cNvPr id="753736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</a:p>
        </p:txBody>
      </p:sp>
      <p:sp>
        <p:nvSpPr>
          <p:cNvPr id="202544135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20341429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4154700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070241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55084068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</a:p>
        </p:txBody>
      </p:sp>
      <p:sp>
        <p:nvSpPr>
          <p:cNvPr id="139045507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[FMS] '장애리포트' / excel 파일 출력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 - 라이브러리 추가 고려</a:t>
            </a:r>
          </a:p>
        </p:txBody>
      </p:sp>
      <p:sp>
        <p:nvSpPr>
          <p:cNvPr id="189695175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60600825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75557072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[FMS] 장애 관리 시스템(FMS, Fault Management System) 설계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개발</a:t>
            </a:r>
          </a:p>
        </p:txBody>
      </p:sp>
      <p:sp>
        <p:nvSpPr>
          <p:cNvPr id="205462041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</a:p>
        </p:txBody>
      </p:sp>
      <p:sp>
        <p:nvSpPr>
          <p:cNvPr id="3985684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</a:p>
        </p:txBody>
      </p:sp>
      <p:sp>
        <p:nvSpPr>
          <p:cNvPr id="136213557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</a:p>
        </p:txBody>
      </p:sp>
      <p:sp>
        <p:nvSpPr>
          <p:cNvPr id="87433833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8810535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52355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954368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5626114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5872594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2345393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8841985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5446071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2879441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757053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0416778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5673502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3335552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2879326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7911827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3476051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116942239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05/29</a:t>
            </a:r>
            <a:br/>
          </a:p>
        </p:txBody>
      </p:sp>
      <p:sp>
        <p:nvSpPr>
          <p:cNvPr id="118056174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  05/29(법정대체휴무), 5/30 ~ 6/2 하계휴가</a:t>
            </a:r>
          </a:p>
        </p:txBody>
      </p:sp>
      <p:sp>
        <p:nvSpPr>
          <p:cNvPr id="137665226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34114537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32521358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기본응대- 차세대 오픈 관련 고객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해당 견적의뢰건의 재견적 업체대상 오류 관련원인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협조요청자 : 구매팀 김순미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[CES] 예가산정 인수인계 산출물 관련 파일 정리 및 관련 내용전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달TO : 노승표 부장님</a:t>
            </a:r>
          </a:p>
        </p:txBody>
      </p:sp>
      <p:sp>
        <p:nvSpPr>
          <p:cNvPr id="172828071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br/>
          </a:p>
        </p:txBody>
      </p:sp>
      <p:sp>
        <p:nvSpPr>
          <p:cNvPr id="117335826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br/>
          </a:p>
        </p:txBody>
      </p:sp>
      <p:sp>
        <p:nvSpPr>
          <p:cNvPr id="205746906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br/>
          </a:p>
        </p:txBody>
      </p:sp>
      <p:sp>
        <p:nvSpPr>
          <p:cNvPr id="156479618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198379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86054516" name="Text">
    </p:cNvPr>
          <p:cNvSpPr>
            <a:spLocks noGrp="1"/>
          </p:cNvSpPr>
          <p:nvPr/>
        </p:nvSpPr>
        <p:spPr>
          <a:xfrm rot="0">
            <a:off x="9702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231747633" name="Text">
    </p:cNvPr>
          <p:cNvSpPr>
            <a:spLocks noGrp="1"/>
          </p:cNvSpPr>
          <p:nvPr/>
        </p:nvSpPr>
        <p:spPr>
          <a:xfrm rot="0">
            <a:off x="93345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2001105087" name="Text">
    </p:cNvPr>
          <p:cNvSpPr>
            <a:spLocks noGrp="1"/>
          </p:cNvSpPr>
          <p:nvPr/>
        </p:nvSpPr>
        <p:spPr>
          <a:xfrm rot="0">
            <a:off x="59309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2023.4월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특근확인서 출근시간 활성화 및 특근시작시간 필수 선택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시험장비교정이력관리시스템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병가신청서의 비고란 및 부재중 권한위임 계획의 비고란의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입력 글자수 늘임</a:t>
            </a:r>
          </a:p>
        </p:txBody>
      </p:sp>
      <p:sp>
        <p:nvSpPr>
          <p:cNvPr id="795349481" name="Text">
    </p:cNvPr>
          <p:cNvSpPr>
            <a:spLocks noGrp="1"/>
          </p:cNvSpPr>
          <p:nvPr/>
        </p:nvSpPr>
        <p:spPr>
          <a:xfrm rot="0">
            <a:off x="53086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842653430" name="Text">
    </p:cNvPr>
          <p:cNvSpPr>
            <a:spLocks noGrp="1"/>
          </p:cNvSpPr>
          <p:nvPr/>
        </p:nvSpPr>
        <p:spPr>
          <a:xfrm rot="0">
            <a:off x="889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055142200" name="Text">
    </p:cNvPr>
          <p:cNvSpPr>
            <a:spLocks noGrp="1"/>
          </p:cNvSpPr>
          <p:nvPr/>
        </p:nvSpPr>
        <p:spPr>
          <a:xfrm rot="0">
            <a:off x="7112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2023.4월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시험장비교정이력관리시스템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특근확인서 출근시간 활성화 및 특근시작시간 필수 선택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병가신청서의 비고란 및 부재중 권한위임 계획의 비고란의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입력 글자수 늘임</a:t>
            </a:r>
          </a:p>
        </p:txBody>
      </p:sp>
      <p:sp>
        <p:nvSpPr>
          <p:cNvPr id="2061725139" name="Text">
    </p:cNvPr>
          <p:cNvSpPr>
            <a:spLocks noGrp="1"/>
          </p:cNvSpPr>
          <p:nvPr/>
        </p:nvSpPr>
        <p:spPr>
          <a:xfrm rot="0">
            <a:off x="44831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359390271" name="Text">
    </p:cNvPr>
          <p:cNvSpPr>
            <a:spLocks noGrp="1"/>
          </p:cNvSpPr>
          <p:nvPr/>
        </p:nvSpPr>
        <p:spPr>
          <a:xfrm rot="0">
            <a:off x="48514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1767472650" name="Text">
    </p:cNvPr>
          <p:cNvSpPr>
            <a:spLocks noGrp="1"/>
          </p:cNvSpPr>
          <p:nvPr/>
        </p:nvSpPr>
        <p:spPr>
          <a:xfrm rot="0">
            <a:off x="4114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1990983656" name="Text">
    </p:cNvPr>
          <p:cNvSpPr>
            <a:spLocks noGrp="1"/>
          </p:cNvSpPr>
          <p:nvPr/>
        </p:nvSpPr>
        <p:spPr>
          <a:xfrm rot="0">
            <a:off x="6604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90564123" name="Text">
    </p:cNvPr>
          <p:cNvSpPr>
            <a:spLocks noGrp="1"/>
          </p:cNvSpPr>
          <p:nvPr/>
        </p:nvSpPr>
        <p:spPr>
          <a:xfrm rot="0">
            <a:off x="58801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817153725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근로자의날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어린이날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endParaRPr altLang="ko-KR" dirty="0" lang="en-US" smtClean="0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부처님오신날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baseline="0" dirty="0" i="0" kumimoji="1" lang="en-US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5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817153725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근로자의날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어린이날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이재원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전광호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김예린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권지수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endParaRPr altLang="ko-KR" dirty="0" lang="en-US" smtClean="0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부처님오신날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baseline="0" dirty="0" i="0" kumimoji="1" lang="en-US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5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363027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247677048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824956357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304681838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850853748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424360204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90667176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633986500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27187445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03171497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029536144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2034479992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42058709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24974508" name="Frame"/>
          <p:cNvSpPr>
            <a:spLocks noGrp="1"/>
          </p:cNvSpPr>
          <p:nvPr/>
        </p:nvSpPr>
        <p:spPr>
          <a:xfrm>
            <a:off x="25400" y="49403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532992485" name="Text">
    </p:cNvPr>
          <p:cNvSpPr>
            <a:spLocks noGrp="1"/>
          </p:cNvSpPr>
          <p:nvPr/>
        </p:nvSpPr>
        <p:spPr>
          <a:xfrm rot="0">
            <a:off x="152400" y="49657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2079877398" name="Text">
    </p:cNvPr>
          <p:cNvSpPr>
            <a:spLocks noGrp="1"/>
          </p:cNvSpPr>
          <p:nvPr/>
        </p:nvSpPr>
        <p:spPr>
          <a:xfrm rot="0">
            <a:off x="6451600" y="54991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5265297" name="Text">
    </p:cNvPr>
          <p:cNvSpPr>
            <a:spLocks noGrp="1"/>
          </p:cNvSpPr>
          <p:nvPr/>
        </p:nvSpPr>
        <p:spPr>
          <a:xfrm rot="0">
            <a:off x="2057400" y="54991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01011926" name="Text">
    </p:cNvPr>
          <p:cNvSpPr>
            <a:spLocks noGrp="1"/>
          </p:cNvSpPr>
          <p:nvPr/>
        </p:nvSpPr>
        <p:spPr>
          <a:xfrm rot="0">
            <a:off x="101600" y="54991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4113147" name="Text">
    </p:cNvPr>
          <p:cNvSpPr>
            <a:spLocks noGrp="1"/>
          </p:cNvSpPr>
          <p:nvPr/>
        </p:nvSpPr>
        <p:spPr>
          <a:xfrm rot="0">
            <a:off x="101600" y="52578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282478395" name="Text">
    </p:cNvPr>
          <p:cNvSpPr>
            <a:spLocks noGrp="1"/>
          </p:cNvSpPr>
          <p:nvPr/>
        </p:nvSpPr>
        <p:spPr>
          <a:xfrm rot="0">
            <a:off x="2057400" y="52578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490571172" name="Text">
    </p:cNvPr>
          <p:cNvSpPr>
            <a:spLocks noGrp="1"/>
          </p:cNvSpPr>
          <p:nvPr/>
        </p:nvSpPr>
        <p:spPr>
          <a:xfrm rot="0">
            <a:off x="6451600" y="52578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239832760" name="Text">
    </p:cNvPr>
          <p:cNvSpPr>
            <a:spLocks noGrp="1"/>
          </p:cNvSpPr>
          <p:nvPr/>
        </p:nvSpPr>
        <p:spPr>
          <a:xfrm rot="0">
            <a:off x="101600" y="57912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26178484" name="Text">
    </p:cNvPr>
          <p:cNvSpPr>
            <a:spLocks noGrp="1"/>
          </p:cNvSpPr>
          <p:nvPr/>
        </p:nvSpPr>
        <p:spPr>
          <a:xfrm rot="0">
            <a:off x="6451600" y="57912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63084897" name="Text">
    </p:cNvPr>
          <p:cNvSpPr>
            <a:spLocks noGrp="1"/>
          </p:cNvSpPr>
          <p:nvPr/>
        </p:nvSpPr>
        <p:spPr>
          <a:xfrm rot="0">
            <a:off x="2057400" y="57912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2044864" name="Text">
    </p:cNvPr>
          <p:cNvSpPr>
            <a:spLocks noGrp="1"/>
          </p:cNvSpPr>
          <p:nvPr/>
        </p:nvSpPr>
        <p:spPr>
          <a:xfrm rot="0">
            <a:off x="1244600" y="57912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52251050" name="Text">
    </p:cNvPr>
          <p:cNvSpPr>
            <a:spLocks noGrp="1"/>
          </p:cNvSpPr>
          <p:nvPr/>
        </p:nvSpPr>
        <p:spPr>
          <a:xfrm rot="0">
            <a:off x="1244600" y="54991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46989844" name="Text">
    </p:cNvPr>
          <p:cNvSpPr>
            <a:spLocks noGrp="1"/>
          </p:cNvSpPr>
          <p:nvPr/>
        </p:nvSpPr>
        <p:spPr>
          <a:xfrm rot="0">
            <a:off x="1244600" y="52578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932038820" name="Text">
    </p:cNvPr>
          <p:cNvSpPr>
            <a:spLocks noGrp="1"/>
          </p:cNvSpPr>
          <p:nvPr/>
        </p:nvSpPr>
        <p:spPr>
          <a:xfrm rot="0">
            <a:off x="8102600" y="57912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60470758" name="Text">
    </p:cNvPr>
          <p:cNvSpPr>
            <a:spLocks noGrp="1"/>
          </p:cNvSpPr>
          <p:nvPr/>
        </p:nvSpPr>
        <p:spPr>
          <a:xfrm rot="0">
            <a:off x="8102600" y="52578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123442326" name="Text">
    </p:cNvPr>
          <p:cNvSpPr>
            <a:spLocks noGrp="1"/>
          </p:cNvSpPr>
          <p:nvPr/>
        </p:nvSpPr>
        <p:spPr>
          <a:xfrm rot="0">
            <a:off x="8102600" y="54991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96760025" name="Frame"/>
          <p:cNvSpPr>
            <a:spLocks noGrp="1"/>
          </p:cNvSpPr>
          <p:nvPr/>
        </p:nvSpPr>
        <p:spPr>
          <a:xfrm>
            <a:off x="101600" y="2832100"/>
            <a:ext cx="9779000" cy="194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337366717" name="Text">
    </p:cNvPr>
          <p:cNvSpPr>
            <a:spLocks noGrp="1"/>
          </p:cNvSpPr>
          <p:nvPr/>
        </p:nvSpPr>
        <p:spPr>
          <a:xfrm rot="0">
            <a:off x="165100" y="28956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5647182" name="Text">
    </p:cNvPr>
          <p:cNvSpPr>
            <a:spLocks noGrp="1"/>
          </p:cNvSpPr>
          <p:nvPr/>
        </p:nvSpPr>
        <p:spPr>
          <a:xfrm rot="0">
            <a:off x="152400" y="28575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2033020429" name="Text">
    </p:cNvPr>
          <p:cNvSpPr>
            <a:spLocks noGrp="1"/>
          </p:cNvSpPr>
          <p:nvPr/>
        </p:nvSpPr>
        <p:spPr>
          <a:xfrm rot="0">
            <a:off x="165100" y="31115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413432300" name="Text">
    </p:cNvPr>
          <p:cNvSpPr>
            <a:spLocks noGrp="1"/>
          </p:cNvSpPr>
          <p:nvPr/>
        </p:nvSpPr>
        <p:spPr>
          <a:xfrm rot="0">
            <a:off x="901700" y="31115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05086448" name="Text">
    </p:cNvPr>
          <p:cNvSpPr>
            <a:spLocks noGrp="1"/>
          </p:cNvSpPr>
          <p:nvPr/>
        </p:nvSpPr>
        <p:spPr>
          <a:xfrm rot="0">
            <a:off x="5549900" y="31115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798022302" name="Text">
    </p:cNvPr>
          <p:cNvSpPr>
            <a:spLocks noGrp="1"/>
          </p:cNvSpPr>
          <p:nvPr/>
        </p:nvSpPr>
        <p:spPr>
          <a:xfrm rot="0">
            <a:off x="6121400" y="31115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036658928" name="Frame"/>
          <p:cNvSpPr>
            <a:spLocks noGrp="1"/>
          </p:cNvSpPr>
          <p:nvPr/>
        </p:nvSpPr>
        <p:spPr>
          <a:xfrm>
            <a:off x="165100" y="41529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475018259" name="Text">
    </p:cNvPr>
          <p:cNvSpPr>
            <a:spLocks noGrp="1"/>
          </p:cNvSpPr>
          <p:nvPr/>
        </p:nvSpPr>
        <p:spPr>
          <a:xfrm rot="0">
            <a:off x="165100" y="41275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288911775" name="Text">
    </p:cNvPr>
          <p:cNvSpPr>
            <a:spLocks noGrp="1"/>
          </p:cNvSpPr>
          <p:nvPr/>
        </p:nvSpPr>
        <p:spPr>
          <a:xfrm rot="0">
            <a:off x="965200" y="41783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장비사용확인서 전자결재시 정비계획팀 담당자 전자결재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저유소 PM 관련 작업의뢰서 전자결재(T-Code : IW21) 개선 요청</a:t>
            </a:r>
          </a:p>
        </p:txBody>
      </p:sp>
      <p:sp>
        <p:nvSpPr>
          <p:cNvPr id="654387314" name="Text">
    </p:cNvPr>
          <p:cNvSpPr>
            <a:spLocks noGrp="1"/>
          </p:cNvSpPr>
          <p:nvPr/>
        </p:nvSpPr>
        <p:spPr>
          <a:xfrm rot="0">
            <a:off x="7239000" y="41783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2041359632" name="Text">
    </p:cNvPr>
          <p:cNvSpPr>
            <a:spLocks noGrp="1"/>
          </p:cNvSpPr>
          <p:nvPr/>
        </p:nvSpPr>
        <p:spPr>
          <a:xfrm rot="0">
            <a:off x="5549900" y="41783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</a:p>
        </p:txBody>
      </p:sp>
      <p:sp>
        <p:nvSpPr>
          <p:cNvPr id="2033638992" name="Text">
    </p:cNvPr>
          <p:cNvSpPr>
            <a:spLocks noGrp="1"/>
          </p:cNvSpPr>
          <p:nvPr/>
        </p:nvSpPr>
        <p:spPr>
          <a:xfrm rot="0">
            <a:off x="901700" y="41275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26727776" name="Text">
    </p:cNvPr>
          <p:cNvSpPr>
            <a:spLocks noGrp="1"/>
          </p:cNvSpPr>
          <p:nvPr/>
        </p:nvSpPr>
        <p:spPr>
          <a:xfrm rot="0">
            <a:off x="6121400" y="41275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7819200" name="Text">
    </p:cNvPr>
          <p:cNvSpPr>
            <a:spLocks noGrp="1"/>
          </p:cNvSpPr>
          <p:nvPr/>
        </p:nvSpPr>
        <p:spPr>
          <a:xfrm rot="0">
            <a:off x="5549900" y="41275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4432602" name="Frame"/>
          <p:cNvSpPr>
            <a:spLocks noGrp="1"/>
          </p:cNvSpPr>
          <p:nvPr/>
        </p:nvSpPr>
        <p:spPr>
          <a:xfrm>
            <a:off x="165100" y="34544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450144616" name="Text">
    </p:cNvPr>
          <p:cNvSpPr>
            <a:spLocks noGrp="1"/>
          </p:cNvSpPr>
          <p:nvPr/>
        </p:nvSpPr>
        <p:spPr>
          <a:xfrm rot="0">
            <a:off x="165100" y="34544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2054174265" name="Text">
    </p:cNvPr>
          <p:cNvSpPr>
            <a:spLocks noGrp="1"/>
          </p:cNvSpPr>
          <p:nvPr/>
        </p:nvSpPr>
        <p:spPr>
          <a:xfrm rot="0">
            <a:off x="965200" y="35306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실수송 거리 측정데이타 erp 연동요청</a:t>
            </a:r>
          </a:p>
        </p:txBody>
      </p:sp>
      <p:sp>
        <p:nvSpPr>
          <p:cNvPr id="532089012" name="Text">
    </p:cNvPr>
          <p:cNvSpPr>
            <a:spLocks noGrp="1"/>
          </p:cNvSpPr>
          <p:nvPr/>
        </p:nvSpPr>
        <p:spPr>
          <a:xfrm rot="0">
            <a:off x="7239000" y="35306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557811490" name="Text">
    </p:cNvPr>
          <p:cNvSpPr>
            <a:spLocks noGrp="1"/>
          </p:cNvSpPr>
          <p:nvPr/>
        </p:nvSpPr>
        <p:spPr>
          <a:xfrm rot="0">
            <a:off x="5549900" y="35306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216417374" name="Text">
    </p:cNvPr>
          <p:cNvSpPr>
            <a:spLocks noGrp="1"/>
          </p:cNvSpPr>
          <p:nvPr/>
        </p:nvSpPr>
        <p:spPr>
          <a:xfrm rot="0">
            <a:off x="901700" y="34544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2549253" name="Text">
    </p:cNvPr>
          <p:cNvSpPr>
            <a:spLocks noGrp="1"/>
          </p:cNvSpPr>
          <p:nvPr/>
        </p:nvSpPr>
        <p:spPr>
          <a:xfrm rot="0">
            <a:off x="6121400" y="34544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2779122" name="Text">
    </p:cNvPr>
          <p:cNvSpPr>
            <a:spLocks noGrp="1"/>
          </p:cNvSpPr>
          <p:nvPr/>
        </p:nvSpPr>
        <p:spPr>
          <a:xfrm rot="0">
            <a:off x="5549900" y="34544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31908678" name="Frame"/>
          <p:cNvSpPr>
            <a:spLocks noGrp="1"/>
          </p:cNvSpPr>
          <p:nvPr/>
        </p:nvSpPr>
        <p:spPr>
          <a:xfrm>
            <a:off x="127000" y="1384300"/>
            <a:ext cx="9779000" cy="1308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858313750" name="Frame"/>
          <p:cNvSpPr>
            <a:spLocks noGrp="1"/>
          </p:cNvSpPr>
          <p:nvPr/>
        </p:nvSpPr>
        <p:spPr>
          <a:xfrm>
            <a:off x="152400" y="20701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657460260" name="Text">
    </p:cNvPr>
          <p:cNvSpPr>
            <a:spLocks noGrp="1"/>
          </p:cNvSpPr>
          <p:nvPr/>
        </p:nvSpPr>
        <p:spPr>
          <a:xfrm rot="0">
            <a:off x="152400" y="20447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054333070" name="Text">
    </p:cNvPr>
          <p:cNvSpPr>
            <a:spLocks noGrp="1"/>
          </p:cNvSpPr>
          <p:nvPr/>
        </p:nvSpPr>
        <p:spPr>
          <a:xfrm rot="0">
            <a:off x="952500" y="2095500"/>
            <a:ext cx="45974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[OSPM] 휴면 계정 관리 프로시져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교육결과보고및교육출장비신청서 수신부서 결재선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SAP부서 예산 배치오류 확인 및 재처리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판매등록 삭제처리 요청</a:t>
            </a:r>
          </a:p>
        </p:txBody>
      </p:sp>
      <p:sp>
        <p:nvSpPr>
          <p:cNvPr id="649572999" name="Text">
    </p:cNvPr>
          <p:cNvSpPr>
            <a:spLocks noGrp="1"/>
          </p:cNvSpPr>
          <p:nvPr/>
        </p:nvSpPr>
        <p:spPr>
          <a:xfrm rot="0">
            <a:off x="7226300" y="20955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397377571" name="Text">
    </p:cNvPr>
          <p:cNvSpPr>
            <a:spLocks noGrp="1"/>
          </p:cNvSpPr>
          <p:nvPr/>
        </p:nvSpPr>
        <p:spPr>
          <a:xfrm rot="0">
            <a:off x="6108700" y="20447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950100802" name="Text">
    </p:cNvPr>
          <p:cNvSpPr>
            <a:spLocks noGrp="1"/>
          </p:cNvSpPr>
          <p:nvPr/>
        </p:nvSpPr>
        <p:spPr>
          <a:xfrm rot="0">
            <a:off x="5537200" y="20955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</a:p>
        </p:txBody>
      </p:sp>
      <p:sp>
        <p:nvSpPr>
          <p:cNvPr id="1957660899" name="Text">
    </p:cNvPr>
          <p:cNvSpPr>
            <a:spLocks noGrp="1"/>
          </p:cNvSpPr>
          <p:nvPr/>
        </p:nvSpPr>
        <p:spPr>
          <a:xfrm rot="0">
            <a:off x="889000" y="20447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2179067" name="Text">
    </p:cNvPr>
          <p:cNvSpPr>
            <a:spLocks noGrp="1"/>
          </p:cNvSpPr>
          <p:nvPr/>
        </p:nvSpPr>
        <p:spPr>
          <a:xfrm rot="0">
            <a:off x="7124700" y="20447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46373368" name="Text">
    </p:cNvPr>
          <p:cNvSpPr>
            <a:spLocks noGrp="1"/>
          </p:cNvSpPr>
          <p:nvPr/>
        </p:nvSpPr>
        <p:spPr>
          <a:xfrm rot="0">
            <a:off x="5537200" y="20447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68716870" name="Rectangle"/>
          <p:cNvSpPr>
            <a:spLocks noGrp="1"/>
          </p:cNvSpPr>
          <p:nvPr/>
        </p:nvSpPr>
        <p:spPr>
          <a:xfrm>
            <a:off x="6870700" y="20447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940814428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630488997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541295172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제품 원가계산 관련 프로그램 수정 (ZCOR8360)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 NTS 국세청 테이블 변경 및 레이아웃 변경 (ZFIR5057)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SAP구매요청(10148372) 자산번호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[SABIC] SABIC I/F 관련 로직 수정</a:t>
            </a:r>
          </a:p>
        </p:txBody>
      </p:sp>
      <p:sp>
        <p:nvSpPr>
          <p:cNvPr id="728506151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30922124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763352844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</a:p>
        </p:txBody>
      </p:sp>
      <p:sp>
        <p:nvSpPr>
          <p:cNvPr id="294789445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14963319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81051438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20764247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73124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7470425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9706152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2340226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5265919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14060456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6980731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8752608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2450458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6741613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4197172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5880871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9645584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0460088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5896569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79087266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</a:p>
        </p:txBody>
      </p:sp>
      <p:sp>
        <p:nvSpPr>
          <p:cNvPr id="170982968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임직원 경조금 신청서 개발 관련 프로그램 수정 (ZFIR902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지류상품권 반환처리 프로그램 수정(ZGMR3511)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[FI]NTS 국세청 테이블 변경 및 레이아웃 변경 (ZFIR505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7)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시험장비 관리 인터페이스 테스트</a:t>
            </a:r>
          </a:p>
        </p:txBody>
      </p:sp>
      <p:sp>
        <p:nvSpPr>
          <p:cNvPr id="149767116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30772187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59293277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[CO] 제품 원가계산 관련 프로그램 수정 (ZCOR8360)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[FI]NTS 국세청 테이블 변경 및 레이아웃 변경 (ZFIR505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7)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[FI]전자결재 미리보기 본문 TEXT 오류 내용 분석(ZEAM8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[FI]NTS 원복 후 다시 레이아웃 변경(ZFIR5057)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시험장비 관리 인터페이스 추가 수정(ZFI_RFC_TESTEQU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IPMENT_CONF)</a:t>
            </a:r>
          </a:p>
        </p:txBody>
      </p:sp>
      <p:sp>
        <p:nvSpPr>
          <p:cNvPr id="15764826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97044685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154721330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</a:p>
        </p:txBody>
      </p:sp>
      <p:sp>
        <p:nvSpPr>
          <p:cNvPr id="114993150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3410620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3390091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42016189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</a:p>
        </p:txBody>
      </p:sp>
      <p:sp>
        <p:nvSpPr>
          <p:cNvPr id="15821832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증빙상 대표자 정보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출근 시간 정보 조회 기능 제공: 시차출근/단축근무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단말기 인증기록 등록 신청서 메뉴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용(90%)</a:t>
            </a:r>
          </a:p>
        </p:txBody>
      </p:sp>
      <p:sp>
        <p:nvSpPr>
          <p:cNvPr id="1535116962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211385827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03172410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근로시간단축(육아기) 주단위 세부내역 작성란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 과다 발생 현황 관리(SAP HR) 메뉴 신규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예외근무시간 코드 신규생성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정기승호(호봉) 등 로직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예외근무 신청현황 시간점검 항목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퇴직정산서 내 항목 추가 및 위치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2009년 발령사항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증빙상 대표자 정보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퇴직자, 기정산월에 추가정산신청자 등 예외자 처리 방법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추가 개발 요청</a:t>
            </a:r>
          </a:p>
        </p:txBody>
      </p:sp>
      <p:sp>
        <p:nvSpPr>
          <p:cNvPr id="116881999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br/>
          </a:p>
        </p:txBody>
      </p:sp>
      <p:sp>
        <p:nvSpPr>
          <p:cNvPr id="50780469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</a:p>
        </p:txBody>
      </p:sp>
      <p:sp>
        <p:nvSpPr>
          <p:cNvPr id="34230192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</a:p>
        </p:txBody>
      </p:sp>
      <p:sp>
        <p:nvSpPr>
          <p:cNvPr id="160537360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8672569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042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0606221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5841678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727357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14595751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7543949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7894311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270466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1088852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8222238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8673294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5202157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1180069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9195921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769298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40543555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143840898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단말기 인증기록 등록 신청서 메뉴 신규개발 요청</a:t>
            </a:r>
          </a:p>
        </p:txBody>
      </p:sp>
      <p:sp>
        <p:nvSpPr>
          <p:cNvPr id="22104942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95224201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92982516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의료비신청서 시스템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주택자금 기금분 일시 상환자(탈황2팀 박지훈)의 은행 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출분 급여 반영이 가능토록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근로시간단축(육아기) 주단위 세부내역 작성란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지방사업장 중식비/조식비/야간식대/교통비 중식비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확인작업(변동공제-공장에 대한 지급처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리 분석,작업복 이메일전송 확인)</a:t>
            </a:r>
          </a:p>
        </p:txBody>
      </p:sp>
      <p:sp>
        <p:nvSpPr>
          <p:cNvPr id="115794540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</a:p>
        </p:txBody>
      </p:sp>
      <p:sp>
        <p:nvSpPr>
          <p:cNvPr id="80217009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0526</a:t>
            </a:r>
            <a:br/>
            <a:br/>
          </a:p>
        </p:txBody>
      </p:sp>
      <p:sp>
        <p:nvSpPr>
          <p:cNvPr id="12173911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</a:p>
        </p:txBody>
      </p:sp>
      <p:sp>
        <p:nvSpPr>
          <p:cNvPr id="111349717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174605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6228918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</a:p>
        </p:txBody>
      </p:sp>
      <p:sp>
        <p:nvSpPr>
          <p:cNvPr id="8094191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</a:p>
        </p:txBody>
      </p:sp>
      <p:sp>
        <p:nvSpPr>
          <p:cNvPr id="84368833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Vendor 의 지급 보류 설정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결산 전표 중복 입력 방지</a:t>
            </a:r>
          </a:p>
        </p:txBody>
      </p:sp>
      <p:sp>
        <p:nvSpPr>
          <p:cNvPr id="133035431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36415556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29361414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Vendor 의 지급 보류 설정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결산 전표 중복 입력 방지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SAP구매요청(10148372) 자산번호 수정 요청</a:t>
            </a:r>
          </a:p>
        </p:txBody>
      </p:sp>
      <p:sp>
        <p:nvSpPr>
          <p:cNvPr id="85359441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56181354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18436164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27871150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0824531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4257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689312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5026941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8277149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2173897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73028446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1770708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8398078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0055474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8448290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9087488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0533670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3120055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6230980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8588434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</a:p>
        </p:txBody>
      </p:sp>
      <p:sp>
        <p:nvSpPr>
          <p:cNvPr id="176738340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</a:p>
        </p:txBody>
      </p:sp>
      <p:sp>
        <p:nvSpPr>
          <p:cNvPr id="182293082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</a:p>
        </p:txBody>
      </p:sp>
      <p:sp>
        <p:nvSpPr>
          <p:cNvPr id="8476484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32916205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99651717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'23년 5월 SAP시스템 인프라 취약점 조치 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'23년도 1분기 용인센터 NT서버 보안패치 작업 관련 해당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SAP 시스템 서비스 점검작업(HQHRCONT)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BW운영 F/S quota 문제로 quota 변경 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 QA테스트 S-imoms 연결용 RFC 신규등록 및 설정작업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(IM_RFC_POC)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'23년도 1분기 온산공장 NT서버 보안패치 작업 관련 해당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SAP 시스템 서비스 점검작업(OSKPRO)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BW운영/개발 HANA DB Sizing Report 관련 Note 적용작업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업무지원(Note 2296290)</a:t>
            </a:r>
          </a:p>
        </p:txBody>
      </p:sp>
      <p:sp>
        <p:nvSpPr>
          <p:cNvPr id="178988596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</a:p>
        </p:txBody>
      </p:sp>
      <p:sp>
        <p:nvSpPr>
          <p:cNvPr id="6775270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</a:p>
        </p:txBody>
      </p:sp>
      <p:sp>
        <p:nvSpPr>
          <p:cNvPr id="167106204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</a:p>
        </p:txBody>
      </p:sp>
      <p:sp>
        <p:nvSpPr>
          <p:cNvPr id="196715088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7863925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734675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</a:p>
        </p:txBody>
      </p:sp>
      <p:sp>
        <p:nvSpPr>
          <p:cNvPr id="510614429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</a:p>
        </p:txBody>
      </p:sp>
      <p:sp>
        <p:nvSpPr>
          <p:cNvPr id="176802564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</a:p>
        </p:txBody>
      </p:sp>
      <p:sp>
        <p:nvSpPr>
          <p:cNvPr id="211389465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204423862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49594885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</a:p>
        </p:txBody>
      </p:sp>
      <p:sp>
        <p:nvSpPr>
          <p:cNvPr id="207991838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</a:p>
        </p:txBody>
      </p:sp>
      <p:sp>
        <p:nvSpPr>
          <p:cNvPr id="211028177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</a:p>
        </p:txBody>
      </p:sp>
      <p:sp>
        <p:nvSpPr>
          <p:cNvPr id="108139858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</a:p>
        </p:txBody>
      </p:sp>
      <p:sp>
        <p:nvSpPr>
          <p:cNvPr id="56595435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0570971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