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  <p:sldId id="2568" r:id="rId8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Relationship Id="rId8" Type="http://schemas.openxmlformats.org/officeDocument/2006/relationships/slide" Target="slides/slide8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8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061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9870885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5474135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9574226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9370944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6383728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54473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4048154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905947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8090978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1464605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8068978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3758145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5986030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5438922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br/>
          </a:p>
        </p:txBody>
      </p:sp>
      <p:sp>
        <p:nvSpPr>
          <p:cNvPr id="1381402621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br/>
          </a:p>
        </p:txBody>
      </p:sp>
      <p:sp>
        <p:nvSpPr>
          <p:cNvPr id="179059267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오류 수정후 시스템에 반영이 완료되었음에도 불구하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고, 사용자별 개별적으로 브라우저의방문기록을 삭제처리 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여야만 수정사항이 반영되고 있는 현상 개선</a:t>
            </a:r>
          </a:p>
        </p:txBody>
      </p:sp>
      <p:sp>
        <p:nvSpPr>
          <p:cNvPr id="151207440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91732126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34441534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ITSM-95063대쉬보드 이관수송현황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ITSM-95664대쉬보드 상 이관수송현황 수정요청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오류 수정후 시스템에 반영이 완료되었음에도 불구하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고, 사용자별 개별적으로 브라우저의방문기록을 삭제처리 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여야만 수정사항이 반영되고 있는 현상 개선</a:t>
            </a:r>
          </a:p>
        </p:txBody>
      </p:sp>
      <p:sp>
        <p:nvSpPr>
          <p:cNvPr id="175465207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br/>
          </a:p>
        </p:txBody>
      </p:sp>
      <p:sp>
        <p:nvSpPr>
          <p:cNvPr id="83111972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br/>
          </a:p>
        </p:txBody>
      </p:sp>
      <p:sp>
        <p:nvSpPr>
          <p:cNvPr id="185036743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br/>
          </a:p>
        </p:txBody>
      </p:sp>
      <p:sp>
        <p:nvSpPr>
          <p:cNvPr id="79029042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7236766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91653884" name="Text">
    </p:cNvPr>
          <p:cNvSpPr>
            <a:spLocks noGrp="1"/>
          </p:cNvSpPr>
          <p:nvPr/>
        </p:nvSpPr>
        <p:spPr>
          <a:xfrm rot="0">
            <a:off x="9702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725652162" name="Text">
    </p:cNvPr>
          <p:cNvSpPr>
            <a:spLocks noGrp="1"/>
          </p:cNvSpPr>
          <p:nvPr/>
        </p:nvSpPr>
        <p:spPr>
          <a:xfrm rot="0">
            <a:off x="93345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390177631" name="Text">
    </p:cNvPr>
          <p:cNvSpPr>
            <a:spLocks noGrp="1"/>
          </p:cNvSpPr>
          <p:nvPr/>
        </p:nvSpPr>
        <p:spPr>
          <a:xfrm rot="0">
            <a:off x="5930900" y="37719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장비사용확인서 전자결재시 정비계획팀 담당자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자결재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저유소 PM 관련 작업의뢰서 전자결재(T-Code : 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W21)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파일업로드 컨트롤러 및 파일 처리 관련 로직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작업정산서 버그 수정 및 속도 이슈 유지보수</a:t>
            </a:r>
          </a:p>
        </p:txBody>
      </p:sp>
      <p:sp>
        <p:nvSpPr>
          <p:cNvPr id="441050471" name="Text">
    </p:cNvPr>
          <p:cNvSpPr>
            <a:spLocks noGrp="1"/>
          </p:cNvSpPr>
          <p:nvPr/>
        </p:nvSpPr>
        <p:spPr>
          <a:xfrm rot="0">
            <a:off x="53086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283991579" name="Text">
    </p:cNvPr>
          <p:cNvSpPr>
            <a:spLocks noGrp="1"/>
          </p:cNvSpPr>
          <p:nvPr/>
        </p:nvSpPr>
        <p:spPr>
          <a:xfrm rot="0">
            <a:off x="889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676768714" name="Text">
    </p:cNvPr>
          <p:cNvSpPr>
            <a:spLocks noGrp="1"/>
          </p:cNvSpPr>
          <p:nvPr/>
        </p:nvSpPr>
        <p:spPr>
          <a:xfrm rot="0">
            <a:off x="711200" y="37719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장비사용확인서 전자결재시 정비계획팀 담당자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자결재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파일업로드 컨트롤러 및 파일 처리 관련 로직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근로시간단축(육아기) 주단위 세부내역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특근확인서 출근시간 활성화 및 특근시작시간 필수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선택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기성보고서(문서번호 AK1-23-0007) 결재월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직무대행 직장체육회식비 배정 신청서 결재자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WO 3817765 #3 RHDS Start-up 시 Fractionation 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ection 작업정산서 결재 단계 초기화 요청</a:t>
            </a:r>
          </a:p>
        </p:txBody>
      </p:sp>
      <p:sp>
        <p:nvSpPr>
          <p:cNvPr id="1383484030" name="Text">
    </p:cNvPr>
          <p:cNvSpPr>
            <a:spLocks noGrp="1"/>
          </p:cNvSpPr>
          <p:nvPr/>
        </p:nvSpPr>
        <p:spPr>
          <a:xfrm rot="0">
            <a:off x="44831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</a:p>
        </p:txBody>
      </p:sp>
      <p:sp>
        <p:nvSpPr>
          <p:cNvPr id="130150282" name="Text">
    </p:cNvPr>
          <p:cNvSpPr>
            <a:spLocks noGrp="1"/>
          </p:cNvSpPr>
          <p:nvPr/>
        </p:nvSpPr>
        <p:spPr>
          <a:xfrm rot="0">
            <a:off x="48514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</a:p>
        </p:txBody>
      </p:sp>
      <p:sp>
        <p:nvSpPr>
          <p:cNvPr id="168089497" name="Text">
    </p:cNvPr>
          <p:cNvSpPr>
            <a:spLocks noGrp="1"/>
          </p:cNvSpPr>
          <p:nvPr/>
        </p:nvSpPr>
        <p:spPr>
          <a:xfrm rot="0">
            <a:off x="4114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</a:p>
        </p:txBody>
      </p:sp>
      <p:sp>
        <p:nvSpPr>
          <p:cNvPr id="1647553590" name="Text">
    </p:cNvPr>
          <p:cNvSpPr>
            <a:spLocks noGrp="1"/>
          </p:cNvSpPr>
          <p:nvPr/>
        </p:nvSpPr>
        <p:spPr>
          <a:xfrm rot="0">
            <a:off x="6604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1303988" name="Text">
    </p:cNvPr>
          <p:cNvSpPr>
            <a:spLocks noGrp="1"/>
          </p:cNvSpPr>
          <p:nvPr/>
        </p:nvSpPr>
        <p:spPr>
          <a:xfrm rot="0">
            <a:off x="58801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6750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4327553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0960996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9115594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4660613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7622452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2157948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8277308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787672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4383451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8002521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5122569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828423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5154329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1994956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27477242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190341491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77988281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24960319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45479796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특별수불(RUC, SPRO)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속보용 탱크재고 생성 로직 개선</a:t>
            </a:r>
          </a:p>
        </p:txBody>
      </p:sp>
      <p:sp>
        <p:nvSpPr>
          <p:cNvPr id="195372460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97802687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83067935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199719175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0813638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3003493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45279513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</a:p>
        </p:txBody>
      </p:sp>
      <p:sp>
        <p:nvSpPr>
          <p:cNvPr id="195335900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신규유치를 위한 잠재고객 등록시 체크리스트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</a:p>
        </p:txBody>
      </p:sp>
      <p:sp>
        <p:nvSpPr>
          <p:cNvPr id="190308117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55865191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21778862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신규유치를 위한 잠재고객 등록시 체크리스트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납품처 믿음가득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대리점 관리S/S 판매약정 관련 자동메일링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</a:p>
        </p:txBody>
      </p:sp>
      <p:sp>
        <p:nvSpPr>
          <p:cNvPr id="139711886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br/>
          </a:p>
        </p:txBody>
      </p:sp>
      <p:sp>
        <p:nvSpPr>
          <p:cNvPr id="146138400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05/25</a:t>
            </a:r>
            <a:br/>
            <a:br/>
          </a:p>
        </p:txBody>
      </p:sp>
      <p:sp>
        <p:nvSpPr>
          <p:cNvPr id="34847322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br/>
          </a:p>
        </p:txBody>
      </p:sp>
      <p:sp>
        <p:nvSpPr>
          <p:cNvPr id="193577683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1003224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5048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5059058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0516762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4864640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5981861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35492091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4193820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9346669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4761967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6291738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0981992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7236133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6206229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7096486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9686877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156112103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06/05</a:t>
            </a:r>
            <a:br/>
          </a:p>
        </p:txBody>
      </p:sp>
      <p:sp>
        <p:nvSpPr>
          <p:cNvPr id="183961012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 거래업체 지원</a:t>
            </a:r>
          </a:p>
        </p:txBody>
      </p:sp>
      <p:sp>
        <p:nvSpPr>
          <p:cNvPr id="167657683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213981531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14437933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업무거래업체 지원</a:t>
            </a:r>
          </a:p>
        </p:txBody>
      </p:sp>
      <p:sp>
        <p:nvSpPr>
          <p:cNvPr id="40316929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25565591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</a:p>
        </p:txBody>
      </p:sp>
      <p:sp>
        <p:nvSpPr>
          <p:cNvPr id="67017856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05/29</a:t>
            </a:r>
            <a:br/>
          </a:p>
        </p:txBody>
      </p:sp>
      <p:sp>
        <p:nvSpPr>
          <p:cNvPr id="129311076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9017622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355963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90109683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</a:p>
        </p:txBody>
      </p:sp>
      <p:sp>
        <p:nvSpPr>
          <p:cNvPr id="165452441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</a:p>
        </p:txBody>
      </p:sp>
      <p:sp>
        <p:nvSpPr>
          <p:cNvPr id="39472776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34314788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21739093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ITSM-1562 삭제ITSM-95687 UAT 요청ITSM-95763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UAT 요청ITSM-95179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납치처 거리 및 요율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ITSM-95751 변경결과 작성ITSM-95838 작업유형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ITSM-95179 변경결과 작성ITSM-95186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ITSM-95948 견적서 삭제ITSM-95948 견적서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그룹웨어 모바일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신규 맥북 설정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ITSM-95544 견적서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신규 직원 계정 생성</a:t>
            </a:r>
          </a:p>
        </p:txBody>
      </p:sp>
      <p:sp>
        <p:nvSpPr>
          <p:cNvPr id="1515398208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197040217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139474941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</a:p>
        </p:txBody>
      </p:sp>
      <p:sp>
        <p:nvSpPr>
          <p:cNvPr id="1691406825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6076879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98837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2709678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1125000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1321543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5845390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99515572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6475061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9484233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0778853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2800842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349778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6628243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244953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2170314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27438173" name="Text">
    </p:cNvPr>
          <p:cNvSpPr>
            <a:spLocks noGrp="1"/>
          </p:cNvSpPr>
          <p:nvPr/>
        </p:nvSpPr>
        <p:spPr>
          <a:xfrm rot="0">
            <a:off x="97028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</a:p>
        </p:txBody>
      </p:sp>
      <p:sp>
        <p:nvSpPr>
          <p:cNvPr id="1936388372" name="Text">
    </p:cNvPr>
          <p:cNvSpPr>
            <a:spLocks noGrp="1"/>
          </p:cNvSpPr>
          <p:nvPr/>
        </p:nvSpPr>
        <p:spPr>
          <a:xfrm rot="0">
            <a:off x="93345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1019044860" name="Text">
    </p:cNvPr>
          <p:cNvSpPr>
            <a:spLocks noGrp="1"/>
          </p:cNvSpPr>
          <p:nvPr/>
        </p:nvSpPr>
        <p:spPr>
          <a:xfrm rot="0">
            <a:off x="5930900" y="1511300"/>
            <a:ext cx="3403600" cy="2882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XPlatPorm 설치 시 Component 파일 다운X 현상 확인</a:t>
            </a:r>
          </a:p>
        </p:txBody>
      </p:sp>
      <p:sp>
        <p:nvSpPr>
          <p:cNvPr id="1312799280" name="Text">
    </p:cNvPr>
          <p:cNvSpPr>
            <a:spLocks noGrp="1"/>
          </p:cNvSpPr>
          <p:nvPr/>
        </p:nvSpPr>
        <p:spPr>
          <a:xfrm rot="0">
            <a:off x="5308600" y="1511300"/>
            <a:ext cx="57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708380158" name="Text">
    </p:cNvPr>
          <p:cNvSpPr>
            <a:spLocks noGrp="1"/>
          </p:cNvSpPr>
          <p:nvPr/>
        </p:nvSpPr>
        <p:spPr>
          <a:xfrm rot="0">
            <a:off x="88900" y="1511300"/>
            <a:ext cx="57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251634684" name="Text">
    </p:cNvPr>
          <p:cNvSpPr>
            <a:spLocks noGrp="1"/>
          </p:cNvSpPr>
          <p:nvPr/>
        </p:nvSpPr>
        <p:spPr>
          <a:xfrm rot="0">
            <a:off x="711200" y="1511300"/>
            <a:ext cx="3403600" cy="2882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사전 처리 후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A360 '환율주가 SMS전송' 작업 에러확인 및 엑셀수정,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 A11 'CCS 사전점검' 작업 재수행 + Error 발생 시 이미지 캡쳐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회계지급 오류 데이터정리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오류 시스템 확인, e-biz 담당자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'항공급유' 작업요청 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'적재납품빌링' 작업요청 수행 및 단일스케줄 등록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XPlatPorm 설치 시 Component 파일 다운X 현상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'전표처리' 작업요청 수행, 오류 원인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-&gt; 메일을 html로 저장해 해당 html에서 세금계산서 링크를 찾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아 웹에 입력-&gt; 링크가 변경되어 RPA가 html 내에서 찾지 못함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-&gt; 링크 확인 후 RPA가 찾는 문자열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에러. 담당자 확인 요청  -&gt; 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공정 T&amp;A로 데이터 오류. 6/8 까지 RPA 중단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AA 오류 PC재부팅 -&gt; AA 연결 오류로 재부팅 n회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'적재납품빌링' 작업요청 수행</a:t>
            </a:r>
          </a:p>
        </p:txBody>
      </p:sp>
      <p:sp>
        <p:nvSpPr>
          <p:cNvPr id="1493865308" name="Text">
    </p:cNvPr>
          <p:cNvSpPr>
            <a:spLocks noGrp="1"/>
          </p:cNvSpPr>
          <p:nvPr/>
        </p:nvSpPr>
        <p:spPr>
          <a:xfrm rot="0">
            <a:off x="44831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1784110199" name="Text">
    </p:cNvPr>
          <p:cNvSpPr>
            <a:spLocks noGrp="1"/>
          </p:cNvSpPr>
          <p:nvPr/>
        </p:nvSpPr>
        <p:spPr>
          <a:xfrm rot="0">
            <a:off x="48514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136557110" name="Text">
    </p:cNvPr>
          <p:cNvSpPr>
            <a:spLocks noGrp="1"/>
          </p:cNvSpPr>
          <p:nvPr/>
        </p:nvSpPr>
        <p:spPr>
          <a:xfrm rot="0">
            <a:off x="41148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2075136141" name="Text">
    </p:cNvPr>
          <p:cNvSpPr>
            <a:spLocks noGrp="1"/>
          </p:cNvSpPr>
          <p:nvPr/>
        </p:nvSpPr>
        <p:spPr>
          <a:xfrm rot="0">
            <a:off x="660400" y="1511300"/>
            <a:ext cx="34544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91113940" name="Text">
    </p:cNvPr>
          <p:cNvSpPr>
            <a:spLocks noGrp="1"/>
          </p:cNvSpPr>
          <p:nvPr/>
        </p:nvSpPr>
        <p:spPr>
          <a:xfrm rot="0">
            <a:off x="5880100" y="1511300"/>
            <a:ext cx="34544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75265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6284863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1853053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6650815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7761482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03604458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9609358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9508892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6285541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8240595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839720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7844511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9276658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1276007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6704777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31654098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149188571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등록/추가/지급보류 해제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187776501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84277537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98737519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792150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20582915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67421725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13904838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0946465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29265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4249073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5485083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3599427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0877007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0163204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404738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0264309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7124764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8162248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9923969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2717708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7975178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9167501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08175395" name="Text">
    </p:cNvPr>
          <p:cNvSpPr>
            <a:spLocks noGrp="1"/>
          </p:cNvSpPr>
          <p:nvPr/>
        </p:nvSpPr>
        <p:spPr>
          <a:xfrm rot="0">
            <a:off x="9702800" y="1511300"/>
            <a:ext cx="3683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1764655975" name="Text">
    </p:cNvPr>
          <p:cNvSpPr>
            <a:spLocks noGrp="1"/>
          </p:cNvSpPr>
          <p:nvPr/>
        </p:nvSpPr>
        <p:spPr>
          <a:xfrm rot="0">
            <a:off x="9334500" y="1511300"/>
            <a:ext cx="3683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</a:p>
        </p:txBody>
      </p:sp>
      <p:sp>
        <p:nvSpPr>
          <p:cNvPr id="580499695" name="Text">
    </p:cNvPr>
          <p:cNvSpPr>
            <a:spLocks noGrp="1"/>
          </p:cNvSpPr>
          <p:nvPr/>
        </p:nvSpPr>
        <p:spPr>
          <a:xfrm rot="0">
            <a:off x="5930900" y="1511300"/>
            <a:ext cx="3403600" cy="440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시스템상 KRI data 첨부 파일 오류 수정 요청</a:t>
            </a:r>
          </a:p>
        </p:txBody>
      </p:sp>
      <p:sp>
        <p:nvSpPr>
          <p:cNvPr id="870149695" name="Text">
    </p:cNvPr>
          <p:cNvSpPr>
            <a:spLocks noGrp="1"/>
          </p:cNvSpPr>
          <p:nvPr/>
        </p:nvSpPr>
        <p:spPr>
          <a:xfrm rot="0">
            <a:off x="5308600" y="1511300"/>
            <a:ext cx="5715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438851093" name="Text">
    </p:cNvPr>
          <p:cNvSpPr>
            <a:spLocks noGrp="1"/>
          </p:cNvSpPr>
          <p:nvPr/>
        </p:nvSpPr>
        <p:spPr>
          <a:xfrm rot="0">
            <a:off x="88900" y="1511300"/>
            <a:ext cx="5715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17496716" name="Text">
    </p:cNvPr>
          <p:cNvSpPr>
            <a:spLocks noGrp="1"/>
          </p:cNvSpPr>
          <p:nvPr/>
        </p:nvSpPr>
        <p:spPr>
          <a:xfrm rot="0">
            <a:off x="711200" y="1511300"/>
            <a:ext cx="3403600" cy="440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신청(BCM 신규 프로젝트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원, 추후 BCM 관련 정보처리 해당 문서로  23/06/30까지 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시스템상 KRI data 첨부 파일 오류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 S-OIL Customized Training for the Intermediate Lev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el 전자결재시 구매처코드에 대체수취인 체크 오류 확인 및 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샤흰프로젝트의 정의가 변경,risk assessment 2Q 평가 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료에 반영 되도록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내부 감사 권한 그룹사용자는 예외로 리스크관리팀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자&gt;IT관리자와 같이 모든 리스크에 대한 조회 권한 예외처리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[고려아카데미컨설팅] 신규 카테고리 관련 코드확인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2023.05.30일자 ERS_CP_INTERFACE 연계 데이터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정/제정 실행시 오류 발생, 재처리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2023.05.31일자 ERS_CP_INTERFACE 연계 재처리시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제정문서 중복 생성건 확인 및 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부서지침서&gt;윤활팀&gt;#2 Lube&gt; 비정상운전대응 폴더 비활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성화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RI-24 “중점관리대상 거래처 채권총액” 관련, ERP 시스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템으로부터 ERM으로 연동되는 데이터 13건에 대한 기준일자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증적자료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LMS 시스템 HCM 신규사용자 스케쥴러 실행 오류, 수동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스케쥴러 실행 재처리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전표생성시 오률 발생 EAI, SAP 확인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테스트 진행</a:t>
            </a:r>
          </a:p>
        </p:txBody>
      </p:sp>
      <p:sp>
        <p:nvSpPr>
          <p:cNvPr id="1756448067" name="Text">
    </p:cNvPr>
          <p:cNvSpPr>
            <a:spLocks noGrp="1"/>
          </p:cNvSpPr>
          <p:nvPr/>
        </p:nvSpPr>
        <p:spPr>
          <a:xfrm rot="0">
            <a:off x="4483100" y="1511300"/>
            <a:ext cx="3683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</a:p>
        </p:txBody>
      </p:sp>
      <p:sp>
        <p:nvSpPr>
          <p:cNvPr id="809853692" name="Text">
    </p:cNvPr>
          <p:cNvSpPr>
            <a:spLocks noGrp="1"/>
          </p:cNvSpPr>
          <p:nvPr/>
        </p:nvSpPr>
        <p:spPr>
          <a:xfrm rot="0">
            <a:off x="4851400" y="1511300"/>
            <a:ext cx="3683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</a:p>
        </p:txBody>
      </p:sp>
      <p:sp>
        <p:nvSpPr>
          <p:cNvPr id="1753551391" name="Text">
    </p:cNvPr>
          <p:cNvSpPr>
            <a:spLocks noGrp="1"/>
          </p:cNvSpPr>
          <p:nvPr/>
        </p:nvSpPr>
        <p:spPr>
          <a:xfrm rot="0">
            <a:off x="4114800" y="1511300"/>
            <a:ext cx="3683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</a:p>
        </p:txBody>
      </p:sp>
      <p:sp>
        <p:nvSpPr>
          <p:cNvPr id="1767401528" name="Text">
    </p:cNvPr>
          <p:cNvSpPr>
            <a:spLocks noGrp="1"/>
          </p:cNvSpPr>
          <p:nvPr/>
        </p:nvSpPr>
        <p:spPr>
          <a:xfrm rot="0">
            <a:off x="660400" y="1511300"/>
            <a:ext cx="34544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5146509" name="Text">
    </p:cNvPr>
          <p:cNvSpPr>
            <a:spLocks noGrp="1"/>
          </p:cNvSpPr>
          <p:nvPr/>
        </p:nvSpPr>
        <p:spPr>
          <a:xfrm rot="0">
            <a:off x="5880100" y="1511300"/>
            <a:ext cx="34544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28039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5460044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5613580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8364185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9864734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32537505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0701945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8351805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6969723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0360958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0174011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2303331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5931348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2939991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56802868" name="Text">
    </p:cNvPr>
          <p:cNvSpPr>
            <a:spLocks noGrp="1"/>
          </p:cNvSpPr>
          <p:nvPr/>
        </p:nvSpPr>
        <p:spPr>
          <a:xfrm rot="0">
            <a:off x="9702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</a:p>
        </p:txBody>
      </p:sp>
      <p:sp>
        <p:nvSpPr>
          <p:cNvPr id="1870598423" name="Text">
    </p:cNvPr>
          <p:cNvSpPr>
            <a:spLocks noGrp="1"/>
          </p:cNvSpPr>
          <p:nvPr/>
        </p:nvSpPr>
        <p:spPr>
          <a:xfrm rot="0">
            <a:off x="93345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</a:p>
        </p:txBody>
      </p:sp>
      <p:sp>
        <p:nvSpPr>
          <p:cNvPr id="1616815153" name="Text">
    </p:cNvPr>
          <p:cNvSpPr>
            <a:spLocks noGrp="1"/>
          </p:cNvSpPr>
          <p:nvPr/>
        </p:nvSpPr>
        <p:spPr>
          <a:xfrm rot="0">
            <a:off x="5930900" y="15113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Xplatform설치 후 컴포넌트 다운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일일판매보고 품의서 수수료 및 거래유형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WMS 취약점 점검결과에 대한 조치 가능 여부 확인 및 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치 불가 건에 대한 예외처리 대상 식별 (650건)</a:t>
            </a:r>
          </a:p>
        </p:txBody>
      </p:sp>
      <p:sp>
        <p:nvSpPr>
          <p:cNvPr id="962903090" name="Text">
    </p:cNvPr>
          <p:cNvSpPr>
            <a:spLocks noGrp="1"/>
          </p:cNvSpPr>
          <p:nvPr/>
        </p:nvSpPr>
        <p:spPr>
          <a:xfrm rot="0">
            <a:off x="53086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22368472" name="Text">
    </p:cNvPr>
          <p:cNvSpPr>
            <a:spLocks noGrp="1"/>
          </p:cNvSpPr>
          <p:nvPr/>
        </p:nvSpPr>
        <p:spPr>
          <a:xfrm rot="0">
            <a:off x="889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380968524" name="Text">
    </p:cNvPr>
          <p:cNvSpPr>
            <a:spLocks noGrp="1"/>
          </p:cNvSpPr>
          <p:nvPr/>
        </p:nvSpPr>
        <p:spPr>
          <a:xfrm rot="0">
            <a:off x="711200" y="15113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지류식상품권 모바일 상품권 교환 회수 통합 테스트(AP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- CRM - GCMS)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Xplatform설치 후 컴포넌트 다운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구미지사 회수 / 미회수 금액 ERP 연계 데이터 차이 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일일판매보고 품의서 수수료 및 거래유형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모바일 상품권  B2B, B2C (거래유형)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소스코드 취약점 수동 점검 교육 참석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WMS 취약점 점검결과에 대한 조치 가능 여부 확인 및 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치 불가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내부회계관리제도(IAMS) 운영실태 평가를 위한 WMS 권한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부여 요청 (리스크관리팀 김성호 책임) 및 인사정보 배치 프로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시저 수정</a:t>
            </a:r>
          </a:p>
        </p:txBody>
      </p:sp>
      <p:sp>
        <p:nvSpPr>
          <p:cNvPr id="64970631" name="Text">
    </p:cNvPr>
          <p:cNvSpPr>
            <a:spLocks noGrp="1"/>
          </p:cNvSpPr>
          <p:nvPr/>
        </p:nvSpPr>
        <p:spPr>
          <a:xfrm rot="0">
            <a:off x="44831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br/>
          </a:p>
        </p:txBody>
      </p:sp>
      <p:sp>
        <p:nvSpPr>
          <p:cNvPr id="533128930" name="Text">
    </p:cNvPr>
          <p:cNvSpPr>
            <a:spLocks noGrp="1"/>
          </p:cNvSpPr>
          <p:nvPr/>
        </p:nvSpPr>
        <p:spPr>
          <a:xfrm rot="0">
            <a:off x="48514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br/>
          </a:p>
        </p:txBody>
      </p:sp>
      <p:sp>
        <p:nvSpPr>
          <p:cNvPr id="876521042" name="Text">
    </p:cNvPr>
          <p:cNvSpPr>
            <a:spLocks noGrp="1"/>
          </p:cNvSpPr>
          <p:nvPr/>
        </p:nvSpPr>
        <p:spPr>
          <a:xfrm rot="0">
            <a:off x="4114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br/>
          </a:p>
        </p:txBody>
      </p:sp>
      <p:sp>
        <p:nvSpPr>
          <p:cNvPr id="172464615" name="Text">
    </p:cNvPr>
          <p:cNvSpPr>
            <a:spLocks noGrp="1"/>
          </p:cNvSpPr>
          <p:nvPr/>
        </p:nvSpPr>
        <p:spPr>
          <a:xfrm rot="0">
            <a:off x="6604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1336783" name="Text">
    </p:cNvPr>
          <p:cNvSpPr>
            <a:spLocks noGrp="1"/>
          </p:cNvSpPr>
          <p:nvPr/>
        </p:nvSpPr>
        <p:spPr>
          <a:xfrm rot="0">
            <a:off x="58801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39626296" name="Text">
    </p:cNvPr>
          <p:cNvSpPr>
            <a:spLocks noGrp="1"/>
          </p:cNvSpPr>
          <p:nvPr/>
        </p:nvSpPr>
        <p:spPr>
          <a:xfrm rot="0">
            <a:off x="9702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436855844" name="Text">
    </p:cNvPr>
          <p:cNvSpPr>
            <a:spLocks noGrp="1"/>
          </p:cNvSpPr>
          <p:nvPr/>
        </p:nvSpPr>
        <p:spPr>
          <a:xfrm rot="0">
            <a:off x="93345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</a:p>
        </p:txBody>
      </p:sp>
      <p:sp>
        <p:nvSpPr>
          <p:cNvPr id="750247459" name="Text">
    </p:cNvPr>
          <p:cNvSpPr>
            <a:spLocks noGrp="1"/>
          </p:cNvSpPr>
          <p:nvPr/>
        </p:nvSpPr>
        <p:spPr>
          <a:xfrm rot="0">
            <a:off x="5930900" y="37846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별첨*ERP pptx를 다루기 위한 labrary 응용 (Embedded 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xcel 파일을 선택/입력/복사) - 라이브러리 추가 고려</a:t>
            </a:r>
          </a:p>
        </p:txBody>
      </p:sp>
      <p:sp>
        <p:nvSpPr>
          <p:cNvPr id="836079710" name="Text">
    </p:cNvPr>
          <p:cNvSpPr>
            <a:spLocks noGrp="1"/>
          </p:cNvSpPr>
          <p:nvPr/>
        </p:nvSpPr>
        <p:spPr>
          <a:xfrm rot="0">
            <a:off x="53086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288040009" name="Text">
    </p:cNvPr>
          <p:cNvSpPr>
            <a:spLocks noGrp="1"/>
          </p:cNvSpPr>
          <p:nvPr/>
        </p:nvSpPr>
        <p:spPr>
          <a:xfrm rot="0">
            <a:off x="889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423103281" name="Text">
    </p:cNvPr>
          <p:cNvSpPr>
            <a:spLocks noGrp="1"/>
          </p:cNvSpPr>
          <p:nvPr/>
        </p:nvSpPr>
        <p:spPr>
          <a:xfrm rot="0">
            <a:off x="711200" y="37846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[FMS] 장애 관리 시스템(FMS, Fault Management System) 피드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백 관련 수정 및 개발</a:t>
            </a:r>
          </a:p>
        </p:txBody>
      </p:sp>
      <p:sp>
        <p:nvSpPr>
          <p:cNvPr id="191666419" name="Text">
    </p:cNvPr>
          <p:cNvSpPr>
            <a:spLocks noGrp="1"/>
          </p:cNvSpPr>
          <p:nvPr/>
        </p:nvSpPr>
        <p:spPr>
          <a:xfrm rot="0">
            <a:off x="44831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</a:p>
        </p:txBody>
      </p:sp>
      <p:sp>
        <p:nvSpPr>
          <p:cNvPr id="380026528" name="Text">
    </p:cNvPr>
          <p:cNvSpPr>
            <a:spLocks noGrp="1"/>
          </p:cNvSpPr>
          <p:nvPr/>
        </p:nvSpPr>
        <p:spPr>
          <a:xfrm rot="0">
            <a:off x="48514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br/>
          </a:p>
        </p:txBody>
      </p:sp>
      <p:sp>
        <p:nvSpPr>
          <p:cNvPr id="1970449819" name="Text">
    </p:cNvPr>
          <p:cNvSpPr>
            <a:spLocks noGrp="1"/>
          </p:cNvSpPr>
          <p:nvPr/>
        </p:nvSpPr>
        <p:spPr>
          <a:xfrm rot="0">
            <a:off x="4114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br/>
          </a:p>
        </p:txBody>
      </p:sp>
      <p:sp>
        <p:nvSpPr>
          <p:cNvPr id="743063943" name="Text">
    </p:cNvPr>
          <p:cNvSpPr>
            <a:spLocks noGrp="1"/>
          </p:cNvSpPr>
          <p:nvPr/>
        </p:nvSpPr>
        <p:spPr>
          <a:xfrm rot="0">
            <a:off x="6604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25052413" name="Text">
    </p:cNvPr>
          <p:cNvSpPr>
            <a:spLocks noGrp="1"/>
          </p:cNvSpPr>
          <p:nvPr/>
        </p:nvSpPr>
        <p:spPr>
          <a:xfrm rot="0">
            <a:off x="58801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87705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41661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2600897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4971715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2302858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49625834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0702303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8673344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3784873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52682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8330309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7681217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4114747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3722993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9449020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br/>
          </a:p>
        </p:txBody>
      </p:sp>
      <p:sp>
        <p:nvSpPr>
          <p:cNvPr id="80800971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</a:p>
        </p:txBody>
      </p:sp>
      <p:sp>
        <p:nvSpPr>
          <p:cNvPr id="82043923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기본응대- 차세대 오픈 관련 고객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Off-Boarding , 보안서약서, 업무인수인계서,통합시스템 삭제신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청서 작성 및 제출</a:t>
            </a:r>
          </a:p>
        </p:txBody>
      </p:sp>
      <p:sp>
        <p:nvSpPr>
          <p:cNvPr id="132920063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07875656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97124084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  05/29(법정대체휴무), 5/30 ~ 6/2 하계휴가</a:t>
            </a:r>
          </a:p>
        </p:txBody>
      </p:sp>
      <p:sp>
        <p:nvSpPr>
          <p:cNvPr id="1044857119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104972422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</a:p>
        </p:txBody>
      </p:sp>
      <p:sp>
        <p:nvSpPr>
          <p:cNvPr id="45086628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</a:p>
        </p:txBody>
      </p:sp>
      <p:sp>
        <p:nvSpPr>
          <p:cNvPr id="101859051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5613849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3977566" name="Text">
    </p:cNvPr>
          <p:cNvSpPr>
            <a:spLocks noGrp="1"/>
          </p:cNvSpPr>
          <p:nvPr/>
        </p:nvSpPr>
        <p:spPr>
          <a:xfrm rot="0">
            <a:off x="9702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840041813" name="Text">
    </p:cNvPr>
          <p:cNvSpPr>
            <a:spLocks noGrp="1"/>
          </p:cNvSpPr>
          <p:nvPr/>
        </p:nvSpPr>
        <p:spPr>
          <a:xfrm rot="0">
            <a:off x="93345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</a:p>
        </p:txBody>
      </p:sp>
      <p:sp>
        <p:nvSpPr>
          <p:cNvPr id="1648111678" name="Text">
    </p:cNvPr>
          <p:cNvSpPr>
            <a:spLocks noGrp="1"/>
          </p:cNvSpPr>
          <p:nvPr/>
        </p:nvSpPr>
        <p:spPr>
          <a:xfrm rot="0">
            <a:off x="5930900" y="37719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2023.4월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특근확인서 출근시간 활성화 및 특근시작시간 필수 선택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근로시간단축(육아기) 주단위 세부내역 작성란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병가신청서의 비고란 및 부재중 권한위임 계획의 비고란의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입력 글자수 늘임</a:t>
            </a:r>
          </a:p>
        </p:txBody>
      </p:sp>
      <p:sp>
        <p:nvSpPr>
          <p:cNvPr id="909471206" name="Text">
    </p:cNvPr>
          <p:cNvSpPr>
            <a:spLocks noGrp="1"/>
          </p:cNvSpPr>
          <p:nvPr/>
        </p:nvSpPr>
        <p:spPr>
          <a:xfrm rot="0">
            <a:off x="53086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13252552" name="Text">
    </p:cNvPr>
          <p:cNvSpPr>
            <a:spLocks noGrp="1"/>
          </p:cNvSpPr>
          <p:nvPr/>
        </p:nvSpPr>
        <p:spPr>
          <a:xfrm rot="0">
            <a:off x="889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220047650" name="Text">
    </p:cNvPr>
          <p:cNvSpPr>
            <a:spLocks noGrp="1"/>
          </p:cNvSpPr>
          <p:nvPr/>
        </p:nvSpPr>
        <p:spPr>
          <a:xfrm rot="0">
            <a:off x="711200" y="37719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2023.4월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근로시간단축(육아기) 주단위 세부내역 작성란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시험장비교정이력관리시스템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특근확인서 출근시간 활성화 및 특근시작시간 필수 선택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병가신청서의 비고란 및 부재중 권한위임 계획의 비고란의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입력 글자수 늘임</a:t>
            </a:r>
          </a:p>
        </p:txBody>
      </p:sp>
      <p:sp>
        <p:nvSpPr>
          <p:cNvPr id="245618047" name="Text">
    </p:cNvPr>
          <p:cNvSpPr>
            <a:spLocks noGrp="1"/>
          </p:cNvSpPr>
          <p:nvPr/>
        </p:nvSpPr>
        <p:spPr>
          <a:xfrm rot="0">
            <a:off x="44831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325374736" name="Text">
    </p:cNvPr>
          <p:cNvSpPr>
            <a:spLocks noGrp="1"/>
          </p:cNvSpPr>
          <p:nvPr/>
        </p:nvSpPr>
        <p:spPr>
          <a:xfrm rot="0">
            <a:off x="48514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</a:p>
        </p:txBody>
      </p:sp>
      <p:sp>
        <p:nvSpPr>
          <p:cNvPr id="358916076" name="Text">
    </p:cNvPr>
          <p:cNvSpPr>
            <a:spLocks noGrp="1"/>
          </p:cNvSpPr>
          <p:nvPr/>
        </p:nvSpPr>
        <p:spPr>
          <a:xfrm rot="0">
            <a:off x="4114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</a:p>
        </p:txBody>
      </p:sp>
      <p:sp>
        <p:nvSpPr>
          <p:cNvPr id="1976590555" name="Text">
    </p:cNvPr>
          <p:cNvSpPr>
            <a:spLocks noGrp="1"/>
          </p:cNvSpPr>
          <p:nvPr/>
        </p:nvSpPr>
        <p:spPr>
          <a:xfrm rot="0">
            <a:off x="6604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7625267" name="Text">
    </p:cNvPr>
          <p:cNvSpPr>
            <a:spLocks noGrp="1"/>
          </p:cNvSpPr>
          <p:nvPr/>
        </p:nvSpPr>
        <p:spPr>
          <a:xfrm rot="0">
            <a:off x="58801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