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1"/>
    <p:sldId id="276" r:id="rId33"/>
    <p:sldId id="277" r:id="rId34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slides/slide19.xml" Type="http://schemas.openxmlformats.org/officeDocument/2006/relationships/slide"/><Relationship Id="rId3" Target="viewProps.xml" Type="http://schemas.openxmlformats.org/officeDocument/2006/relationships/viewProps"/><Relationship Id="rId30" Target="notesSlides/notesSlide4.xml" Type="http://schemas.openxmlformats.org/officeDocument/2006/relationships/notesSlide"/><Relationship Id="rId31" Target="slides/slide20.xml" Type="http://schemas.openxmlformats.org/officeDocument/2006/relationships/slide"/><Relationship Id="rId32" Target="notesSlides/notesSlide5.xml" Type="http://schemas.openxmlformats.org/officeDocument/2006/relationships/notesSlide"/><Relationship Id="rId33" Target="slides/slide21.xml" Type="http://schemas.openxmlformats.org/officeDocument/2006/relationships/slide"/><Relationship Id="rId34" Target="slides/slide2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2023-05-30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[2023.05.30 ~ 2023.06.05]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6월 2주차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271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8966997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253451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4907763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0240600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4401792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3349003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2779311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7861971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2090795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273258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3394577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363507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576807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5898660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45123556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94172683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한라석유 위탁 직거래 계열주유소에 대한 e-Biz 파트너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몰 권한부여 요청</a:t>
            </a:r>
          </a:p>
        </p:txBody>
      </p:sp>
      <p:sp>
        <p:nvSpPr>
          <p:cNvPr id="119413391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18189607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98501010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사이트내 '마케팅캘린더' 명칭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사후적립시 LPG 최소 공급가 통제 수정</a:t>
            </a:r>
          </a:p>
        </p:txBody>
      </p:sp>
      <p:sp>
        <p:nvSpPr>
          <p:cNvPr id="110985062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83554499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</a:p>
        </p:txBody>
      </p:sp>
      <p:sp>
        <p:nvSpPr>
          <p:cNvPr id="95853350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</a:p>
        </p:txBody>
      </p:sp>
      <p:sp>
        <p:nvSpPr>
          <p:cNvPr id="122997872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1207389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021912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97179366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25941890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ITSM-95446최적출하처 순위자동결정에 반영되지 않도록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예외처리 요청</a:t>
            </a:r>
          </a:p>
        </p:txBody>
      </p:sp>
      <p:sp>
        <p:nvSpPr>
          <p:cNvPr id="72431449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64870037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94505597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ITSM-95446최적출하처 순위자동결정에 반영되지 않도록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</a:p>
        </p:txBody>
      </p:sp>
      <p:sp>
        <p:nvSpPr>
          <p:cNvPr id="7175230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32404543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</a:p>
        </p:txBody>
      </p:sp>
      <p:sp>
        <p:nvSpPr>
          <p:cNvPr id="9618574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51508605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792607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061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9870885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5474135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9574226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9370944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6383728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54473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4048154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05947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8090978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1464605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8068978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3758145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5986030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438922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br/>
          </a:p>
        </p:txBody>
      </p:sp>
      <p:sp>
        <p:nvSpPr>
          <p:cNvPr id="138140262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</a:p>
        </p:txBody>
      </p:sp>
      <p:sp>
        <p:nvSpPr>
          <p:cNvPr id="179059267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오류 수정후 시스템에 반영이 완료되었음에도 불구하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고, 사용자별 개별적으로 브라우저의방문기록을 삭제처리 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여야만 수정사항이 반영되고 있는 현상 개선</a:t>
            </a:r>
          </a:p>
        </p:txBody>
      </p:sp>
      <p:sp>
        <p:nvSpPr>
          <p:cNvPr id="151207440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91732126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34441534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ITSM-95664대쉬보드 상 이관수송현황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오류 수정후 시스템에 반영이 완료되었음에도 불구하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고, 사용자별 개별적으로 브라우저의방문기록을 삭제처리 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여야만 수정사항이 반영되고 있는 현상 개선</a:t>
            </a:r>
          </a:p>
        </p:txBody>
      </p:sp>
      <p:sp>
        <p:nvSpPr>
          <p:cNvPr id="175465207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br/>
          </a:p>
        </p:txBody>
      </p:sp>
      <p:sp>
        <p:nvSpPr>
          <p:cNvPr id="83111972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br/>
          </a:p>
        </p:txBody>
      </p:sp>
      <p:sp>
        <p:nvSpPr>
          <p:cNvPr id="185036743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</a:p>
        </p:txBody>
      </p:sp>
      <p:sp>
        <p:nvSpPr>
          <p:cNvPr id="79029042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236766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1653884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725652162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390177631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</a:p>
        </p:txBody>
      </p:sp>
      <p:sp>
        <p:nvSpPr>
          <p:cNvPr id="441050471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283991579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676768714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기성보고서(문서번호 AK1-23-0007) 결재월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직무대행 직장체육회식비 배정 신청서 결재자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WO 3817765 #3 RHDS Start-up 시 Fractionation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ection 작업정산서 결재 단계 초기화 요청</a:t>
            </a:r>
          </a:p>
        </p:txBody>
      </p:sp>
      <p:sp>
        <p:nvSpPr>
          <p:cNvPr id="1383484030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</a:p>
        </p:txBody>
      </p:sp>
      <p:sp>
        <p:nvSpPr>
          <p:cNvPr id="130150282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</a:p>
        </p:txBody>
      </p:sp>
      <p:sp>
        <p:nvSpPr>
          <p:cNvPr id="168089497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</a:p>
        </p:txBody>
      </p:sp>
      <p:sp>
        <p:nvSpPr>
          <p:cNvPr id="1647553590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303988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6750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4327553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0960996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9115594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4660613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7622452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2157948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8277308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787672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4383451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8002521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122569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828423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5154329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994956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27477242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90341491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77988281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4960319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45479796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특별수불(RUC, SPRO)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</a:p>
        </p:txBody>
      </p:sp>
      <p:sp>
        <p:nvSpPr>
          <p:cNvPr id="195372460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97802687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83067935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99719175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813638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003493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45279513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</a:p>
        </p:txBody>
      </p:sp>
      <p:sp>
        <p:nvSpPr>
          <p:cNvPr id="195335900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190308117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55865191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21778862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납품처 믿음가득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대리점 관리S/S 판매약정 관련 자동메일링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39711886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</a:p>
        </p:txBody>
      </p:sp>
      <p:sp>
        <p:nvSpPr>
          <p:cNvPr id="146138400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</a:p>
        </p:txBody>
      </p:sp>
      <p:sp>
        <p:nvSpPr>
          <p:cNvPr id="34847322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</a:p>
        </p:txBody>
      </p:sp>
      <p:sp>
        <p:nvSpPr>
          <p:cNvPr id="193577683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003224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5048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5059058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0516762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4864640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5981861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5492091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4193820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9346669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4761967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29173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0981992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7236133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620622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7096486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9686877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56112103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</a:p>
        </p:txBody>
      </p:sp>
      <p:sp>
        <p:nvSpPr>
          <p:cNvPr id="183961012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거래업체 지원</a:t>
            </a:r>
          </a:p>
        </p:txBody>
      </p:sp>
      <p:sp>
        <p:nvSpPr>
          <p:cNvPr id="167657683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213981531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14437933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업무거래업체 지원</a:t>
            </a:r>
          </a:p>
        </p:txBody>
      </p:sp>
      <p:sp>
        <p:nvSpPr>
          <p:cNvPr id="40316929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25565591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67017856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</a:p>
        </p:txBody>
      </p:sp>
      <p:sp>
        <p:nvSpPr>
          <p:cNvPr id="129311076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017622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55963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90109683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</a:p>
        </p:txBody>
      </p:sp>
      <p:sp>
        <p:nvSpPr>
          <p:cNvPr id="165452441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</a:p>
        </p:txBody>
      </p:sp>
      <p:sp>
        <p:nvSpPr>
          <p:cNvPr id="39472776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34314788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21739093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ITSM-1562 삭제ITSM-95687 UAT 요청ITSM-95763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UAT 요청ITSM-95179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납치처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ITSM-95751 변경결과 작성ITSM-95838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ITSM-95179 변경결과 작성ITSM-95186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ITSM-95948 견적서 삭제ITSM-95948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그룹웨어 모바일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신규 맥북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ITSM-95544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신규 직원 계정 생성</a:t>
            </a:r>
          </a:p>
        </p:txBody>
      </p:sp>
      <p:sp>
        <p:nvSpPr>
          <p:cNvPr id="151539820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97040217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39474941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</a:p>
        </p:txBody>
      </p:sp>
      <p:sp>
        <p:nvSpPr>
          <p:cNvPr id="169140682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076879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98837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2709678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1125000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1321543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5845390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9515572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6475061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9484233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0778853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2800842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49778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6628243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244953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2170314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7438173" name="Text">
    </p:cNvPr>
          <p:cNvSpPr>
            <a:spLocks noGrp="1"/>
          </p:cNvSpPr>
          <p:nvPr/>
        </p:nvSpPr>
        <p:spPr>
          <a:xfrm rot="0">
            <a:off x="9702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936388372" name="Text">
    </p:cNvPr>
          <p:cNvSpPr>
            <a:spLocks noGrp="1"/>
          </p:cNvSpPr>
          <p:nvPr/>
        </p:nvSpPr>
        <p:spPr>
          <a:xfrm rot="0">
            <a:off x="93345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019044860" name="Text">
    </p:cNvPr>
          <p:cNvSpPr>
            <a:spLocks noGrp="1"/>
          </p:cNvSpPr>
          <p:nvPr/>
        </p:nvSpPr>
        <p:spPr>
          <a:xfrm rot="0">
            <a:off x="5930900" y="1511300"/>
            <a:ext cx="3403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1312799280" name="Text">
    </p:cNvPr>
          <p:cNvSpPr>
            <a:spLocks noGrp="1"/>
          </p:cNvSpPr>
          <p:nvPr/>
        </p:nvSpPr>
        <p:spPr>
          <a:xfrm rot="0">
            <a:off x="53086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708380158" name="Text">
    </p:cNvPr>
          <p:cNvSpPr>
            <a:spLocks noGrp="1"/>
          </p:cNvSpPr>
          <p:nvPr/>
        </p:nvSpPr>
        <p:spPr>
          <a:xfrm rot="0">
            <a:off x="889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51634684" name="Text">
    </p:cNvPr>
          <p:cNvSpPr>
            <a:spLocks noGrp="1"/>
          </p:cNvSpPr>
          <p:nvPr/>
        </p:nvSpPr>
        <p:spPr>
          <a:xfrm rot="0">
            <a:off x="711200" y="1511300"/>
            <a:ext cx="3403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사전 처리 후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A360 '환율주가 SMS전송' 작업 에러확인 및 엑셀수정,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 A11 'CCS 사전점검' 작업 재수행 + Error 발생 시 이미지 캡쳐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회계지급 오류 데이터정리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오류 시스템 확인, e-biz 담당자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'항공급유' 작업요청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'적재납품빌링' 작업요청 수행 및 단일스케줄 등록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'전표처리' 작업요청 수행, 오류 원인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-&gt; 메일을 html로 저장해 해당 html에서 세금계산서 링크를 찾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아 웹에 입력-&gt; 링크가 변경되어 RPA가 html 내에서 찾지 못함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-&gt; 링크 확인 후 RPA가 찾는 문자열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에러. 담당자 확인 요청  -&gt; 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공정 T&amp;A로 데이터 오류. 6/8 까지 RPA 중단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AA 오류 PC재부팅 -&gt; AA 연결 오류로 재부팅 n회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'적재납품빌링' 작업요청 수행</a:t>
            </a:r>
          </a:p>
        </p:txBody>
      </p:sp>
      <p:sp>
        <p:nvSpPr>
          <p:cNvPr id="1493865308" name="Text">
    </p:cNvPr>
          <p:cNvSpPr>
            <a:spLocks noGrp="1"/>
          </p:cNvSpPr>
          <p:nvPr/>
        </p:nvSpPr>
        <p:spPr>
          <a:xfrm rot="0">
            <a:off x="44831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784110199" name="Text">
    </p:cNvPr>
          <p:cNvSpPr>
            <a:spLocks noGrp="1"/>
          </p:cNvSpPr>
          <p:nvPr/>
        </p:nvSpPr>
        <p:spPr>
          <a:xfrm rot="0">
            <a:off x="48514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36557110" name="Text">
    </p:cNvPr>
          <p:cNvSpPr>
            <a:spLocks noGrp="1"/>
          </p:cNvSpPr>
          <p:nvPr/>
        </p:nvSpPr>
        <p:spPr>
          <a:xfrm rot="0">
            <a:off x="4114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2075136141" name="Text">
    </p:cNvPr>
          <p:cNvSpPr>
            <a:spLocks noGrp="1"/>
          </p:cNvSpPr>
          <p:nvPr/>
        </p:nvSpPr>
        <p:spPr>
          <a:xfrm rot="0">
            <a:off x="6604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1113940" name="Text">
    </p:cNvPr>
          <p:cNvSpPr>
            <a:spLocks noGrp="1"/>
          </p:cNvSpPr>
          <p:nvPr/>
        </p:nvSpPr>
        <p:spPr>
          <a:xfrm rot="0">
            <a:off x="58801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75265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6284863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1853053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665081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7761482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3604458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9609358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9508892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6285541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8240595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839720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7844511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276658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1276007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6704777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31654098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49188571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187776501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84277537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98737519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792150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20582915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67421725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3904838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946465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29265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4249073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5485083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3599427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0877007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0163204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04738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0264309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124764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816224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9923969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2717708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7975178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9167501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08175395" name="Text">
    </p:cNvPr>
          <p:cNvSpPr>
            <a:spLocks noGrp="1"/>
          </p:cNvSpPr>
          <p:nvPr/>
        </p:nvSpPr>
        <p:spPr>
          <a:xfrm rot="0">
            <a:off x="97028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764655975" name="Text">
    </p:cNvPr>
          <p:cNvSpPr>
            <a:spLocks noGrp="1"/>
          </p:cNvSpPr>
          <p:nvPr/>
        </p:nvSpPr>
        <p:spPr>
          <a:xfrm rot="0">
            <a:off x="93345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580499695" name="Text">
    </p:cNvPr>
          <p:cNvSpPr>
            <a:spLocks noGrp="1"/>
          </p:cNvSpPr>
          <p:nvPr/>
        </p:nvSpPr>
        <p:spPr>
          <a:xfrm rot="0">
            <a:off x="5930900" y="1511300"/>
            <a:ext cx="3403600" cy="440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시스템상 KRI data 첨부 파일 오류 수정 요청</a:t>
            </a:r>
          </a:p>
        </p:txBody>
      </p:sp>
      <p:sp>
        <p:nvSpPr>
          <p:cNvPr id="870149695" name="Text">
    </p:cNvPr>
          <p:cNvSpPr>
            <a:spLocks noGrp="1"/>
          </p:cNvSpPr>
          <p:nvPr/>
        </p:nvSpPr>
        <p:spPr>
          <a:xfrm rot="0">
            <a:off x="5308600" y="1511300"/>
            <a:ext cx="5715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438851093" name="Text">
    </p:cNvPr>
          <p:cNvSpPr>
            <a:spLocks noGrp="1"/>
          </p:cNvSpPr>
          <p:nvPr/>
        </p:nvSpPr>
        <p:spPr>
          <a:xfrm rot="0">
            <a:off x="88900" y="1511300"/>
            <a:ext cx="5715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17496716" name="Text">
    </p:cNvPr>
          <p:cNvSpPr>
            <a:spLocks noGrp="1"/>
          </p:cNvSpPr>
          <p:nvPr/>
        </p:nvSpPr>
        <p:spPr>
          <a:xfrm rot="0">
            <a:off x="711200" y="1511300"/>
            <a:ext cx="3403600" cy="440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시스템상 KRI data 첨부 파일 오류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 S-OIL Customized Training for the Intermediate Lev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el 전자결재시 구매처코드에 대체수취인 체크 오류 확인 및 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샤흰프로젝트의 정의가 변경,risk assessment 2Q 평가 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료에 반영 되도록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내부 감사 권한 그룹사용자는 예외로 리스크관리팀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자&gt;IT관리자와 같이 모든 리스크에 대한 조회 권한 예외처리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[고려아카데미컨설팅] 신규 카테고리 관련 코드확인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2023.05.30일자 ERS_CP_INTERFACE 연계 데이터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정/제정 실행시 오류 발생,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2023.05.31일자 ERS_CP_INTERFACE 연계 재처리시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제정문서 중복 생성건 확인 및 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부서지침서&gt;윤활팀&gt;#2 Lube&gt; 비정상운전대응 폴더 비활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성화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RI-24 “중점관리대상 거래처 채권총액” 관련, ERP 시스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템으로부터 ERM으로 연동되는 데이터 13건에 대한 기준일자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증적자료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시스템 HCM 신규사용자 스케쥴러 실행 오류, 수동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스케쥴러 실행 재처리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전표생성시 오률 발생 EAI, SAP 확인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 진행</a:t>
            </a:r>
          </a:p>
        </p:txBody>
      </p:sp>
      <p:sp>
        <p:nvSpPr>
          <p:cNvPr id="1756448067" name="Text">
    </p:cNvPr>
          <p:cNvSpPr>
            <a:spLocks noGrp="1"/>
          </p:cNvSpPr>
          <p:nvPr/>
        </p:nvSpPr>
        <p:spPr>
          <a:xfrm rot="0">
            <a:off x="44831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809853692" name="Text">
    </p:cNvPr>
          <p:cNvSpPr>
            <a:spLocks noGrp="1"/>
          </p:cNvSpPr>
          <p:nvPr/>
        </p:nvSpPr>
        <p:spPr>
          <a:xfrm rot="0">
            <a:off x="48514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1753551391" name="Text">
    </p:cNvPr>
          <p:cNvSpPr>
            <a:spLocks noGrp="1"/>
          </p:cNvSpPr>
          <p:nvPr/>
        </p:nvSpPr>
        <p:spPr>
          <a:xfrm rot="0">
            <a:off x="41148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</a:p>
        </p:txBody>
      </p:sp>
      <p:sp>
        <p:nvSpPr>
          <p:cNvPr id="1767401528" name="Text">
    </p:cNvPr>
          <p:cNvSpPr>
            <a:spLocks noGrp="1"/>
          </p:cNvSpPr>
          <p:nvPr/>
        </p:nvSpPr>
        <p:spPr>
          <a:xfrm rot="0">
            <a:off x="660400" y="1511300"/>
            <a:ext cx="34544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146509" name="Text">
    </p:cNvPr>
          <p:cNvSpPr>
            <a:spLocks noGrp="1"/>
          </p:cNvSpPr>
          <p:nvPr/>
        </p:nvSpPr>
        <p:spPr>
          <a:xfrm rot="0">
            <a:off x="5880100" y="1511300"/>
            <a:ext cx="34544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8039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5460044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5613580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836418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9864734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2537505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0701945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8351805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6969723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0360958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0174011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2303331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5931348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2939991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56802868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1870598423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1616815153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일일판매보고 품의서 수수료 및 거래유형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취약점 점검결과에 대한 조치 가능 여부 확인 및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치 불가 건에 대한 예외처리 대상 식별 (650건)</a:t>
            </a:r>
          </a:p>
        </p:txBody>
      </p:sp>
      <p:sp>
        <p:nvSpPr>
          <p:cNvPr id="962903090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22368472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380968524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통합 테스트(AP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- CRM - GCMS)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구미지사 회수 / 미회수 금액 ERP 연계 데이터 차이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일일판매보고 품의서 수수료 및 거래유형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상품권  B2B, B2C (거래유형)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소스코드 취약점 수동 점검 교육 참석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취약점 점검결과에 대한 조치 가능 여부 확인 및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치 불가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내부회계관리제도(IAMS) 운영실태 평가를 위한 WMS 권한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부여 요청 (리스크관리팀 김성호 책임) 및 인사정보 배치 프로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시저 수정</a:t>
            </a:r>
          </a:p>
        </p:txBody>
      </p:sp>
      <p:sp>
        <p:nvSpPr>
          <p:cNvPr id="64970631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br/>
          </a:p>
        </p:txBody>
      </p:sp>
      <p:sp>
        <p:nvSpPr>
          <p:cNvPr id="533128930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br/>
          </a:p>
        </p:txBody>
      </p:sp>
      <p:sp>
        <p:nvSpPr>
          <p:cNvPr id="876521042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br/>
          </a:p>
        </p:txBody>
      </p:sp>
      <p:sp>
        <p:nvSpPr>
          <p:cNvPr id="172464615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1336783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9626296" name="Text">
    </p:cNvPr>
          <p:cNvSpPr>
            <a:spLocks noGrp="1"/>
          </p:cNvSpPr>
          <p:nvPr/>
        </p:nvSpPr>
        <p:spPr>
          <a:xfrm rot="0">
            <a:off x="9702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436855844" name="Text">
    </p:cNvPr>
          <p:cNvSpPr>
            <a:spLocks noGrp="1"/>
          </p:cNvSpPr>
          <p:nvPr/>
        </p:nvSpPr>
        <p:spPr>
          <a:xfrm rot="0">
            <a:off x="9334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</a:p>
        </p:txBody>
      </p:sp>
      <p:sp>
        <p:nvSpPr>
          <p:cNvPr id="750247459" name="Text">
    </p:cNvPr>
          <p:cNvSpPr>
            <a:spLocks noGrp="1"/>
          </p:cNvSpPr>
          <p:nvPr/>
        </p:nvSpPr>
        <p:spPr>
          <a:xfrm rot="0">
            <a:off x="59309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</a:p>
        </p:txBody>
      </p:sp>
      <p:sp>
        <p:nvSpPr>
          <p:cNvPr id="836079710" name="Text">
    </p:cNvPr>
          <p:cNvSpPr>
            <a:spLocks noGrp="1"/>
          </p:cNvSpPr>
          <p:nvPr/>
        </p:nvSpPr>
        <p:spPr>
          <a:xfrm rot="0">
            <a:off x="53086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288040009" name="Text">
    </p:cNvPr>
          <p:cNvSpPr>
            <a:spLocks noGrp="1"/>
          </p:cNvSpPr>
          <p:nvPr/>
        </p:nvSpPr>
        <p:spPr>
          <a:xfrm rot="0">
            <a:off x="889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423103281" name="Text">
    </p:cNvPr>
          <p:cNvSpPr>
            <a:spLocks noGrp="1"/>
          </p:cNvSpPr>
          <p:nvPr/>
        </p:nvSpPr>
        <p:spPr>
          <a:xfrm rot="0">
            <a:off x="711200" y="37846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 관리 시스템(FMS, Fault Management System) 피드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백 관련 수정 및 개발</a:t>
            </a:r>
          </a:p>
        </p:txBody>
      </p:sp>
      <p:sp>
        <p:nvSpPr>
          <p:cNvPr id="191666419" name="Text">
    </p:cNvPr>
          <p:cNvSpPr>
            <a:spLocks noGrp="1"/>
          </p:cNvSpPr>
          <p:nvPr/>
        </p:nvSpPr>
        <p:spPr>
          <a:xfrm rot="0">
            <a:off x="44831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</a:p>
        </p:txBody>
      </p:sp>
      <p:sp>
        <p:nvSpPr>
          <p:cNvPr id="380026528" name="Text">
    </p:cNvPr>
          <p:cNvSpPr>
            <a:spLocks noGrp="1"/>
          </p:cNvSpPr>
          <p:nvPr/>
        </p:nvSpPr>
        <p:spPr>
          <a:xfrm rot="0">
            <a:off x="4851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</a:p>
        </p:txBody>
      </p:sp>
      <p:sp>
        <p:nvSpPr>
          <p:cNvPr id="1970449819" name="Text">
    </p:cNvPr>
          <p:cNvSpPr>
            <a:spLocks noGrp="1"/>
          </p:cNvSpPr>
          <p:nvPr/>
        </p:nvSpPr>
        <p:spPr>
          <a:xfrm rot="0">
            <a:off x="4114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</a:p>
        </p:txBody>
      </p:sp>
      <p:sp>
        <p:nvSpPr>
          <p:cNvPr id="743063943" name="Text">
    </p:cNvPr>
          <p:cNvSpPr>
            <a:spLocks noGrp="1"/>
          </p:cNvSpPr>
          <p:nvPr/>
        </p:nvSpPr>
        <p:spPr>
          <a:xfrm rot="0">
            <a:off x="6604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5052413" name="Text">
    </p:cNvPr>
          <p:cNvSpPr>
            <a:spLocks noGrp="1"/>
          </p:cNvSpPr>
          <p:nvPr/>
        </p:nvSpPr>
        <p:spPr>
          <a:xfrm rot="0">
            <a:off x="58801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87705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41661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2600897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4971715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2302858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9625834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0702303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8673344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3784873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52682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8330309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7681217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4114747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3722993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9449020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</a:p>
        </p:txBody>
      </p:sp>
      <p:sp>
        <p:nvSpPr>
          <p:cNvPr id="80800971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</a:p>
        </p:txBody>
      </p:sp>
      <p:sp>
        <p:nvSpPr>
          <p:cNvPr id="82043923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Off-Boarding , 보안서약서, 업무인수인계서,통합시스템 삭제신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청서 작성 및 제출</a:t>
            </a:r>
          </a:p>
        </p:txBody>
      </p:sp>
      <p:sp>
        <p:nvSpPr>
          <p:cNvPr id="132920063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07875656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97124084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  05/29(법정대체휴무), 5/30 ~ 6/2 하계휴가</a:t>
            </a:r>
          </a:p>
        </p:txBody>
      </p:sp>
      <p:sp>
        <p:nvSpPr>
          <p:cNvPr id="104485711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04972422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45086628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</a:p>
        </p:txBody>
      </p:sp>
      <p:sp>
        <p:nvSpPr>
          <p:cNvPr id="101859051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613849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977566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840041813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648111678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</a:p>
        </p:txBody>
      </p:sp>
      <p:sp>
        <p:nvSpPr>
          <p:cNvPr id="909471206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13252552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20047650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</a:p>
        </p:txBody>
      </p:sp>
      <p:sp>
        <p:nvSpPr>
          <p:cNvPr id="245618047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325374736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</a:p>
        </p:txBody>
      </p:sp>
      <p:sp>
        <p:nvSpPr>
          <p:cNvPr id="358916076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976590555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7625267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182252409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현충일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6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182252409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현충일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이병준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권지수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이병준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배영식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6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976706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696715800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515356676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774601695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841357262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11831418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29048883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2127415294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350848888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96670502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272860192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2180065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487652570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08056836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078174294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902777991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3927910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335912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868448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760821773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456010355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191369851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2882930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0617733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7894447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9485386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6547318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394669699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3343872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90551953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244162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567671241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89057688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745896490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735093100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21215427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824611763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534963881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735491745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804380182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장비사용확인서 전자결재시 정비계획팀 담당자 전자결재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IT 시스템상 KRI data 첨부 파일 오류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배차계획정보 전송 SKIPC 이관물량 전용출하지정</a:t>
            </a:r>
          </a:p>
        </p:txBody>
      </p:sp>
      <p:sp>
        <p:nvSpPr>
          <p:cNvPr id="709847888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469855816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</a:p>
        </p:txBody>
      </p:sp>
      <p:sp>
        <p:nvSpPr>
          <p:cNvPr id="2006876641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6961258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436950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8808991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27963620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848350287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</a:p>
        </p:txBody>
      </p:sp>
      <p:sp>
        <p:nvSpPr>
          <p:cNvPr id="1704801471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28797474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</a:p>
        </p:txBody>
      </p:sp>
      <p:sp>
        <p:nvSpPr>
          <p:cNvPr id="1984899904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6304242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1049936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9572606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750650353" name="Frame"/>
          <p:cNvSpPr>
            <a:spLocks noGrp="1"/>
          </p:cNvSpPr>
          <p:nvPr/>
        </p:nvSpPr>
        <p:spPr>
          <a:xfrm>
            <a:off x="152400" y="2070100"/>
            <a:ext cx="9664700" cy="774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623245303" name="Text">
    </p:cNvPr>
          <p:cNvSpPr>
            <a:spLocks noGrp="1"/>
          </p:cNvSpPr>
          <p:nvPr/>
        </p:nvSpPr>
        <p:spPr>
          <a:xfrm rot="0">
            <a:off x="152400" y="2044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21682716" name="Text">
    </p:cNvPr>
          <p:cNvSpPr>
            <a:spLocks noGrp="1"/>
          </p:cNvSpPr>
          <p:nvPr/>
        </p:nvSpPr>
        <p:spPr>
          <a:xfrm rot="0">
            <a:off x="952500" y="2095500"/>
            <a:ext cx="45974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특근확인서 출근시간 활성화 및 특근시작시간 필수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지류식상품권 모바일 상품권 교환 회수 통합 테스트(APP - CRM - GCMS)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[WMS] 내부회계관리제도(IAMS) 운영실태 평가를 위한 WMS 권한 부여 요청 (리스크관리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팀 김성호 책임) 및 인사정보 배치 프로시저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시험장비교정이력관리시스템 개발</a:t>
            </a:r>
          </a:p>
        </p:txBody>
      </p:sp>
      <p:sp>
        <p:nvSpPr>
          <p:cNvPr id="94968275" name="Text">
    </p:cNvPr>
          <p:cNvSpPr>
            <a:spLocks noGrp="1"/>
          </p:cNvSpPr>
          <p:nvPr/>
        </p:nvSpPr>
        <p:spPr>
          <a:xfrm rot="0">
            <a:off x="7226300" y="20955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507078940" name="Text">
    </p:cNvPr>
          <p:cNvSpPr>
            <a:spLocks noGrp="1"/>
          </p:cNvSpPr>
          <p:nvPr/>
        </p:nvSpPr>
        <p:spPr>
          <a:xfrm rot="0">
            <a:off x="6108700" y="20447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405418910" name="Text">
    </p:cNvPr>
          <p:cNvSpPr>
            <a:spLocks noGrp="1"/>
          </p:cNvSpPr>
          <p:nvPr/>
        </p:nvSpPr>
        <p:spPr>
          <a:xfrm rot="0">
            <a:off x="5537200" y="20955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</a:p>
        </p:txBody>
      </p:sp>
      <p:sp>
        <p:nvSpPr>
          <p:cNvPr id="1373516961" name="Text">
    </p:cNvPr>
          <p:cNvSpPr>
            <a:spLocks noGrp="1"/>
          </p:cNvSpPr>
          <p:nvPr/>
        </p:nvSpPr>
        <p:spPr>
          <a:xfrm rot="0">
            <a:off x="889000" y="2044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5804232" name="Text">
    </p:cNvPr>
          <p:cNvSpPr>
            <a:spLocks noGrp="1"/>
          </p:cNvSpPr>
          <p:nvPr/>
        </p:nvSpPr>
        <p:spPr>
          <a:xfrm rot="0">
            <a:off x="7124700" y="20447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90322073" name="Text">
    </p:cNvPr>
          <p:cNvSpPr>
            <a:spLocks noGrp="1"/>
          </p:cNvSpPr>
          <p:nvPr/>
        </p:nvSpPr>
        <p:spPr>
          <a:xfrm rot="0">
            <a:off x="5537200" y="2044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8691218" name="Rectangle"/>
          <p:cNvSpPr>
            <a:spLocks noGrp="1"/>
          </p:cNvSpPr>
          <p:nvPr/>
        </p:nvSpPr>
        <p:spPr>
          <a:xfrm>
            <a:off x="6870700" y="20447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818358300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72950596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817017624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관련 프로그램 수정 (ZCPR1025)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시험장비 관리 인터페이스 추가 수정(ZFI_RFC_TESTEQUIPMENT_CONF)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VMI 자재 정산(ZMMR1293) 필드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최적출하처 순위자동결정에 반영되지 않도록 예외처리 요청</a:t>
            </a:r>
          </a:p>
        </p:txBody>
      </p:sp>
      <p:sp>
        <p:nvSpPr>
          <p:cNvPr id="525266414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73334483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692400251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</a:p>
        </p:txBody>
      </p:sp>
      <p:sp>
        <p:nvSpPr>
          <p:cNvPr id="1669197381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981401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7933525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594705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94182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0301085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9200033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8408612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2671276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8370088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4069824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5344944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8641072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15715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1869486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4218221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2537653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5160272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1436293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54903901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51846066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지류상품권 반환처리 프로그램 수정(ZGMR3511)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[FI]NTS 국세청 테이블 변경 및 레이아웃 변경 (ZFIR505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관리 인터페이스 테스트</a:t>
            </a:r>
          </a:p>
        </p:txBody>
      </p:sp>
      <p:sp>
        <p:nvSpPr>
          <p:cNvPr id="137572944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9268047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71896125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관리 인터페이스 추가 수정(ZFI_RFC_TESTEQU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IPMENT_CONF)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 구분회계기준 비용의 1차원가요소 data 산출 관련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로그램 수정 (ZCOR1180N)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프로그램 I/F 테스트 (ZFIR9057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 구분회계기준 비용의 1차원가요소 data 산출 관련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로그램 수정 (ZCPR1025) </a:t>
            </a:r>
          </a:p>
        </p:txBody>
      </p:sp>
      <p:sp>
        <p:nvSpPr>
          <p:cNvPr id="108343415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185358062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9203260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123144931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01145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4264484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149398304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</a:p>
        </p:txBody>
      </p:sp>
      <p:sp>
        <p:nvSpPr>
          <p:cNvPr id="1056512046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인사발령, 발령품의 관련: 발령품의 "선임" 기능 추가</a:t>
            </a:r>
          </a:p>
        </p:txBody>
      </p:sp>
      <p:sp>
        <p:nvSpPr>
          <p:cNvPr id="1407568157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780031012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042812326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용-원복 후 운영이관(반영시점 7월로 지연됨)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증빙상 대표자 정보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출근 시간 정보 조회 기능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특근계획서상 개인별 특근기간이 신청내역 일정을 초과할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 있도록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사직신청서 날짜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Specialist 직책수당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휴일대근신청서 중복신청에 따른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인사발령, 발령품의 관련: 인사발령사유 (44: 직급조정)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임원 발령처리 작업지원: 영문 공통코드, I/F 처리</a:t>
            </a:r>
          </a:p>
        </p:txBody>
      </p:sp>
      <p:sp>
        <p:nvSpPr>
          <p:cNvPr id="252479704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918637317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778022942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095712148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20250669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49722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9544960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9455703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390539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0898422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6397368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8376871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80885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415906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8221681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837293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2994155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6393400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8252337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4024384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326275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15532229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단말기 인증기록 등록 신청서 메뉴 신규개발 요청</a:t>
            </a:r>
          </a:p>
        </p:txBody>
      </p:sp>
      <p:sp>
        <p:nvSpPr>
          <p:cNvPr id="104450626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61407920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72015860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의료비신청서 시스템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중식비/조식비/야간식대/교통비 근무일 활성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확인작업(중식비 예외자 체크 및 예외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조직 세팅, 간소화 분석 , 계약직 권한 안내)</a:t>
            </a:r>
          </a:p>
        </p:txBody>
      </p:sp>
      <p:sp>
        <p:nvSpPr>
          <p:cNvPr id="14467328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97069895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0602</a:t>
            </a:r>
            <a:br/>
            <a:br/>
          </a:p>
        </p:txBody>
      </p:sp>
      <p:sp>
        <p:nvSpPr>
          <p:cNvPr id="129833166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</a:p>
        </p:txBody>
      </p:sp>
      <p:sp>
        <p:nvSpPr>
          <p:cNvPr id="3755797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012392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456483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22101369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57293120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</a:p>
        </p:txBody>
      </p:sp>
      <p:sp>
        <p:nvSpPr>
          <p:cNvPr id="171524637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9988117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206107885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선박 카테고리 변경 요청 (총 6척)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전기차충전기 투자관리번호 수정 요청</a:t>
            </a:r>
          </a:p>
        </p:txBody>
      </p:sp>
      <p:sp>
        <p:nvSpPr>
          <p:cNvPr id="176215464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79722169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79248353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43370335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4297901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19942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7273718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5395325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8984345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1923927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0777078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3816440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467441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196231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292704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6471508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273831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4881870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4873323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8173555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</a:p>
        </p:txBody>
      </p:sp>
      <p:sp>
        <p:nvSpPr>
          <p:cNvPr id="70005850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</a:p>
        </p:txBody>
      </p:sp>
      <p:sp>
        <p:nvSpPr>
          <p:cNvPr id="208830723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2023년 상반기 DR 재해복구 모의훈련</a:t>
            </a:r>
          </a:p>
        </p:txBody>
      </p:sp>
      <p:sp>
        <p:nvSpPr>
          <p:cNvPr id="170973386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932903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02376484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HCM개발 SNS Client SAP GUI770 설치 및 설정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인프라 노후 스토리지 교체 작업에 따른 ERP_DR시스템 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비스 점검작업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127900628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179182783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39814530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</a:p>
        </p:txBody>
      </p:sp>
      <p:sp>
        <p:nvSpPr>
          <p:cNvPr id="185345586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329690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8943614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</a:p>
        </p:txBody>
      </p:sp>
      <p:sp>
        <p:nvSpPr>
          <p:cNvPr id="23714946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</a:p>
        </p:txBody>
      </p:sp>
      <p:sp>
        <p:nvSpPr>
          <p:cNvPr id="73098033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</a:p>
        </p:txBody>
      </p:sp>
      <p:sp>
        <p:nvSpPr>
          <p:cNvPr id="90314171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24012137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34597091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VMI 자재 정산(ZMMR1293) 필드 추가* 조회조건과 정산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리시트에 이동유형 추가 </a:t>
            </a:r>
          </a:p>
        </p:txBody>
      </p:sp>
      <p:sp>
        <p:nvSpPr>
          <p:cNvPr id="82760185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57628336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</a:p>
        </p:txBody>
      </p:sp>
      <p:sp>
        <p:nvSpPr>
          <p:cNvPr id="140663391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</a:p>
        </p:txBody>
      </p:sp>
      <p:sp>
        <p:nvSpPr>
          <p:cNvPr id="106351746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0066024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