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</p:sldIdLst>
  <p:sldSz cx="10160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80311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6265950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5848831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2147162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4163723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3045247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3743125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6789503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7752486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5233712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9147067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5704538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5921224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4647340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0135481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90320596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107030829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</a:t>
            </a:r>
          </a:p>
        </p:txBody>
      </p:sp>
      <p:sp>
        <p:nvSpPr>
          <p:cNvPr id="1390704701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27736705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96183040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 정리 문서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정리 문서 작성</a:t>
            </a:r>
          </a:p>
        </p:txBody>
      </p:sp>
      <p:sp>
        <p:nvSpPr>
          <p:cNvPr id="152060293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72916628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25%</a:t>
            </a:r>
            <a:br/>
          </a:p>
        </p:txBody>
      </p:sp>
      <p:sp>
        <p:nvSpPr>
          <p:cNvPr id="214078794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168022050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1643800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064679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2298088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42025640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 사용 확인서 수신부서 제거 요청 건 관련 기존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버그 수정 및 속도 이슈 유지보수</a:t>
            </a:r>
          </a:p>
        </p:txBody>
      </p:sp>
      <p:sp>
        <p:nvSpPr>
          <p:cNvPr id="164301710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51706110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77270828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</a:p>
        </p:txBody>
      </p:sp>
      <p:sp>
        <p:nvSpPr>
          <p:cNvPr id="110538474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</a:p>
        </p:txBody>
      </p:sp>
      <p:sp>
        <p:nvSpPr>
          <p:cNvPr id="140104816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</a:p>
        </p:txBody>
      </p:sp>
      <p:sp>
        <p:nvSpPr>
          <p:cNvPr id="184233935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</a:p>
        </p:txBody>
      </p:sp>
      <p:sp>
        <p:nvSpPr>
          <p:cNvPr id="925245292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1447297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76069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5079332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9631723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783229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0853564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3660762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264186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7232146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9649821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6942400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7419443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5542123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7578731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9059938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0880650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203835230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</a:p>
        </p:txBody>
      </p:sp>
      <p:sp>
        <p:nvSpPr>
          <p:cNvPr id="16034286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 탱크재고 생성 로직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</a:p>
        </p:txBody>
      </p:sp>
      <p:sp>
        <p:nvSpPr>
          <p:cNvPr id="130539178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53581704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73904298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속보용 탱크재고 생성 로직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계정유효성검증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사용자권한관리(cs, web) 삭제 기능 개발</a:t>
            </a:r>
          </a:p>
        </p:txBody>
      </p:sp>
      <p:sp>
        <p:nvSpPr>
          <p:cNvPr id="182424981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142345913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</a:p>
        </p:txBody>
      </p:sp>
      <p:sp>
        <p:nvSpPr>
          <p:cNvPr id="87330599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</a:p>
        </p:txBody>
      </p:sp>
      <p:sp>
        <p:nvSpPr>
          <p:cNvPr id="106957350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430576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5511371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12886138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213237946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</a:p>
        </p:txBody>
      </p:sp>
      <p:sp>
        <p:nvSpPr>
          <p:cNvPr id="126023893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40055068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48155769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</a:p>
        </p:txBody>
      </p:sp>
      <p:sp>
        <p:nvSpPr>
          <p:cNvPr id="180132489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30283602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</a:p>
        </p:txBody>
      </p:sp>
      <p:sp>
        <p:nvSpPr>
          <p:cNvPr id="127420725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170527830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1670929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4722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9533897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6190222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5265345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8655520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9258022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2456885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7410109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5309083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2086691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0964699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6307123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8504583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1433589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98494591" name="Text">
    </p:cNvPr>
          <p:cNvSpPr>
            <a:spLocks noGrp="1"/>
          </p:cNvSpPr>
          <p:nvPr/>
        </p:nvSpPr>
        <p:spPr>
          <a:xfrm rot="0">
            <a:off x="9702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577315510" name="Text">
    </p:cNvPr>
          <p:cNvSpPr>
            <a:spLocks noGrp="1"/>
          </p:cNvSpPr>
          <p:nvPr/>
        </p:nvSpPr>
        <p:spPr>
          <a:xfrm rot="0">
            <a:off x="93345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1511520488" name="Text">
    </p:cNvPr>
          <p:cNvSpPr>
            <a:spLocks noGrp="1"/>
          </p:cNvSpPr>
          <p:nvPr/>
        </p:nvSpPr>
        <p:spPr>
          <a:xfrm rot="0">
            <a:off x="59309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</a:p>
        </p:txBody>
      </p:sp>
      <p:sp>
        <p:nvSpPr>
          <p:cNvPr id="300394561" name="Text">
    </p:cNvPr>
          <p:cNvSpPr>
            <a:spLocks noGrp="1"/>
          </p:cNvSpPr>
          <p:nvPr/>
        </p:nvSpPr>
        <p:spPr>
          <a:xfrm rot="0">
            <a:off x="53086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40845937" name="Text">
    </p:cNvPr>
          <p:cNvSpPr>
            <a:spLocks noGrp="1"/>
          </p:cNvSpPr>
          <p:nvPr/>
        </p:nvSpPr>
        <p:spPr>
          <a:xfrm rot="0">
            <a:off x="88900" y="15113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769516056" name="Text">
    </p:cNvPr>
          <p:cNvSpPr>
            <a:spLocks noGrp="1"/>
          </p:cNvSpPr>
          <p:nvPr/>
        </p:nvSpPr>
        <p:spPr>
          <a:xfrm rot="0">
            <a:off x="711200" y="1511300"/>
            <a:ext cx="3403600" cy="2273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변경요청서 플로우 추가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ITSM-97055 작업유형 변경ITSM-94570 작업결과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ITSM-97199 긴급변경도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이미지 서버 장애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서비스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ITSM-97136 긴급변경도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서비스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Fortity 실습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ITSM-96159 작업결과 작성ITSM-97116 필드값 수정I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TSM-97455 작업결과 작성ITSM-94434 작업결과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요율 및 거리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사용자 추가</a:t>
            </a:r>
          </a:p>
        </p:txBody>
      </p:sp>
      <p:sp>
        <p:nvSpPr>
          <p:cNvPr id="214813031" name="Text">
    </p:cNvPr>
          <p:cNvSpPr>
            <a:spLocks noGrp="1"/>
          </p:cNvSpPr>
          <p:nvPr/>
        </p:nvSpPr>
        <p:spPr>
          <a:xfrm rot="0">
            <a:off x="44831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541379871" name="Text">
    </p:cNvPr>
          <p:cNvSpPr>
            <a:spLocks noGrp="1"/>
          </p:cNvSpPr>
          <p:nvPr/>
        </p:nvSpPr>
        <p:spPr>
          <a:xfrm rot="0">
            <a:off x="48514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1480621996" name="Text">
    </p:cNvPr>
          <p:cNvSpPr>
            <a:spLocks noGrp="1"/>
          </p:cNvSpPr>
          <p:nvPr/>
        </p:nvSpPr>
        <p:spPr>
          <a:xfrm rot="0">
            <a:off x="4114800" y="15113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1962148048" name="Text">
    </p:cNvPr>
          <p:cNvSpPr>
            <a:spLocks noGrp="1"/>
          </p:cNvSpPr>
          <p:nvPr/>
        </p:nvSpPr>
        <p:spPr>
          <a:xfrm rot="0">
            <a:off x="6604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0174424" name="Text">
    </p:cNvPr>
          <p:cNvSpPr>
            <a:spLocks noGrp="1"/>
          </p:cNvSpPr>
          <p:nvPr/>
        </p:nvSpPr>
        <p:spPr>
          <a:xfrm rot="0">
            <a:off x="5880100" y="15113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72261680" name="Text">
    </p:cNvPr>
          <p:cNvSpPr>
            <a:spLocks noGrp="1"/>
          </p:cNvSpPr>
          <p:nvPr/>
        </p:nvSpPr>
        <p:spPr>
          <a:xfrm rot="0">
            <a:off x="9702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272763012" name="Text">
    </p:cNvPr>
          <p:cNvSpPr>
            <a:spLocks noGrp="1"/>
          </p:cNvSpPr>
          <p:nvPr/>
        </p:nvSpPr>
        <p:spPr>
          <a:xfrm rot="0">
            <a:off x="93345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</a:p>
        </p:txBody>
      </p:sp>
      <p:sp>
        <p:nvSpPr>
          <p:cNvPr id="528136623" name="Text">
    </p:cNvPr>
          <p:cNvSpPr>
            <a:spLocks noGrp="1"/>
          </p:cNvSpPr>
          <p:nvPr/>
        </p:nvSpPr>
        <p:spPr>
          <a:xfrm rot="0">
            <a:off x="5930900" y="37846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171007281" name="Text">
    </p:cNvPr>
          <p:cNvSpPr>
            <a:spLocks noGrp="1"/>
          </p:cNvSpPr>
          <p:nvPr/>
        </p:nvSpPr>
        <p:spPr>
          <a:xfrm rot="0">
            <a:off x="53086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230603685" name="Text">
    </p:cNvPr>
          <p:cNvSpPr>
            <a:spLocks noGrp="1"/>
          </p:cNvSpPr>
          <p:nvPr/>
        </p:nvSpPr>
        <p:spPr>
          <a:xfrm rot="0">
            <a:off x="88900" y="37846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681663736" name="Text">
    </p:cNvPr>
          <p:cNvSpPr>
            <a:spLocks noGrp="1"/>
          </p:cNvSpPr>
          <p:nvPr/>
        </p:nvSpPr>
        <p:spPr>
          <a:xfrm rot="0">
            <a:off x="711200" y="37846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'항공급유' 작업 수행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자이오넥스 IAM 계정 연장 신청 결제 재확인 및 추가처리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 지급전표' 작업 모니터링 및 특정문서 제외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'항공급유' 작업 수행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에러확인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수기발송, 재수행 및 이상없음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재수행 (새벽작업 에러로 인한 미처리)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수기발송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 '#4 외화송금' 미수행 안내 및 수기요청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Excel, Word, Power point, Ourlook 실행 불가 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상 조치</a:t>
            </a:r>
          </a:p>
        </p:txBody>
      </p:sp>
      <p:sp>
        <p:nvSpPr>
          <p:cNvPr id="784419857" name="Text">
    </p:cNvPr>
          <p:cNvSpPr>
            <a:spLocks noGrp="1"/>
          </p:cNvSpPr>
          <p:nvPr/>
        </p:nvSpPr>
        <p:spPr>
          <a:xfrm rot="0">
            <a:off x="44831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</a:p>
        </p:txBody>
      </p:sp>
      <p:sp>
        <p:nvSpPr>
          <p:cNvPr id="773411885" name="Text">
    </p:cNvPr>
          <p:cNvSpPr>
            <a:spLocks noGrp="1"/>
          </p:cNvSpPr>
          <p:nvPr/>
        </p:nvSpPr>
        <p:spPr>
          <a:xfrm rot="0">
            <a:off x="48514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</a:p>
        </p:txBody>
      </p:sp>
      <p:sp>
        <p:nvSpPr>
          <p:cNvPr id="728275174" name="Text">
    </p:cNvPr>
          <p:cNvSpPr>
            <a:spLocks noGrp="1"/>
          </p:cNvSpPr>
          <p:nvPr/>
        </p:nvSpPr>
        <p:spPr>
          <a:xfrm rot="0">
            <a:off x="4114800" y="37846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</a:p>
        </p:txBody>
      </p:sp>
      <p:sp>
        <p:nvSpPr>
          <p:cNvPr id="778461333" name="Text">
    </p:cNvPr>
          <p:cNvSpPr>
            <a:spLocks noGrp="1"/>
          </p:cNvSpPr>
          <p:nvPr/>
        </p:nvSpPr>
        <p:spPr>
          <a:xfrm rot="0">
            <a:off x="6604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4264460" name="Text">
    </p:cNvPr>
          <p:cNvSpPr>
            <a:spLocks noGrp="1"/>
          </p:cNvSpPr>
          <p:nvPr/>
        </p:nvSpPr>
        <p:spPr>
          <a:xfrm rot="0">
            <a:off x="5880100" y="37846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049489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352967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6977156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5098274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7754349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2833750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8418947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0893054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8569775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8488982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3861462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2071356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616396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285611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5504108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</a:p>
        </p:txBody>
      </p:sp>
      <p:sp>
        <p:nvSpPr>
          <p:cNvPr id="24901042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</a:p>
        </p:txBody>
      </p:sp>
      <p:sp>
        <p:nvSpPr>
          <p:cNvPr id="88269426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</a:p>
        </p:txBody>
      </p:sp>
      <p:sp>
        <p:nvSpPr>
          <p:cNvPr id="65074054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42124727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72103711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</a:p>
        </p:txBody>
      </p:sp>
      <p:sp>
        <p:nvSpPr>
          <p:cNvPr id="87409935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</a:p>
        </p:txBody>
      </p:sp>
      <p:sp>
        <p:nvSpPr>
          <p:cNvPr id="158759653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104749565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</a:p>
        </p:txBody>
      </p:sp>
      <p:sp>
        <p:nvSpPr>
          <p:cNvPr id="2134085650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32054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126816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48512710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214295019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</a:p>
        </p:txBody>
      </p:sp>
      <p:sp>
        <p:nvSpPr>
          <p:cNvPr id="110310418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50331216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371349036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부서지침서 제,개정,폐기등의 실적관리 필요에 따라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개선 가능한지 검토요청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'방폭기술 전문가 양성' 교육출장비신청 관련 출장비 여비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내역 수정 연계, 데이터 생성 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정기적검토 문서 개선 관련 변경 내용 확인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'회전기계 직무고도화 기술교육 ' 교육훈련신청서 세금계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산서 매출구분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RI-148 연계시 오류 확인 및 수동 스케쥴러 실행. 스케쥴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러 실행시간 변경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모바일 ERS 로그인 페이지 URL 안내 </a:t>
            </a:r>
          </a:p>
        </p:txBody>
      </p:sp>
      <p:sp>
        <p:nvSpPr>
          <p:cNvPr id="106798605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</a:p>
        </p:txBody>
      </p:sp>
      <p:sp>
        <p:nvSpPr>
          <p:cNvPr id="212939736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</a:p>
        </p:txBody>
      </p:sp>
      <p:sp>
        <p:nvSpPr>
          <p:cNvPr id="192439582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</a:p>
        </p:txBody>
      </p:sp>
      <p:sp>
        <p:nvSpPr>
          <p:cNvPr id="198209341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702041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23166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6465173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9926005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1410996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96376170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1076411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8387139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3155783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1586429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1015569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7301229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1122748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9604949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8474929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47883221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1007535853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</a:p>
        </p:txBody>
      </p:sp>
      <p:sp>
        <p:nvSpPr>
          <p:cNvPr id="695223751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불출이관 관련 작업 요청</a:t>
            </a:r>
          </a:p>
        </p:txBody>
      </p:sp>
      <p:sp>
        <p:nvSpPr>
          <p:cNvPr id="2089160800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31280570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429973507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재고관리에서 인가 자재 PR 이 남아있는 경우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오더할당 재고수량 부족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WMS 접속권한 부여 및 인사배치 처리 로직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임원 월별 사용내역 취소데이터 반영안되게 프로그램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에쓰오일 상품권 번호체계 최신버전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회수현황 데이터 요청 (대구지사, 스마일주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유소)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불출이관 관련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대리점영업팀, 맴버십 마케팅팀 판매 및 이관 날짜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이관, 입고, 수불, 재고 모두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대리점영업팀 불출 오입력으로 인한 데이터 삭제 요청</a:t>
            </a:r>
          </a:p>
        </p:txBody>
      </p:sp>
      <p:sp>
        <p:nvSpPr>
          <p:cNvPr id="2119074590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839358887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750765987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610016133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1762787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49737637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</a:p>
        </p:txBody>
      </p:sp>
      <p:sp>
        <p:nvSpPr>
          <p:cNvPr id="1922309569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911253541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인수인계 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7월 4일부터 사용자 OffBorading 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황보람 차장님 주간보고 07-03 완료일 변경 작업</a:t>
            </a:r>
          </a:p>
        </p:txBody>
      </p:sp>
      <p:sp>
        <p:nvSpPr>
          <p:cNvPr id="430753726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458213714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239918063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 (유선 및 메신저)</a:t>
            </a:r>
          </a:p>
        </p:txBody>
      </p:sp>
      <p:sp>
        <p:nvSpPr>
          <p:cNvPr id="2047174014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90950839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1611366417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339183906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2358863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2256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7319908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433256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3816660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6011334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825481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9633413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913656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5830550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2324552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7182633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451985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386429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9410843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035351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254771089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82494456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DOPCO 탱크 재고 정보를 ERP에 수신 및 저장 요청</a:t>
            </a:r>
          </a:p>
        </p:txBody>
      </p:sp>
      <p:sp>
        <p:nvSpPr>
          <p:cNvPr id="120239388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98221122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85758029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DOPCO 탱크 재고 정보를 ERP에 수신 및 저장 요청</a:t>
            </a:r>
          </a:p>
        </p:txBody>
      </p:sp>
      <p:sp>
        <p:nvSpPr>
          <p:cNvPr id="82502108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78014573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</a:p>
        </p:txBody>
      </p:sp>
      <p:sp>
        <p:nvSpPr>
          <p:cNvPr id="177455298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15291950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3290595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