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40770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8096442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1832751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3740504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3224341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699115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3467969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4667406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0085948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770991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215197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3551113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7593501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5455881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63425649" name="Text">
    </p:cNvPr>
          <p:cNvSpPr>
            <a:spLocks noGrp="1"/>
          </p:cNvSpPr>
          <p:nvPr/>
        </p:nvSpPr>
        <p:spPr>
          <a:xfrm rot="0">
            <a:off x="9702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</a:p>
        </p:txBody>
      </p:sp>
      <p:sp>
        <p:nvSpPr>
          <p:cNvPr id="778483897" name="Text">
    </p:cNvPr>
          <p:cNvSpPr>
            <a:spLocks noGrp="1"/>
          </p:cNvSpPr>
          <p:nvPr/>
        </p:nvSpPr>
        <p:spPr>
          <a:xfrm rot="0">
            <a:off x="93345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br/>
            <a:br/>
          </a:p>
        </p:txBody>
      </p:sp>
      <p:sp>
        <p:nvSpPr>
          <p:cNvPr id="334514307" name="Text">
    </p:cNvPr>
          <p:cNvSpPr>
            <a:spLocks noGrp="1"/>
          </p:cNvSpPr>
          <p:nvPr/>
        </p:nvSpPr>
        <p:spPr>
          <a:xfrm rot="0">
            <a:off x="5930900" y="15113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구분회계기준 비용의 1차원가요소 data 산출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사업장별 부가세 과세표준 및 납부세액 신고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명세서 파일 생성 프로그램 생성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(ZFIR5082_1)</a:t>
            </a:r>
            <a:br/>
          </a:p>
        </p:txBody>
      </p:sp>
      <p:sp>
        <p:nvSpPr>
          <p:cNvPr id="802474028" name="Text">
    </p:cNvPr>
          <p:cNvSpPr>
            <a:spLocks noGrp="1"/>
          </p:cNvSpPr>
          <p:nvPr/>
        </p:nvSpPr>
        <p:spPr>
          <a:xfrm rot="0">
            <a:off x="53086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691126616" name="Text">
    </p:cNvPr>
          <p:cNvSpPr>
            <a:spLocks noGrp="1"/>
          </p:cNvSpPr>
          <p:nvPr/>
        </p:nvSpPr>
        <p:spPr>
          <a:xfrm rot="0">
            <a:off x="889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847841207" name="Text">
    </p:cNvPr>
          <p:cNvSpPr>
            <a:spLocks noGrp="1"/>
          </p:cNvSpPr>
          <p:nvPr/>
        </p:nvSpPr>
        <p:spPr>
          <a:xfrm rot="0">
            <a:off x="711200" y="15113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(추가수정) 부가세대사 - 국세청 데이터 Select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일반계산서  제외 조건 추가, 원복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(ZFIR5057, ZFIR5057_1)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(추가수정) 부가세대사 - 레이아웃 변경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SELECT 조건 추가 (ZFIR5057,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ZFIR5057_1)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EWS 시나리오 검색 조건 수정 요청 영천저유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소 플랜트 제?  외 로직 추가 (ZEWR8061)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사업장별 부가세 과세표준 및 납부세액 신고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명세서 파일 생 성 프로그램 생성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(ZFIR5082_1)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사업장별 부가세 과세표준 및 납부세액 신고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명세서 파일 생성 프로그램 생성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(ZFIR5082_1)</a:t>
            </a:r>
            <a:br/>
          </a:p>
        </p:txBody>
      </p:sp>
      <p:sp>
        <p:nvSpPr>
          <p:cNvPr id="590148917" name="Text">
    </p:cNvPr>
          <p:cNvSpPr>
            <a:spLocks noGrp="1"/>
          </p:cNvSpPr>
          <p:nvPr/>
        </p:nvSpPr>
        <p:spPr>
          <a:xfrm rot="0">
            <a:off x="44831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</a:p>
        </p:txBody>
      </p:sp>
      <p:sp>
        <p:nvSpPr>
          <p:cNvPr id="716233940" name="Text">
    </p:cNvPr>
          <p:cNvSpPr>
            <a:spLocks noGrp="1"/>
          </p:cNvSpPr>
          <p:nvPr/>
        </p:nvSpPr>
        <p:spPr>
          <a:xfrm rot="0">
            <a:off x="48514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br/>
          </a:p>
        </p:txBody>
      </p:sp>
      <p:sp>
        <p:nvSpPr>
          <p:cNvPr id="229438427" name="Text">
    </p:cNvPr>
          <p:cNvSpPr>
            <a:spLocks noGrp="1"/>
          </p:cNvSpPr>
          <p:nvPr/>
        </p:nvSpPr>
        <p:spPr>
          <a:xfrm rot="0">
            <a:off x="4114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br/>
            <a:br/>
          </a:p>
        </p:txBody>
      </p:sp>
      <p:sp>
        <p:nvSpPr>
          <p:cNvPr id="2011359590" name="Text">
    </p:cNvPr>
          <p:cNvSpPr>
            <a:spLocks noGrp="1"/>
          </p:cNvSpPr>
          <p:nvPr/>
        </p:nvSpPr>
        <p:spPr>
          <a:xfrm rot="0">
            <a:off x="6604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66336754" name="Text">
    </p:cNvPr>
          <p:cNvSpPr>
            <a:spLocks noGrp="1"/>
          </p:cNvSpPr>
          <p:nvPr/>
        </p:nvSpPr>
        <p:spPr>
          <a:xfrm rot="0">
            <a:off x="58801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34315822" name="Text">
    </p:cNvPr>
          <p:cNvSpPr>
            <a:spLocks noGrp="1"/>
          </p:cNvSpPr>
          <p:nvPr/>
        </p:nvSpPr>
        <p:spPr>
          <a:xfrm rot="0">
            <a:off x="9702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</a:p>
        </p:txBody>
      </p:sp>
      <p:sp>
        <p:nvSpPr>
          <p:cNvPr id="1963002149" name="Text">
    </p:cNvPr>
          <p:cNvSpPr>
            <a:spLocks noGrp="1"/>
          </p:cNvSpPr>
          <p:nvPr/>
        </p:nvSpPr>
        <p:spPr>
          <a:xfrm rot="0">
            <a:off x="93345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br/>
          </a:p>
        </p:txBody>
      </p:sp>
      <p:sp>
        <p:nvSpPr>
          <p:cNvPr id="365459258" name="Text">
    </p:cNvPr>
          <p:cNvSpPr>
            <a:spLocks noGrp="1"/>
          </p:cNvSpPr>
          <p:nvPr/>
        </p:nvSpPr>
        <p:spPr>
          <a:xfrm rot="0">
            <a:off x="5930900" y="39370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필수 선택 적용(90%:반영시점 7월로 연기됨)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휴가취소 신청서 작성시, 근로시간 한도 점검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인사정보 요청서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임금 유형 생성: 연말정산(임원퇴직소득금액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한도초과액)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단말기 인증기록 등록 신청서 메뉴 신규개발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요청(90%)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- 4조2교대근무자 연차휴가(8시간), 휴일(8시간)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휴가유형   신규 생성 요청</a:t>
            </a:r>
            <a:br/>
          </a:p>
        </p:txBody>
      </p:sp>
      <p:sp>
        <p:nvSpPr>
          <p:cNvPr id="1061062366" name="Text">
    </p:cNvPr>
          <p:cNvSpPr>
            <a:spLocks noGrp="1"/>
          </p:cNvSpPr>
          <p:nvPr/>
        </p:nvSpPr>
        <p:spPr>
          <a:xfrm rot="0">
            <a:off x="53086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755914852" name="Text">
    </p:cNvPr>
          <p:cNvSpPr>
            <a:spLocks noGrp="1"/>
          </p:cNvSpPr>
          <p:nvPr/>
        </p:nvSpPr>
        <p:spPr>
          <a:xfrm rot="0">
            <a:off x="889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362567285" name="Text">
    </p:cNvPr>
          <p:cNvSpPr>
            <a:spLocks noGrp="1"/>
          </p:cNvSpPr>
          <p:nvPr/>
        </p:nvSpPr>
        <p:spPr>
          <a:xfrm rot="0">
            <a:off x="711200" y="39370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4조2교대근무자 연차휴가(8시간), 휴일(8시간)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휴가유형 신규 생성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수습사원 중 100% 지급자 처리용 "채용구분"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신규생성 작업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승인완료 특근명령서 삭재요청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임금 유형 생성: 연말정산(임원퇴직소득금액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한도초과액)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정직자에 대한 시스템 계정 잠금</a:t>
            </a:r>
            <a:br/>
          </a:p>
        </p:txBody>
      </p:sp>
      <p:sp>
        <p:nvSpPr>
          <p:cNvPr id="1136366171" name="Text">
    </p:cNvPr>
          <p:cNvSpPr>
            <a:spLocks noGrp="1"/>
          </p:cNvSpPr>
          <p:nvPr/>
        </p:nvSpPr>
        <p:spPr>
          <a:xfrm rot="0">
            <a:off x="44831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50533252" name="Text">
    </p:cNvPr>
          <p:cNvSpPr>
            <a:spLocks noGrp="1"/>
          </p:cNvSpPr>
          <p:nvPr/>
        </p:nvSpPr>
        <p:spPr>
          <a:xfrm rot="0">
            <a:off x="48514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</a:p>
        </p:txBody>
      </p:sp>
      <p:sp>
        <p:nvSpPr>
          <p:cNvPr id="702766589" name="Text">
    </p:cNvPr>
          <p:cNvSpPr>
            <a:spLocks noGrp="1"/>
          </p:cNvSpPr>
          <p:nvPr/>
        </p:nvSpPr>
        <p:spPr>
          <a:xfrm rot="0">
            <a:off x="4114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</a:p>
        </p:txBody>
      </p:sp>
      <p:sp>
        <p:nvSpPr>
          <p:cNvPr id="1589348682" name="Text">
    </p:cNvPr>
          <p:cNvSpPr>
            <a:spLocks noGrp="1"/>
          </p:cNvSpPr>
          <p:nvPr/>
        </p:nvSpPr>
        <p:spPr>
          <a:xfrm rot="0">
            <a:off x="6604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99817356" name="Text">
    </p:cNvPr>
          <p:cNvSpPr>
            <a:spLocks noGrp="1"/>
          </p:cNvSpPr>
          <p:nvPr/>
        </p:nvSpPr>
        <p:spPr>
          <a:xfrm rot="0">
            <a:off x="58801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6078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3401714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7079022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9346243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1308094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59858020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9651743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196969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5621502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2676049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363481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4061982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976129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7127199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3613920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66820292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</a:p>
        </p:txBody>
      </p:sp>
      <p:sp>
        <p:nvSpPr>
          <p:cNvPr id="135603090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내 '긴급업무 수행 교통비 신청서' 전자결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재 화면 수정</a:t>
            </a:r>
            <a:br/>
          </a:p>
        </p:txBody>
      </p:sp>
      <p:sp>
        <p:nvSpPr>
          <p:cNvPr id="124703824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37806106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79445971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문의 응대 및 확인작업(의료비 HR결재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함 분리 요청?   분석,생활안정자금 신청자 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선순위 분석 , 제증명 원격지원, 이사비 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팅안내)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국내출장명령서 출장자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누락자료 점검후 반영 요청</a:t>
            </a:r>
            <a:br/>
          </a:p>
        </p:txBody>
      </p:sp>
      <p:sp>
        <p:nvSpPr>
          <p:cNvPr id="56938498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</a:p>
        </p:txBody>
      </p:sp>
      <p:sp>
        <p:nvSpPr>
          <p:cNvPr id="122613002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</a:p>
        </p:txBody>
      </p:sp>
      <p:sp>
        <p:nvSpPr>
          <p:cNvPr id="11960002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</a:p>
        </p:txBody>
      </p:sp>
      <p:sp>
        <p:nvSpPr>
          <p:cNvPr id="120527575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3690990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1921272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8172024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</a:p>
        </p:txBody>
      </p:sp>
      <p:sp>
        <p:nvSpPr>
          <p:cNvPr id="2064978702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구매요청문서 단가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윤활유 Toll-blending을 위한 BOM 입력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윤활유 HKMC판매 프로세스를 위한 예외구매처 관리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구입명세서 미착 표기</a:t>
            </a:r>
          </a:p>
        </p:txBody>
      </p:sp>
      <p:sp>
        <p:nvSpPr>
          <p:cNvPr id="63641740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82626995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10831368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구매요청문서 단가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윤활유 Toll-blending을 위한 BOM 입력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윤활유 HKMC판매 프로세스를 위한 예외구매처 관리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구입명세서 미착 표기</a:t>
            </a:r>
          </a:p>
        </p:txBody>
      </p:sp>
      <p:sp>
        <p:nvSpPr>
          <p:cNvPr id="29893849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12867179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</a:p>
        </p:txBody>
      </p:sp>
      <p:sp>
        <p:nvSpPr>
          <p:cNvPr id="22125227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</a:p>
        </p:txBody>
      </p:sp>
      <p:sp>
        <p:nvSpPr>
          <p:cNvPr id="86737723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0437397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11316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5060864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9594039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238563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7161636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08675651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4444479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6943582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2183668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7506480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8043736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5101041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4149984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3883362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7066503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55955444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</a:p>
        </p:txBody>
      </p:sp>
      <p:sp>
        <p:nvSpPr>
          <p:cNvPr id="38301352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1731407475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65406764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47086814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'23년도 2분기 용인센터/온산공장 NT서버 보안패치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관련 해당 SAP 시스템 서비스 점검작업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HCM운영 보안 SSL 인증서 갱신 후 피오리 인증서 갱신이  안되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문제로 AP서버 SAP서비스 리스타트 및 점검작업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SAP Security Patch Day 관련 Notes 확인 및 적용 작업 업무지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</a:t>
            </a:r>
          </a:p>
        </p:txBody>
      </p:sp>
      <p:sp>
        <p:nvSpPr>
          <p:cNvPr id="166717494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br/>
          </a:p>
        </p:txBody>
      </p:sp>
      <p:sp>
        <p:nvSpPr>
          <p:cNvPr id="50134849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br/>
          </a:p>
        </p:txBody>
      </p:sp>
      <p:sp>
        <p:nvSpPr>
          <p:cNvPr id="149977216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  <a:br/>
          </a:p>
        </p:txBody>
      </p:sp>
      <p:sp>
        <p:nvSpPr>
          <p:cNvPr id="140197138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1252375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17424887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br/>
          </a:p>
        </p:txBody>
      </p:sp>
      <p:sp>
        <p:nvSpPr>
          <p:cNvPr id="65026924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</a:p>
        </p:txBody>
      </p:sp>
      <p:sp>
        <p:nvSpPr>
          <p:cNvPr id="198963864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ZPMB5090 집계 프로그램의 수정 요청* 외주용역비 계산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로직 보완 </a:t>
            </a:r>
          </a:p>
        </p:txBody>
      </p:sp>
      <p:sp>
        <p:nvSpPr>
          <p:cNvPr id="32826808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</a:p>
        </p:txBody>
      </p:sp>
      <p:sp>
        <p:nvSpPr>
          <p:cNvPr id="150468764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</a:p>
        </p:txBody>
      </p:sp>
      <p:sp>
        <p:nvSpPr>
          <p:cNvPr id="1841851540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ZPMB5090 집계 프로그램의 수정 요청* 외주용역비 계산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로직 보완 </a:t>
            </a:r>
          </a:p>
        </p:txBody>
      </p:sp>
      <p:sp>
        <p:nvSpPr>
          <p:cNvPr id="55140561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br/>
          </a:p>
        </p:txBody>
      </p:sp>
      <p:sp>
        <p:nvSpPr>
          <p:cNvPr id="88190473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</a:p>
        </p:txBody>
      </p:sp>
      <p:sp>
        <p:nvSpPr>
          <p:cNvPr id="27968606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</a:p>
        </p:txBody>
      </p:sp>
      <p:sp>
        <p:nvSpPr>
          <p:cNvPr id="104292605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8717124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16567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6005909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4057602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4793290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5212425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14621803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6456112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4277104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1630137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7216945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9879424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4156881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3694303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2475676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838946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97473156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</a:p>
        </p:txBody>
      </p:sp>
      <p:sp>
        <p:nvSpPr>
          <p:cNvPr id="123937551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메인 화면 공통화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브라우저 알림 제거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[계정관리]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ccs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</a:p>
        </p:txBody>
      </p:sp>
      <p:sp>
        <p:nvSpPr>
          <p:cNvPr id="39897173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04396262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29361220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메인 화면 공통화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브라우저 알림 제거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[계정관리]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ccs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</a:p>
        </p:txBody>
      </p:sp>
      <p:sp>
        <p:nvSpPr>
          <p:cNvPr id="211408490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147575651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</a:p>
        </p:txBody>
      </p:sp>
      <p:sp>
        <p:nvSpPr>
          <p:cNvPr id="63614354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</a:p>
        </p:txBody>
      </p:sp>
      <p:sp>
        <p:nvSpPr>
          <p:cNvPr id="106214625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8629842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35100172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</a:p>
        </p:txBody>
      </p:sp>
      <p:sp>
        <p:nvSpPr>
          <p:cNvPr id="1150849385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</a:p>
        </p:txBody>
      </p:sp>
      <p:sp>
        <p:nvSpPr>
          <p:cNvPr id="6017236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구축-7/12 SD모듈 수정사항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 및 운영 선 반영</a:t>
            </a:r>
          </a:p>
        </p:txBody>
      </p:sp>
      <p:sp>
        <p:nvSpPr>
          <p:cNvPr id="148570023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21166401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20227063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구축-7/12 SD모듈 수정사항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 및 운영 선 반영-7/13 모니터링 프로그램 코딩-7/14 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니터링 프로그램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- 7/17-7/21 하기휴가</a:t>
            </a:r>
          </a:p>
        </p:txBody>
      </p:sp>
      <p:sp>
        <p:nvSpPr>
          <p:cNvPr id="105544964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</a:p>
        </p:txBody>
      </p:sp>
      <p:sp>
        <p:nvSpPr>
          <p:cNvPr id="15453412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74789135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</a:p>
        </p:txBody>
      </p:sp>
      <p:sp>
        <p:nvSpPr>
          <p:cNvPr id="39233258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6030607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