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9"/>
    <p:sldId id="274" r:id="rId31"/>
    <p:sldId id="275" r:id="rId32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notesSlides/notesSlide4.xml" Type="http://schemas.openxmlformats.org/officeDocument/2006/relationships/notes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slides/slide19.xml" Type="http://schemas.openxmlformats.org/officeDocument/2006/relationships/slide"/><Relationship Id="rId32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2023-06-29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[2023.06.27 ~ 2023.07.03]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7월 2주차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71723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3618314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073323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9770595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3647073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47728438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875922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4691120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6421066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2305154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8191112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9914753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3314478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3169482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7812801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210474851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89693430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</a:p>
        </p:txBody>
      </p:sp>
      <p:sp>
        <p:nvSpPr>
          <p:cNvPr id="84475586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09143332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59262964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</a:p>
        </p:txBody>
      </p:sp>
      <p:sp>
        <p:nvSpPr>
          <p:cNvPr id="66569249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07/15</a:t>
            </a:r>
            <a:br/>
            <a:br/>
          </a:p>
        </p:txBody>
      </p:sp>
      <p:sp>
        <p:nvSpPr>
          <p:cNvPr id="151134490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</a:p>
        </p:txBody>
      </p:sp>
      <p:sp>
        <p:nvSpPr>
          <p:cNvPr id="194913830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109411793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476600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614008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68560640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</a:p>
        </p:txBody>
      </p:sp>
      <p:sp>
        <p:nvSpPr>
          <p:cNvPr id="30890831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ITSM-95956DOPCO 탱크 재고 정보를 ERP에 수신 및 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장 요청</a:t>
            </a:r>
          </a:p>
        </p:txBody>
      </p:sp>
      <p:sp>
        <p:nvSpPr>
          <p:cNvPr id="118301739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9643023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76204252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ITSM-95956DOPCO 탱크 재고 정보를 ERP에 수신 및 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장 요청</a:t>
            </a:r>
          </a:p>
        </p:txBody>
      </p:sp>
      <p:sp>
        <p:nvSpPr>
          <p:cNvPr id="193491287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77643275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</a:p>
        </p:txBody>
      </p:sp>
      <p:sp>
        <p:nvSpPr>
          <p:cNvPr id="26210761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</a:p>
        </p:txBody>
      </p:sp>
      <p:sp>
        <p:nvSpPr>
          <p:cNvPr id="209321767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4114515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58233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0284092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4015734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2213823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7329400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6938225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8740886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590098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4681108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4470042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1091442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081552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391870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0871081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5746223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48356990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</a:p>
        </p:txBody>
      </p:sp>
      <p:sp>
        <p:nvSpPr>
          <p:cNvPr id="144099341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</a:t>
            </a:r>
          </a:p>
        </p:txBody>
      </p:sp>
      <p:sp>
        <p:nvSpPr>
          <p:cNvPr id="206388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96338262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81687131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 정리 문서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정리 문서 작성</a:t>
            </a:r>
          </a:p>
        </p:txBody>
      </p:sp>
      <p:sp>
        <p:nvSpPr>
          <p:cNvPr id="207387207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57352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49887234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178526880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1105695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2326726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161026197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</a:p>
        </p:txBody>
      </p:sp>
      <p:sp>
        <p:nvSpPr>
          <p:cNvPr id="210368698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버그 수정 및 속도 이슈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 사용 확인서 수신부서 제거 요청 건 관련 기존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수정</a:t>
            </a:r>
          </a:p>
        </p:txBody>
      </p:sp>
      <p:sp>
        <p:nvSpPr>
          <p:cNvPr id="202805358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49610919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39999290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협조문 오기재사항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전자결재(재무) 3.고정자산 구매예산 승인(신청)서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투자관리번호부여 신청서 결재라인 수정 요청(7/3부터)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lky2009 계정 잠김 해제 요청</a:t>
            </a:r>
          </a:p>
        </p:txBody>
      </p:sp>
      <p:sp>
        <p:nvSpPr>
          <p:cNvPr id="86056103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</a:p>
        </p:txBody>
      </p:sp>
      <p:sp>
        <p:nvSpPr>
          <p:cNvPr id="118265439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</a:p>
        </p:txBody>
      </p:sp>
      <p:sp>
        <p:nvSpPr>
          <p:cNvPr id="204543163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</a:p>
        </p:txBody>
      </p:sp>
      <p:sp>
        <p:nvSpPr>
          <p:cNvPr id="99458514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245944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20980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4293127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1580712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5466360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0493540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809699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8527523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3832662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2296969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7611322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4553151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7128492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8465809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2584919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3723326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96389541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47598900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171492373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3228628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65817145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속보용 탱크재고 생성 로직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동광화학 Return Gas 분자량 및 열량값(LHV) 입력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Role 적용</a:t>
            </a:r>
          </a:p>
        </p:txBody>
      </p:sp>
      <p:sp>
        <p:nvSpPr>
          <p:cNvPr id="113468255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41180368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208361971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</a:p>
        </p:txBody>
      </p:sp>
      <p:sp>
        <p:nvSpPr>
          <p:cNvPr id="20620934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8489043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51329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97503824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76569338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</a:p>
        </p:txBody>
      </p:sp>
      <p:sp>
        <p:nvSpPr>
          <p:cNvPr id="103915281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7294924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54141270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</a:p>
        </p:txBody>
      </p:sp>
      <p:sp>
        <p:nvSpPr>
          <p:cNvPr id="28896703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759189673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</a:p>
        </p:txBody>
      </p:sp>
      <p:sp>
        <p:nvSpPr>
          <p:cNvPr id="45809100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30051780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573089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68005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9127577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8594449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280255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9031791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8470127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008404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5079931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2114703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2231757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0523688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5382898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6784860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0964287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4768064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98674595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</a:p>
        </p:txBody>
      </p:sp>
      <p:sp>
        <p:nvSpPr>
          <p:cNvPr id="209097424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업무종료</a:t>
            </a:r>
          </a:p>
        </p:txBody>
      </p:sp>
      <p:sp>
        <p:nvSpPr>
          <p:cNvPr id="179799022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61206846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44396316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업무종료</a:t>
            </a:r>
          </a:p>
        </p:txBody>
      </p:sp>
      <p:sp>
        <p:nvSpPr>
          <p:cNvPr id="180824088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50812143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64612455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</a:p>
        </p:txBody>
      </p:sp>
      <p:sp>
        <p:nvSpPr>
          <p:cNvPr id="24991781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065159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4878387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50599059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99637085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</a:p>
        </p:txBody>
      </p:sp>
      <p:sp>
        <p:nvSpPr>
          <p:cNvPr id="193536995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10290388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63395045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ITSM-96855 견적서 삭제ITSM-96854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Fortity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CH Flow 추가 (취약점 점검 수동)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사외 네트워크 첨부파일 다운로드 에러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ITSM-96800 견적 공수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GW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ITSM-97064 데이터 작업 삭제ITSM-95835 서비스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청서 반려</a:t>
            </a:r>
          </a:p>
        </p:txBody>
      </p:sp>
      <p:sp>
        <p:nvSpPr>
          <p:cNvPr id="8856265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75519635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85740225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812025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188052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0209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7217928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7134400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5613744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714972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5560949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606238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2675315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8736337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6648405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2555933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9199071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4512530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7388694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3233819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81437495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89028411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52038126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76417322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8138616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A11 '#1 회계 지급전표' 작업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 지급계좌' 작업 기안지 pdf -&gt; txt 전환 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장 지속 실패 -&gt; 테스트 반응 이상X -&gt; pdf 파일 자체 문제로 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자이오넥스 IAM 계정 연장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 지급전표' 작업 데이터정리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작업 메일미발송 및 정상수행 완료 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내 -&gt; 엑셀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'항공급유' 작업 메일 수신자 변경</a:t>
            </a:r>
          </a:p>
        </p:txBody>
      </p:sp>
      <p:sp>
        <p:nvSpPr>
          <p:cNvPr id="98447168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1008476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45684827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56523738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7220657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2537134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199103947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</a:p>
        </p:txBody>
      </p:sp>
      <p:sp>
        <p:nvSpPr>
          <p:cNvPr id="135994913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</a:p>
        </p:txBody>
      </p:sp>
      <p:sp>
        <p:nvSpPr>
          <p:cNvPr id="132983153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89664594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62930939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</a:p>
        </p:txBody>
      </p:sp>
      <p:sp>
        <p:nvSpPr>
          <p:cNvPr id="23171776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157999835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171523594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</a:p>
        </p:txBody>
      </p:sp>
      <p:sp>
        <p:nvSpPr>
          <p:cNvPr id="135835537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827215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50287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8535536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8231556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3640796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6477421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7467885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6065175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9482565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1687630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3571475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1089478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0688580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5310939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1676045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8437437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</a:p>
        </p:txBody>
      </p:sp>
      <p:sp>
        <p:nvSpPr>
          <p:cNvPr id="52075173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</a:p>
        </p:txBody>
      </p:sp>
      <p:sp>
        <p:nvSpPr>
          <p:cNvPr id="147405162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부서지침서 제,개정,폐기등의 실적관리 필요에 따라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개선 가능한지 검토요청</a:t>
            </a:r>
          </a:p>
        </p:txBody>
      </p:sp>
      <p:sp>
        <p:nvSpPr>
          <p:cNvPr id="9539157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65392598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77713599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교육결과보고서 임시저장시 오류 확인 및 원복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부서지침서 제,개정,폐기등의 실적관리 필요에 따라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개선 가능한지 검토요청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VDI 환경에서 독서통신 사이트 접근시 오류 확인.  VDI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방화벽 오픈 신청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인천저유소 김남원 대리. LPG충전,저장,집단공급시설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검사기관 교육결과보고서 조회안됨 문의, 오류 수정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ERS 검색서비스 오류 확인 요청</a:t>
            </a:r>
          </a:p>
        </p:txBody>
      </p:sp>
      <p:sp>
        <p:nvSpPr>
          <p:cNvPr id="161006773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64352630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35295105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59050172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1715422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98106364" name="Text">
    </p:cNvPr>
          <p:cNvSpPr>
            <a:spLocks noGrp="1"/>
          </p:cNvSpPr>
          <p:nvPr/>
        </p:nvSpPr>
        <p:spPr>
          <a:xfrm rot="0">
            <a:off x="9702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839666880" name="Text">
    </p:cNvPr>
          <p:cNvSpPr>
            <a:spLocks noGrp="1"/>
          </p:cNvSpPr>
          <p:nvPr/>
        </p:nvSpPr>
        <p:spPr>
          <a:xfrm rot="0">
            <a:off x="93345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</a:p>
        </p:txBody>
      </p:sp>
      <p:sp>
        <p:nvSpPr>
          <p:cNvPr id="92042275" name="Text">
    </p:cNvPr>
          <p:cNvSpPr>
            <a:spLocks noGrp="1"/>
          </p:cNvSpPr>
          <p:nvPr/>
        </p:nvSpPr>
        <p:spPr>
          <a:xfrm rot="0">
            <a:off x="59309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임원 월별 사용내역 취소데이터 반영되게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1035035601" name="Text">
    </p:cNvPr>
          <p:cNvSpPr>
            <a:spLocks noGrp="1"/>
          </p:cNvSpPr>
          <p:nvPr/>
        </p:nvSpPr>
        <p:spPr>
          <a:xfrm rot="0">
            <a:off x="53086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655836094" name="Text">
    </p:cNvPr>
          <p:cNvSpPr>
            <a:spLocks noGrp="1"/>
          </p:cNvSpPr>
          <p:nvPr/>
        </p:nvSpPr>
        <p:spPr>
          <a:xfrm rot="0">
            <a:off x="889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847787876" name="Text">
    </p:cNvPr>
          <p:cNvSpPr>
            <a:spLocks noGrp="1"/>
          </p:cNvSpPr>
          <p:nvPr/>
        </p:nvSpPr>
        <p:spPr>
          <a:xfrm rot="0">
            <a:off x="7112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IAMS 자동통제 평가 관련 데이터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공장 Web Application 서비스 점검 자동화 구현 검토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Fortify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SAP에서 예약마감시,통합재고조회에서 해당 자재 PR번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호가 없어지지 않은 현상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인사정보 배치 시 공장 일부 사용자 미등록되는 현상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 및 WMS 접속 권한 부여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임원 월별 사용내역 취소데이터 반영안되게 프로그램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요청 </a:t>
            </a:r>
          </a:p>
        </p:txBody>
      </p:sp>
      <p:sp>
        <p:nvSpPr>
          <p:cNvPr id="1412665466" name="Text">
    </p:cNvPr>
          <p:cNvSpPr>
            <a:spLocks noGrp="1"/>
          </p:cNvSpPr>
          <p:nvPr/>
        </p:nvSpPr>
        <p:spPr>
          <a:xfrm rot="0">
            <a:off x="44831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1655361222" name="Text">
    </p:cNvPr>
          <p:cNvSpPr>
            <a:spLocks noGrp="1"/>
          </p:cNvSpPr>
          <p:nvPr/>
        </p:nvSpPr>
        <p:spPr>
          <a:xfrm rot="0">
            <a:off x="48514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268955856" name="Text">
    </p:cNvPr>
          <p:cNvSpPr>
            <a:spLocks noGrp="1"/>
          </p:cNvSpPr>
          <p:nvPr/>
        </p:nvSpPr>
        <p:spPr>
          <a:xfrm rot="0">
            <a:off x="4114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674036899" name="Text">
    </p:cNvPr>
          <p:cNvSpPr>
            <a:spLocks noGrp="1"/>
          </p:cNvSpPr>
          <p:nvPr/>
        </p:nvSpPr>
        <p:spPr>
          <a:xfrm rot="0">
            <a:off x="6604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25564129" name="Text">
    </p:cNvPr>
          <p:cNvSpPr>
            <a:spLocks noGrp="1"/>
          </p:cNvSpPr>
          <p:nvPr/>
        </p:nvSpPr>
        <p:spPr>
          <a:xfrm rot="0">
            <a:off x="58801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80294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1330174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4279591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7243185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1007571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2861258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1771555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7022115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1238351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8518564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3898072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0460144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3754854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3894679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6458566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</a:p>
        </p:txBody>
      </p:sp>
      <p:sp>
        <p:nvSpPr>
          <p:cNvPr id="67581072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68783386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인수인계 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7월 4일부터 사용자 OffBorading 처리 </a:t>
            </a:r>
          </a:p>
        </p:txBody>
      </p:sp>
      <p:sp>
        <p:nvSpPr>
          <p:cNvPr id="63135657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64911807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31687554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WEB Part Leader 배영식 차장님 권한 부여 및 안내</a:t>
            </a:r>
          </a:p>
        </p:txBody>
      </p:sp>
      <p:sp>
        <p:nvSpPr>
          <p:cNvPr id="44136254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84119832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31406051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</a:p>
        </p:txBody>
      </p:sp>
      <p:sp>
        <p:nvSpPr>
          <p:cNvPr id="85645028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5913011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285390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54799694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89286574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DOPCO 탱크 재고 정보를 ERP에 수신 및 저장 요청</a:t>
            </a:r>
          </a:p>
        </p:txBody>
      </p:sp>
      <p:sp>
        <p:nvSpPr>
          <p:cNvPr id="160935900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6857072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79473886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DOPCO 탱크 재고 정보를 ERP에 수신 및 저장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EIS/YB 서버 솔루션(Longview Analytics) Patch 적용</a:t>
            </a:r>
          </a:p>
        </p:txBody>
      </p:sp>
      <p:sp>
        <p:nvSpPr>
          <p:cNvPr id="20942988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06/28</a:t>
            </a:r>
            <a:br/>
          </a:p>
        </p:txBody>
      </p:sp>
      <p:sp>
        <p:nvSpPr>
          <p:cNvPr id="90357441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06/28</a:t>
            </a:r>
            <a:br/>
          </a:p>
        </p:txBody>
      </p:sp>
      <p:sp>
        <p:nvSpPr>
          <p:cNvPr id="5087591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06/28</a:t>
            </a:r>
            <a:br/>
          </a:p>
        </p:txBody>
      </p:sp>
      <p:sp>
        <p:nvSpPr>
          <p:cNvPr id="62094156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4640728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027167994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◑ 남대현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이병준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김원기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김예린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배영식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박민우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김도신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◐ 순현국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김예린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7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027167994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7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875004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361854887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220523261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932371791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321792180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549216783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61833145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94570395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762724564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12942051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912706303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2054566040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458281640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57503384" name="Frame"/>
          <p:cNvSpPr>
            <a:spLocks noGrp="1"/>
          </p:cNvSpPr>
          <p:nvPr/>
        </p:nvSpPr>
        <p:spPr>
          <a:xfrm>
            <a:off x="25400" y="52451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146028746" name="Text">
    </p:cNvPr>
          <p:cNvSpPr>
            <a:spLocks noGrp="1"/>
          </p:cNvSpPr>
          <p:nvPr/>
        </p:nvSpPr>
        <p:spPr>
          <a:xfrm rot="0">
            <a:off x="152400" y="5270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259393579" name="Text">
    </p:cNvPr>
          <p:cNvSpPr>
            <a:spLocks noGrp="1"/>
          </p:cNvSpPr>
          <p:nvPr/>
        </p:nvSpPr>
        <p:spPr>
          <a:xfrm rot="0">
            <a:off x="6451600" y="5803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5024767" name="Text">
    </p:cNvPr>
          <p:cNvSpPr>
            <a:spLocks noGrp="1"/>
          </p:cNvSpPr>
          <p:nvPr/>
        </p:nvSpPr>
        <p:spPr>
          <a:xfrm rot="0">
            <a:off x="2057400" y="5803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40198651" name="Text">
    </p:cNvPr>
          <p:cNvSpPr>
            <a:spLocks noGrp="1"/>
          </p:cNvSpPr>
          <p:nvPr/>
        </p:nvSpPr>
        <p:spPr>
          <a:xfrm rot="0">
            <a:off x="101600" y="5803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1297062" name="Text">
    </p:cNvPr>
          <p:cNvSpPr>
            <a:spLocks noGrp="1"/>
          </p:cNvSpPr>
          <p:nvPr/>
        </p:nvSpPr>
        <p:spPr>
          <a:xfrm rot="0">
            <a:off x="101600" y="5562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625331348" name="Text">
    </p:cNvPr>
          <p:cNvSpPr>
            <a:spLocks noGrp="1"/>
          </p:cNvSpPr>
          <p:nvPr/>
        </p:nvSpPr>
        <p:spPr>
          <a:xfrm rot="0">
            <a:off x="2057400" y="5562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165764469" name="Text">
    </p:cNvPr>
          <p:cNvSpPr>
            <a:spLocks noGrp="1"/>
          </p:cNvSpPr>
          <p:nvPr/>
        </p:nvSpPr>
        <p:spPr>
          <a:xfrm rot="0">
            <a:off x="6451600" y="5562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638076766" name="Text">
    </p:cNvPr>
          <p:cNvSpPr>
            <a:spLocks noGrp="1"/>
          </p:cNvSpPr>
          <p:nvPr/>
        </p:nvSpPr>
        <p:spPr>
          <a:xfrm rot="0">
            <a:off x="101600" y="6096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6807457" name="Text">
    </p:cNvPr>
          <p:cNvSpPr>
            <a:spLocks noGrp="1"/>
          </p:cNvSpPr>
          <p:nvPr/>
        </p:nvSpPr>
        <p:spPr>
          <a:xfrm rot="0">
            <a:off x="6451600" y="6096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6082295" name="Text">
    </p:cNvPr>
          <p:cNvSpPr>
            <a:spLocks noGrp="1"/>
          </p:cNvSpPr>
          <p:nvPr/>
        </p:nvSpPr>
        <p:spPr>
          <a:xfrm rot="0">
            <a:off x="2057400" y="6096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6403526" name="Text">
    </p:cNvPr>
          <p:cNvSpPr>
            <a:spLocks noGrp="1"/>
          </p:cNvSpPr>
          <p:nvPr/>
        </p:nvSpPr>
        <p:spPr>
          <a:xfrm rot="0">
            <a:off x="1244600" y="6096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51464696" name="Text">
    </p:cNvPr>
          <p:cNvSpPr>
            <a:spLocks noGrp="1"/>
          </p:cNvSpPr>
          <p:nvPr/>
        </p:nvSpPr>
        <p:spPr>
          <a:xfrm rot="0">
            <a:off x="1244600" y="5803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78527711" name="Text">
    </p:cNvPr>
          <p:cNvSpPr>
            <a:spLocks noGrp="1"/>
          </p:cNvSpPr>
          <p:nvPr/>
        </p:nvSpPr>
        <p:spPr>
          <a:xfrm rot="0">
            <a:off x="1244600" y="5562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134900025" name="Text">
    </p:cNvPr>
          <p:cNvSpPr>
            <a:spLocks noGrp="1"/>
          </p:cNvSpPr>
          <p:nvPr/>
        </p:nvSpPr>
        <p:spPr>
          <a:xfrm rot="0">
            <a:off x="8102600" y="6096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36495340" name="Text">
    </p:cNvPr>
          <p:cNvSpPr>
            <a:spLocks noGrp="1"/>
          </p:cNvSpPr>
          <p:nvPr/>
        </p:nvSpPr>
        <p:spPr>
          <a:xfrm rot="0">
            <a:off x="8102600" y="5562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334684140" name="Text">
    </p:cNvPr>
          <p:cNvSpPr>
            <a:spLocks noGrp="1"/>
          </p:cNvSpPr>
          <p:nvPr/>
        </p:nvSpPr>
        <p:spPr>
          <a:xfrm rot="0">
            <a:off x="8102600" y="5803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078746" name="Frame"/>
          <p:cNvSpPr>
            <a:spLocks noGrp="1"/>
          </p:cNvSpPr>
          <p:nvPr/>
        </p:nvSpPr>
        <p:spPr>
          <a:xfrm>
            <a:off x="101600" y="31369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672322999" name="Text">
    </p:cNvPr>
          <p:cNvSpPr>
            <a:spLocks noGrp="1"/>
          </p:cNvSpPr>
          <p:nvPr/>
        </p:nvSpPr>
        <p:spPr>
          <a:xfrm rot="0">
            <a:off x="165100" y="3200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26374146" name="Text">
    </p:cNvPr>
          <p:cNvSpPr>
            <a:spLocks noGrp="1"/>
          </p:cNvSpPr>
          <p:nvPr/>
        </p:nvSpPr>
        <p:spPr>
          <a:xfrm rot="0">
            <a:off x="152400" y="31623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668210573" name="Text">
    </p:cNvPr>
          <p:cNvSpPr>
            <a:spLocks noGrp="1"/>
          </p:cNvSpPr>
          <p:nvPr/>
        </p:nvSpPr>
        <p:spPr>
          <a:xfrm rot="0">
            <a:off x="165100" y="34163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806157107" name="Text">
    </p:cNvPr>
          <p:cNvSpPr>
            <a:spLocks noGrp="1"/>
          </p:cNvSpPr>
          <p:nvPr/>
        </p:nvSpPr>
        <p:spPr>
          <a:xfrm rot="0">
            <a:off x="901700" y="34163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70828194" name="Text">
    </p:cNvPr>
          <p:cNvSpPr>
            <a:spLocks noGrp="1"/>
          </p:cNvSpPr>
          <p:nvPr/>
        </p:nvSpPr>
        <p:spPr>
          <a:xfrm rot="0">
            <a:off x="5549900" y="34163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785201195" name="Text">
    </p:cNvPr>
          <p:cNvSpPr>
            <a:spLocks noGrp="1"/>
          </p:cNvSpPr>
          <p:nvPr/>
        </p:nvSpPr>
        <p:spPr>
          <a:xfrm rot="0">
            <a:off x="6121400" y="34163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137995868" name="Frame"/>
          <p:cNvSpPr>
            <a:spLocks noGrp="1"/>
          </p:cNvSpPr>
          <p:nvPr/>
        </p:nvSpPr>
        <p:spPr>
          <a:xfrm>
            <a:off x="165100" y="44577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686654433" name="Text">
    </p:cNvPr>
          <p:cNvSpPr>
            <a:spLocks noGrp="1"/>
          </p:cNvSpPr>
          <p:nvPr/>
        </p:nvSpPr>
        <p:spPr>
          <a:xfrm rot="0">
            <a:off x="165100" y="44323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89307588" name="Text">
    </p:cNvPr>
          <p:cNvSpPr>
            <a:spLocks noGrp="1"/>
          </p:cNvSpPr>
          <p:nvPr/>
        </p:nvSpPr>
        <p:spPr>
          <a:xfrm rot="0">
            <a:off x="965200" y="44831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CI시설/인허가 검수 및 주유원복 작업신청 결재문서 연동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배차계획정보 전송 SKIPC 이관물량 전용출하지정</a:t>
            </a:r>
          </a:p>
        </p:txBody>
      </p:sp>
      <p:sp>
        <p:nvSpPr>
          <p:cNvPr id="563853532" name="Text">
    </p:cNvPr>
          <p:cNvSpPr>
            <a:spLocks noGrp="1"/>
          </p:cNvSpPr>
          <p:nvPr/>
        </p:nvSpPr>
        <p:spPr>
          <a:xfrm rot="0">
            <a:off x="7239000" y="44831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656460649" name="Text">
    </p:cNvPr>
          <p:cNvSpPr>
            <a:spLocks noGrp="1"/>
          </p:cNvSpPr>
          <p:nvPr/>
        </p:nvSpPr>
        <p:spPr>
          <a:xfrm rot="0">
            <a:off x="5549900" y="44831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</a:p>
        </p:txBody>
      </p:sp>
      <p:sp>
        <p:nvSpPr>
          <p:cNvPr id="1670817511" name="Text">
    </p:cNvPr>
          <p:cNvSpPr>
            <a:spLocks noGrp="1"/>
          </p:cNvSpPr>
          <p:nvPr/>
        </p:nvSpPr>
        <p:spPr>
          <a:xfrm rot="0">
            <a:off x="901700" y="44323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42891243" name="Text">
    </p:cNvPr>
          <p:cNvSpPr>
            <a:spLocks noGrp="1"/>
          </p:cNvSpPr>
          <p:nvPr/>
        </p:nvSpPr>
        <p:spPr>
          <a:xfrm rot="0">
            <a:off x="6121400" y="44323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8898535" name="Text">
    </p:cNvPr>
          <p:cNvSpPr>
            <a:spLocks noGrp="1"/>
          </p:cNvSpPr>
          <p:nvPr/>
        </p:nvSpPr>
        <p:spPr>
          <a:xfrm rot="0">
            <a:off x="5549900" y="44323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8173825" name="Frame"/>
          <p:cNvSpPr>
            <a:spLocks noGrp="1"/>
          </p:cNvSpPr>
          <p:nvPr/>
        </p:nvSpPr>
        <p:spPr>
          <a:xfrm>
            <a:off x="165100" y="37592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659250511" name="Text">
    </p:cNvPr>
          <p:cNvSpPr>
            <a:spLocks noGrp="1"/>
          </p:cNvSpPr>
          <p:nvPr/>
        </p:nvSpPr>
        <p:spPr>
          <a:xfrm rot="0">
            <a:off x="165100" y="37592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929771403" name="Text">
    </p:cNvPr>
          <p:cNvSpPr>
            <a:spLocks noGrp="1"/>
          </p:cNvSpPr>
          <p:nvPr/>
        </p:nvSpPr>
        <p:spPr>
          <a:xfrm rot="0">
            <a:off x="965200" y="38354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담보확보액” 개선요청</a:t>
            </a:r>
          </a:p>
        </p:txBody>
      </p:sp>
      <p:sp>
        <p:nvSpPr>
          <p:cNvPr id="1402904119" name="Text">
    </p:cNvPr>
          <p:cNvSpPr>
            <a:spLocks noGrp="1"/>
          </p:cNvSpPr>
          <p:nvPr/>
        </p:nvSpPr>
        <p:spPr>
          <a:xfrm rot="0">
            <a:off x="7239000" y="38354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04161825" name="Text">
    </p:cNvPr>
          <p:cNvSpPr>
            <a:spLocks noGrp="1"/>
          </p:cNvSpPr>
          <p:nvPr/>
        </p:nvSpPr>
        <p:spPr>
          <a:xfrm rot="0">
            <a:off x="5549900" y="38354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</a:p>
        </p:txBody>
      </p:sp>
      <p:sp>
        <p:nvSpPr>
          <p:cNvPr id="1007464561" name="Text">
    </p:cNvPr>
          <p:cNvSpPr>
            <a:spLocks noGrp="1"/>
          </p:cNvSpPr>
          <p:nvPr/>
        </p:nvSpPr>
        <p:spPr>
          <a:xfrm rot="0">
            <a:off x="901700" y="37592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91838988" name="Text">
    </p:cNvPr>
          <p:cNvSpPr>
            <a:spLocks noGrp="1"/>
          </p:cNvSpPr>
          <p:nvPr/>
        </p:nvSpPr>
        <p:spPr>
          <a:xfrm rot="0">
            <a:off x="6121400" y="37592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6965827" name="Text">
    </p:cNvPr>
          <p:cNvSpPr>
            <a:spLocks noGrp="1"/>
          </p:cNvSpPr>
          <p:nvPr/>
        </p:nvSpPr>
        <p:spPr>
          <a:xfrm rot="0">
            <a:off x="5549900" y="37592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2565857" name="Frame"/>
          <p:cNvSpPr>
            <a:spLocks noGrp="1"/>
          </p:cNvSpPr>
          <p:nvPr/>
        </p:nvSpPr>
        <p:spPr>
          <a:xfrm>
            <a:off x="127000" y="1384300"/>
            <a:ext cx="9779000" cy="1612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22076433" name="Frame"/>
          <p:cNvSpPr>
            <a:spLocks noGrp="1"/>
          </p:cNvSpPr>
          <p:nvPr/>
        </p:nvSpPr>
        <p:spPr>
          <a:xfrm>
            <a:off x="152400" y="2070100"/>
            <a:ext cx="9664700" cy="927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79693609" name="Text">
    </p:cNvPr>
          <p:cNvSpPr>
            <a:spLocks noGrp="1"/>
          </p:cNvSpPr>
          <p:nvPr/>
        </p:nvSpPr>
        <p:spPr>
          <a:xfrm rot="0">
            <a:off x="152400" y="20447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62355427" name="Text">
    </p:cNvPr>
          <p:cNvSpPr>
            <a:spLocks noGrp="1"/>
          </p:cNvSpPr>
          <p:nvPr/>
        </p:nvSpPr>
        <p:spPr>
          <a:xfrm rot="0">
            <a:off x="952500" y="2095500"/>
            <a:ext cx="45974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전자결재(재무) 3.고정자산 구매예산 승인(신청)서 및 투자관리번호부여 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청서 결재라인 수정 요청(7/3부터)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인천저유소 김남원 대리. LPG충전,저장,집단공급시설 및 검사기관 교육결과보고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조회안됨 문의, 오류 수정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[WMS] 공장 Web Application 서비스 점검 자동화 구현 검토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[EIS] EIS/YB 서버 솔루션(Longview Analytics) Patch 적용</a:t>
            </a:r>
          </a:p>
        </p:txBody>
      </p:sp>
      <p:sp>
        <p:nvSpPr>
          <p:cNvPr id="1556872496" name="Text">
    </p:cNvPr>
          <p:cNvSpPr>
            <a:spLocks noGrp="1"/>
          </p:cNvSpPr>
          <p:nvPr/>
        </p:nvSpPr>
        <p:spPr>
          <a:xfrm rot="0">
            <a:off x="7226300" y="2095500"/>
            <a:ext cx="2552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704475294" name="Text">
    </p:cNvPr>
          <p:cNvSpPr>
            <a:spLocks noGrp="1"/>
          </p:cNvSpPr>
          <p:nvPr/>
        </p:nvSpPr>
        <p:spPr>
          <a:xfrm rot="0">
            <a:off x="6108700" y="2044700"/>
            <a:ext cx="7620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733234565" name="Text">
    </p:cNvPr>
          <p:cNvSpPr>
            <a:spLocks noGrp="1"/>
          </p:cNvSpPr>
          <p:nvPr/>
        </p:nvSpPr>
        <p:spPr>
          <a:xfrm rot="0">
            <a:off x="5537200" y="20955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06/28</a:t>
            </a:r>
          </a:p>
        </p:txBody>
      </p:sp>
      <p:sp>
        <p:nvSpPr>
          <p:cNvPr id="1211984464" name="Text">
    </p:cNvPr>
          <p:cNvSpPr>
            <a:spLocks noGrp="1"/>
          </p:cNvSpPr>
          <p:nvPr/>
        </p:nvSpPr>
        <p:spPr>
          <a:xfrm rot="0">
            <a:off x="889000" y="20447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0137498" name="Text">
    </p:cNvPr>
          <p:cNvSpPr>
            <a:spLocks noGrp="1"/>
          </p:cNvSpPr>
          <p:nvPr/>
        </p:nvSpPr>
        <p:spPr>
          <a:xfrm rot="0">
            <a:off x="7124700" y="2044700"/>
            <a:ext cx="26543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9919021" name="Text">
    </p:cNvPr>
          <p:cNvSpPr>
            <a:spLocks noGrp="1"/>
          </p:cNvSpPr>
          <p:nvPr/>
        </p:nvSpPr>
        <p:spPr>
          <a:xfrm rot="0">
            <a:off x="5537200" y="20447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17918507" name="Rectangle"/>
          <p:cNvSpPr>
            <a:spLocks noGrp="1"/>
          </p:cNvSpPr>
          <p:nvPr/>
        </p:nvSpPr>
        <p:spPr>
          <a:xfrm>
            <a:off x="6870700" y="2044700"/>
            <a:ext cx="254000" cy="952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160368733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70617118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634937607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월별 부가세자료 대사(집계) 프로그램 생성 (ZFIR5057_1)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결산 전표 중복 입력 방지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[HCM] 누락자료 점검후 반영 요청(병가 전자결재 수신 분석)</a:t>
            </a:r>
          </a:p>
        </p:txBody>
      </p:sp>
      <p:sp>
        <p:nvSpPr>
          <p:cNvPr id="1764285076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654150870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007129905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</a:p>
        </p:txBody>
      </p:sp>
      <p:sp>
        <p:nvSpPr>
          <p:cNvPr id="294963355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4859975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16522943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1403648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20969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7375715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2805940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3272078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0752929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19604333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8004454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389553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3339242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1534933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938415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6336801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5789594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2868893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7175637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200432348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45826412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Subtotal 시 CNT 필드 추가 (ZFIR5081) </a:t>
            </a:r>
          </a:p>
        </p:txBody>
      </p:sp>
      <p:sp>
        <p:nvSpPr>
          <p:cNvPr id="44156562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63221603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85326453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월별 부가세자료 대사(집계) 프로그램 생성 (ZFIR5057_1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임원경조금 지급 내역 메일전송 공급업체 유지보수 뷰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(ZTRM3001, ZTRV3001)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창립기념일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임원경조금 지급 내역 메일전송 프로그램 생성 (ZTRR300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임원경조금 지급 내역 메일전송 프로그램 테스트 및 수정 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ZTRR3001)</a:t>
            </a:r>
          </a:p>
        </p:txBody>
      </p:sp>
      <p:sp>
        <p:nvSpPr>
          <p:cNvPr id="190898999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70293960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91765950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81263183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2605828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6102493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49739623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</a:p>
        </p:txBody>
      </p:sp>
      <p:sp>
        <p:nvSpPr>
          <p:cNvPr id="62281184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용(90%:반영시점 7월로 연기됨)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특근신청시 분기 한도 근로시간 초과 점검 및 초과안내 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 조치 요청</a:t>
            </a:r>
          </a:p>
        </p:txBody>
      </p:sp>
      <p:sp>
        <p:nvSpPr>
          <p:cNvPr id="136677779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68548901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41304518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급여명세서 레이아웃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특근신청시 분기 한도 근로시간 초과 점검 및 초과안내 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 조치 요청</a:t>
            </a:r>
          </a:p>
        </p:txBody>
      </p:sp>
      <p:sp>
        <p:nvSpPr>
          <p:cNvPr id="119172124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74520562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150364406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</a:p>
        </p:txBody>
      </p:sp>
      <p:sp>
        <p:nvSpPr>
          <p:cNvPr id="90391766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655769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36551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6604684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0928218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8808934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4892390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6561473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3696856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752592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9975789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1026491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4656096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3837349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3300267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1161404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753747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41368211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13263031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단말기 인증기록 등록 신청서 메뉴 신규개발 요청</a:t>
            </a:r>
          </a:p>
        </p:txBody>
      </p:sp>
      <p:sp>
        <p:nvSpPr>
          <p:cNvPr id="150452313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63087059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76236752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가족돌봄휴가 신청 시 팝업 생성 및 2.휴가변경신청서 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확인작업(주택자금 중도상환 이자계산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분석)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누락자료 점검후 반영 요청(병가 전자결재 수신 분석)</a:t>
            </a:r>
          </a:p>
        </p:txBody>
      </p:sp>
      <p:sp>
        <p:nvSpPr>
          <p:cNvPr id="105429185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07/30</a:t>
            </a:r>
            <a:br/>
          </a:p>
        </p:txBody>
      </p:sp>
      <p:sp>
        <p:nvSpPr>
          <p:cNvPr id="24052810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0730</a:t>
            </a:r>
            <a:br/>
          </a:p>
        </p:txBody>
      </p:sp>
      <p:sp>
        <p:nvSpPr>
          <p:cNvPr id="204114359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128072005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209686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482704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18428384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</a:p>
        </p:txBody>
      </p:sp>
      <p:sp>
        <p:nvSpPr>
          <p:cNvPr id="99568315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구매요청문서 단가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Toll-blending을 위한 BOM 입력 오류 수정</a:t>
            </a:r>
          </a:p>
        </p:txBody>
      </p:sp>
      <p:sp>
        <p:nvSpPr>
          <p:cNvPr id="55301549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98794315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9217445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구매요청문서 단가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선박 카테고리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HFRN 구매오더 Plant 변경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신규 자재번호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Toll-blending을 위한 BOM 입력 오류 수정</a:t>
            </a:r>
          </a:p>
        </p:txBody>
      </p:sp>
      <p:sp>
        <p:nvSpPr>
          <p:cNvPr id="203004362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79740006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</a:p>
        </p:txBody>
      </p:sp>
      <p:sp>
        <p:nvSpPr>
          <p:cNvPr id="190543966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</a:p>
        </p:txBody>
      </p:sp>
      <p:sp>
        <p:nvSpPr>
          <p:cNvPr id="12333673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545283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464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1354798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8769301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8600044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0944708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34536664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5624004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5796557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2140371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7228462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7982458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589606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4861872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5844179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569922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</a:p>
        </p:txBody>
      </p:sp>
      <p:sp>
        <p:nvSpPr>
          <p:cNvPr id="10798323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53892764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</a:p>
        </p:txBody>
      </p:sp>
      <p:sp>
        <p:nvSpPr>
          <p:cNvPr id="83251475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39759386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81473018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특정 T-Code 접속 사용자 확인 취합 및 전달(22.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12월~23.5월)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ERP운영(DB+CI) DB데이터 저장공간 확보를 위한 F/S 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설 건 업무지원</a:t>
            </a:r>
          </a:p>
        </p:txBody>
      </p:sp>
      <p:sp>
        <p:nvSpPr>
          <p:cNvPr id="93952103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214735285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212475726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</a:p>
        </p:txBody>
      </p:sp>
      <p:sp>
        <p:nvSpPr>
          <p:cNvPr id="117607010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584679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61558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145632434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54188498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55300743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50180829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64447178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19214846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145358443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20894617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68888707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919986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