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2023-06-29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[2023.07.04 ~ 2023.07.10]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7월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14305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91940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001141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394284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271806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021619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542838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34758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750802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63385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59009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82334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42385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0374624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6209298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60032522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59448280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</a:p>
        </p:txBody>
      </p:sp>
      <p:sp>
        <p:nvSpPr>
          <p:cNvPr id="10503155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5365355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5321802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</a:p>
        </p:txBody>
      </p:sp>
      <p:sp>
        <p:nvSpPr>
          <p:cNvPr id="142022027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961131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30907921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86570985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142165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5014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017536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61543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153878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9590237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258488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12419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865941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11953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921423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66817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60216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749982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3604996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12226360" name="Text">
    </p:cNvPr>
          <p:cNvSpPr>
            <a:spLocks noGrp="1"/>
          </p:cNvSpPr>
          <p:nvPr/>
        </p:nvSpPr>
        <p:spPr>
          <a:xfrm rot="0">
            <a:off x="97028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</a:p>
        </p:txBody>
      </p:sp>
      <p:sp>
        <p:nvSpPr>
          <p:cNvPr id="504418271" name="Text">
    </p:cNvPr>
          <p:cNvSpPr>
            <a:spLocks noGrp="1"/>
          </p:cNvSpPr>
          <p:nvPr/>
        </p:nvSpPr>
        <p:spPr>
          <a:xfrm rot="0">
            <a:off x="93345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</a:p>
        </p:txBody>
      </p:sp>
      <p:sp>
        <p:nvSpPr>
          <p:cNvPr id="1932467516" name="Text">
    </p:cNvPr>
          <p:cNvSpPr>
            <a:spLocks noGrp="1"/>
          </p:cNvSpPr>
          <p:nvPr/>
        </p:nvSpPr>
        <p:spPr>
          <a:xfrm rot="0">
            <a:off x="5930900" y="1511300"/>
            <a:ext cx="3403600" cy="3644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ITSM-95956DOPCO 탱크 재고 정보를 ERP에 수신 및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요청-6/26~7/3 프로그램 및 RFC생성-7/4 EAI 송수신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스트-7/6 송수신 확인 후 프로그램 수정 및 데이터 매핑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보완-7/7 조회 프로그램 세부사항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ITSM-97298소매가격지원제도 개선에 따른 시스템 보완작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요청-7/5 2023.07.01 기준으로 이후 데이터에 대한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사항 적용</a:t>
            </a:r>
          </a:p>
        </p:txBody>
      </p:sp>
      <p:sp>
        <p:nvSpPr>
          <p:cNvPr id="685744481" name="Text">
    </p:cNvPr>
          <p:cNvSpPr>
            <a:spLocks noGrp="1"/>
          </p:cNvSpPr>
          <p:nvPr/>
        </p:nvSpPr>
        <p:spPr>
          <a:xfrm rot="0">
            <a:off x="5308600" y="1511300"/>
            <a:ext cx="5715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729960163" name="Text">
    </p:cNvPr>
          <p:cNvSpPr>
            <a:spLocks noGrp="1"/>
          </p:cNvSpPr>
          <p:nvPr/>
        </p:nvSpPr>
        <p:spPr>
          <a:xfrm rot="0">
            <a:off x="88900" y="1511300"/>
            <a:ext cx="5715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137738728" name="Text">
    </p:cNvPr>
          <p:cNvSpPr>
            <a:spLocks noGrp="1"/>
          </p:cNvSpPr>
          <p:nvPr/>
        </p:nvSpPr>
        <p:spPr>
          <a:xfrm rot="0">
            <a:off x="711200" y="1511300"/>
            <a:ext cx="3403600" cy="3644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ITSM-97076제품수불기록부 507 원재료조회-7/4 수정값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ITSM-95956DOPCO 탱크 재고 정보를 ERP에 수신 및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요청-6/26~7/3 프로그램 및 RFC생성-7/4 EAI 송수신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스트-7/6 송수신 확인 후 프로그램 수정 및 데이터 매핑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보완-7/7 조회 프로그램 세부사항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ITSM-96692KRX 신용승인단계 조정-7/3 승인 4단계가 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필요해져 3단계 승인시 4단계까지 함께 승인 되도록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선적서류 싸인 변경 적용-7/3 석한호 팀장 싸인 ERP에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ITSM-97298소매가격지원제도 개선에 따른 시스템 보완작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요청-7/5 2023.07.01 기준으로 이후 데이터에 대한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사항 적용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ITSM-97460평택저유소 TMB 전송 대상 추가-7/5 변경값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반영</a:t>
            </a:r>
          </a:p>
        </p:txBody>
      </p:sp>
      <p:sp>
        <p:nvSpPr>
          <p:cNvPr id="1948678596" name="Text">
    </p:cNvPr>
          <p:cNvSpPr>
            <a:spLocks noGrp="1"/>
          </p:cNvSpPr>
          <p:nvPr/>
        </p:nvSpPr>
        <p:spPr>
          <a:xfrm rot="0">
            <a:off x="44831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</a:p>
        </p:txBody>
      </p:sp>
      <p:sp>
        <p:nvSpPr>
          <p:cNvPr id="564599432" name="Text">
    </p:cNvPr>
          <p:cNvSpPr>
            <a:spLocks noGrp="1"/>
          </p:cNvSpPr>
          <p:nvPr/>
        </p:nvSpPr>
        <p:spPr>
          <a:xfrm rot="0">
            <a:off x="48514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</a:p>
        </p:txBody>
      </p:sp>
      <p:sp>
        <p:nvSpPr>
          <p:cNvPr id="787666015" name="Text">
    </p:cNvPr>
          <p:cNvSpPr>
            <a:spLocks noGrp="1"/>
          </p:cNvSpPr>
          <p:nvPr/>
        </p:nvSpPr>
        <p:spPr>
          <a:xfrm rot="0">
            <a:off x="41148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</a:p>
        </p:txBody>
      </p:sp>
      <p:sp>
        <p:nvSpPr>
          <p:cNvPr id="198432868" name="Text">
    </p:cNvPr>
          <p:cNvSpPr>
            <a:spLocks noGrp="1"/>
          </p:cNvSpPr>
          <p:nvPr/>
        </p:nvSpPr>
        <p:spPr>
          <a:xfrm rot="0">
            <a:off x="660400" y="1511300"/>
            <a:ext cx="34544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1610243" name="Text">
    </p:cNvPr>
          <p:cNvSpPr>
            <a:spLocks noGrp="1"/>
          </p:cNvSpPr>
          <p:nvPr/>
        </p:nvSpPr>
        <p:spPr>
          <a:xfrm rot="0">
            <a:off x="5880100" y="1511300"/>
            <a:ext cx="34544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8031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265950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84883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2147162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416372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3045247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4312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78950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752486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523371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147067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70453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921224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46473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135481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9032059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07030829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</a:p>
        </p:txBody>
      </p:sp>
      <p:sp>
        <p:nvSpPr>
          <p:cNvPr id="139070470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2773670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96183040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15206029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72916628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</a:p>
        </p:txBody>
      </p:sp>
      <p:sp>
        <p:nvSpPr>
          <p:cNvPr id="214078794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68022050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64380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064679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298088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42025640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64301710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1706110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7270828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</a:p>
        </p:txBody>
      </p:sp>
      <p:sp>
        <p:nvSpPr>
          <p:cNvPr id="110538474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14010481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</a:p>
        </p:txBody>
      </p:sp>
      <p:sp>
        <p:nvSpPr>
          <p:cNvPr id="184233935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92524529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44729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606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507933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63172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83229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085356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366076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26418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232146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64982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94240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419443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54212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578731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059938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0880650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03835230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6034286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</a:p>
        </p:txBody>
      </p:sp>
      <p:sp>
        <p:nvSpPr>
          <p:cNvPr id="130539178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53581704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7390429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계정유효성검증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사용자권한관리(cs, web) 삭제 기능 개발</a:t>
            </a:r>
          </a:p>
        </p:txBody>
      </p:sp>
      <p:sp>
        <p:nvSpPr>
          <p:cNvPr id="18242498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42345913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87330599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</a:p>
        </p:txBody>
      </p:sp>
      <p:sp>
        <p:nvSpPr>
          <p:cNvPr id="106957350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430576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511371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1288613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213237946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26023893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0055068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8155769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80132489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30283602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27420725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170527830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670929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472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533897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19022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5265345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865552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9258022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45688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741010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530908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2086691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96469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307123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8504583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1433589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98494591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577315510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1511520488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</a:p>
        </p:txBody>
      </p:sp>
      <p:sp>
        <p:nvSpPr>
          <p:cNvPr id="300394561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0845937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69516056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변경요청서 플로우 추가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ITSM-97055 작업유형 변경ITSM-94570 작업결과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ITSM-97199 긴급변경도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이미지 서버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서비스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ITSM-97136 긴급변경도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서비스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Fortity 실습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ITSM-96159 작업결과 작성ITSM-97116 필드값 수정I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TSM-97455 작업결과 작성ITSM-94434 작업결과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요율 및 거리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사용자 추가</a:t>
            </a:r>
          </a:p>
        </p:txBody>
      </p:sp>
      <p:sp>
        <p:nvSpPr>
          <p:cNvPr id="214813031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541379871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480621996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962148048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017442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2261680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272763012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</a:p>
        </p:txBody>
      </p:sp>
      <p:sp>
        <p:nvSpPr>
          <p:cNvPr id="528136623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71007281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30603685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81663736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수행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자이오넥스 IAM 계정 연장 신청 결제 재확인 및 추가처리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지급전표' 작업 모니터링 및 특정문서 제외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수행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에러확인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수기발송, 재수행 및 이상없음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재수행 (새벽작업 에러로 인한 미처리)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 '#4 외화송금' 미수행 안내 및 수기요청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Excel, Word, Power point, Ourlook 실행 불가 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상 조치</a:t>
            </a:r>
          </a:p>
        </p:txBody>
      </p:sp>
      <p:sp>
        <p:nvSpPr>
          <p:cNvPr id="784419857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773411885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728275174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778461333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264460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0494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35296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977156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098274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775434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83375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8418947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89305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569775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48898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86146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07135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1639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8561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550410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</a:p>
        </p:txBody>
      </p:sp>
      <p:sp>
        <p:nvSpPr>
          <p:cNvPr id="24901042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88269426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6507405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4212472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2103711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8740993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</a:p>
        </p:txBody>
      </p:sp>
      <p:sp>
        <p:nvSpPr>
          <p:cNvPr id="158759653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04749565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213408565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32054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126816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8512710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214295019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110310418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50331216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7134903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제,개정,폐기등의 실적관리 필요에 따라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개선 가능한지 검토요청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'방폭기술 전문가 양성' 교육출장비신청 관련 출장비 여비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내역 수정 연계, 데이터 생성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정기적검토 문서 개선 관련 변경 내용 확인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'회전기계 직무고도화 기술교육 ' 교육훈련신청서 세금계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산서 매출구분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RI-148 연계시 오류 확인 및 수동 스케쥴러 실행. 스케쥴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실행시간 변경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로그인 페이지 URL 안내 </a:t>
            </a:r>
          </a:p>
        </p:txBody>
      </p:sp>
      <p:sp>
        <p:nvSpPr>
          <p:cNvPr id="106798605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212939736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19243958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19820934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70204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3166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46517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92600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141099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637617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1076411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387139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15578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58642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015569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30122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1122748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9604949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474929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7883221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007535853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695223751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불출이관 관련 작업 요청</a:t>
            </a:r>
          </a:p>
        </p:txBody>
      </p:sp>
      <p:sp>
        <p:nvSpPr>
          <p:cNvPr id="2089160800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1280570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2997350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재고관리에서 인가 자재 PR 이 남아있는 경우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오더할당 재고수량 부족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접속권한 부여 및 인사배치 처리 로직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반영안되게 프로그램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에쓰오일 상품권 번호체계 최신버전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회수현황 데이터 요청 (대구지사, 스마일주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유소)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불출이관 관련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대리점영업팀, 맴버십 마케팅팀 판매 및 이관 날짜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이관, 입고, 수불, 재고 모두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대리점영업팀 불출 오입력으로 인한 데이터 삭제 요청</a:t>
            </a:r>
          </a:p>
        </p:txBody>
      </p:sp>
      <p:sp>
        <p:nvSpPr>
          <p:cNvPr id="2119074590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839358887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750765987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610016133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1762787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9737637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</a:p>
        </p:txBody>
      </p:sp>
      <p:sp>
        <p:nvSpPr>
          <p:cNvPr id="1922309569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911253541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7월 4일부터 사용자 OffBorading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황보람 차장님 주간보고 07-03 완료일 변경 작업</a:t>
            </a:r>
          </a:p>
        </p:txBody>
      </p:sp>
      <p:sp>
        <p:nvSpPr>
          <p:cNvPr id="430753726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58213714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39918063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 (유선 및 메신저)</a:t>
            </a:r>
          </a:p>
        </p:txBody>
      </p:sp>
      <p:sp>
        <p:nvSpPr>
          <p:cNvPr id="2047174014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90950839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611366417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339183906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2358863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2256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7319908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33256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381666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6011334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82548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633413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913656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5830550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3245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182633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51985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8642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941084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35351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2547710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2494456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</a:p>
        </p:txBody>
      </p:sp>
      <p:sp>
        <p:nvSpPr>
          <p:cNvPr id="120239388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8221122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8575802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</a:p>
        </p:txBody>
      </p:sp>
      <p:sp>
        <p:nvSpPr>
          <p:cNvPr id="8250210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78014573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7745529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5291950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290595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◑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김원기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박민우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김도신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◐ 순현국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878562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482878161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091071109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5192721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00059656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08718740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9592338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02907588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76244739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494475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555538702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802753929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2528274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68016267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70745885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909178386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5010573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3662649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3943720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375942342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430309417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096456085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9476673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8895129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2352965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4751510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8931151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303599964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6451652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805476980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625726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15497909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8175634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92216842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4152801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0019309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714845957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74915090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63766611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46551556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DOPCO 탱크 재고 정보를 ERP에 수신 및 저장 요청</a:t>
            </a:r>
          </a:p>
        </p:txBody>
      </p:sp>
      <p:sp>
        <p:nvSpPr>
          <p:cNvPr id="1232437066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31841933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416380711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8582674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62156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5907811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83871662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22137859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760146806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18857350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63284320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302002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5044137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4696761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05878992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80366876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64082789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[ASM] 변경요청서 플로우 추가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RI-148 연계시 오류 확인 및 수동 스케쥴러 실행. 스케쥴러 실행시간 변경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'방폭기술 전문가 양성' 교육출장비신청 관련 출장비 여비내역 수정 연계,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생성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임원 경조금 신청서/수령방법 일부 개선요청</a:t>
            </a:r>
          </a:p>
        </p:txBody>
      </p:sp>
      <p:sp>
        <p:nvSpPr>
          <p:cNvPr id="1347275939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57409404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314177041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</a:p>
        </p:txBody>
      </p:sp>
      <p:sp>
        <p:nvSpPr>
          <p:cNvPr id="462630996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1137745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9326504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1285964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64504105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45520076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939071827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수익성 실적 관련 수송비 계산 로직 변경 요청(ZCOR5400)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부가세자료 대사작업- 집계 프로그램 생성(ZFIR5057_1)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VMI 자재 입고(ZMM1290) 필드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평택저유소 TMB 전송 대상 추가</a:t>
            </a:r>
          </a:p>
        </p:txBody>
      </p:sp>
      <p:sp>
        <p:nvSpPr>
          <p:cNvPr id="1384572818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02513188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25848584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</a:p>
        </p:txBody>
      </p:sp>
      <p:sp>
        <p:nvSpPr>
          <p:cNvPr id="133382861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7087574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3756183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2057428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35430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43438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643989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688327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7886162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12858848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6164658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01372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73017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487323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966330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813546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260185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3697350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104753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07/30</a:t>
            </a:r>
            <a:br/>
            <a:br/>
          </a:p>
        </p:txBody>
      </p:sp>
      <p:sp>
        <p:nvSpPr>
          <p:cNvPr id="179678394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191986825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자산거래 관련 CP 결재문서 조회 시 자산번호 조건 추가(Z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FIR9044)</a:t>
            </a:r>
          </a:p>
        </p:txBody>
      </p:sp>
      <p:sp>
        <p:nvSpPr>
          <p:cNvPr id="22534577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5155980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94787903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부가세자료 대사작업- 집계 프로그램 생성(ZFIR5057_1)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임원경조금 계좌이체 결과 개별 E-mail 발송 프로그램 최종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테스트(ZTRR3001)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 부가세자료 대사작업 (ZFIR5057, ZFIR5057_1) 추가수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수익성 실적 관련 수송비 계산 로직 변경 요청(ZCOR5400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HCM - Fi 연동 방식 변경(ZFIS3001_1 생성, ZIFS3000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ZFIT3001 수정)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자산거래 관련 CP 결재문서 조회 시 자산번호 조건 추가(Z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FIR9044)</a:t>
            </a:r>
          </a:p>
        </p:txBody>
      </p:sp>
      <p:sp>
        <p:nvSpPr>
          <p:cNvPr id="188080170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07/30</a:t>
            </a:r>
            <a:br/>
            <a:br/>
          </a:p>
        </p:txBody>
      </p:sp>
      <p:sp>
        <p:nvSpPr>
          <p:cNvPr id="16005701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64733302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11534246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349056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325596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50674489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167168892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</a:p>
        </p:txBody>
      </p:sp>
      <p:sp>
        <p:nvSpPr>
          <p:cNvPr id="193994121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5026134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052232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CP 오류로 인한 결재문서 미생성건 재신청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6월 정기 급상여 작업지원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급여명세서 레이아웃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특근신청시 분기 한도 근로시간 초과 점검 및 초과안내 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태아검진 관련 인사정보 Interface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- Fi 연동 방식 변경</a:t>
            </a:r>
          </a:p>
        </p:txBody>
      </p:sp>
      <p:sp>
        <p:nvSpPr>
          <p:cNvPr id="120184729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10362533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33920921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208659790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68709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9759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74130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358699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332237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064000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3691760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1876433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814534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15346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177877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4514118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2799411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684768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582273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877493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09368673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3998556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4959804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5345690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56731424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확인작업(공장휴양소 문의 및 응대,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서버 문제로 인한 재처리)</a:t>
            </a:r>
          </a:p>
        </p:txBody>
      </p:sp>
      <p:sp>
        <p:nvSpPr>
          <p:cNvPr id="48188373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</a:p>
        </p:txBody>
      </p:sp>
      <p:sp>
        <p:nvSpPr>
          <p:cNvPr id="94964062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0704</a:t>
            </a:r>
            <a:br/>
            <a:br/>
          </a:p>
        </p:txBody>
      </p:sp>
      <p:sp>
        <p:nvSpPr>
          <p:cNvPr id="88258953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</a:p>
        </p:txBody>
      </p:sp>
      <p:sp>
        <p:nvSpPr>
          <p:cNvPr id="29912985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18483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849116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3015458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212359436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47219789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03113927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35165532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9094727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14245371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94334833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4778439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415576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87251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3095692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1304624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6076720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46353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562710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874460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171101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013570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04891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418813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593344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639815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0561510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7061422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802527173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</a:p>
        </p:txBody>
      </p:sp>
      <p:sp>
        <p:nvSpPr>
          <p:cNvPr id="310588323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666204364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18268520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98825035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VM서버 장비문제로 관련 SAP시스템 서비스 Resta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작업(ERPAP1, ERPDEV, ERPCEDEV)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QA테스트 Fortify SCA(Static Code Analyzer) 관련 예전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패치버전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등록작업(임원경조금 지급 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QA테스트 대송저유소 탱크재고 I/F 연결용 RFC 신규등록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설정작업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DMS Content Server 보안 SSL 인증서 갱신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</a:t>
            </a:r>
          </a:p>
        </p:txBody>
      </p:sp>
      <p:sp>
        <p:nvSpPr>
          <p:cNvPr id="573704695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1125480799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382486013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</a:p>
        </p:txBody>
      </p:sp>
      <p:sp>
        <p:nvSpPr>
          <p:cNvPr id="112286478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909609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8341215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677288454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607903016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689873478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981571129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709778006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입고(ZMM1290) 필드 추가* VMI 기입고 수량 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드 추가 </a:t>
            </a:r>
          </a:p>
        </p:txBody>
      </p:sp>
      <p:sp>
        <p:nvSpPr>
          <p:cNvPr id="1348866218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2131922364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1780103119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853429296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0274945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