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9"/>
    <p:sldId id="274" r:id="rId31"/>
    <p:sldId id="275" r:id="rId32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notesSlides/notesSlide4.xml" Type="http://schemas.openxmlformats.org/officeDocument/2006/relationships/notes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slides/slide19.xml" Type="http://schemas.openxmlformats.org/officeDocument/2006/relationships/slide"/><Relationship Id="rId32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2023-05-30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[2023.06.13 ~ 2023.06.19]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6월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86077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0491627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9329320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3417094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0225397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761381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1059842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2955884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1601352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3815768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394912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707430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370896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259785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7001983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206148595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26511528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ITSM-89864 SABIC UAT</a:t>
            </a:r>
          </a:p>
        </p:txBody>
      </p:sp>
      <p:sp>
        <p:nvSpPr>
          <p:cNvPr id="137577252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8714716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95641726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ITSM-89864 SABIC UAT</a:t>
            </a:r>
          </a:p>
        </p:txBody>
      </p:sp>
      <p:sp>
        <p:nvSpPr>
          <p:cNvPr id="29360921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20252865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180136205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207443814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337036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50449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4759023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777681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4465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7857343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0237711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052462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243407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779671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827770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047936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8812820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877795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7306930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0456799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0958663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23856784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조회전용 법인카드 생성 후 로직 변경</a:t>
            </a:r>
          </a:p>
        </p:txBody>
      </p:sp>
      <p:sp>
        <p:nvSpPr>
          <p:cNvPr id="125307633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65496344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80479894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대쉬보드 이관수송현황 오류 실시간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조회전용 법인카드 생성 후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모니터링 &gt; 실시간 주문/출하현황 &gt; 주문/출하현황" 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포트 상에 출하량 데이터 배치 오류</a:t>
            </a:r>
          </a:p>
        </p:txBody>
      </p:sp>
      <p:sp>
        <p:nvSpPr>
          <p:cNvPr id="166941102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</a:p>
        </p:txBody>
      </p:sp>
      <p:sp>
        <p:nvSpPr>
          <p:cNvPr id="70594837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6/14</a:t>
            </a:r>
            <a:br/>
            <a:br/>
          </a:p>
        </p:txBody>
      </p:sp>
      <p:sp>
        <p:nvSpPr>
          <p:cNvPr id="183026903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923718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476589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4978080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265621576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747655196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147125664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551426551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2072571744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중식비/조식비/야간식대/교통비 중식비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지원금액 신청서 제목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정보처리 신청서 수신부서에서 회수버튼 미노출 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근로시간 단축 신청서 자동메일 수신자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정보처리 신청서 수신부서에서 회수버튼 미노출 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정산 관련 요청사항</a:t>
            </a:r>
          </a:p>
        </p:txBody>
      </p:sp>
      <p:sp>
        <p:nvSpPr>
          <p:cNvPr id="1271132663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1678075098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2147042550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1136023430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7298254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735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3146467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517660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3497763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264906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6518728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352773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4606979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9687520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8950269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4241907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1042135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857899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2846550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810480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84977010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06312539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32865398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30376931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99216294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[S-imoms Integration]ePSMS, OAS Interview</a:t>
            </a:r>
          </a:p>
        </p:txBody>
      </p:sp>
      <p:sp>
        <p:nvSpPr>
          <p:cNvPr id="95840141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207871555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80532348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69357072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963512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8225641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81900659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211032208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판촉지원 수량배정 화면 오류수정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</a:p>
        </p:txBody>
      </p:sp>
      <p:sp>
        <p:nvSpPr>
          <p:cNvPr id="213342204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53158414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76417705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판촉지원 수량배정 화면 오류수정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</a:p>
        </p:txBody>
      </p:sp>
      <p:sp>
        <p:nvSpPr>
          <p:cNvPr id="140041261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73823486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</a:p>
        </p:txBody>
      </p:sp>
      <p:sp>
        <p:nvSpPr>
          <p:cNvPr id="181499083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01488157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588062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2761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4200066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5469299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0338364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4554235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9848352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01513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973454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375557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410993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1383189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9728676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2591749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4901081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9980668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32221632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14346151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업무 이관</a:t>
            </a:r>
          </a:p>
        </p:txBody>
      </p:sp>
      <p:sp>
        <p:nvSpPr>
          <p:cNvPr id="20113939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45257624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66423335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업무 이관</a:t>
            </a:r>
          </a:p>
        </p:txBody>
      </p:sp>
      <p:sp>
        <p:nvSpPr>
          <p:cNvPr id="5424284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86749174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49954680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187866946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2936422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387250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</a:p>
        </p:txBody>
      </p:sp>
      <p:sp>
        <p:nvSpPr>
          <p:cNvPr id="22253208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86004077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CH Flow 추가 (취약점 점검 수동)</a:t>
            </a:r>
          </a:p>
        </p:txBody>
      </p:sp>
      <p:sp>
        <p:nvSpPr>
          <p:cNvPr id="205768066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73697620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97627287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ITSM-96260 견적서 삭제ITSM-96247 견적서 삭제ITS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M-95979 현작업자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ITSM-95586 견적서 삭제ITSM-93354 예상완료일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경ITSM-96390 작업결과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신규 맥북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CH Flow 추가 (취약점 점검 수동)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2023년 1st interim 모집단 요청 list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요율 및 거리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그룹웨어 모바일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ITSM-96529 변경승인자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WMS Mobile 화면 리스트 정리</a:t>
            </a:r>
          </a:p>
        </p:txBody>
      </p:sp>
      <p:sp>
        <p:nvSpPr>
          <p:cNvPr id="27131226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19759808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0328453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96100709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072137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90583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299937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3708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2695250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9181884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369081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086420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008818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8564606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9040782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590724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880256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5741535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9460970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0565788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5232872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02991880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63832496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8873508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9868151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수기발송 및 문제부분 재수행 모니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지급' 멈춤 확인 및 정상작동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수기발송 및 작업 미가동 원인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-&gt; PC 가 너무 느려서 RPA 속도를 따라가지 못함. -&gt; 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부팅 후 재수행 정상확인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ocr_admin 계정 pw 변경 및 117pc, 209pc 계정 값 및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그인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정상수행 위한 오류 데이터정리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에러 확인 및 완료메일 발송</a:t>
            </a:r>
          </a:p>
        </p:txBody>
      </p:sp>
      <p:sp>
        <p:nvSpPr>
          <p:cNvPr id="90672723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189202895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9223958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202023579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787219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234444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75206756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0507016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0822005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93496155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0993274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56908881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09246254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46648877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41444210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558841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16227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2567158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710111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8608393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5853673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1259785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074257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3168933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0721896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561123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823054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9270459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869231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1123625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2888175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84007818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173020033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</a:p>
        </p:txBody>
      </p:sp>
      <p:sp>
        <p:nvSpPr>
          <p:cNvPr id="8006934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71128517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75735031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ODATDA 신청서 전표생성시 오류 확인 및 데이터 수정후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OST-W-L002, 문서 수정요청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이재규 팀장님 교육결과보고서 작성 이력 확인 요청</a:t>
            </a:r>
          </a:p>
        </p:txBody>
      </p:sp>
      <p:sp>
        <p:nvSpPr>
          <p:cNvPr id="128327917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172001304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172262331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179470109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039056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6607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26314072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58324435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 xplatform componenet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SAP 연동 테이블 시나리오 개수 파악</a:t>
            </a:r>
          </a:p>
        </p:txBody>
      </p:sp>
      <p:sp>
        <p:nvSpPr>
          <p:cNvPr id="55010374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3478111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87228801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 xplatform componenet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시스템 DB 오류 로그로 인한 관련 프로시저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회수상품권 오판독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22년 전체 권종별 판매량 데이터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시스템 DB 오류 로그로 인한 점검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모집단 자료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ERP Upgrade 프로젝트 예산 산출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ERMAP01 인프라 취약점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2011~2023 년도 시스템 사용자수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시스템 DB 오류로 인한 프로시저 오류 확인 요청</a:t>
            </a:r>
          </a:p>
        </p:txBody>
      </p:sp>
      <p:sp>
        <p:nvSpPr>
          <p:cNvPr id="137096580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105324138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198344182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159810684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320773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8846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16218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1354710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5801239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3144949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931343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2197031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1520643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1265785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18831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6654183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745380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0024234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8992510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5795320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</a:p>
        </p:txBody>
      </p:sp>
      <p:sp>
        <p:nvSpPr>
          <p:cNvPr id="8935664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</a:p>
        </p:txBody>
      </p:sp>
      <p:sp>
        <p:nvSpPr>
          <p:cNvPr id="2968883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Data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Migration 작업</a:t>
            </a:r>
          </a:p>
        </p:txBody>
      </p:sp>
      <p:sp>
        <p:nvSpPr>
          <p:cNvPr id="87907234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44638499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1115002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Data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Migration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요구사항 반영을 위한 개발 및 테스트</a:t>
            </a:r>
          </a:p>
        </p:txBody>
      </p:sp>
      <p:sp>
        <p:nvSpPr>
          <p:cNvPr id="163554276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204077513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52597130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38949956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235252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638764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70502124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65573079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Longview 23.2  Patch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- ISRT UAT기간 수정사항 개발 및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</a:p>
        </p:txBody>
      </p:sp>
      <p:sp>
        <p:nvSpPr>
          <p:cNvPr id="75681908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46735281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06174461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EIS시스템Longview 23.2 서버 패치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- ISRT UAT기간 수정사항 개발 및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구매처/거래처 코드 관리 업무 개발</a:t>
            </a:r>
          </a:p>
        </p:txBody>
      </p:sp>
      <p:sp>
        <p:nvSpPr>
          <p:cNvPr id="188318109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01156731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211741234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42773489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833069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182252409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현충일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배영식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6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182252409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현충일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6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59908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889997861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9785547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84075781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683433013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626497851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09163181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688920334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775771226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62706205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894127864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140274555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28722651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20266970" name="Frame"/>
          <p:cNvSpPr>
            <a:spLocks noGrp="1"/>
          </p:cNvSpPr>
          <p:nvPr/>
        </p:nvSpPr>
        <p:spPr>
          <a:xfrm>
            <a:off x="25400" y="49403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48627124" name="Text">
    </p:cNvPr>
          <p:cNvSpPr>
            <a:spLocks noGrp="1"/>
          </p:cNvSpPr>
          <p:nvPr/>
        </p:nvSpPr>
        <p:spPr>
          <a:xfrm rot="0">
            <a:off x="152400" y="4965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211343472" name="Text">
    </p:cNvPr>
          <p:cNvSpPr>
            <a:spLocks noGrp="1"/>
          </p:cNvSpPr>
          <p:nvPr/>
        </p:nvSpPr>
        <p:spPr>
          <a:xfrm rot="0">
            <a:off x="6451600" y="5499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6982355" name="Text">
    </p:cNvPr>
          <p:cNvSpPr>
            <a:spLocks noGrp="1"/>
          </p:cNvSpPr>
          <p:nvPr/>
        </p:nvSpPr>
        <p:spPr>
          <a:xfrm rot="0">
            <a:off x="2057400" y="5499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1468642" name="Text">
    </p:cNvPr>
          <p:cNvSpPr>
            <a:spLocks noGrp="1"/>
          </p:cNvSpPr>
          <p:nvPr/>
        </p:nvSpPr>
        <p:spPr>
          <a:xfrm rot="0">
            <a:off x="101600" y="54991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1678876" name="Text">
    </p:cNvPr>
          <p:cNvSpPr>
            <a:spLocks noGrp="1"/>
          </p:cNvSpPr>
          <p:nvPr/>
        </p:nvSpPr>
        <p:spPr>
          <a:xfrm rot="0">
            <a:off x="101600" y="52578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875497077" name="Text">
    </p:cNvPr>
          <p:cNvSpPr>
            <a:spLocks noGrp="1"/>
          </p:cNvSpPr>
          <p:nvPr/>
        </p:nvSpPr>
        <p:spPr>
          <a:xfrm rot="0">
            <a:off x="2057400" y="5257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690989300" name="Text">
    </p:cNvPr>
          <p:cNvSpPr>
            <a:spLocks noGrp="1"/>
          </p:cNvSpPr>
          <p:nvPr/>
        </p:nvSpPr>
        <p:spPr>
          <a:xfrm rot="0">
            <a:off x="6451600" y="5257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608179461" name="Text">
    </p:cNvPr>
          <p:cNvSpPr>
            <a:spLocks noGrp="1"/>
          </p:cNvSpPr>
          <p:nvPr/>
        </p:nvSpPr>
        <p:spPr>
          <a:xfrm rot="0">
            <a:off x="101600" y="57912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1334538" name="Text">
    </p:cNvPr>
          <p:cNvSpPr>
            <a:spLocks noGrp="1"/>
          </p:cNvSpPr>
          <p:nvPr/>
        </p:nvSpPr>
        <p:spPr>
          <a:xfrm rot="0">
            <a:off x="6451600" y="5791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2590351" name="Text">
    </p:cNvPr>
          <p:cNvSpPr>
            <a:spLocks noGrp="1"/>
          </p:cNvSpPr>
          <p:nvPr/>
        </p:nvSpPr>
        <p:spPr>
          <a:xfrm rot="0">
            <a:off x="2057400" y="5791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7274221" name="Text">
    </p:cNvPr>
          <p:cNvSpPr>
            <a:spLocks noGrp="1"/>
          </p:cNvSpPr>
          <p:nvPr/>
        </p:nvSpPr>
        <p:spPr>
          <a:xfrm rot="0">
            <a:off x="1244600" y="5791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6075318" name="Text">
    </p:cNvPr>
          <p:cNvSpPr>
            <a:spLocks noGrp="1"/>
          </p:cNvSpPr>
          <p:nvPr/>
        </p:nvSpPr>
        <p:spPr>
          <a:xfrm rot="0">
            <a:off x="1244600" y="5499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43478102" name="Text">
    </p:cNvPr>
          <p:cNvSpPr>
            <a:spLocks noGrp="1"/>
          </p:cNvSpPr>
          <p:nvPr/>
        </p:nvSpPr>
        <p:spPr>
          <a:xfrm rot="0">
            <a:off x="1244600" y="5257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426192080" name="Text">
    </p:cNvPr>
          <p:cNvSpPr>
            <a:spLocks noGrp="1"/>
          </p:cNvSpPr>
          <p:nvPr/>
        </p:nvSpPr>
        <p:spPr>
          <a:xfrm rot="0">
            <a:off x="8102600" y="5791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0863591" name="Text">
    </p:cNvPr>
          <p:cNvSpPr>
            <a:spLocks noGrp="1"/>
          </p:cNvSpPr>
          <p:nvPr/>
        </p:nvSpPr>
        <p:spPr>
          <a:xfrm rot="0">
            <a:off x="8102600" y="5257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38265270" name="Text">
    </p:cNvPr>
          <p:cNvSpPr>
            <a:spLocks noGrp="1"/>
          </p:cNvSpPr>
          <p:nvPr/>
        </p:nvSpPr>
        <p:spPr>
          <a:xfrm rot="0">
            <a:off x="8102600" y="5499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3550585" name="Frame"/>
          <p:cNvSpPr>
            <a:spLocks noGrp="1"/>
          </p:cNvSpPr>
          <p:nvPr/>
        </p:nvSpPr>
        <p:spPr>
          <a:xfrm>
            <a:off x="101600" y="28321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14396419" name="Text">
    </p:cNvPr>
          <p:cNvSpPr>
            <a:spLocks noGrp="1"/>
          </p:cNvSpPr>
          <p:nvPr/>
        </p:nvSpPr>
        <p:spPr>
          <a:xfrm rot="0">
            <a:off x="165100" y="2895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12450819" name="Text">
    </p:cNvPr>
          <p:cNvSpPr>
            <a:spLocks noGrp="1"/>
          </p:cNvSpPr>
          <p:nvPr/>
        </p:nvSpPr>
        <p:spPr>
          <a:xfrm rot="0">
            <a:off x="152400" y="2857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394276266" name="Text">
    </p:cNvPr>
          <p:cNvSpPr>
            <a:spLocks noGrp="1"/>
          </p:cNvSpPr>
          <p:nvPr/>
        </p:nvSpPr>
        <p:spPr>
          <a:xfrm rot="0">
            <a:off x="165100" y="3111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190211331" name="Text">
    </p:cNvPr>
          <p:cNvSpPr>
            <a:spLocks noGrp="1"/>
          </p:cNvSpPr>
          <p:nvPr/>
        </p:nvSpPr>
        <p:spPr>
          <a:xfrm rot="0">
            <a:off x="901700" y="3111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99699826" name="Text">
    </p:cNvPr>
          <p:cNvSpPr>
            <a:spLocks noGrp="1"/>
          </p:cNvSpPr>
          <p:nvPr/>
        </p:nvSpPr>
        <p:spPr>
          <a:xfrm rot="0">
            <a:off x="5549900" y="3111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818082109" name="Text">
    </p:cNvPr>
          <p:cNvSpPr>
            <a:spLocks noGrp="1"/>
          </p:cNvSpPr>
          <p:nvPr/>
        </p:nvSpPr>
        <p:spPr>
          <a:xfrm rot="0">
            <a:off x="6121400" y="3111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641300466" name="Frame"/>
          <p:cNvSpPr>
            <a:spLocks noGrp="1"/>
          </p:cNvSpPr>
          <p:nvPr/>
        </p:nvSpPr>
        <p:spPr>
          <a:xfrm>
            <a:off x="165100" y="41529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78375937" name="Text">
    </p:cNvPr>
          <p:cNvSpPr>
            <a:spLocks noGrp="1"/>
          </p:cNvSpPr>
          <p:nvPr/>
        </p:nvSpPr>
        <p:spPr>
          <a:xfrm rot="0">
            <a:off x="165100" y="41275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67242605" name="Text">
    </p:cNvPr>
          <p:cNvSpPr>
            <a:spLocks noGrp="1"/>
          </p:cNvSpPr>
          <p:nvPr/>
        </p:nvSpPr>
        <p:spPr>
          <a:xfrm rot="0">
            <a:off x="965200" y="41783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[CCS] 조회전용 법인카드 생성 후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[OSPM] 파일업로드 컨트롤러 및 파일 처리 관련 로직 관련 이슈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하도급법 적용대상 구매건에 대한 점검 기능 강화</a:t>
            </a:r>
          </a:p>
        </p:txBody>
      </p:sp>
      <p:sp>
        <p:nvSpPr>
          <p:cNvPr id="410030522" name="Text">
    </p:cNvPr>
          <p:cNvSpPr>
            <a:spLocks noGrp="1"/>
          </p:cNvSpPr>
          <p:nvPr/>
        </p:nvSpPr>
        <p:spPr>
          <a:xfrm rot="0">
            <a:off x="7239000" y="41783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73154721" name="Text">
    </p:cNvPr>
          <p:cNvSpPr>
            <a:spLocks noGrp="1"/>
          </p:cNvSpPr>
          <p:nvPr/>
        </p:nvSpPr>
        <p:spPr>
          <a:xfrm rot="0">
            <a:off x="5549900" y="41783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1654341574" name="Text">
    </p:cNvPr>
          <p:cNvSpPr>
            <a:spLocks noGrp="1"/>
          </p:cNvSpPr>
          <p:nvPr/>
        </p:nvSpPr>
        <p:spPr>
          <a:xfrm rot="0">
            <a:off x="901700" y="41275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6481476" name="Text">
    </p:cNvPr>
          <p:cNvSpPr>
            <a:spLocks noGrp="1"/>
          </p:cNvSpPr>
          <p:nvPr/>
        </p:nvSpPr>
        <p:spPr>
          <a:xfrm rot="0">
            <a:off x="6121400" y="41275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4538048" name="Text">
    </p:cNvPr>
          <p:cNvSpPr>
            <a:spLocks noGrp="1"/>
          </p:cNvSpPr>
          <p:nvPr/>
        </p:nvSpPr>
        <p:spPr>
          <a:xfrm rot="0">
            <a:off x="5549900" y="41275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1307497" name="Frame"/>
          <p:cNvSpPr>
            <a:spLocks noGrp="1"/>
          </p:cNvSpPr>
          <p:nvPr/>
        </p:nvSpPr>
        <p:spPr>
          <a:xfrm>
            <a:off x="165100" y="34544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921602310" name="Text">
    </p:cNvPr>
          <p:cNvSpPr>
            <a:spLocks noGrp="1"/>
          </p:cNvSpPr>
          <p:nvPr/>
        </p:nvSpPr>
        <p:spPr>
          <a:xfrm rot="0">
            <a:off x="165100" y="3454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615294479" name="Text">
    </p:cNvPr>
          <p:cNvSpPr>
            <a:spLocks noGrp="1"/>
          </p:cNvSpPr>
          <p:nvPr/>
        </p:nvSpPr>
        <p:spPr>
          <a:xfrm rot="0">
            <a:off x="965200" y="35306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</a:p>
        </p:txBody>
      </p:sp>
      <p:sp>
        <p:nvSpPr>
          <p:cNvPr id="667071948" name="Text">
    </p:cNvPr>
          <p:cNvSpPr>
            <a:spLocks noGrp="1"/>
          </p:cNvSpPr>
          <p:nvPr/>
        </p:nvSpPr>
        <p:spPr>
          <a:xfrm rot="0">
            <a:off x="7239000" y="35306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62001655" name="Text">
    </p:cNvPr>
          <p:cNvSpPr>
            <a:spLocks noGrp="1"/>
          </p:cNvSpPr>
          <p:nvPr/>
        </p:nvSpPr>
        <p:spPr>
          <a:xfrm rot="0">
            <a:off x="5549900" y="35306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</a:p>
        </p:txBody>
      </p:sp>
      <p:sp>
        <p:nvSpPr>
          <p:cNvPr id="1863267045" name="Text">
    </p:cNvPr>
          <p:cNvSpPr>
            <a:spLocks noGrp="1"/>
          </p:cNvSpPr>
          <p:nvPr/>
        </p:nvSpPr>
        <p:spPr>
          <a:xfrm rot="0">
            <a:off x="901700" y="3454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2110467" name="Text">
    </p:cNvPr>
          <p:cNvSpPr>
            <a:spLocks noGrp="1"/>
          </p:cNvSpPr>
          <p:nvPr/>
        </p:nvSpPr>
        <p:spPr>
          <a:xfrm rot="0">
            <a:off x="6121400" y="3454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118536" name="Text">
    </p:cNvPr>
          <p:cNvSpPr>
            <a:spLocks noGrp="1"/>
          </p:cNvSpPr>
          <p:nvPr/>
        </p:nvSpPr>
        <p:spPr>
          <a:xfrm rot="0">
            <a:off x="5549900" y="3454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22392870" name="Frame"/>
          <p:cNvSpPr>
            <a:spLocks noGrp="1"/>
          </p:cNvSpPr>
          <p:nvPr/>
        </p:nvSpPr>
        <p:spPr>
          <a:xfrm>
            <a:off x="127000" y="1384300"/>
            <a:ext cx="9779000" cy="1308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679556491" name="Frame"/>
          <p:cNvSpPr>
            <a:spLocks noGrp="1"/>
          </p:cNvSpPr>
          <p:nvPr/>
        </p:nvSpPr>
        <p:spPr>
          <a:xfrm>
            <a:off x="152400" y="1917700"/>
            <a:ext cx="9664700" cy="774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336088803" name="Text">
    </p:cNvPr>
          <p:cNvSpPr>
            <a:spLocks noGrp="1"/>
          </p:cNvSpPr>
          <p:nvPr/>
        </p:nvSpPr>
        <p:spPr>
          <a:xfrm rot="0">
            <a:off x="152400" y="18923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595505040" name="Text">
    </p:cNvPr>
          <p:cNvSpPr>
            <a:spLocks noGrp="1"/>
          </p:cNvSpPr>
          <p:nvPr/>
        </p:nvSpPr>
        <p:spPr>
          <a:xfrm rot="0">
            <a:off x="952500" y="1943100"/>
            <a:ext cx="45974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[LOPAS] 모니터링 &gt; 실시간 주문/출하현황 &gt; 주문/출하현황" 리포트 상에 출하량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배치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PRM 판촉지원 수량배정 화면 오류수정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[Mobile] WMS Mobile 화면 리스트 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[WMS] 시스템 DB 오류 로그로 인한 점검 확인 요청</a:t>
            </a:r>
          </a:p>
        </p:txBody>
      </p:sp>
      <p:sp>
        <p:nvSpPr>
          <p:cNvPr id="2058056842" name="Text">
    </p:cNvPr>
          <p:cNvSpPr>
            <a:spLocks noGrp="1"/>
          </p:cNvSpPr>
          <p:nvPr/>
        </p:nvSpPr>
        <p:spPr>
          <a:xfrm rot="0">
            <a:off x="7226300" y="19431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98333171" name="Text">
    </p:cNvPr>
          <p:cNvSpPr>
            <a:spLocks noGrp="1"/>
          </p:cNvSpPr>
          <p:nvPr/>
        </p:nvSpPr>
        <p:spPr>
          <a:xfrm rot="0">
            <a:off x="6108700" y="18923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373577534" name="Text">
    </p:cNvPr>
          <p:cNvSpPr>
            <a:spLocks noGrp="1"/>
          </p:cNvSpPr>
          <p:nvPr/>
        </p:nvSpPr>
        <p:spPr>
          <a:xfrm rot="0">
            <a:off x="5537200" y="19431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6/14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</a:p>
        </p:txBody>
      </p:sp>
      <p:sp>
        <p:nvSpPr>
          <p:cNvPr id="1083209801" name="Text">
    </p:cNvPr>
          <p:cNvSpPr>
            <a:spLocks noGrp="1"/>
          </p:cNvSpPr>
          <p:nvPr/>
        </p:nvSpPr>
        <p:spPr>
          <a:xfrm rot="0">
            <a:off x="889000" y="18923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39861237" name="Text">
    </p:cNvPr>
          <p:cNvSpPr>
            <a:spLocks noGrp="1"/>
          </p:cNvSpPr>
          <p:nvPr/>
        </p:nvSpPr>
        <p:spPr>
          <a:xfrm rot="0">
            <a:off x="7124700" y="18923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5051666" name="Text">
    </p:cNvPr>
          <p:cNvSpPr>
            <a:spLocks noGrp="1"/>
          </p:cNvSpPr>
          <p:nvPr/>
        </p:nvSpPr>
        <p:spPr>
          <a:xfrm rot="0">
            <a:off x="5537200" y="18923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7531958" name="Rectangle"/>
          <p:cNvSpPr>
            <a:spLocks noGrp="1"/>
          </p:cNvSpPr>
          <p:nvPr/>
        </p:nvSpPr>
        <p:spPr>
          <a:xfrm>
            <a:off x="6870700" y="18923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49058027" name="Frame"/>
          <p:cNvSpPr>
            <a:spLocks noGrp="1"/>
          </p:cNvSpPr>
          <p:nvPr/>
        </p:nvSpPr>
        <p:spPr>
          <a:xfrm>
            <a:off x="152400" y="1371600"/>
            <a:ext cx="9639300" cy="520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10025019" name="Text">
    </p:cNvPr>
          <p:cNvSpPr>
            <a:spLocks noGrp="1"/>
          </p:cNvSpPr>
          <p:nvPr/>
        </p:nvSpPr>
        <p:spPr>
          <a:xfrm rot="0">
            <a:off x="152400" y="1371600"/>
            <a:ext cx="7366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79954397" name="Text">
    </p:cNvPr>
          <p:cNvSpPr>
            <a:spLocks noGrp="1"/>
          </p:cNvSpPr>
          <p:nvPr/>
        </p:nvSpPr>
        <p:spPr>
          <a:xfrm rot="0">
            <a:off x="939800" y="1422400"/>
            <a:ext cx="4610100" cy="469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수입부대비 전표상 지급처 count 로직 수정 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ERP 구매오더 상 B/L 정보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[HR] 특근 과다 발생 현황 관리(SAP HR) 메뉴 신규 개발 요청(추가 요청사항 반영)</a:t>
            </a:r>
          </a:p>
        </p:txBody>
      </p:sp>
      <p:sp>
        <p:nvSpPr>
          <p:cNvPr id="62791050" name="Text">
    </p:cNvPr>
          <p:cNvSpPr>
            <a:spLocks noGrp="1"/>
          </p:cNvSpPr>
          <p:nvPr/>
        </p:nvSpPr>
        <p:spPr>
          <a:xfrm rot="0">
            <a:off x="7226300" y="1447800"/>
            <a:ext cx="2552700" cy="44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81385260" name="Text">
    </p:cNvPr>
          <p:cNvSpPr>
            <a:spLocks noGrp="1"/>
          </p:cNvSpPr>
          <p:nvPr/>
        </p:nvSpPr>
        <p:spPr>
          <a:xfrm rot="0">
            <a:off x="6108700" y="1371600"/>
            <a:ext cx="7620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1601258" name="Text">
    </p:cNvPr>
          <p:cNvSpPr>
            <a:spLocks noGrp="1"/>
          </p:cNvSpPr>
          <p:nvPr/>
        </p:nvSpPr>
        <p:spPr>
          <a:xfrm rot="0">
            <a:off x="5537200" y="1447800"/>
            <a:ext cx="571500" cy="44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990501613" name="Text">
    </p:cNvPr>
          <p:cNvSpPr>
            <a:spLocks noGrp="1"/>
          </p:cNvSpPr>
          <p:nvPr/>
        </p:nvSpPr>
        <p:spPr>
          <a:xfrm rot="0">
            <a:off x="889000" y="1371600"/>
            <a:ext cx="46482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9023435" name="Text">
    </p:cNvPr>
          <p:cNvSpPr>
            <a:spLocks noGrp="1"/>
          </p:cNvSpPr>
          <p:nvPr/>
        </p:nvSpPr>
        <p:spPr>
          <a:xfrm rot="0">
            <a:off x="7124700" y="1371600"/>
            <a:ext cx="26543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092308" name="Text">
    </p:cNvPr>
          <p:cNvSpPr>
            <a:spLocks noGrp="1"/>
          </p:cNvSpPr>
          <p:nvPr/>
        </p:nvSpPr>
        <p:spPr>
          <a:xfrm rot="0">
            <a:off x="5537200" y="1371600"/>
            <a:ext cx="5715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3732969" name="Rectangle"/>
          <p:cNvSpPr>
            <a:spLocks noGrp="1"/>
          </p:cNvSpPr>
          <p:nvPr/>
        </p:nvSpPr>
        <p:spPr>
          <a:xfrm>
            <a:off x="6870700" y="1371600"/>
            <a:ext cx="254000" cy="520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92107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2166658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9764412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08461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0490248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6423195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8194165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4965676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3276529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0734699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45584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4574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981023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5412133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189555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54033328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</a:p>
        </p:txBody>
      </p:sp>
      <p:sp>
        <p:nvSpPr>
          <p:cNvPr id="93867115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구분회계기준 비용의 1차원가요소 data 산출 프로그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램 생성 (ZCPR1050)</a:t>
            </a:r>
          </a:p>
        </p:txBody>
      </p:sp>
      <p:sp>
        <p:nvSpPr>
          <p:cNvPr id="114354785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42781492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52708455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수입부대비 전표상 지급처 count 로직 수정 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Subtotal 시 CNT 필드 추가 (ZFIR5081)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후첨부 증빙리스트  조회시 폐기문서(APPSTAT = 'SD')는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리스트에서 삭제요청 (ZEAM6510)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 생성 후 HCM계좌를 업데이트시 오류 발생 분석 (FK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 생성 전자결재 승인 RFC TEST (ZFI_VENDOR_CO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NF)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CP 전송시 사원번호 -&gt; 이전사원번호로 전송 (ZF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IR9900)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</a:p>
        </p:txBody>
      </p:sp>
      <p:sp>
        <p:nvSpPr>
          <p:cNvPr id="106280557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85166878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42358292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</a:p>
        </p:txBody>
      </p:sp>
      <p:sp>
        <p:nvSpPr>
          <p:cNvPr id="5050764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847441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127977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14592991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</a:p>
        </p:txBody>
      </p:sp>
      <p:sp>
        <p:nvSpPr>
          <p:cNvPr id="20618185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지연됨)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발령품의 "선임"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 로직 수정 (자격/면허 등록신청, 발령품의 관리)-품의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개별건별 상태관리</a:t>
            </a:r>
          </a:p>
        </p:txBody>
      </p:sp>
      <p:sp>
        <p:nvSpPr>
          <p:cNvPr id="148426356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94246028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7346201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요청(추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 요청사항 반영)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발령품의 "선임"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Compensation grade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교육특근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 로직 수정 (자격/면허 등록신청, 발령품의 관리)-품의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개별건별 상태관리</a:t>
            </a:r>
          </a:p>
        </p:txBody>
      </p:sp>
      <p:sp>
        <p:nvSpPr>
          <p:cNvPr id="128271203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41033589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</a:p>
        </p:txBody>
      </p:sp>
      <p:sp>
        <p:nvSpPr>
          <p:cNvPr id="16838969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</a:p>
        </p:txBody>
      </p:sp>
      <p:sp>
        <p:nvSpPr>
          <p:cNvPr id="214171359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094867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8141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860076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2801483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4189151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7026313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5243175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210780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137837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53154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3561758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457192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254492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444844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9859492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0382962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63312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82656322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</a:p>
        </p:txBody>
      </p:sp>
      <p:sp>
        <p:nvSpPr>
          <p:cNvPr id="57654202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87495168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6409966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학자금 시스템 개발 및 개선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중식비/조식비/야간식대/교통비 중식비 예외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근무 신청서 활성화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로직 수정 (자격/면허 등록신청, 발령품의 관리)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전자결재 문서 수정(사직서 신청일 변경)</a:t>
            </a:r>
          </a:p>
        </p:txBody>
      </p:sp>
      <p:sp>
        <p:nvSpPr>
          <p:cNvPr id="209349124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88866657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0615</a:t>
            </a:r>
            <a:br/>
          </a:p>
        </p:txBody>
      </p:sp>
      <p:sp>
        <p:nvSpPr>
          <p:cNvPr id="134444441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16666441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471872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75550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206671032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17560609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</a:p>
        </p:txBody>
      </p:sp>
      <p:sp>
        <p:nvSpPr>
          <p:cNvPr id="166522138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33850323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34361885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구매오더 상 B/L 정보 수정 요청</a:t>
            </a:r>
          </a:p>
        </p:txBody>
      </p:sp>
      <p:sp>
        <p:nvSpPr>
          <p:cNvPr id="57782149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7093684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90825243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206759858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704317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7864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5975724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4469091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1432698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5483877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5831043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6274438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2770642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9113260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0929292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521646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2477315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887168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280516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2038448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66484102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</a:p>
        </p:txBody>
      </p:sp>
      <p:sp>
        <p:nvSpPr>
          <p:cNvPr id="140208251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35506684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98625453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40379247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SAP 보안 SNC 설정작업에 따른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T-Code 미부여 프로그램 관련 리스트 정리 및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File System 가용공간 부족에 따른 로그삭제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업(‘22년07월~’22년08월)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2023년 1st itnerim 운영평가용 내부통제 관련 증빙자료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취합 및 전달</a:t>
            </a:r>
          </a:p>
        </p:txBody>
      </p:sp>
      <p:sp>
        <p:nvSpPr>
          <p:cNvPr id="153342001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</a:p>
        </p:txBody>
      </p:sp>
      <p:sp>
        <p:nvSpPr>
          <p:cNvPr id="77543548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</a:p>
        </p:txBody>
      </p:sp>
      <p:sp>
        <p:nvSpPr>
          <p:cNvPr id="155017087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</a:p>
        </p:txBody>
      </p:sp>
      <p:sp>
        <p:nvSpPr>
          <p:cNvPr id="133307202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69324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040632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00272493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54890865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33788203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5129240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6393085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85824544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39128037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198740974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80689065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376341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