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30"/>
    <p:sldId id="275" r:id="rId32"/>
    <p:sldId id="276" r:id="rId33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slides/slide18.xml" Type="http://schemas.openxmlformats.org/officeDocument/2006/relationships/slide"/><Relationship Id="rId29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31" Target="notesSlides/notesSlide5.xml" Type="http://schemas.openxmlformats.org/officeDocument/2006/relationships/notesSlide"/><Relationship Id="rId32" Target="slides/slide20.xml" Type="http://schemas.openxmlformats.org/officeDocument/2006/relationships/slide"/><Relationship Id="rId33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2023-05-30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[2023.06.20 ~ 2023.06.26]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6월 5주차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57526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2539170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856716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6574021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2324699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3512765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4690775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547879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3253668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1805488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1029593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8057714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4520235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4546741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240302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144972496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</a:p>
        </p:txBody>
      </p:sp>
      <p:sp>
        <p:nvSpPr>
          <p:cNvPr id="153663933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eBiz에서 거래처간 중고 영업시설 거래할 수 있도록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록/조회 시스템 구축</a:t>
            </a:r>
          </a:p>
        </p:txBody>
      </p:sp>
      <p:sp>
        <p:nvSpPr>
          <p:cNvPr id="164921695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64973855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95082330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eBiz에서 거래처간 중고 영업시설 거래할 수 있도록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록/조회 시스템 구축</a:t>
            </a:r>
          </a:p>
        </p:txBody>
      </p:sp>
      <p:sp>
        <p:nvSpPr>
          <p:cNvPr id="149852868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140897421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</a:p>
        </p:txBody>
      </p:sp>
      <p:sp>
        <p:nvSpPr>
          <p:cNvPr id="62074195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</a:p>
        </p:txBody>
      </p:sp>
      <p:sp>
        <p:nvSpPr>
          <p:cNvPr id="214357812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2326160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6213277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207293530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</a:p>
        </p:txBody>
      </p:sp>
      <p:sp>
        <p:nvSpPr>
          <p:cNvPr id="66833613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</a:t>
            </a:r>
          </a:p>
        </p:txBody>
      </p:sp>
      <p:sp>
        <p:nvSpPr>
          <p:cNvPr id="1816448320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18008414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31785492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 ITSM-89864 SABIC UAT</a:t>
            </a:r>
          </a:p>
        </p:txBody>
      </p:sp>
      <p:sp>
        <p:nvSpPr>
          <p:cNvPr id="150662587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32988413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61388930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</a:p>
        </p:txBody>
      </p:sp>
      <p:sp>
        <p:nvSpPr>
          <p:cNvPr id="122288732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6933607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80627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7058984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4234543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3049549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7950122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7940565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9658588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1556305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4860281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2927851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372234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9495290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0777077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869591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6793378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91456202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</a:p>
        </p:txBody>
      </p:sp>
      <p:sp>
        <p:nvSpPr>
          <p:cNvPr id="170524782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인수인계</a:t>
            </a:r>
          </a:p>
        </p:txBody>
      </p:sp>
      <p:sp>
        <p:nvSpPr>
          <p:cNvPr id="93159436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54673850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24986083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조회전용 법인카드 생성 후 로직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인수인계 정리 문서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인수인계 정리 문서 작성</a:t>
            </a:r>
          </a:p>
        </p:txBody>
      </p:sp>
      <p:sp>
        <p:nvSpPr>
          <p:cNvPr id="126926054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14374167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35297268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</a:p>
        </p:txBody>
      </p:sp>
      <p:sp>
        <p:nvSpPr>
          <p:cNvPr id="206342830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843094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8519834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54039955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25691390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파일업로드 컨트롤러 및 파일 처리 관련 로직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 사용 확인서 수신부서 제거 요청 건 관련 기존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프로그램 실행 허용 신청서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저유소 PM 관련 작업의뢰서 전자결재(T-Code : 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W21)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작업정산서 버그 수정 및 속도 이슈 유지보수</a:t>
            </a:r>
          </a:p>
        </p:txBody>
      </p:sp>
      <p:sp>
        <p:nvSpPr>
          <p:cNvPr id="143922505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30475626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27780058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파일업로드 컨트롤러 및 파일 처리 관련 로직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 사용 확인서 수신부서 제거 요청 건 관련 기존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프로그램 실행 허용 신청서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투자예산 조정/초과 승인신청서 자동 부서공유 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세무조사 관련 결재문서 데이터 추출 요청</a:t>
            </a:r>
          </a:p>
        </p:txBody>
      </p:sp>
      <p:sp>
        <p:nvSpPr>
          <p:cNvPr id="1367412606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123831732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</a:p>
        </p:txBody>
      </p:sp>
      <p:sp>
        <p:nvSpPr>
          <p:cNvPr id="1919252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</a:p>
        </p:txBody>
      </p:sp>
      <p:sp>
        <p:nvSpPr>
          <p:cNvPr id="58571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0444299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2374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8334576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3515574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2126976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5238901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33052428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6528583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9781776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1825389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4356431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7587092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1343212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5509689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14557181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181800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86969504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174619141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2518610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10306259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10542742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속보용 탱크재고 생성 로직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Oil in Line 계유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Dashboard시큐어코딩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 메뉴/권한 관리 UI 개선</a:t>
            </a:r>
          </a:p>
        </p:txBody>
      </p:sp>
      <p:sp>
        <p:nvSpPr>
          <p:cNvPr id="85597878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82204975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47052125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</a:p>
        </p:txBody>
      </p:sp>
      <p:sp>
        <p:nvSpPr>
          <p:cNvPr id="32437722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644671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1107600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3982334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</a:p>
        </p:txBody>
      </p:sp>
      <p:sp>
        <p:nvSpPr>
          <p:cNvPr id="103821847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CI시설/인허가 검수 및 주유원복 작업신청 결재문서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개선요청</a:t>
            </a:r>
          </a:p>
        </p:txBody>
      </p:sp>
      <p:sp>
        <p:nvSpPr>
          <p:cNvPr id="76108399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57976568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56979988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CI시설/인허가 검수 및 주유원복 작업신청 결재문서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개선요청</a:t>
            </a:r>
          </a:p>
        </p:txBody>
      </p:sp>
      <p:sp>
        <p:nvSpPr>
          <p:cNvPr id="186895132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72553200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</a:p>
        </p:txBody>
      </p:sp>
      <p:sp>
        <p:nvSpPr>
          <p:cNvPr id="210208537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</a:p>
        </p:txBody>
      </p:sp>
      <p:sp>
        <p:nvSpPr>
          <p:cNvPr id="69574680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6406117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16915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8453653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6996372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6427253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9296603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0721096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6320905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9870788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7803888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4483578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6991615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8732564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9959841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4339705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7589720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</a:p>
        </p:txBody>
      </p:sp>
      <p:sp>
        <p:nvSpPr>
          <p:cNvPr id="114111529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</a:p>
        </p:txBody>
      </p:sp>
      <p:sp>
        <p:nvSpPr>
          <p:cNvPr id="149027263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업무종료</a:t>
            </a:r>
          </a:p>
        </p:txBody>
      </p:sp>
      <p:sp>
        <p:nvSpPr>
          <p:cNvPr id="89399315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15841625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56421974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업무 이관</a:t>
            </a:r>
          </a:p>
        </p:txBody>
      </p:sp>
      <p:sp>
        <p:nvSpPr>
          <p:cNvPr id="173223995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41208656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102531342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</a:p>
        </p:txBody>
      </p:sp>
      <p:sp>
        <p:nvSpPr>
          <p:cNvPr id="38460213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4076644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7367137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00904497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</a:p>
        </p:txBody>
      </p:sp>
      <p:sp>
        <p:nvSpPr>
          <p:cNvPr id="131246445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 구축</a:t>
            </a:r>
          </a:p>
        </p:txBody>
      </p:sp>
      <p:sp>
        <p:nvSpPr>
          <p:cNvPr id="239873275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66711976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02461921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ITSM-96414 견적서 삭제ITSM-93355 예상변경 작업일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CH Flow 추가 (취약점 점검 수동)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ITSM-12930 서비스요청서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내부 통제 모집단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취약점 점검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거리 및 요율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엔진 서버 재가동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ITSM-96640 변경요청서 삭제ITSM-96641 변경요청서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삭제ITSM-96800 요청정보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사외 네트워크 첨부파일 다운로드 에러</a:t>
            </a:r>
          </a:p>
        </p:txBody>
      </p:sp>
      <p:sp>
        <p:nvSpPr>
          <p:cNvPr id="66692198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</a:p>
        </p:txBody>
      </p:sp>
      <p:sp>
        <p:nvSpPr>
          <p:cNvPr id="120826266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</a:p>
        </p:txBody>
      </p:sp>
      <p:sp>
        <p:nvSpPr>
          <p:cNvPr id="195449199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52392881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2954771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6026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0380262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5112070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65634056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7553897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76980683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9688494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426762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8093276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0834844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3799833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4485803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4698226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9783605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17734092" name="Text">
    </p:cNvPr>
          <p:cNvSpPr>
            <a:spLocks noGrp="1"/>
          </p:cNvSpPr>
          <p:nvPr/>
        </p:nvSpPr>
        <p:spPr>
          <a:xfrm rot="0">
            <a:off x="9702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953894718" name="Text">
    </p:cNvPr>
          <p:cNvSpPr>
            <a:spLocks noGrp="1"/>
          </p:cNvSpPr>
          <p:nvPr/>
        </p:nvSpPr>
        <p:spPr>
          <a:xfrm rot="0">
            <a:off x="93345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</a:p>
        </p:txBody>
      </p:sp>
      <p:sp>
        <p:nvSpPr>
          <p:cNvPr id="1683093398" name="Text">
    </p:cNvPr>
          <p:cNvSpPr>
            <a:spLocks noGrp="1"/>
          </p:cNvSpPr>
          <p:nvPr/>
        </p:nvSpPr>
        <p:spPr>
          <a:xfrm rot="0">
            <a:off x="59309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1249214958" name="Text">
    </p:cNvPr>
          <p:cNvSpPr>
            <a:spLocks noGrp="1"/>
          </p:cNvSpPr>
          <p:nvPr/>
        </p:nvSpPr>
        <p:spPr>
          <a:xfrm rot="0">
            <a:off x="53086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928598856" name="Text">
    </p:cNvPr>
          <p:cNvSpPr>
            <a:spLocks noGrp="1"/>
          </p:cNvSpPr>
          <p:nvPr/>
        </p:nvSpPr>
        <p:spPr>
          <a:xfrm rot="0">
            <a:off x="889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919537097" name="Text">
    </p:cNvPr>
          <p:cNvSpPr>
            <a:spLocks noGrp="1"/>
          </p:cNvSpPr>
          <p:nvPr/>
        </p:nvSpPr>
        <p:spPr>
          <a:xfrm rot="0">
            <a:off x="7112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 계정관리] ERP 계정관리 담당자 휴가 백업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[RPA] A360 '항공급유' 작업 요청 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[RPA] 117 pc 재부팅 및 AA재가동, '#1 회계지급' 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[PPS] 인수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회계지급' 작업 정상수행 위한 오류 데이터정리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[RPA] A11, A360 작업 메일 수신자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 [RPA] A11 인계 - RPA PC 원격접속, AA 로그인 계정 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왑 방법, CP 로그인 작업 만들기, 엑셀 값 변수에 넣어 출력하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[RPA]  A11 인계 - 메모장 변수 지정값 AA로 가져와서 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AP 로그온하기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[RPA] A11 '#1 회계지급' 작업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[RPA] A360 P&amp;I팀 작업 자료 미구축 파악</a:t>
            </a:r>
          </a:p>
        </p:txBody>
      </p:sp>
      <p:sp>
        <p:nvSpPr>
          <p:cNvPr id="1565112769" name="Text">
    </p:cNvPr>
          <p:cNvSpPr>
            <a:spLocks noGrp="1"/>
          </p:cNvSpPr>
          <p:nvPr/>
        </p:nvSpPr>
        <p:spPr>
          <a:xfrm rot="0">
            <a:off x="44831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003825527" name="Text">
    </p:cNvPr>
          <p:cNvSpPr>
            <a:spLocks noGrp="1"/>
          </p:cNvSpPr>
          <p:nvPr/>
        </p:nvSpPr>
        <p:spPr>
          <a:xfrm rot="0">
            <a:off x="48514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767449872" name="Text">
    </p:cNvPr>
          <p:cNvSpPr>
            <a:spLocks noGrp="1"/>
          </p:cNvSpPr>
          <p:nvPr/>
        </p:nvSpPr>
        <p:spPr>
          <a:xfrm rot="0">
            <a:off x="4114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662082751" name="Text">
    </p:cNvPr>
          <p:cNvSpPr>
            <a:spLocks noGrp="1"/>
          </p:cNvSpPr>
          <p:nvPr/>
        </p:nvSpPr>
        <p:spPr>
          <a:xfrm rot="0">
            <a:off x="6604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29146401" name="Text">
    </p:cNvPr>
          <p:cNvSpPr>
            <a:spLocks noGrp="1"/>
          </p:cNvSpPr>
          <p:nvPr/>
        </p:nvSpPr>
        <p:spPr>
          <a:xfrm rot="0">
            <a:off x="58801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27949355" name="Text">
    </p:cNvPr>
          <p:cNvSpPr>
            <a:spLocks noGrp="1"/>
          </p:cNvSpPr>
          <p:nvPr/>
        </p:nvSpPr>
        <p:spPr>
          <a:xfrm rot="0">
            <a:off x="9702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87846707" name="Text">
    </p:cNvPr>
          <p:cNvSpPr>
            <a:spLocks noGrp="1"/>
          </p:cNvSpPr>
          <p:nvPr/>
        </p:nvSpPr>
        <p:spPr>
          <a:xfrm rot="0">
            <a:off x="93345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</a:p>
        </p:txBody>
      </p:sp>
      <p:sp>
        <p:nvSpPr>
          <p:cNvPr id="377278535" name="Text">
    </p:cNvPr>
          <p:cNvSpPr>
            <a:spLocks noGrp="1"/>
          </p:cNvSpPr>
          <p:nvPr/>
        </p:nvSpPr>
        <p:spPr>
          <a:xfrm rot="0">
            <a:off x="5930900" y="39370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CI시설/인허가 검수 및 주유원복 작업신청 개선요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CI시설/인허가 검수 및 주유원복 작업신청 개선요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</a:p>
        </p:txBody>
      </p:sp>
      <p:sp>
        <p:nvSpPr>
          <p:cNvPr id="748043271" name="Text">
    </p:cNvPr>
          <p:cNvSpPr>
            <a:spLocks noGrp="1"/>
          </p:cNvSpPr>
          <p:nvPr/>
        </p:nvSpPr>
        <p:spPr>
          <a:xfrm rot="0">
            <a:off x="53086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682590297" name="Text">
    </p:cNvPr>
          <p:cNvSpPr>
            <a:spLocks noGrp="1"/>
          </p:cNvSpPr>
          <p:nvPr/>
        </p:nvSpPr>
        <p:spPr>
          <a:xfrm rot="0">
            <a:off x="889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48886804" name="Text">
    </p:cNvPr>
          <p:cNvSpPr>
            <a:spLocks noGrp="1"/>
          </p:cNvSpPr>
          <p:nvPr/>
        </p:nvSpPr>
        <p:spPr>
          <a:xfrm rot="0">
            <a:off x="711200" y="39370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CI시설/인허가 검수 및 주유원복 작업신청 개선요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CI시설/인허가 검수 및 주유원복 작업신청 개선요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</a:p>
        </p:txBody>
      </p:sp>
      <p:sp>
        <p:nvSpPr>
          <p:cNvPr id="1919415014" name="Text">
    </p:cNvPr>
          <p:cNvSpPr>
            <a:spLocks noGrp="1"/>
          </p:cNvSpPr>
          <p:nvPr/>
        </p:nvSpPr>
        <p:spPr>
          <a:xfrm rot="0">
            <a:off x="44831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1871486633" name="Text">
    </p:cNvPr>
          <p:cNvSpPr>
            <a:spLocks noGrp="1"/>
          </p:cNvSpPr>
          <p:nvPr/>
        </p:nvSpPr>
        <p:spPr>
          <a:xfrm rot="0">
            <a:off x="48514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br/>
          </a:p>
        </p:txBody>
      </p:sp>
      <p:sp>
        <p:nvSpPr>
          <p:cNvPr id="1503791491" name="Text">
    </p:cNvPr>
          <p:cNvSpPr>
            <a:spLocks noGrp="1"/>
          </p:cNvSpPr>
          <p:nvPr/>
        </p:nvSpPr>
        <p:spPr>
          <a:xfrm rot="0">
            <a:off x="4114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</a:p>
        </p:txBody>
      </p:sp>
      <p:sp>
        <p:nvSpPr>
          <p:cNvPr id="338042871" name="Text">
    </p:cNvPr>
          <p:cNvSpPr>
            <a:spLocks noGrp="1"/>
          </p:cNvSpPr>
          <p:nvPr/>
        </p:nvSpPr>
        <p:spPr>
          <a:xfrm rot="0">
            <a:off x="6604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94957911" name="Text">
    </p:cNvPr>
          <p:cNvSpPr>
            <a:spLocks noGrp="1"/>
          </p:cNvSpPr>
          <p:nvPr/>
        </p:nvSpPr>
        <p:spPr>
          <a:xfrm rot="0">
            <a:off x="58801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65268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6651362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6870066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7075247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6184624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23610057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5642084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2084796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747986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9443854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1725301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8269123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4425548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2537331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94378201" name="Text">
    </p:cNvPr>
          <p:cNvSpPr>
            <a:spLocks noGrp="1"/>
          </p:cNvSpPr>
          <p:nvPr/>
        </p:nvSpPr>
        <p:spPr>
          <a:xfrm rot="0">
            <a:off x="9702800" y="1511300"/>
            <a:ext cx="368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475322100" name="Text">
    </p:cNvPr>
          <p:cNvSpPr>
            <a:spLocks noGrp="1"/>
          </p:cNvSpPr>
          <p:nvPr/>
        </p:nvSpPr>
        <p:spPr>
          <a:xfrm rot="0">
            <a:off x="9334500" y="1511300"/>
            <a:ext cx="368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110298701" name="Text">
    </p:cNvPr>
          <p:cNvSpPr>
            <a:spLocks noGrp="1"/>
          </p:cNvSpPr>
          <p:nvPr/>
        </p:nvSpPr>
        <p:spPr>
          <a:xfrm rot="0">
            <a:off x="5930900" y="1511300"/>
            <a:ext cx="3403600" cy="3340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시스템을 통한 KRI 모니터링 기능 보완</a:t>
            </a:r>
          </a:p>
        </p:txBody>
      </p:sp>
      <p:sp>
        <p:nvSpPr>
          <p:cNvPr id="1234048125" name="Text">
    </p:cNvPr>
          <p:cNvSpPr>
            <a:spLocks noGrp="1"/>
          </p:cNvSpPr>
          <p:nvPr/>
        </p:nvSpPr>
        <p:spPr>
          <a:xfrm rot="0">
            <a:off x="5308600" y="1511300"/>
            <a:ext cx="5715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2057838083" name="Text">
    </p:cNvPr>
          <p:cNvSpPr>
            <a:spLocks noGrp="1"/>
          </p:cNvSpPr>
          <p:nvPr/>
        </p:nvSpPr>
        <p:spPr>
          <a:xfrm rot="0">
            <a:off x="88900" y="1511300"/>
            <a:ext cx="5715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081185492" name="Text">
    </p:cNvPr>
          <p:cNvSpPr>
            <a:spLocks noGrp="1"/>
          </p:cNvSpPr>
          <p:nvPr/>
        </p:nvSpPr>
        <p:spPr>
          <a:xfrm rot="0">
            <a:off x="711200" y="1511300"/>
            <a:ext cx="3403600" cy="3340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신청(BCM 신규 프로젝트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원, 추후 BCM 관련 정보처리 해당 문서로  23/06/30까지 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ODATDA 신청서 전표생성시 오류 확인 및 데이터 수정후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재처리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RM 시스템  RI-148 SAP 연계시 오류가 발생확인되어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동스케쥴러 실행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작성 시 자동 선택된 주관부서(예산이 없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부서)인 상태에서 결재가 진행된 내역이 있음. 데이터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리스크모니터링 &gt; Response&gt; 대응이력 메뉴 관련하여 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래 건의 대응이력의 data 수정이 안되어 강제 수정 요청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ALK1-O-7123 H-51101 Burner Flame 및 Tube Skin 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emp 점검지침 외 6건  개정 재처리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SOB-05-001 예산관리규정 첨부서식 수정요청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SOM-2-090 화재예방절차(19) 개정오류 재개정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SOJT 공지사항 첨부파일 다운 불가 오류 확인. 첨부파일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명 변경 재처리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메뉴얼 교체 요청 처리</a:t>
            </a:r>
          </a:p>
        </p:txBody>
      </p:sp>
      <p:sp>
        <p:nvSpPr>
          <p:cNvPr id="1819450159" name="Text">
    </p:cNvPr>
          <p:cNvSpPr>
            <a:spLocks noGrp="1"/>
          </p:cNvSpPr>
          <p:nvPr/>
        </p:nvSpPr>
        <p:spPr>
          <a:xfrm rot="0">
            <a:off x="4483100" y="1511300"/>
            <a:ext cx="368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432766240" name="Text">
    </p:cNvPr>
          <p:cNvSpPr>
            <a:spLocks noGrp="1"/>
          </p:cNvSpPr>
          <p:nvPr/>
        </p:nvSpPr>
        <p:spPr>
          <a:xfrm rot="0">
            <a:off x="4851400" y="1511300"/>
            <a:ext cx="368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870926729" name="Text">
    </p:cNvPr>
          <p:cNvSpPr>
            <a:spLocks noGrp="1"/>
          </p:cNvSpPr>
          <p:nvPr/>
        </p:nvSpPr>
        <p:spPr>
          <a:xfrm rot="0">
            <a:off x="4114800" y="1511300"/>
            <a:ext cx="368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589295001" name="Text">
    </p:cNvPr>
          <p:cNvSpPr>
            <a:spLocks noGrp="1"/>
          </p:cNvSpPr>
          <p:nvPr/>
        </p:nvSpPr>
        <p:spPr>
          <a:xfrm rot="0">
            <a:off x="660400" y="1511300"/>
            <a:ext cx="34544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31752758" name="Text">
    </p:cNvPr>
          <p:cNvSpPr>
            <a:spLocks noGrp="1"/>
          </p:cNvSpPr>
          <p:nvPr/>
        </p:nvSpPr>
        <p:spPr>
          <a:xfrm rot="0">
            <a:off x="5880100" y="1511300"/>
            <a:ext cx="34544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27666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4012118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9774890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9304407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335439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9392478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8460270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357665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7501510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915616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109193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5444578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5683492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1525164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55685154" name="Text">
    </p:cNvPr>
          <p:cNvSpPr>
            <a:spLocks noGrp="1"/>
          </p:cNvSpPr>
          <p:nvPr/>
        </p:nvSpPr>
        <p:spPr>
          <a:xfrm rot="0">
            <a:off x="97028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</a:p>
        </p:txBody>
      </p:sp>
      <p:sp>
        <p:nvSpPr>
          <p:cNvPr id="1254173673" name="Text">
    </p:cNvPr>
          <p:cNvSpPr>
            <a:spLocks noGrp="1"/>
          </p:cNvSpPr>
          <p:nvPr/>
        </p:nvSpPr>
        <p:spPr>
          <a:xfrm rot="0">
            <a:off x="93345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br/>
          </a:p>
        </p:txBody>
      </p:sp>
      <p:sp>
        <p:nvSpPr>
          <p:cNvPr id="2034580323" name="Text">
    </p:cNvPr>
          <p:cNvSpPr>
            <a:spLocks noGrp="1"/>
          </p:cNvSpPr>
          <p:nvPr/>
        </p:nvSpPr>
        <p:spPr>
          <a:xfrm rot="0">
            <a:off x="5930900" y="1511300"/>
            <a:ext cx="3403600" cy="2730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취약점 점검결과에 대한 조치 가능 여부 확인 및 조치불가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임원 월별 사용내역 취소데이터 반영되게 프로그램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</a:p>
        </p:txBody>
      </p:sp>
      <p:sp>
        <p:nvSpPr>
          <p:cNvPr id="1208087121" name="Text">
    </p:cNvPr>
          <p:cNvSpPr>
            <a:spLocks noGrp="1"/>
          </p:cNvSpPr>
          <p:nvPr/>
        </p:nvSpPr>
        <p:spPr>
          <a:xfrm rot="0">
            <a:off x="5308600" y="1511300"/>
            <a:ext cx="5715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515414716" name="Text">
    </p:cNvPr>
          <p:cNvSpPr>
            <a:spLocks noGrp="1"/>
          </p:cNvSpPr>
          <p:nvPr/>
        </p:nvSpPr>
        <p:spPr>
          <a:xfrm rot="0">
            <a:off x="88900" y="1511300"/>
            <a:ext cx="5715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420381308" name="Text">
    </p:cNvPr>
          <p:cNvSpPr>
            <a:spLocks noGrp="1"/>
          </p:cNvSpPr>
          <p:nvPr/>
        </p:nvSpPr>
        <p:spPr>
          <a:xfrm rot="0">
            <a:off x="711200" y="1511300"/>
            <a:ext cx="3403600" cy="2730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판매상세조회 데이터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OZ 리포트 디자이너 임시라이선스 발급 (23.06.21 ~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23.12.10)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영수증 출력 시 대표자 명의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상품권 마스터생성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취약점 점검결과에 대한 조치 가능 여부 확인 및 조치불가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IAMS 모집단 자료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할당취소 및 마감처리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모바일앱 담당자 사용자 권한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SAP 연동 테이블 시나리오 개수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시나리오 별 주관 부서 리스트 요청 및 시나리오마스터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체 데이터 리스트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정기감사관련 EWS 시스템 조회 권한 부여한 내역 회수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EWS 배치 오류 확인 및 수정 요청 (쿼리 실행 time out)</a:t>
            </a:r>
          </a:p>
        </p:txBody>
      </p:sp>
      <p:sp>
        <p:nvSpPr>
          <p:cNvPr id="1228946461" name="Text">
    </p:cNvPr>
          <p:cNvSpPr>
            <a:spLocks noGrp="1"/>
          </p:cNvSpPr>
          <p:nvPr/>
        </p:nvSpPr>
        <p:spPr>
          <a:xfrm rot="0">
            <a:off x="44831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</a:p>
        </p:txBody>
      </p:sp>
      <p:sp>
        <p:nvSpPr>
          <p:cNvPr id="236243998" name="Text">
    </p:cNvPr>
          <p:cNvSpPr>
            <a:spLocks noGrp="1"/>
          </p:cNvSpPr>
          <p:nvPr/>
        </p:nvSpPr>
        <p:spPr>
          <a:xfrm rot="0">
            <a:off x="48514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</a:p>
        </p:txBody>
      </p:sp>
      <p:sp>
        <p:nvSpPr>
          <p:cNvPr id="1327710180" name="Text">
    </p:cNvPr>
          <p:cNvSpPr>
            <a:spLocks noGrp="1"/>
          </p:cNvSpPr>
          <p:nvPr/>
        </p:nvSpPr>
        <p:spPr>
          <a:xfrm rot="0">
            <a:off x="41148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</a:p>
        </p:txBody>
      </p:sp>
      <p:sp>
        <p:nvSpPr>
          <p:cNvPr id="575883550" name="Text">
    </p:cNvPr>
          <p:cNvSpPr>
            <a:spLocks noGrp="1"/>
          </p:cNvSpPr>
          <p:nvPr/>
        </p:nvSpPr>
        <p:spPr>
          <a:xfrm rot="0">
            <a:off x="660400" y="1511300"/>
            <a:ext cx="34544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82266269" name="Text">
    </p:cNvPr>
          <p:cNvSpPr>
            <a:spLocks noGrp="1"/>
          </p:cNvSpPr>
          <p:nvPr/>
        </p:nvSpPr>
        <p:spPr>
          <a:xfrm rot="0">
            <a:off x="5880100" y="1511300"/>
            <a:ext cx="34544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22462968" name="Text">
    </p:cNvPr>
          <p:cNvSpPr>
            <a:spLocks noGrp="1"/>
          </p:cNvSpPr>
          <p:nvPr/>
        </p:nvSpPr>
        <p:spPr>
          <a:xfrm rot="0">
            <a:off x="97028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342730591" name="Text">
    </p:cNvPr>
          <p:cNvSpPr>
            <a:spLocks noGrp="1"/>
          </p:cNvSpPr>
          <p:nvPr/>
        </p:nvSpPr>
        <p:spPr>
          <a:xfrm rot="0">
            <a:off x="93345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</a:p>
        </p:txBody>
      </p:sp>
      <p:sp>
        <p:nvSpPr>
          <p:cNvPr id="751699829" name="Text">
    </p:cNvPr>
          <p:cNvSpPr>
            <a:spLocks noGrp="1"/>
          </p:cNvSpPr>
          <p:nvPr/>
        </p:nvSpPr>
        <p:spPr>
          <a:xfrm rot="0">
            <a:off x="5930900" y="42418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인수인계 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인수인계 (권지수 대리님)</a:t>
            </a:r>
          </a:p>
        </p:txBody>
      </p:sp>
      <p:sp>
        <p:nvSpPr>
          <p:cNvPr id="520762528" name="Text">
    </p:cNvPr>
          <p:cNvSpPr>
            <a:spLocks noGrp="1"/>
          </p:cNvSpPr>
          <p:nvPr/>
        </p:nvSpPr>
        <p:spPr>
          <a:xfrm rot="0">
            <a:off x="5308600" y="42418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727204117" name="Text">
    </p:cNvPr>
          <p:cNvSpPr>
            <a:spLocks noGrp="1"/>
          </p:cNvSpPr>
          <p:nvPr/>
        </p:nvSpPr>
        <p:spPr>
          <a:xfrm rot="0">
            <a:off x="88900" y="42418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534585291" name="Text">
    </p:cNvPr>
          <p:cNvSpPr>
            <a:spLocks noGrp="1"/>
          </p:cNvSpPr>
          <p:nvPr/>
        </p:nvSpPr>
        <p:spPr>
          <a:xfrm rot="0">
            <a:off x="711200" y="42418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[IMS] FMS -&gt; IMS(Incident Management System) 명칭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[IMS] 2023 데이터 마이그레이션</a:t>
            </a:r>
          </a:p>
        </p:txBody>
      </p:sp>
      <p:sp>
        <p:nvSpPr>
          <p:cNvPr id="1140086506" name="Text">
    </p:cNvPr>
          <p:cNvSpPr>
            <a:spLocks noGrp="1"/>
          </p:cNvSpPr>
          <p:nvPr/>
        </p:nvSpPr>
        <p:spPr>
          <a:xfrm rot="0">
            <a:off x="44831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</a:p>
        </p:txBody>
      </p:sp>
      <p:sp>
        <p:nvSpPr>
          <p:cNvPr id="227919104" name="Text">
    </p:cNvPr>
          <p:cNvSpPr>
            <a:spLocks noGrp="1"/>
          </p:cNvSpPr>
          <p:nvPr/>
        </p:nvSpPr>
        <p:spPr>
          <a:xfrm rot="0">
            <a:off x="48514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</a:p>
        </p:txBody>
      </p:sp>
      <p:sp>
        <p:nvSpPr>
          <p:cNvPr id="1933630468" name="Text">
    </p:cNvPr>
          <p:cNvSpPr>
            <a:spLocks noGrp="1"/>
          </p:cNvSpPr>
          <p:nvPr/>
        </p:nvSpPr>
        <p:spPr>
          <a:xfrm rot="0">
            <a:off x="41148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</a:p>
        </p:txBody>
      </p:sp>
      <p:sp>
        <p:nvSpPr>
          <p:cNvPr id="68462304" name="Text">
    </p:cNvPr>
          <p:cNvSpPr>
            <a:spLocks noGrp="1"/>
          </p:cNvSpPr>
          <p:nvPr/>
        </p:nvSpPr>
        <p:spPr>
          <a:xfrm rot="0">
            <a:off x="660400" y="42418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6488718" name="Text">
    </p:cNvPr>
          <p:cNvSpPr>
            <a:spLocks noGrp="1"/>
          </p:cNvSpPr>
          <p:nvPr/>
        </p:nvSpPr>
        <p:spPr>
          <a:xfrm rot="0">
            <a:off x="5880100" y="42418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2957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8265361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1690013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2302320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0047012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587033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7733642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1717739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9600266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4637987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532809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8013244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4720881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970433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3587063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38966073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67574999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2023.5월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</a:p>
        </p:txBody>
      </p:sp>
      <p:sp>
        <p:nvSpPr>
          <p:cNvPr id="6167863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207915854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57983333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2023.4월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2023.5월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EIS시스템Longview 23.2 서버 패치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- ISRT UAT기간 수정사항 개발 및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</a:p>
        </p:txBody>
      </p:sp>
      <p:sp>
        <p:nvSpPr>
          <p:cNvPr id="86159305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149710537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122954675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40211877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1511434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182252409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Off</a:t>
                      </a:r>
                      <a:r>
                        <a:rPr altLang="ko-KR" baseline="0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Duty Day</a:t>
                      </a:r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현충일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6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182252409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순현국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전광호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김도신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전광호</a:t>
                      </a: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Off</a:t>
                      </a:r>
                      <a:r>
                        <a:rPr altLang="ko-KR" baseline="0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Duty Day</a:t>
                      </a:r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현충일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남대현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남대현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남대현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김구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이병준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권지수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이여진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이병준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배영식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김구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순현국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6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502169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308829670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263976193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369792107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293709021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104567398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95025312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409211701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338322139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06861353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6748979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634254316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124638842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82800134" name="Frame"/>
          <p:cNvSpPr>
            <a:spLocks noGrp="1"/>
          </p:cNvSpPr>
          <p:nvPr/>
        </p:nvSpPr>
        <p:spPr>
          <a:xfrm>
            <a:off x="25400" y="49403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415439157" name="Text">
    </p:cNvPr>
          <p:cNvSpPr>
            <a:spLocks noGrp="1"/>
          </p:cNvSpPr>
          <p:nvPr/>
        </p:nvSpPr>
        <p:spPr>
          <a:xfrm rot="0">
            <a:off x="152400" y="49657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390140242" name="Text">
    </p:cNvPr>
          <p:cNvSpPr>
            <a:spLocks noGrp="1"/>
          </p:cNvSpPr>
          <p:nvPr/>
        </p:nvSpPr>
        <p:spPr>
          <a:xfrm rot="0">
            <a:off x="6451600" y="54991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23354371" name="Text">
    </p:cNvPr>
          <p:cNvSpPr>
            <a:spLocks noGrp="1"/>
          </p:cNvSpPr>
          <p:nvPr/>
        </p:nvSpPr>
        <p:spPr>
          <a:xfrm rot="0">
            <a:off x="2057400" y="54991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41690321" name="Text">
    </p:cNvPr>
          <p:cNvSpPr>
            <a:spLocks noGrp="1"/>
          </p:cNvSpPr>
          <p:nvPr/>
        </p:nvSpPr>
        <p:spPr>
          <a:xfrm rot="0">
            <a:off x="101600" y="54991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42386473" name="Text">
    </p:cNvPr>
          <p:cNvSpPr>
            <a:spLocks noGrp="1"/>
          </p:cNvSpPr>
          <p:nvPr/>
        </p:nvSpPr>
        <p:spPr>
          <a:xfrm rot="0">
            <a:off x="101600" y="52578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466147405" name="Text">
    </p:cNvPr>
          <p:cNvSpPr>
            <a:spLocks noGrp="1"/>
          </p:cNvSpPr>
          <p:nvPr/>
        </p:nvSpPr>
        <p:spPr>
          <a:xfrm rot="0">
            <a:off x="2057400" y="52578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906271760" name="Text">
    </p:cNvPr>
          <p:cNvSpPr>
            <a:spLocks noGrp="1"/>
          </p:cNvSpPr>
          <p:nvPr/>
        </p:nvSpPr>
        <p:spPr>
          <a:xfrm rot="0">
            <a:off x="6451600" y="52578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334258650" name="Text">
    </p:cNvPr>
          <p:cNvSpPr>
            <a:spLocks noGrp="1"/>
          </p:cNvSpPr>
          <p:nvPr/>
        </p:nvSpPr>
        <p:spPr>
          <a:xfrm rot="0">
            <a:off x="101600" y="57912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67034808" name="Text">
    </p:cNvPr>
          <p:cNvSpPr>
            <a:spLocks noGrp="1"/>
          </p:cNvSpPr>
          <p:nvPr/>
        </p:nvSpPr>
        <p:spPr>
          <a:xfrm rot="0">
            <a:off x="6451600" y="57912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94634836" name="Text">
    </p:cNvPr>
          <p:cNvSpPr>
            <a:spLocks noGrp="1"/>
          </p:cNvSpPr>
          <p:nvPr/>
        </p:nvSpPr>
        <p:spPr>
          <a:xfrm rot="0">
            <a:off x="2057400" y="57912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91011956" name="Text">
    </p:cNvPr>
          <p:cNvSpPr>
            <a:spLocks noGrp="1"/>
          </p:cNvSpPr>
          <p:nvPr/>
        </p:nvSpPr>
        <p:spPr>
          <a:xfrm rot="0">
            <a:off x="1244600" y="57912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04330551" name="Text">
    </p:cNvPr>
          <p:cNvSpPr>
            <a:spLocks noGrp="1"/>
          </p:cNvSpPr>
          <p:nvPr/>
        </p:nvSpPr>
        <p:spPr>
          <a:xfrm rot="0">
            <a:off x="1244600" y="54991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34407190" name="Text">
    </p:cNvPr>
          <p:cNvSpPr>
            <a:spLocks noGrp="1"/>
          </p:cNvSpPr>
          <p:nvPr/>
        </p:nvSpPr>
        <p:spPr>
          <a:xfrm rot="0">
            <a:off x="1244600" y="52578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512915609" name="Text">
    </p:cNvPr>
          <p:cNvSpPr>
            <a:spLocks noGrp="1"/>
          </p:cNvSpPr>
          <p:nvPr/>
        </p:nvSpPr>
        <p:spPr>
          <a:xfrm rot="0">
            <a:off x="8102600" y="57912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23043500" name="Text">
    </p:cNvPr>
          <p:cNvSpPr>
            <a:spLocks noGrp="1"/>
          </p:cNvSpPr>
          <p:nvPr/>
        </p:nvSpPr>
        <p:spPr>
          <a:xfrm rot="0">
            <a:off x="8102600" y="52578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437068343" name="Text">
    </p:cNvPr>
          <p:cNvSpPr>
            <a:spLocks noGrp="1"/>
          </p:cNvSpPr>
          <p:nvPr/>
        </p:nvSpPr>
        <p:spPr>
          <a:xfrm rot="0">
            <a:off x="8102600" y="54991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035882" name="Frame"/>
          <p:cNvSpPr>
            <a:spLocks noGrp="1"/>
          </p:cNvSpPr>
          <p:nvPr/>
        </p:nvSpPr>
        <p:spPr>
          <a:xfrm>
            <a:off x="101600" y="2832100"/>
            <a:ext cx="9779000" cy="194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806392234" name="Text">
    </p:cNvPr>
          <p:cNvSpPr>
            <a:spLocks noGrp="1"/>
          </p:cNvSpPr>
          <p:nvPr/>
        </p:nvSpPr>
        <p:spPr>
          <a:xfrm rot="0">
            <a:off x="165100" y="28956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00776203" name="Text">
    </p:cNvPr>
          <p:cNvSpPr>
            <a:spLocks noGrp="1"/>
          </p:cNvSpPr>
          <p:nvPr/>
        </p:nvSpPr>
        <p:spPr>
          <a:xfrm rot="0">
            <a:off x="152400" y="28575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2110774420" name="Text">
    </p:cNvPr>
          <p:cNvSpPr>
            <a:spLocks noGrp="1"/>
          </p:cNvSpPr>
          <p:nvPr/>
        </p:nvSpPr>
        <p:spPr>
          <a:xfrm rot="0">
            <a:off x="165100" y="31115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881470965" name="Text">
    </p:cNvPr>
          <p:cNvSpPr>
            <a:spLocks noGrp="1"/>
          </p:cNvSpPr>
          <p:nvPr/>
        </p:nvSpPr>
        <p:spPr>
          <a:xfrm rot="0">
            <a:off x="901700" y="31115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320143" name="Text">
    </p:cNvPr>
          <p:cNvSpPr>
            <a:spLocks noGrp="1"/>
          </p:cNvSpPr>
          <p:nvPr/>
        </p:nvSpPr>
        <p:spPr>
          <a:xfrm rot="0">
            <a:off x="5549900" y="31115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229470212" name="Text">
    </p:cNvPr>
          <p:cNvSpPr>
            <a:spLocks noGrp="1"/>
          </p:cNvSpPr>
          <p:nvPr/>
        </p:nvSpPr>
        <p:spPr>
          <a:xfrm rot="0">
            <a:off x="6121400" y="31115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43607129" name="Frame"/>
          <p:cNvSpPr>
            <a:spLocks noGrp="1"/>
          </p:cNvSpPr>
          <p:nvPr/>
        </p:nvSpPr>
        <p:spPr>
          <a:xfrm>
            <a:off x="165100" y="41529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803896825" name="Text">
    </p:cNvPr>
          <p:cNvSpPr>
            <a:spLocks noGrp="1"/>
          </p:cNvSpPr>
          <p:nvPr/>
        </p:nvSpPr>
        <p:spPr>
          <a:xfrm rot="0">
            <a:off x="165100" y="41275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879400089" name="Text">
    </p:cNvPr>
          <p:cNvSpPr>
            <a:spLocks noGrp="1"/>
          </p:cNvSpPr>
          <p:nvPr/>
        </p:nvSpPr>
        <p:spPr>
          <a:xfrm rot="0">
            <a:off x="965200" y="41783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프로그램 실행 허용 신청서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ERM 시스템을 통한 KRI 모니터링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임원 월별 사용내역 취소데이터 반영되게 프로그램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임원 경조금 신청서/수령방법 일부 개선요청</a:t>
            </a:r>
          </a:p>
        </p:txBody>
      </p:sp>
      <p:sp>
        <p:nvSpPr>
          <p:cNvPr id="374222285" name="Text">
    </p:cNvPr>
          <p:cNvSpPr>
            <a:spLocks noGrp="1"/>
          </p:cNvSpPr>
          <p:nvPr/>
        </p:nvSpPr>
        <p:spPr>
          <a:xfrm rot="0">
            <a:off x="7239000" y="41783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836662963" name="Text">
    </p:cNvPr>
          <p:cNvSpPr>
            <a:spLocks noGrp="1"/>
          </p:cNvSpPr>
          <p:nvPr/>
        </p:nvSpPr>
        <p:spPr>
          <a:xfrm rot="0">
            <a:off x="5549900" y="41783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</a:p>
        </p:txBody>
      </p:sp>
      <p:sp>
        <p:nvSpPr>
          <p:cNvPr id="1889879550" name="Text">
    </p:cNvPr>
          <p:cNvSpPr>
            <a:spLocks noGrp="1"/>
          </p:cNvSpPr>
          <p:nvPr/>
        </p:nvSpPr>
        <p:spPr>
          <a:xfrm rot="0">
            <a:off x="901700" y="41275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05576165" name="Text">
    </p:cNvPr>
          <p:cNvSpPr>
            <a:spLocks noGrp="1"/>
          </p:cNvSpPr>
          <p:nvPr/>
        </p:nvSpPr>
        <p:spPr>
          <a:xfrm rot="0">
            <a:off x="6121400" y="41275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96649260" name="Text">
    </p:cNvPr>
          <p:cNvSpPr>
            <a:spLocks noGrp="1"/>
          </p:cNvSpPr>
          <p:nvPr/>
        </p:nvSpPr>
        <p:spPr>
          <a:xfrm rot="0">
            <a:off x="5549900" y="41275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66391768" name="Frame"/>
          <p:cNvSpPr>
            <a:spLocks noGrp="1"/>
          </p:cNvSpPr>
          <p:nvPr/>
        </p:nvSpPr>
        <p:spPr>
          <a:xfrm>
            <a:off x="165100" y="34544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437658735" name="Text">
    </p:cNvPr>
          <p:cNvSpPr>
            <a:spLocks noGrp="1"/>
          </p:cNvSpPr>
          <p:nvPr/>
        </p:nvSpPr>
        <p:spPr>
          <a:xfrm rot="0">
            <a:off x="165100" y="34544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243403048" name="Text">
    </p:cNvPr>
          <p:cNvSpPr>
            <a:spLocks noGrp="1"/>
          </p:cNvSpPr>
          <p:nvPr/>
        </p:nvSpPr>
        <p:spPr>
          <a:xfrm rot="0">
            <a:off x="965200" y="35306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ZMMR4110(예약상신)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담보확보액” 개선요청</a:t>
            </a:r>
          </a:p>
        </p:txBody>
      </p:sp>
      <p:sp>
        <p:nvSpPr>
          <p:cNvPr id="153947384" name="Text">
    </p:cNvPr>
          <p:cNvSpPr>
            <a:spLocks noGrp="1"/>
          </p:cNvSpPr>
          <p:nvPr/>
        </p:nvSpPr>
        <p:spPr>
          <a:xfrm rot="0">
            <a:off x="7239000" y="35306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4352789" name="Text">
    </p:cNvPr>
          <p:cNvSpPr>
            <a:spLocks noGrp="1"/>
          </p:cNvSpPr>
          <p:nvPr/>
        </p:nvSpPr>
        <p:spPr>
          <a:xfrm rot="0">
            <a:off x="5549900" y="35306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</a:p>
        </p:txBody>
      </p:sp>
      <p:sp>
        <p:nvSpPr>
          <p:cNvPr id="1389571812" name="Text">
    </p:cNvPr>
          <p:cNvSpPr>
            <a:spLocks noGrp="1"/>
          </p:cNvSpPr>
          <p:nvPr/>
        </p:nvSpPr>
        <p:spPr>
          <a:xfrm rot="0">
            <a:off x="901700" y="34544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75508447" name="Text">
    </p:cNvPr>
          <p:cNvSpPr>
            <a:spLocks noGrp="1"/>
          </p:cNvSpPr>
          <p:nvPr/>
        </p:nvSpPr>
        <p:spPr>
          <a:xfrm rot="0">
            <a:off x="6121400" y="34544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66323051" name="Text">
    </p:cNvPr>
          <p:cNvSpPr>
            <a:spLocks noGrp="1"/>
          </p:cNvSpPr>
          <p:nvPr/>
        </p:nvSpPr>
        <p:spPr>
          <a:xfrm rot="0">
            <a:off x="5549900" y="34544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42609416" name="Frame"/>
          <p:cNvSpPr>
            <a:spLocks noGrp="1"/>
          </p:cNvSpPr>
          <p:nvPr/>
        </p:nvSpPr>
        <p:spPr>
          <a:xfrm>
            <a:off x="127000" y="1384300"/>
            <a:ext cx="9779000" cy="1308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976256550" name="Frame"/>
          <p:cNvSpPr>
            <a:spLocks noGrp="1"/>
          </p:cNvSpPr>
          <p:nvPr/>
        </p:nvSpPr>
        <p:spPr>
          <a:xfrm>
            <a:off x="152400" y="20701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09889294" name="Text">
    </p:cNvPr>
          <p:cNvSpPr>
            <a:spLocks noGrp="1"/>
          </p:cNvSpPr>
          <p:nvPr/>
        </p:nvSpPr>
        <p:spPr>
          <a:xfrm rot="0">
            <a:off x="152400" y="20447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210072708" name="Text">
    </p:cNvPr>
          <p:cNvSpPr>
            <a:spLocks noGrp="1"/>
          </p:cNvSpPr>
          <p:nvPr/>
        </p:nvSpPr>
        <p:spPr>
          <a:xfrm rot="0">
            <a:off x="952500" y="2095500"/>
            <a:ext cx="45974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투자예산 조정/초과 승인신청서 자동 부서공유 설정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RM 시스템  RI-148 SAP 연계시 오류가 발생확인되어 수동스케쥴러 실행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판매상세조회 데이터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SABIC - ISRT UAT기간 수정사항 개발 및 업무지원</a:t>
            </a:r>
          </a:p>
        </p:txBody>
      </p:sp>
      <p:sp>
        <p:nvSpPr>
          <p:cNvPr id="1362431549" name="Text">
    </p:cNvPr>
          <p:cNvSpPr>
            <a:spLocks noGrp="1"/>
          </p:cNvSpPr>
          <p:nvPr/>
        </p:nvSpPr>
        <p:spPr>
          <a:xfrm rot="0">
            <a:off x="7226300" y="20955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2115036741" name="Text">
    </p:cNvPr>
          <p:cNvSpPr>
            <a:spLocks noGrp="1"/>
          </p:cNvSpPr>
          <p:nvPr/>
        </p:nvSpPr>
        <p:spPr>
          <a:xfrm rot="0">
            <a:off x="6108700" y="2044700"/>
            <a:ext cx="7620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741419345" name="Text">
    </p:cNvPr>
          <p:cNvSpPr>
            <a:spLocks noGrp="1"/>
          </p:cNvSpPr>
          <p:nvPr/>
        </p:nvSpPr>
        <p:spPr>
          <a:xfrm rot="0">
            <a:off x="5537200" y="20955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</a:p>
        </p:txBody>
      </p:sp>
      <p:sp>
        <p:nvSpPr>
          <p:cNvPr id="777401650" name="Text">
    </p:cNvPr>
          <p:cNvSpPr>
            <a:spLocks noGrp="1"/>
          </p:cNvSpPr>
          <p:nvPr/>
        </p:nvSpPr>
        <p:spPr>
          <a:xfrm rot="0">
            <a:off x="889000" y="20447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66667555" name="Text">
    </p:cNvPr>
          <p:cNvSpPr>
            <a:spLocks noGrp="1"/>
          </p:cNvSpPr>
          <p:nvPr/>
        </p:nvSpPr>
        <p:spPr>
          <a:xfrm rot="0">
            <a:off x="7124700" y="2044700"/>
            <a:ext cx="26543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83316037" name="Text">
    </p:cNvPr>
          <p:cNvSpPr>
            <a:spLocks noGrp="1"/>
          </p:cNvSpPr>
          <p:nvPr/>
        </p:nvSpPr>
        <p:spPr>
          <a:xfrm rot="0">
            <a:off x="5537200" y="20447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83339449" name="Rectangle"/>
          <p:cNvSpPr>
            <a:spLocks noGrp="1"/>
          </p:cNvSpPr>
          <p:nvPr/>
        </p:nvSpPr>
        <p:spPr>
          <a:xfrm>
            <a:off x="6870700" y="2044700"/>
            <a:ext cx="254000" cy="647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63120117" name="Frame"/>
          <p:cNvSpPr>
            <a:spLocks noGrp="1"/>
          </p:cNvSpPr>
          <p:nvPr/>
        </p:nvSpPr>
        <p:spPr>
          <a:xfrm>
            <a:off x="152400" y="13716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38302315" name="Text">
    </p:cNvPr>
          <p:cNvSpPr>
            <a:spLocks noGrp="1"/>
          </p:cNvSpPr>
          <p:nvPr/>
        </p:nvSpPr>
        <p:spPr>
          <a:xfrm rot="0">
            <a:off x="152400" y="13716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796343355" name="Text">
    </p:cNvPr>
          <p:cNvSpPr>
            <a:spLocks noGrp="1"/>
          </p:cNvSpPr>
          <p:nvPr/>
        </p:nvSpPr>
        <p:spPr>
          <a:xfrm rot="0">
            <a:off x="939800" y="1422400"/>
            <a:ext cx="4610100" cy="622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부가세자료 대사작업 프로그램 수정ZFIR5057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[SABIC] ITSM-89864 SABIC UAT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[HR] HCM 로직 수정 (자격/면허 등록신청, 발령품의 관리)-품의 개별건별 상태관리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[BC] SAP Security Patch Day 관련 Notes 확인 및 적용 작업</a:t>
            </a:r>
          </a:p>
        </p:txBody>
      </p:sp>
      <p:sp>
        <p:nvSpPr>
          <p:cNvPr id="1940864751" name="Text">
    </p:cNvPr>
          <p:cNvSpPr>
            <a:spLocks noGrp="1"/>
          </p:cNvSpPr>
          <p:nvPr/>
        </p:nvSpPr>
        <p:spPr>
          <a:xfrm rot="0">
            <a:off x="7226300" y="14478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851983812" name="Text">
    </p:cNvPr>
          <p:cNvSpPr>
            <a:spLocks noGrp="1"/>
          </p:cNvSpPr>
          <p:nvPr/>
        </p:nvSpPr>
        <p:spPr>
          <a:xfrm rot="0">
            <a:off x="6108700" y="1371600"/>
            <a:ext cx="7620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934809820" name="Text">
    </p:cNvPr>
          <p:cNvSpPr>
            <a:spLocks noGrp="1"/>
          </p:cNvSpPr>
          <p:nvPr/>
        </p:nvSpPr>
        <p:spPr>
          <a:xfrm rot="0">
            <a:off x="5537200" y="14478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</a:p>
        </p:txBody>
      </p:sp>
      <p:sp>
        <p:nvSpPr>
          <p:cNvPr id="1699919465" name="Text">
    </p:cNvPr>
          <p:cNvSpPr>
            <a:spLocks noGrp="1"/>
          </p:cNvSpPr>
          <p:nvPr/>
        </p:nvSpPr>
        <p:spPr>
          <a:xfrm rot="0">
            <a:off x="889000" y="13716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62313066" name="Text">
    </p:cNvPr>
          <p:cNvSpPr>
            <a:spLocks noGrp="1"/>
          </p:cNvSpPr>
          <p:nvPr/>
        </p:nvSpPr>
        <p:spPr>
          <a:xfrm rot="0">
            <a:off x="7124700" y="1371600"/>
            <a:ext cx="26543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83758675" name="Text">
    </p:cNvPr>
          <p:cNvSpPr>
            <a:spLocks noGrp="1"/>
          </p:cNvSpPr>
          <p:nvPr/>
        </p:nvSpPr>
        <p:spPr>
          <a:xfrm rot="0">
            <a:off x="5537200" y="13716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33467183" name="Rectangle"/>
          <p:cNvSpPr>
            <a:spLocks noGrp="1"/>
          </p:cNvSpPr>
          <p:nvPr/>
        </p:nvSpPr>
        <p:spPr>
          <a:xfrm>
            <a:off x="6870700" y="1371600"/>
            <a:ext cx="254000" cy="673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0415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419423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0912865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0100936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8075697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62009216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0543511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8376852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2435370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730018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0411207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6878723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4912808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7953829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9673827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24866694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79741499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임직원 경조금 신청서 개발 관련 프로그램 수정 (ZFIR902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[CO] 구분회계기준 비용의 1차원가요소 data 산출 프로그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Subtotal 시 CNT 필드 추가 (ZFIR5081) </a:t>
            </a:r>
          </a:p>
        </p:txBody>
      </p:sp>
      <p:sp>
        <p:nvSpPr>
          <p:cNvPr id="92396385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22613081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29240787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임직원 경조금 신청 최종 테스트 ZFI_RFC_RECEIVE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_POSTING, ZCO_BUD_COMT, ZFIR9022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시험장비 메일 알람 메일내용 수정  ZFIR9901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임직원 경조금 신청서 추가 수정 및 테스트 ZFI_RFC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_RECEIVE_POSTING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고객/구매처 조회 생성ZFIR7012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부가세자료 대사작업 프로그램 수정ZFIR5057 </a:t>
            </a:r>
          </a:p>
        </p:txBody>
      </p:sp>
      <p:sp>
        <p:nvSpPr>
          <p:cNvPr id="3852570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56966313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213145812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334735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5219624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0269903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207898560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</a:p>
        </p:txBody>
      </p:sp>
      <p:sp>
        <p:nvSpPr>
          <p:cNvPr id="64042078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용(90%:반영시점 7월로 연기됨)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단말기 인증기록 등록 신청서 메뉴 신규개발 요청</a:t>
            </a:r>
          </a:p>
        </p:txBody>
      </p:sp>
      <p:sp>
        <p:nvSpPr>
          <p:cNvPr id="1598395881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97072304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34336628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단말기 인증기록 등록 신청서 메뉴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인사발령, 발령품의 관련: 발령품의 "선임"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운영지원: 6월급여 작업지원/퇴직금 작업지원(급여특이자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평균임금 제외관련)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HCM 로직 수정 (자격/면허 등록신청, 발령품의 관리)-품의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개별건별 상태관리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법적선임자 관리(해임) 변경요청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영문 접속 시 메뉴 차단</a:t>
            </a:r>
          </a:p>
        </p:txBody>
      </p:sp>
      <p:sp>
        <p:nvSpPr>
          <p:cNvPr id="137997366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55951548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</a:p>
        </p:txBody>
      </p:sp>
      <p:sp>
        <p:nvSpPr>
          <p:cNvPr id="201608567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</a:p>
        </p:txBody>
      </p:sp>
      <p:sp>
        <p:nvSpPr>
          <p:cNvPr id="1445373990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150267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5010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3362857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6662704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4666153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1056852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4023027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95405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5875025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1452115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5758051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6690370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2812083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0116228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7578720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4088112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58301825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</a:p>
        </p:txBody>
      </p:sp>
      <p:sp>
        <p:nvSpPr>
          <p:cNvPr id="66454801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단말기 인증기록 등록 신청서 메뉴 신규개발 요청</a:t>
            </a:r>
          </a:p>
        </p:txBody>
      </p:sp>
      <p:sp>
        <p:nvSpPr>
          <p:cNvPr id="2792666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37802680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91212548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특근명령서 신청 오류 항목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로직 수정 (자격/면허 등록신청, 발령품의 관리)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내 '긴급업무 수행 교통비 신청서' 전자결재 화면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2023년 공장휴양소 접수/추첨/당첨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&gt;근태조회&gt;특근내역조회 기간 조정 요청</a:t>
            </a:r>
          </a:p>
        </p:txBody>
      </p:sp>
      <p:sp>
        <p:nvSpPr>
          <p:cNvPr id="93479884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74123980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0630</a:t>
            </a:r>
            <a:br/>
          </a:p>
        </p:txBody>
      </p:sp>
      <p:sp>
        <p:nvSpPr>
          <p:cNvPr id="76399374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</a:p>
        </p:txBody>
      </p:sp>
      <p:sp>
        <p:nvSpPr>
          <p:cNvPr id="41972588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8653690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7142086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58125499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</a:p>
        </p:txBody>
      </p:sp>
      <p:sp>
        <p:nvSpPr>
          <p:cNvPr id="166779235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Vendor 의 지급 보류 설정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결산 전표 중복 입력 방지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구매요청문서 단가 오류 수정</a:t>
            </a:r>
          </a:p>
        </p:txBody>
      </p:sp>
      <p:sp>
        <p:nvSpPr>
          <p:cNvPr id="140789326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3862559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45279001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Vendor 의 지급 보류 설정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결산 전표 중복 입력 방지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구매요청문서 단가 오류 수정</a:t>
            </a:r>
          </a:p>
        </p:txBody>
      </p:sp>
      <p:sp>
        <p:nvSpPr>
          <p:cNvPr id="199136293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88152285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</a:p>
        </p:txBody>
      </p:sp>
      <p:sp>
        <p:nvSpPr>
          <p:cNvPr id="165079556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</a:p>
        </p:txBody>
      </p:sp>
      <p:sp>
        <p:nvSpPr>
          <p:cNvPr id="169674915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1467390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02210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3634659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839565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473911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4462951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07068702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8303603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22244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3248119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715908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9318786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1364554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4298625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2607529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9135477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</a:p>
        </p:txBody>
      </p:sp>
      <p:sp>
        <p:nvSpPr>
          <p:cNvPr id="47198177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</a:p>
        </p:txBody>
      </p:sp>
      <p:sp>
        <p:nvSpPr>
          <p:cNvPr id="155094927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107304425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213533424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82891598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'23년 6월 SAP시스템 인프라 취약점 조치 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 Upgrade Master Plan 프로젝트 관련 자료취합 및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ERP개발 개발자 Key 신규생성 및 전달 (AALDAYEL)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Security Patch Day 관련 Notes 확인 및 적용 작업</a:t>
            </a:r>
          </a:p>
        </p:txBody>
      </p:sp>
      <p:sp>
        <p:nvSpPr>
          <p:cNvPr id="103172926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</a:p>
        </p:txBody>
      </p:sp>
      <p:sp>
        <p:nvSpPr>
          <p:cNvPr id="67578078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66317185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</a:p>
        </p:txBody>
      </p:sp>
      <p:sp>
        <p:nvSpPr>
          <p:cNvPr id="37013532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55609128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1937282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</a:p>
        </p:txBody>
      </p:sp>
      <p:sp>
        <p:nvSpPr>
          <p:cNvPr id="60472591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1290059830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1433675380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81791265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33106072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204184032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</a:p>
        </p:txBody>
      </p:sp>
      <p:sp>
        <p:nvSpPr>
          <p:cNvPr id="21861888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</a:p>
        </p:txBody>
      </p:sp>
      <p:sp>
        <p:nvSpPr>
          <p:cNvPr id="94392147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200645623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7828341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