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975909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62258030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41589698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94893014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11346669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96547661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25390545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73911153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14908651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21180219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1414420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0944880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29470575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16475649" name="Text">
    </p:cNvPr>
          <p:cNvSpPr>
            <a:spLocks noGrp="1"/>
          </p:cNvSpPr>
          <p:nvPr/>
        </p:nvSpPr>
        <p:spPr>
          <a:xfrm rot="0">
            <a:off x="762000" y="1701800"/>
            <a:ext cx="30353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e-Biz 거래처 정보화면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사후적립 통제기준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납품보류 해제요청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ISIMS E-BIZ 전환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주유원복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거래처 정보화면 임원 별도처리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권한신청서(권한부여) 16건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권한신청서(개인계정) 5건</a:t>
            </a:r>
          </a:p>
        </p:txBody>
      </p:sp>
      <p:sp>
        <p:nvSpPr>
          <p:cNvPr id="550125127" name="Text">
    </p:cNvPr>
          <p:cNvSpPr>
            <a:spLocks noGrp="1"/>
          </p:cNvSpPr>
          <p:nvPr/>
        </p:nvSpPr>
        <p:spPr>
          <a:xfrm rot="0">
            <a:off x="165100" y="1701800"/>
            <a:ext cx="5969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328502003" name="Text">
    </p:cNvPr>
          <p:cNvSpPr>
            <a:spLocks noGrp="1"/>
          </p:cNvSpPr>
          <p:nvPr/>
        </p:nvSpPr>
        <p:spPr>
          <a:xfrm rot="0">
            <a:off x="3797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</a:p>
        </p:txBody>
      </p:sp>
      <p:sp>
        <p:nvSpPr>
          <p:cNvPr id="462375085" name="Text">
    </p:cNvPr>
          <p:cNvSpPr>
            <a:spLocks noGrp="1"/>
          </p:cNvSpPr>
          <p:nvPr/>
        </p:nvSpPr>
        <p:spPr>
          <a:xfrm rot="0">
            <a:off x="4432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967399108" name="Text">
    </p:cNvPr>
          <p:cNvSpPr>
            <a:spLocks noGrp="1"/>
          </p:cNvSpPr>
          <p:nvPr/>
        </p:nvSpPr>
        <p:spPr>
          <a:xfrm rot="0">
            <a:off x="5067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</a:p>
        </p:txBody>
      </p:sp>
      <p:sp>
        <p:nvSpPr>
          <p:cNvPr id="1222668208" name="Text">
    </p:cNvPr>
          <p:cNvSpPr>
            <a:spLocks noGrp="1"/>
          </p:cNvSpPr>
          <p:nvPr/>
        </p:nvSpPr>
        <p:spPr>
          <a:xfrm rot="0">
            <a:off x="6350000" y="1701800"/>
            <a:ext cx="28448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거래처 정보화면 임원 별도처리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납품보류 해제요청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선처리 내역 확인 후 기각된 내용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 상시 처리</a:t>
            </a:r>
          </a:p>
        </p:txBody>
      </p:sp>
      <p:sp>
        <p:nvSpPr>
          <p:cNvPr id="2132064077" name="Text">
    </p:cNvPr>
          <p:cNvSpPr>
            <a:spLocks noGrp="1"/>
          </p:cNvSpPr>
          <p:nvPr/>
        </p:nvSpPr>
        <p:spPr>
          <a:xfrm rot="0">
            <a:off x="98298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</a:p>
        </p:txBody>
      </p:sp>
      <p:sp>
        <p:nvSpPr>
          <p:cNvPr id="515854882" name="Text">
    </p:cNvPr>
          <p:cNvSpPr>
            <a:spLocks noGrp="1"/>
          </p:cNvSpPr>
          <p:nvPr/>
        </p:nvSpPr>
        <p:spPr>
          <a:xfrm rot="0">
            <a:off x="91948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</a:p>
        </p:txBody>
      </p:sp>
      <p:sp>
        <p:nvSpPr>
          <p:cNvPr id="1842559047" name="Text">
    </p:cNvPr>
          <p:cNvSpPr>
            <a:spLocks noGrp="1"/>
          </p:cNvSpPr>
          <p:nvPr/>
        </p:nvSpPr>
        <p:spPr>
          <a:xfrm rot="0">
            <a:off x="5753100" y="1701800"/>
            <a:ext cx="5969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880226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87793392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14925086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18121038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17568048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68667007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68561775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30148851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21678920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44637622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42741013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63572141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62000920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4733903" name="Text">
    </p:cNvPr>
          <p:cNvSpPr>
            <a:spLocks noGrp="1"/>
          </p:cNvSpPr>
          <p:nvPr/>
        </p:nvSpPr>
        <p:spPr>
          <a:xfrm rot="0">
            <a:off x="762000" y="1701800"/>
            <a:ext cx="30353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유조차량 도색업체 일부(5개사) 종전가 대금지급을 위한 시스템 단가 변경 (추가작업)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ITSM-85132 입찰 건 기술견적서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업체등록정보 MRO 값에 대한 이슈 확인및 문제점 수정 작업</a:t>
            </a:r>
            <a:br/>
          </a:p>
        </p:txBody>
      </p:sp>
      <p:sp>
        <p:nvSpPr>
          <p:cNvPr id="1004471875" name="Text">
    </p:cNvPr>
          <p:cNvSpPr>
            <a:spLocks noGrp="1"/>
          </p:cNvSpPr>
          <p:nvPr/>
        </p:nvSpPr>
        <p:spPr>
          <a:xfrm rot="0">
            <a:off x="165100" y="1701800"/>
            <a:ext cx="5969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256748327" name="Text">
    </p:cNvPr>
          <p:cNvSpPr>
            <a:spLocks noGrp="1"/>
          </p:cNvSpPr>
          <p:nvPr/>
        </p:nvSpPr>
        <p:spPr>
          <a:xfrm rot="0">
            <a:off x="3797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</a:p>
        </p:txBody>
      </p:sp>
      <p:sp>
        <p:nvSpPr>
          <p:cNvPr id="1122180368" name="Text">
    </p:cNvPr>
          <p:cNvSpPr>
            <a:spLocks noGrp="1"/>
          </p:cNvSpPr>
          <p:nvPr/>
        </p:nvSpPr>
        <p:spPr>
          <a:xfrm rot="0">
            <a:off x="4432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716852985" name="Text">
    </p:cNvPr>
          <p:cNvSpPr>
            <a:spLocks noGrp="1"/>
          </p:cNvSpPr>
          <p:nvPr/>
        </p:nvSpPr>
        <p:spPr>
          <a:xfrm rot="0">
            <a:off x="5067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</a:p>
        </p:txBody>
      </p:sp>
      <p:sp>
        <p:nvSpPr>
          <p:cNvPr id="1771350259" name="Text">
    </p:cNvPr>
          <p:cNvSpPr>
            <a:spLocks noGrp="1"/>
          </p:cNvSpPr>
          <p:nvPr/>
        </p:nvSpPr>
        <p:spPr>
          <a:xfrm rot="0">
            <a:off x="6350000" y="1701800"/>
            <a:ext cx="28448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RODA 개정에 따른 입찰/구매품의서 자동결재선 수정</a:t>
            </a:r>
          </a:p>
        </p:txBody>
      </p:sp>
      <p:sp>
        <p:nvSpPr>
          <p:cNvPr id="1616685483" name="Text">
    </p:cNvPr>
          <p:cNvSpPr>
            <a:spLocks noGrp="1"/>
          </p:cNvSpPr>
          <p:nvPr/>
        </p:nvSpPr>
        <p:spPr>
          <a:xfrm rot="0">
            <a:off x="98298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</a:p>
        </p:txBody>
      </p:sp>
      <p:sp>
        <p:nvSpPr>
          <p:cNvPr id="982328109" name="Text">
    </p:cNvPr>
          <p:cNvSpPr>
            <a:spLocks noGrp="1"/>
          </p:cNvSpPr>
          <p:nvPr/>
        </p:nvSpPr>
        <p:spPr>
          <a:xfrm rot="0">
            <a:off x="91948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</a:p>
        </p:txBody>
      </p:sp>
      <p:sp>
        <p:nvSpPr>
          <p:cNvPr id="1110994691" name="Text">
    </p:cNvPr>
          <p:cNvSpPr>
            <a:spLocks noGrp="1"/>
          </p:cNvSpPr>
          <p:nvPr/>
        </p:nvSpPr>
        <p:spPr>
          <a:xfrm rot="0">
            <a:off x="5753100" y="1701800"/>
            <a:ext cx="5969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70855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7921689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9243368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96684403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03821934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64586938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6846385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31856134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63644255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76821763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22668581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33893376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20704720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89952395" name="Text">
    </p:cNvPr>
          <p:cNvSpPr>
            <a:spLocks noGrp="1"/>
          </p:cNvSpPr>
          <p:nvPr/>
        </p:nvSpPr>
        <p:spPr>
          <a:xfrm rot="0">
            <a:off x="762000" y="1701800"/>
            <a:ext cx="30353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Ubuntu 서버 cd 패키지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Lan 드라이버 설치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주간보고 system 피드백 수렴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- 유효성 검사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- 편의성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- 담당 업무 등록 페이지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Report tool 탐색 및 적합성 고려</a:t>
            </a:r>
            <a:br/>
            <a:br/>
            <a:br/>
          </a:p>
        </p:txBody>
      </p:sp>
      <p:sp>
        <p:nvSpPr>
          <p:cNvPr id="611711181" name="Text">
    </p:cNvPr>
          <p:cNvSpPr>
            <a:spLocks noGrp="1"/>
          </p:cNvSpPr>
          <p:nvPr/>
        </p:nvSpPr>
        <p:spPr>
          <a:xfrm rot="0">
            <a:off x="165100" y="1701800"/>
            <a:ext cx="5969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30322060" name="Text">
    </p:cNvPr>
          <p:cNvSpPr>
            <a:spLocks noGrp="1"/>
          </p:cNvSpPr>
          <p:nvPr/>
        </p:nvSpPr>
        <p:spPr>
          <a:xfrm rot="0">
            <a:off x="3797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</a:p>
        </p:txBody>
      </p:sp>
      <p:sp>
        <p:nvSpPr>
          <p:cNvPr id="52390641" name="Text">
    </p:cNvPr>
          <p:cNvSpPr>
            <a:spLocks noGrp="1"/>
          </p:cNvSpPr>
          <p:nvPr/>
        </p:nvSpPr>
        <p:spPr>
          <a:xfrm rot="0">
            <a:off x="4432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</a:p>
        </p:txBody>
      </p:sp>
      <p:sp>
        <p:nvSpPr>
          <p:cNvPr id="764135071" name="Text">
    </p:cNvPr>
          <p:cNvSpPr>
            <a:spLocks noGrp="1"/>
          </p:cNvSpPr>
          <p:nvPr/>
        </p:nvSpPr>
        <p:spPr>
          <a:xfrm rot="0">
            <a:off x="5067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649322611" name="Text">
    </p:cNvPr>
          <p:cNvSpPr>
            <a:spLocks noGrp="1"/>
          </p:cNvSpPr>
          <p:nvPr/>
        </p:nvSpPr>
        <p:spPr>
          <a:xfrm rot="0">
            <a:off x="6350000" y="1701800"/>
            <a:ext cx="28448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Ubuntu 서버 활용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주간보고 system 피드백 수렴 및 추가 보완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Report tool 탐색 및 적합성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 적용 및 테스트 진행 ) </a:t>
            </a:r>
            <a:br/>
          </a:p>
        </p:txBody>
      </p:sp>
      <p:sp>
        <p:nvSpPr>
          <p:cNvPr id="1382390756" name="Text">
    </p:cNvPr>
          <p:cNvSpPr>
            <a:spLocks noGrp="1"/>
          </p:cNvSpPr>
          <p:nvPr/>
        </p:nvSpPr>
        <p:spPr>
          <a:xfrm rot="0">
            <a:off x="98298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</a:p>
        </p:txBody>
      </p:sp>
      <p:sp>
        <p:nvSpPr>
          <p:cNvPr id="710224827" name="Text">
    </p:cNvPr>
          <p:cNvSpPr>
            <a:spLocks noGrp="1"/>
          </p:cNvSpPr>
          <p:nvPr/>
        </p:nvSpPr>
        <p:spPr>
          <a:xfrm rot="0">
            <a:off x="91948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</a:p>
        </p:txBody>
      </p:sp>
      <p:sp>
        <p:nvSpPr>
          <p:cNvPr id="1503248208" name="Text">
    </p:cNvPr>
          <p:cNvSpPr>
            <a:spLocks noGrp="1"/>
          </p:cNvSpPr>
          <p:nvPr/>
        </p:nvSpPr>
        <p:spPr>
          <a:xfrm rot="0">
            <a:off x="5753100" y="1701800"/>
            <a:ext cx="5969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689064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08850485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9280043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3671283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82089746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65418169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7223636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38393660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70694425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56514332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03827533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60076039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44863355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36494030" name="Text">
    </p:cNvPr>
          <p:cNvSpPr>
            <a:spLocks noGrp="1"/>
          </p:cNvSpPr>
          <p:nvPr/>
        </p:nvSpPr>
        <p:spPr>
          <a:xfrm rot="0">
            <a:off x="762000" y="1701800"/>
            <a:ext cx="30353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ERP개발/운영 TD관련 요청 Note 적용작업(Note100690)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ERP개발 F/S 가용공간 부족에 따른 오래된 감사로그 삭제 작업(2019년 로그 삭제)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배치잡 신규설정 및 등록작업 (CRITICAL T-CODE MONITORING)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'22년 11월 SAP시스템 인프라 취약점 조치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WEB 보안 SSL 적용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ERP운영/QA테스트 CRM시스템 연결용 RFC 신규등록 및 설정작업 (MB_RFC_PC1/MB_RFC_DC1)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BW운영/개발 SAP Security Patch Notes 관련 적용작업 업무지원</a:t>
            </a:r>
            <a:br/>
          </a:p>
        </p:txBody>
      </p:sp>
      <p:sp>
        <p:nvSpPr>
          <p:cNvPr id="1785661767" name="Text">
    </p:cNvPr>
          <p:cNvSpPr>
            <a:spLocks noGrp="1"/>
          </p:cNvSpPr>
          <p:nvPr/>
        </p:nvSpPr>
        <p:spPr>
          <a:xfrm rot="0">
            <a:off x="165100" y="1701800"/>
            <a:ext cx="5969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702090978" name="Text">
    </p:cNvPr>
          <p:cNvSpPr>
            <a:spLocks noGrp="1"/>
          </p:cNvSpPr>
          <p:nvPr/>
        </p:nvSpPr>
        <p:spPr>
          <a:xfrm rot="0">
            <a:off x="3797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</a:p>
        </p:txBody>
      </p:sp>
      <p:sp>
        <p:nvSpPr>
          <p:cNvPr id="1196930285" name="Text">
    </p:cNvPr>
          <p:cNvSpPr>
            <a:spLocks noGrp="1"/>
          </p:cNvSpPr>
          <p:nvPr/>
        </p:nvSpPr>
        <p:spPr>
          <a:xfrm rot="0">
            <a:off x="4432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</a:p>
        </p:txBody>
      </p:sp>
      <p:sp>
        <p:nvSpPr>
          <p:cNvPr id="224640549" name="Text">
    </p:cNvPr>
          <p:cNvSpPr>
            <a:spLocks noGrp="1"/>
          </p:cNvSpPr>
          <p:nvPr/>
        </p:nvSpPr>
        <p:spPr>
          <a:xfrm rot="0">
            <a:off x="5067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</a:p>
        </p:txBody>
      </p:sp>
      <p:sp>
        <p:nvSpPr>
          <p:cNvPr id="534031359" name="Text">
    </p:cNvPr>
          <p:cNvSpPr>
            <a:spLocks noGrp="1"/>
          </p:cNvSpPr>
          <p:nvPr/>
        </p:nvSpPr>
        <p:spPr>
          <a:xfrm rot="0">
            <a:off x="6350000" y="1701800"/>
            <a:ext cx="28448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2115700985" name="Text">
    </p:cNvPr>
          <p:cNvSpPr>
            <a:spLocks noGrp="1"/>
          </p:cNvSpPr>
          <p:nvPr/>
        </p:nvSpPr>
        <p:spPr>
          <a:xfrm rot="0">
            <a:off x="98298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</a:p>
        </p:txBody>
      </p:sp>
      <p:sp>
        <p:nvSpPr>
          <p:cNvPr id="76626699" name="Text">
    </p:cNvPr>
          <p:cNvSpPr>
            <a:spLocks noGrp="1"/>
          </p:cNvSpPr>
          <p:nvPr/>
        </p:nvSpPr>
        <p:spPr>
          <a:xfrm rot="0">
            <a:off x="91948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</a:p>
        </p:txBody>
      </p:sp>
      <p:sp>
        <p:nvSpPr>
          <p:cNvPr id="336801578" name="Text">
    </p:cNvPr>
          <p:cNvSpPr>
            <a:spLocks noGrp="1"/>
          </p:cNvSpPr>
          <p:nvPr/>
        </p:nvSpPr>
        <p:spPr>
          <a:xfrm rot="0">
            <a:off x="5753100" y="1701800"/>
            <a:ext cx="5969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427396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8401385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4132122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0688380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35194018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0789718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4614796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9717357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50499131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48784287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0449628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16624289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83777154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25985572" name="Text">
    </p:cNvPr>
          <p:cNvSpPr>
            <a:spLocks noGrp="1"/>
          </p:cNvSpPr>
          <p:nvPr/>
        </p:nvSpPr>
        <p:spPr>
          <a:xfrm rot="0">
            <a:off x="762000" y="1701800"/>
            <a:ext cx="30353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분기별 나프타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사전점검 수기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과거 ERP 선처리 건 확인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분기별 나프타 재수행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 지급 오류 확인 및 데이터 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분기별 나프타 비교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Daily Report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계정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 지급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Daily Report 개발 및 테스트</a:t>
            </a:r>
          </a:p>
        </p:txBody>
      </p:sp>
      <p:sp>
        <p:nvSpPr>
          <p:cNvPr id="196496120" name="Text">
    </p:cNvPr>
          <p:cNvSpPr>
            <a:spLocks noGrp="1"/>
          </p:cNvSpPr>
          <p:nvPr/>
        </p:nvSpPr>
        <p:spPr>
          <a:xfrm rot="0">
            <a:off x="165100" y="1701800"/>
            <a:ext cx="5969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84779223" name="Text">
    </p:cNvPr>
          <p:cNvSpPr>
            <a:spLocks noGrp="1"/>
          </p:cNvSpPr>
          <p:nvPr/>
        </p:nvSpPr>
        <p:spPr>
          <a:xfrm rot="0">
            <a:off x="3797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</a:p>
        </p:txBody>
      </p:sp>
      <p:sp>
        <p:nvSpPr>
          <p:cNvPr id="426624887" name="Text">
    </p:cNvPr>
          <p:cNvSpPr>
            <a:spLocks noGrp="1"/>
          </p:cNvSpPr>
          <p:nvPr/>
        </p:nvSpPr>
        <p:spPr>
          <a:xfrm rot="0">
            <a:off x="4432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1478630825" name="Text">
    </p:cNvPr>
          <p:cNvSpPr>
            <a:spLocks noGrp="1"/>
          </p:cNvSpPr>
          <p:nvPr/>
        </p:nvSpPr>
        <p:spPr>
          <a:xfrm rot="0">
            <a:off x="50673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1643806175" name="Text">
    </p:cNvPr>
          <p:cNvSpPr>
            <a:spLocks noGrp="1"/>
          </p:cNvSpPr>
          <p:nvPr/>
        </p:nvSpPr>
        <p:spPr>
          <a:xfrm rot="0">
            <a:off x="6350000" y="1701800"/>
            <a:ext cx="28448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회계전표 증빙 대사 로직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기본 브라우저 크롬 적용 대응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Daily report 운영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A11 179PC RPA 테스트</a:t>
            </a:r>
          </a:p>
        </p:txBody>
      </p:sp>
      <p:sp>
        <p:nvSpPr>
          <p:cNvPr id="1312016745" name="Text">
    </p:cNvPr>
          <p:cNvSpPr>
            <a:spLocks noGrp="1"/>
          </p:cNvSpPr>
          <p:nvPr/>
        </p:nvSpPr>
        <p:spPr>
          <a:xfrm rot="0">
            <a:off x="98298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957540775" name="Text">
    </p:cNvPr>
          <p:cNvSpPr>
            <a:spLocks noGrp="1"/>
          </p:cNvSpPr>
          <p:nvPr/>
        </p:nvSpPr>
        <p:spPr>
          <a:xfrm rot="0">
            <a:off x="9194800" y="1701800"/>
            <a:ext cx="6350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</a:p>
        </p:txBody>
      </p:sp>
      <p:sp>
        <p:nvSpPr>
          <p:cNvPr id="1905620089" name="Text">
    </p:cNvPr>
          <p:cNvSpPr>
            <a:spLocks noGrp="1"/>
          </p:cNvSpPr>
          <p:nvPr/>
        </p:nvSpPr>
        <p:spPr>
          <a:xfrm rot="0">
            <a:off x="5753100" y="1701800"/>
            <a:ext cx="596900" cy="4572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