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handoutMasterIdLst>
    <p:handoutMasterId r:id="rId60"/>
  </p:handoutMasterIdLst>
  <p:sldIdLst>
    <p:sldId id="859" r:id="rId2"/>
    <p:sldId id="868" r:id="rId3"/>
    <p:sldId id="919" r:id="rId4"/>
    <p:sldId id="918" r:id="rId5"/>
    <p:sldId id="870" r:id="rId6"/>
    <p:sldId id="881" r:id="rId7"/>
    <p:sldId id="876" r:id="rId8"/>
    <p:sldId id="871" r:id="rId9"/>
    <p:sldId id="872" r:id="rId10"/>
    <p:sldId id="873" r:id="rId11"/>
    <p:sldId id="874" r:id="rId12"/>
    <p:sldId id="877" r:id="rId13"/>
    <p:sldId id="920" r:id="rId14"/>
    <p:sldId id="878" r:id="rId15"/>
    <p:sldId id="921" r:id="rId16"/>
    <p:sldId id="922" r:id="rId17"/>
    <p:sldId id="880" r:id="rId18"/>
    <p:sldId id="883" r:id="rId19"/>
    <p:sldId id="886" r:id="rId20"/>
    <p:sldId id="923" r:id="rId21"/>
    <p:sldId id="885" r:id="rId22"/>
    <p:sldId id="887" r:id="rId23"/>
    <p:sldId id="924" r:id="rId24"/>
    <p:sldId id="888" r:id="rId25"/>
    <p:sldId id="926" r:id="rId26"/>
    <p:sldId id="927" r:id="rId27"/>
    <p:sldId id="928" r:id="rId28"/>
    <p:sldId id="925" r:id="rId29"/>
    <p:sldId id="929" r:id="rId30"/>
    <p:sldId id="930" r:id="rId31"/>
    <p:sldId id="890" r:id="rId32"/>
    <p:sldId id="931" r:id="rId33"/>
    <p:sldId id="932" r:id="rId34"/>
    <p:sldId id="933" r:id="rId35"/>
    <p:sldId id="934" r:id="rId36"/>
    <p:sldId id="935" r:id="rId37"/>
    <p:sldId id="936" r:id="rId38"/>
    <p:sldId id="937" r:id="rId39"/>
    <p:sldId id="938" r:id="rId40"/>
    <p:sldId id="939" r:id="rId41"/>
    <p:sldId id="940" r:id="rId42"/>
    <p:sldId id="895" r:id="rId43"/>
    <p:sldId id="941" r:id="rId44"/>
    <p:sldId id="942" r:id="rId45"/>
    <p:sldId id="943" r:id="rId46"/>
    <p:sldId id="909" r:id="rId47"/>
    <p:sldId id="910" r:id="rId48"/>
    <p:sldId id="944" r:id="rId49"/>
    <p:sldId id="945" r:id="rId50"/>
    <p:sldId id="949" r:id="rId51"/>
    <p:sldId id="950" r:id="rId52"/>
    <p:sldId id="951" r:id="rId53"/>
    <p:sldId id="952" r:id="rId54"/>
    <p:sldId id="953" r:id="rId55"/>
    <p:sldId id="946" r:id="rId56"/>
    <p:sldId id="947" r:id="rId57"/>
    <p:sldId id="948" r:id="rId58"/>
  </p:sldIdLst>
  <p:sldSz cx="9144000" cy="6858000" type="screen4x3"/>
  <p:notesSz cx="6662738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8" autoAdjust="0"/>
    <p:restoredTop sz="91562"/>
  </p:normalViewPr>
  <p:slideViewPr>
    <p:cSldViewPr>
      <p:cViewPr>
        <p:scale>
          <a:sx n="110" d="100"/>
          <a:sy n="110" d="100"/>
        </p:scale>
        <p:origin x="1864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98" y="-84"/>
      </p:cViewPr>
      <p:guideLst>
        <p:guide orient="horz" pos="3120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463AE-EC5A-483F-8551-F8F98554F08D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01691-95CE-4F26-80F3-2514D9F698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08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55A8-D5CF-4CB6-A127-D1933B95FA4A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5663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274" y="4705350"/>
            <a:ext cx="533019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4010" y="9408981"/>
            <a:ext cx="288718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7949-EA51-4397-99D6-3B2F4099EE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77932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670543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731905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052806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205139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62726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98777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38821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694356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931949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193096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715703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776469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545276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648329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130642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12439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0273697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565121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6210860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29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489255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066065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2528823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8984671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611449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4174430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2368142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9061908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2935519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9566543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5562539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39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543733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004417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0982989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650304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6287553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3769695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9298101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8222630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3486175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8380975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5479531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49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2867621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961729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8876965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51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41707393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52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5517777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53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5455746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54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26523249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55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6641705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56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7640154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57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905920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7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840616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8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714211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9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161125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94F414-B70D-49C0-B45A-FA106016BFA3}" type="slidenum">
              <a:rPr lang="en-US" altLang="ko-K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ko-KR"/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3770926" y="9408981"/>
            <a:ext cx="2884102" cy="488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fld id="{A9AA0C72-6310-418B-807C-B347A737EE50}" type="slidenum">
              <a:rPr kumimoji="0" lang="en-US" altLang="ko-KR" sz="1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pPr algn="r">
                <a:tabLst>
                  <a:tab pos="0" algn="l"/>
                  <a:tab pos="392113" algn="l"/>
                  <a:tab pos="785813" algn="l"/>
                  <a:tab pos="1179513" algn="l"/>
                  <a:tab pos="1573213" algn="l"/>
                  <a:tab pos="1966913" algn="l"/>
                  <a:tab pos="2360613" algn="l"/>
                  <a:tab pos="2754313" algn="l"/>
                  <a:tab pos="3148013" algn="l"/>
                  <a:tab pos="3543300" algn="l"/>
                  <a:tab pos="3937000" algn="l"/>
                  <a:tab pos="4330700" algn="l"/>
                  <a:tab pos="4724400" algn="l"/>
                  <a:tab pos="5118100" algn="l"/>
                  <a:tab pos="5511800" algn="l"/>
                  <a:tab pos="5905500" algn="l"/>
                  <a:tab pos="6299200" algn="l"/>
                  <a:tab pos="6692900" algn="l"/>
                  <a:tab pos="7088188" algn="l"/>
                  <a:tab pos="7481888" algn="l"/>
                  <a:tab pos="7875588" algn="l"/>
                </a:tabLst>
              </a:pPr>
              <a:t>10</a:t>
            </a:fld>
            <a:endParaRPr kumimoji="0" lang="en-US" altLang="ko-KR" sz="120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7250" y="754063"/>
            <a:ext cx="4948238" cy="3711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00"/>
              </a:spcBef>
              <a:tabLst>
                <a:tab pos="0" algn="l"/>
                <a:tab pos="392113" algn="l"/>
                <a:tab pos="785813" algn="l"/>
                <a:tab pos="1179513" algn="l"/>
                <a:tab pos="1573213" algn="l"/>
                <a:tab pos="1966913" algn="l"/>
                <a:tab pos="2360613" algn="l"/>
                <a:tab pos="2754313" algn="l"/>
                <a:tab pos="3148013" algn="l"/>
                <a:tab pos="3543300" algn="l"/>
                <a:tab pos="3937000" algn="l"/>
                <a:tab pos="4330700" algn="l"/>
                <a:tab pos="4724400" algn="l"/>
                <a:tab pos="5118100" algn="l"/>
                <a:tab pos="5511800" algn="l"/>
                <a:tab pos="5905500" algn="l"/>
                <a:tab pos="6299200" algn="l"/>
                <a:tab pos="6692900" algn="l"/>
                <a:tab pos="7088188" algn="l"/>
                <a:tab pos="7481888" algn="l"/>
                <a:tab pos="7875588" algn="l"/>
              </a:tabLst>
            </a:pP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147732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/>
        </p:nvSpPr>
        <p:spPr bwMode="white">
          <a:xfrm>
            <a:off x="0" y="0"/>
            <a:ext cx="9144000" cy="32797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5" name="Freeform 32"/>
          <p:cNvSpPr>
            <a:spLocks/>
          </p:cNvSpPr>
          <p:nvPr/>
        </p:nvSpPr>
        <p:spPr bwMode="gray">
          <a:xfrm>
            <a:off x="1285852" y="2000240"/>
            <a:ext cx="7859737" cy="127159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12549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Freeform 33"/>
          <p:cNvSpPr>
            <a:spLocks/>
          </p:cNvSpPr>
          <p:nvPr/>
        </p:nvSpPr>
        <p:spPr bwMode="invGray">
          <a:xfrm>
            <a:off x="-6350" y="3273425"/>
            <a:ext cx="1292202" cy="454018"/>
          </a:xfrm>
          <a:custGeom>
            <a:avLst/>
            <a:gdLst>
              <a:gd name="connsiteX0" fmla="*/ 0 w 10000"/>
              <a:gd name="connsiteY0" fmla="*/ 0 h 9965"/>
              <a:gd name="connsiteX1" fmla="*/ 10000 w 10000"/>
              <a:gd name="connsiteY1" fmla="*/ 0 h 9965"/>
              <a:gd name="connsiteX2" fmla="*/ 8341 w 10000"/>
              <a:gd name="connsiteY2" fmla="*/ 9686 h 9965"/>
              <a:gd name="connsiteX3" fmla="*/ 0 w 10000"/>
              <a:gd name="connsiteY3" fmla="*/ 9965 h 9965"/>
              <a:gd name="connsiteX4" fmla="*/ 0 w 10000"/>
              <a:gd name="connsiteY4" fmla="*/ 0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65">
                <a:moveTo>
                  <a:pt x="0" y="0"/>
                </a:moveTo>
                <a:lnTo>
                  <a:pt x="10000" y="0"/>
                </a:lnTo>
                <a:lnTo>
                  <a:pt x="8341" y="9686"/>
                </a:lnTo>
                <a:lnTo>
                  <a:pt x="0" y="9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>
            <a:lvl1pPr algn="ctr">
              <a:defRPr sz="4400" b="1" i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638800"/>
            <a:ext cx="6400800" cy="533400"/>
          </a:xfrm>
        </p:spPr>
        <p:txBody>
          <a:bodyPr/>
          <a:lstStyle>
            <a:lvl1pPr marL="0" indent="0" algn="r">
              <a:buFontTx/>
              <a:buNone/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62738" y="227013"/>
            <a:ext cx="2068512" cy="6170612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53138" cy="61706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650" y="227013"/>
            <a:ext cx="63246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7013"/>
            <a:ext cx="9144000" cy="762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000" y="1267200"/>
            <a:ext cx="8280000" cy="49498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8860" y="71414"/>
            <a:ext cx="625794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1500174"/>
            <a:ext cx="9144000" cy="535782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/>
          <p:cNvSpPr>
            <a:spLocks noChangeArrowheads="1"/>
          </p:cNvSpPr>
          <p:nvPr/>
        </p:nvSpPr>
        <p:spPr bwMode="white">
          <a:xfrm>
            <a:off x="0" y="0"/>
            <a:ext cx="9144000" cy="9652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045" name="Freeform 21"/>
          <p:cNvSpPr>
            <a:spLocks/>
          </p:cNvSpPr>
          <p:nvPr/>
        </p:nvSpPr>
        <p:spPr bwMode="gray">
          <a:xfrm>
            <a:off x="1828800" y="246063"/>
            <a:ext cx="7315200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4798" y="454"/>
              </a:cxn>
              <a:cxn ang="0">
                <a:pos x="4798" y="0"/>
              </a:cxn>
              <a:cxn ang="0">
                <a:pos x="382" y="3"/>
              </a:cxn>
              <a:cxn ang="0">
                <a:pos x="0" y="454"/>
              </a:cxn>
            </a:cxnLst>
            <a:rect l="0" t="0" r="r" b="b"/>
            <a:pathLst>
              <a:path w="4798" h="454">
                <a:moveTo>
                  <a:pt x="0" y="454"/>
                </a:moveTo>
                <a:lnTo>
                  <a:pt x="4798" y="454"/>
                </a:lnTo>
                <a:lnTo>
                  <a:pt x="4798" y="0"/>
                </a:lnTo>
                <a:lnTo>
                  <a:pt x="382" y="3"/>
                </a:lnTo>
                <a:lnTo>
                  <a:pt x="0" y="454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gray">
          <a:xfrm>
            <a:off x="0" y="966788"/>
            <a:ext cx="182880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0" y="227013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267200"/>
            <a:ext cx="82800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굴림" charset="-127"/>
              </a:defRPr>
            </a:lvl1pPr>
          </a:lstStyle>
          <a:p>
            <a:fld id="{ED16AAFA-4550-424F-9D6C-ADABFCF9C3D7}" type="datetimeFigureOut">
              <a:rPr lang="ko-KR" altLang="en-US" smtClean="0"/>
              <a:pPr/>
              <a:t>2022. 12. 7.</a:t>
            </a:fld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굴림" charset="-127"/>
              </a:defRPr>
            </a:lvl1pPr>
          </a:lstStyle>
          <a:p>
            <a:fld id="{7CEC74C1-0EC0-40F1-AA0B-9171B5E2F1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000" b="1" i="0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i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685800"/>
          </a:xfrm>
        </p:spPr>
        <p:txBody>
          <a:bodyPr/>
          <a:lstStyle/>
          <a:p>
            <a:r>
              <a:rPr lang="en-US" altLang="ko-KR" dirty="0" err="1"/>
              <a:t>React_Router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412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준비 및 기본적인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컴포넌트 연결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&lt;Route path=“URL Pattern” element={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출력하고자 하는 컴포넌트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}&gt;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422854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준비 및 기본적인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컴포넌트 연결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Route, Routes } from 'react-router-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About from './About';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Home from './Home';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App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&lt;Routes&gt;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&lt;Route path="/" element={&lt;Home /&gt;}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&lt;Route path="/about" element={&lt;About /&gt;}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&lt;/Routes&gt;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36193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링크 추가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Link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컴포넌트는 클릭하면 다른 주소로 이동시켜 주는 컴포넌트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일반 웹 애플리케이션에서는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태그를 사용하여 페이지를 전환하는데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React Router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사용할 때는 이 태그를 직접 사용하면 안되는데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태그는 페이지를 전환하는 과정에서 페이지를 새로 불러오기 때문에 애플리케이션이 들고 있던 상태들을 모두 날려 버려서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렌더링된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컴포넌트들도 모두 사라지고 다시 처음부터 렌더링하게 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Link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컴포넌트를 사용하여 페이지를 전환하면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페이지를 새로 불러오지 않고 애플리케이션은 그대로 유지한 상태에서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HTML5 History API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사용하여 페이지의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 변경함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Link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 자체는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태그로 이루어져 있지만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페이지 전환을 방지하는 기능을 내장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Link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 사용</a:t>
            </a:r>
          </a:p>
          <a:p>
            <a:pPr lvl="2">
              <a:spcAft>
                <a:spcPts val="600"/>
              </a:spcAft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&lt;Link to=”URL”〉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〈/Link〉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0396666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링크 추가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70070B-86EF-E64C-A186-4454D7423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50" y="2203450"/>
            <a:ext cx="5727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572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링크 추가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Home.jsx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{Link} from 'react-router-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Home = ()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&lt;h1&gt;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홈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&lt;/h1&gt;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&lt;p&gt;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&lt;/p&gt;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&lt;Link to="/about"&gt;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소개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&lt;/Link&gt;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Home;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9798186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Route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하나에 여러 개의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path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Route, Routes } from 'react-router-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About from './About';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Home from './Home';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App = ()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&lt;Routes&gt;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&lt;Route path="/" element={&lt;Home /&gt;}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&lt;Route path="/about" element={&lt;About/&gt;}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&lt;Route path="/info" element={&lt;About/&gt;}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&lt;/Routes&gt;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585718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Route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하나에 여러 개의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path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Route, Routes } from 'react-router-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About from './About';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Home from './Home';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App = () =&gt; {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&lt;Routes&gt;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&lt;Route path="/" element={&lt;Home /&gt;}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&lt;Route path="/about" element={&lt;About/&gt;}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&lt;Route path="/info" element={&lt;About/&gt;} /&gt;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&lt;/Routes&gt;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403854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Parameter &amp; Query String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Parameter &amp; Query String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Parameter: /profiles/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adam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useParams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함수를 이용해서 읽어낼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Query String: 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about?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details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=true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130963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Parameter &amp; Query String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Parameter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3946F9-A79D-184C-B00E-9308CC88D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556" y="2163937"/>
            <a:ext cx="55753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9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19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Parameter &amp; Query String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Parameter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Profile.jsx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useParams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'react-router-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data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adam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name: 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군계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description: 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가장 두려운 것은 가난한 자들이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게으리기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까지 한 것이다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jessica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name: 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제시카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description: '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내가 싫은 것은 남에게도 싫은 것이다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9260729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SPA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SPA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아닌 전통적인 방식의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Web Application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 Router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0132CF-5576-B545-AF26-13CDB70EC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42" y="2192455"/>
            <a:ext cx="7182916" cy="395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005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Parameter &amp; Query String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Parameter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Profile.jsx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Profile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params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useParams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profile = data[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params.username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&lt;h1&gt;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 프로필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&lt;/h1&gt;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{profile ?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&lt;h2&gt;{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profile.name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}&lt;/h2&gt;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&lt;p&gt;{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profile.description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}&lt;/p&gt;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) :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&lt;p&gt;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존재하지 않는 프로필입니다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.&lt;/p&gt;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)}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Profile;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0448825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Parameter &amp; Query String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Parameter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Route, Routes } from 'react-router-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About from './About';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Home from './Home';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Profile from './Profile';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App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&lt;Routes&gt;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&lt;Route path="/" element={&lt;Home /&gt;}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&lt;Route path="/about" element={&lt;About/&gt;}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&lt;Route path="/profiles/:username" element={&lt;Profile /&gt;} /&gt;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&lt;/Routes&gt;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910931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Parameter &amp; Query String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Parameter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Home.jsx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{Link} from 'react-router-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Home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&lt;h1&gt;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홈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&lt;/h1&gt;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&lt;p&gt;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&lt;/p&gt;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942593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Parameter &amp; Query String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Parameter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Home.jsx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&lt;li&gt;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  &lt;Link to="/about"&gt;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소개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&lt;/Link&gt;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&lt;/li&gt;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&lt;li&gt;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  &lt;Link to="/profiles/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adam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adam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프로필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&lt;/Link&gt;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&lt;/li&gt;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&lt;li&gt;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  &lt;Link to="/profiles/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jessica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jessica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프로필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&lt;/Link&gt;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&lt;/li&gt;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&lt;li&gt;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  &lt;Link to="/profiles/hunt"&gt;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존재하지 않는 프로필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&lt;/Link&gt;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&lt;/li&gt;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&lt;/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Home;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0468110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Parameter &amp; Query String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Query String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useLocation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이라는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Hook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이용해서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객체를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리턴받아서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객체의 정보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pathname: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현재 주소의 경로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(Query String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제외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search: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맨 앞의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문자 포함한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Query String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hash: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주소의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문자열 뒤의 값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History 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지원되지 않는 구형 브라우저에서 클라이언트 라우팅을 사용할 때 쓰는 해시 라우터에서 사용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페이지로 이동할 때 임의로 넣을 수 있는 상태 값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0611594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Parameter &amp; Query String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Query String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useLocation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이라는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Hook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이용해서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객체를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리턴받아서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location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객체의 정보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pathname: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현재 주소의 경로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(Query String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제외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search: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맨 앞의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문자 포함한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Query String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hash: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주소의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#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문자열 뒤의 값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History API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지원되지 않는 구형 브라우저에서 클라이언트 라우팅을 사용할 때 쓰는 해시 라우터에서 사용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state: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페이지로 이동할 때 임의로 넣을 수 있는 상태 값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useSearchParams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Hook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이용해서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Query String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읽을 수 있음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react-router-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6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부터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지원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쿼리 문자열을 객체로 변환 가능한 라이브러리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add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qs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7177778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Parameter &amp; Query String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Query String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Query String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파일 수정 후 브라우저에 직접 입력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08DA07-6739-454E-A7A2-E53783782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76872"/>
            <a:ext cx="6477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416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Parameter &amp; Query String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Query String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Query String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About.jsx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useLocation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} from 'react-router-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About = () =&gt;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location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useLocation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(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&lt;div&gt;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&lt;h1&gt;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소개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&lt;/h1&gt;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&lt;p&gt;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프로젝트는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 Router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실습하는 프로젝트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&lt;/p&gt;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&lt;p&gt;Query String: 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location.search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}&lt;/p&gt;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&lt;/div&gt;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About;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8270501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Parameter &amp; Query String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Query String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Query String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FAC6D5-6FE1-CE44-89BC-A65FC7A44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70" y="2364905"/>
            <a:ext cx="7020272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74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29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Parameter &amp; Query String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Query String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Query String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About.jsx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useSearchParams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useLocation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'react-router-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About = () =&gt;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[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searchParams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setSearchParams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useSearchParams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detail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searchParams.get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('detail');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mode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searchParams.get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('mode');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location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useLocation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queryString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qs.parse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location.search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ignoreQueryPrefix:true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queryString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onToggleDetail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setSearchParams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mode, detail: detail === 'true' ? false : true });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637004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SPA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SPA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 Router</a:t>
            </a:r>
            <a:endParaRPr lang="ko-KR" altLang="en-US" sz="3600"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4BBCC4-0BC5-1E47-8EA4-8B0615AECB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6"/>
          <a:stretch/>
        </p:blipFill>
        <p:spPr>
          <a:xfrm>
            <a:off x="1421718" y="2060848"/>
            <a:ext cx="6300564" cy="336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415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 Parameter &amp; Query String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Query String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Query String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About.jsx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onIncreaseMode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nextMode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mode === null ? 1 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parseInt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(mode) + 1;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setSearchParams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({ mode: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nextMode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detail });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&lt;h1&gt;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소개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&lt;/h1&gt;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&lt;p&gt;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프로젝트는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 Router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실습하는 프로젝트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&lt;/p&gt;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&lt;p&gt;detail: {detail}&lt;/p&gt;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&lt;p&gt;mode: {mode}&lt;/p&gt;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&lt;button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onToggleDetail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}&gt;Toggle detail&lt;/button&gt;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&lt;button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onIncreaseMode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}&gt;mode + 1&lt;/button&gt;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4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About;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345973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 Routing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 Route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Router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내부에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Router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만드는 것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Articles.jsx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만들고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Link } from 'react-router-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Articles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&lt;Link to="/articles/1"&gt;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손으로 코딩하고 뇌로 컴파일하고 눈으로 디버깅한다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.&lt;/Link&gt;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&lt;Link to="/articles/2"&gt;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 수를 기준으로 프로그램의 진도를 측정하는 것은 비행기 제작 진도를 무게로 측정하는 것과 같다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.&lt;/Link&gt;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&lt;Link to="/articles/3"&gt;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아무리 구조가 잘 되어 있더라도 프로그래머가 나쁜 프로그램을 만드는 걸 막아주는 프로그래밍 언어는 없다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.&lt;/Link&gt;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&lt;/li&gt;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3230502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 Routing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 Route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Router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내부에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Router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만드는 것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Articles.jsx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만들고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&lt;Link to="/articles/4"&gt;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아무리 구조가 잘 되어 있더라도 프로그래머가 나쁜 프로그램을 만드는 걸 막아주는 프로그래밍 언어는 없다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.&lt;/Link&gt;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Articles;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802352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 Routing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 Route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Router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내부에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Router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만드는 것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Article.jsx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만들고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useParams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'react-router-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Article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{ id }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useParams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&lt;h2&gt;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{id}&lt;/h2&gt;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Article;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7873199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 Routing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 Route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Router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내부에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Router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만드는 것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수정해서 라우팅 가능하도록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Route, Routes } from 'react-router-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About from './About';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Home from './Home';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Profile from './Profile';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Article from './Article';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Articles from './Articles';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App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&lt;Routes&gt;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&lt;Route path="/" element={&lt;Home /&gt;}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&lt;Route path="/about" element={&lt;About/&gt;}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&lt;Route path="/profiles/:username" element={&lt;Profile /&gt;}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&lt;Route path="/articles" element={&lt;Articles /&gt;}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&lt;Route path="/articles/:id" element={&lt;Article /&gt;}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&lt;/Routes&gt;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178046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 Routing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 Route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Router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내부에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Router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만드는 것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Home.jsx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링크 추가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{Link} from 'react-router-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Home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&lt;h1&gt;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홈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&lt;/h1&gt;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&lt;p&gt;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&lt;/p&gt;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&lt;Link to="/about"&gt;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소개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&lt;/Link&gt;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&lt;Link to="/profiles/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adam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adam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프로필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&lt;/Link&gt;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&lt;Link to="/profiles/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jessica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jessica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프로필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&lt;/Link&gt;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&lt;Link to="/profiles/hunt"&gt;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존재하지 않는 프로필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&lt;/Link&gt;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&lt;/li&gt;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0984809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 Routing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 Route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Router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내부에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Router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만드는 것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Home.jsx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파일에 링크 추가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&lt;li&gt;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  &lt;Link to="/articles"&gt;</a:t>
            </a:r>
            <a:r>
              <a:rPr lang="ko-KR" altLang="en-US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목록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&lt;/Link&gt;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&lt;/li&gt;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Home;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4582615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 Routing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공통 레이아웃 컴포넌트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중첩된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라우트와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Outlet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페이지끼리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공통적으로 보여줘야 하는 레이아웃이 있을 때도 유용하게 사용할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공통된 레이아웃을 디자인 하는 방법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공통된 레이아웃을 위한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컴포넌트를 만들어두고 각 페이지 컴포넌트에서 재사용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657350" lvl="3" indent="-285750">
              <a:spcAft>
                <a:spcPts val="600"/>
              </a:spcAft>
              <a:buFont typeface="Wingdings" pitchFamily="2" charset="2"/>
              <a:buChar char="u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중첩된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라우트와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Outlet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활용하여 구현을 할 수도 있는데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중첩된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라우트를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사용하는 방식을 사용하면 컴포넌트를 한번만 사용해도 된다는 장점이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9FFAA8-4E6E-A146-BA1C-177AA384B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651" y="3719631"/>
            <a:ext cx="2070350" cy="22882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6D8BED-DCD4-3F43-9182-40C294AB5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372" y="3668781"/>
            <a:ext cx="2528006" cy="238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322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 Routing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공통 레이아웃 컴포넌트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공통 레이아웃을 위한 컴포넌트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Layout.jsx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Outlet } from 'react-router-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Layout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&lt;header style={{ background: '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lightgray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', padding: 16,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fontSize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24 }}&gt;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Header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&lt;/header&gt;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&lt;main&gt;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&lt;Outlet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&lt;/main&gt;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Layout;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561388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39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 Routing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공통 레이아웃 컴포넌트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공통 레이아웃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적용을 위해서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Route, Routes } from 'react-router-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About from './About';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Home from './Home';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Profile from './Profile';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Article from './Article';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Articles from './Articles';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Layout from './Layout';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435527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SPA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Single Page Application(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싱글 페이지 어플리케이션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페이지가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개인 어플리케이션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전통적인 웹어플리케이션의 구조는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 페이지로 구성되어 있어서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유저가 요청 할 때 마다 페이지가 새로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고침되며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페이지를 로딩 할 때 마다 서버로부터 리소스를 전달받아 해석 후 렌더링을 수행하는데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또는 템플릿 엔진 등을 사용해서 어플리케이션의 뷰가 어떻게 보여질지 서버에서 담당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웹에서 제공되는 정보가 많게 되면 속도 측면에서 문제가 있었고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이를 해소하기 위하여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캐싱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과 압축을 하여 서비스를 제공하는데 사용자와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인터랙션이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많은 모던 웹 어플리케이션에서는 충분하지 않을 수도 있으며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렌더링하는 것을 서버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쪽에서 담당한다는 것은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 만큼 렌더링을 위한 서버 자원이 사용되는 것이고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불필요한 트래픽도 낭비함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같은 라이브러리 혹은 프레임워크를 사용해서 뷰 렌더링을 유저의 브라우저가 담당하도록 하고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어플리케이션을 브라우저에 로드 한 후 필요한 데이터만 전달받아 출력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싱글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페이지라고 해서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 종류의 화면만 있는 것은 아니고 블로그를 만든다면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홈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 목록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포스트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글쓰기 등의 화면이 있으며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또한 이 화면에 따라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 만들어 주어야 유저들이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북마크도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할 수 있고 서비스에 구글을 통해 유입될 수 있기 때문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다른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따라 다른 뷰를 보여주는 것을 라우팅 이라고 하는데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자체에는 이 기능이 내장되어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있지 않기 때문에 직접 브라우저의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사용하고 상태를 설정하여 다른 뷰를 보여주어야 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react-router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400" baseline="30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Party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라이브러리로서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가장 많이 사용되고 있는 라이브러리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중의 하나로 이 라이브러리는 클라이언트 사이드에서 이뤄지는 라우팅을 간단하게 해주며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서버 사이드 렌더링도 도와주는 도구들이 함께 설치됨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 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272233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 Routing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공통 레이아웃 컴포넌트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공통 레이아웃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적용을 위해서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App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&lt;Routes&gt;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&lt;Route element={&lt;Layout /&gt;}&gt;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&lt;Route path="/" element={&lt;Home /&gt;}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&lt;Route path="/about" element={&lt;About /&gt;}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&lt;Route path="/profiles/:username" element={&lt;Profile /&gt;}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&lt;/Route&gt;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&lt;Route path="/articles" element={&lt;Articles /&gt;}&gt;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&lt;Route path=":id" element={&lt;Article /&gt;}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&lt;/Route&gt;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&lt;/Routes&gt;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023004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Sub Routing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 props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Route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컴포넌트에는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존재하는데 이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props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path=“/”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동일한 의미를 가짐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App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&lt;Routes&gt;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&lt;Route element={&lt;Layout /&gt;}&gt;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&lt;Route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index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element={&lt;Home /&gt;}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&lt;Route path="/about" element={&lt;About /&gt;}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&lt;Route path="/profiles/:username" element={&lt;Profile /&gt;}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&lt;/Route&gt;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&lt;Route path="/articles" element={&lt;Articles /&gt;}&gt;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&lt;Route path=":id" element={&lt;Article /&gt;}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&lt;/Route&gt;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&lt;/Routes&gt;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102504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부가 기능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useNavigate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Link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컴포넌트를 사용하지 않고 다른 페이지로 이동을 해야 하는 상황에 사용하는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Hook 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navigate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함수를 이용해서 인덱스 또는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이용해서 이동이 가능한데 인덱스를 이용하면 인덱스 만큼 뒤로 가거나 앞으로 이동하면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replace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옵션에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설정하면 현재 페이지에 대한 기록을 남기지 않음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9C93A4-7882-1245-816B-E2FB78F75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212975"/>
            <a:ext cx="3098800" cy="326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39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부가 기능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useNavigate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layout.jsx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Outlet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useNavigate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 from "react-router-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Layout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navigate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useNavigate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goBack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//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이전 페이지로 이동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navigate(-1);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goArticles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// articles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경로로 이동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navigate("/articles");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7382261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부가 기능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useNavigate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layout.jsx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 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&lt;header style={{ background: "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lightgray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", padding: 16,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fontSize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24 }}&gt;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&lt;button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goBack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}&gt;</a:t>
            </a:r>
            <a:r>
              <a:rPr lang="ko-KR" altLang="en-US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뒤로가기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&lt;/button&gt;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  &lt;button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={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goArticles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}&gt;</a:t>
            </a:r>
            <a:r>
              <a:rPr lang="ko-KR" altLang="en-US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목록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&lt;/button&gt;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&lt;/header&gt;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&lt;main&gt;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&lt;Outlet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&lt;/main&gt;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Layout;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9663354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부가 기능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useNavigate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layout.jsx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파일의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goArticles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함수 수정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goArticles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// articles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경로로 이동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navigate("/articles", {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replace:true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2410998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부가 기능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NavLink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NavLink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Link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랑 비슷한데 현재 경로와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Link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사용하는 경로가 일치하는 경우 특정 스타일 혹은 클래스를 적용 할 수 있는 컴포넌트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022E09-4C15-314D-897B-938517095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0" y="2636912"/>
            <a:ext cx="8100392" cy="19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765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부가 기능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NavLink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articles.jsx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NavLink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Outlet } from 'react-router-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Articles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activeStyle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color: 'green',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fontSize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21,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951602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부가 기능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NavLink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articles.jsx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&lt;Outlet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NavLink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to="/articles/1" style={({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isActive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=&gt;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isActive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?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activeStyle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undefined)}&gt;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손으로 코딩하고 뇌로 컴파일하고 눈으로 디버깅한다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.&lt;/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NavLink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NavLink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to="/articles/2" style={({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isActive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=&gt;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isActive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?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activeStyle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undefined)}&gt;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 수를 기준으로 프로그램의 진도를 측정하는 것은 비행기 제작 진도를 무게로 측정하는 것과 같다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.&lt;/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NavLink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NavLink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to="/articles/3" style={({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isActive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=&gt;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isActive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?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activeStyle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undefined)}&gt;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아무리 구조가 잘 되어 있더라도 프로그래머가 나쁜 프로그램을 만드는 걸 막아주는 프로그래밍 언어는 없다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.&lt;/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NavLink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&lt;/li&gt;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4289342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49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부가 기능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NavLink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articles.jsx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NavLink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to="/articles/4" style={({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isActive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}) =&gt;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isActive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?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activeStyle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undefined)}&gt;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아무리 구조가 잘 되어 있더라도 프로그래머가 나쁜 프로그램을 만드는 걸 막아주는 프로그래밍 언어는 없다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.&lt;/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NavLink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&lt;/li&gt;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Articles;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119479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SPA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단점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SPA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단점은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앱의 규모가 커지면 자바스크립트 파일 사이즈가 너무 커지게 되는데 유저가 실제로 방문하지 않을 수도 있는 페이지에 관련된 렌더링 관련 스크립트도 불러오기 때문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- Code Splitting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사용한다면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라우트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별로 파일들을 나눠서 트래픽과 로딩 속도를 개선 할 수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라우터같이 브라우저 측에서 자바스크립트를 사용하여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라우트를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관리하는 것의 잠재적인 단점은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자바스크립트를 실행하지 않는 일반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크롤러에선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페이지의 정보를 제대로 받아가지 못할 수 있는데 구글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네이버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다음 등 검색 엔진에서 페이지가 검색 결과에서 잘 안 나타날 수도 있음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자바스크립트가 실행될 때까지 페이지가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비어있기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때문에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자바스크립트 파일이 아직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캐싱되지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않은 사용자는 아주 짧은 시간 동안 빈 페이지가 나타날 수도 는데 이는 서버 사이드 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랜더링을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통해 해결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 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1035808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50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부가 기능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Navigate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Navigate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컴포넌트는 컴포넌트를 화면에 보여주는 순간 다른 페이지로 이동을 하고 싶을 때 사용하는 컴포넌트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리다이렉트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하고자 하는 경우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8283157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51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부가 기능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Navigate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Login.jsx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Login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&lt;div&gt;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 페이지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&lt;/div&gt;;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export default Login;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8719745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52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부가 기능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Navigate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MyPage.jsx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Navigate } from 'react-router-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MyPage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isLoggedIn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false;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if (!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isLoggedIn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&lt;Navigate to="/login" replace={true} /&gt;;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&lt;div&gt;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&lt;/div&gt;;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MyPage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0694407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53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부가 기능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Navigate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Route, Routes } from 'react-router-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About from './About';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Home from './Home';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Profile from './Profile';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Article from './Article';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Articles from './Articles';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Layout from './Layout';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NotFound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NotFound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Login from './Login';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MyPage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MyPage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187340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54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부가 기능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Navigate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App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&lt;Routes&gt;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&lt;Route element={&lt;Layout /&gt;}&gt;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&lt;Route index element={&lt;Home /&gt;}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&lt;Route path="/about" element={&lt;About /&gt;}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&lt;Route path="/profiles/:username" element={&lt;Profile /&gt;}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&lt;/Route&gt;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&lt;Route path="/articles" element={&lt;Articles /&gt;}&gt;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&lt;Route path=":id" element={&lt;Article /&gt;}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&lt;/Route&gt;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&lt;Route path="/login" element={&lt;Login /&gt;}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&lt;Route path="/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mypage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" element={&lt;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MyPage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/&gt;}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&lt;Route path="*" element={&lt;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NotFound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/&gt;}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&lt;/Routes&gt;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8504737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55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부가 기능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NotFound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Page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404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에러가 발생했을 때 보여질 컴포넌트 생성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NotFound.jsx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NotFound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&lt;div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style={{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display: 'flex',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alignItems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'center',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justifyContent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'center',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fontSize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64,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position: 'absolute',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width: '100%',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height: '100%',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}}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404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export default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NotFound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443300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부가 기능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NotFound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Page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{ Route, Routes } from 'react-router-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About from './About';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Home from './Home';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Profile from './Profile';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Article from './Article';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Articles from './Articles';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Layout from './Layout';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NotFound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NotFound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3223341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57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라우터 부가 기능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NotFound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Page</a:t>
            </a: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App.js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App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&lt;Routes&gt;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&lt;Route element={&lt;Layout /&gt;}&gt;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&lt;Route index element={&lt;Home /&gt;}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&lt;Route path="/about" element={&lt;About /&gt;}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&lt;Route path="/profiles/:username" element={&lt;Profile /&gt;}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&lt;/Route&gt;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&lt;Route path="/articles" element={&lt;Articles /&gt;}&gt;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&lt;Route path=":id" element={&lt;Article /&gt;}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&lt;/Route&gt;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&lt;Route path="*" element={&lt;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NotFound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/&gt;}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&lt;/Routes&gt;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App;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694377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6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준비 및 기본적인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생성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create react-app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react_router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라이브러리 설치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yarn add react-router-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F52BB9-A582-AE4E-B0E1-C14CC9F85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406" y="2357210"/>
            <a:ext cx="3289300" cy="12888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3CD0C9-0759-204A-8031-85D17D7E0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406" y="3949873"/>
            <a:ext cx="3289300" cy="163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255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7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준비 및 기본적인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프로젝트에 라우터 적용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index.js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'react-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/client';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index.css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App from './App';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from './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import {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BrowserRouter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 from 'react-router-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root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ReactDOM.createRoot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document.getElementById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('root'));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root.render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BrowserRouter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&lt;App /&gt;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BrowserRouter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If you want to start measuring performance in your app, pass a function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to log results (for example: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console.log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))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// or send to an analytics endpoint. Learn more: https://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bit.ly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/CRA-vitals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reportWebVitals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551806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8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준비 및 기본적인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페이지 만들기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Home.jsx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Home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&lt;h1&gt;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홈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&lt;/h1&gt;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&lt;p&gt;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메인 페이지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&lt;/p&gt;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Home;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165135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6556375" y="6246813"/>
            <a:ext cx="2122488" cy="465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tabLst>
                <a:tab pos="0" algn="l"/>
                <a:tab pos="404813" algn="l"/>
                <a:tab pos="812800" algn="l"/>
                <a:tab pos="1220788" algn="l"/>
                <a:tab pos="1627188" algn="l"/>
                <a:tab pos="2035175" algn="l"/>
                <a:tab pos="2443163" algn="l"/>
                <a:tab pos="2851150" algn="l"/>
                <a:tab pos="3257550" algn="l"/>
                <a:tab pos="3665538" algn="l"/>
                <a:tab pos="4073525" algn="l"/>
                <a:tab pos="4479925" algn="l"/>
                <a:tab pos="4887913" algn="l"/>
                <a:tab pos="5295900" algn="l"/>
                <a:tab pos="5703888" algn="l"/>
                <a:tab pos="6110288" algn="l"/>
                <a:tab pos="6518275" algn="l"/>
                <a:tab pos="6926263" algn="l"/>
                <a:tab pos="7332663" algn="l"/>
                <a:tab pos="7740650" algn="l"/>
                <a:tab pos="8148638" algn="l"/>
              </a:tabLst>
            </a:pPr>
            <a:fld id="{FA314D6A-2E7E-4B51-ADAE-BA0EAAB0F6AC}" type="slidenum">
              <a:rPr kumimoji="0"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tabLst>
                  <a:tab pos="0" algn="l"/>
                  <a:tab pos="404813" algn="l"/>
                  <a:tab pos="812800" algn="l"/>
                  <a:tab pos="1220788" algn="l"/>
                  <a:tab pos="1627188" algn="l"/>
                  <a:tab pos="2035175" algn="l"/>
                  <a:tab pos="2443163" algn="l"/>
                  <a:tab pos="2851150" algn="l"/>
                  <a:tab pos="3257550" algn="l"/>
                  <a:tab pos="3665538" algn="l"/>
                  <a:tab pos="4073525" algn="l"/>
                  <a:tab pos="4479925" algn="l"/>
                  <a:tab pos="4887913" algn="l"/>
                  <a:tab pos="5295900" algn="l"/>
                  <a:tab pos="5703888" algn="l"/>
                  <a:tab pos="6110288" algn="l"/>
                  <a:tab pos="6518275" algn="l"/>
                  <a:tab pos="6926263" algn="l"/>
                  <a:tab pos="7332663" algn="l"/>
                  <a:tab pos="7740650" algn="l"/>
                  <a:tab pos="8148638" algn="l"/>
                </a:tabLst>
              </a:pPr>
              <a:t>9</a:t>
            </a:fld>
            <a:endParaRPr kumimoji="0" lang="en-US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457200" y="1268760"/>
            <a:ext cx="8228013" cy="5362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38860" rIns="0" bIns="0"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준비 및 기본적인 사용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페이지 만들기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200150" lvl="2" indent="-285750">
              <a:spcAft>
                <a:spcPts val="600"/>
              </a:spcAft>
              <a:buFont typeface="Wingdings" pitchFamily="2" charset="2"/>
              <a:buChar char="l"/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About.jsx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파일을 생성하고 작성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import React from 'react';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About = () =&gt; {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return (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&lt;h1&gt;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소개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&lt;/h1&gt;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&lt;p&gt;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프로젝트는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React Router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실습하는 프로젝트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&lt;/p&gt;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);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3">
              <a:tabLst>
                <a:tab pos="0" algn="l"/>
                <a:tab pos="93663" algn="l"/>
                <a:tab pos="501650" algn="l"/>
                <a:tab pos="909638" algn="l"/>
                <a:tab pos="1316038" algn="l"/>
                <a:tab pos="1724025" algn="l"/>
                <a:tab pos="2132013" algn="l"/>
                <a:tab pos="2540000" algn="l"/>
                <a:tab pos="2946400" algn="l"/>
                <a:tab pos="3354388" algn="l"/>
                <a:tab pos="3762375" algn="l"/>
                <a:tab pos="4168775" algn="l"/>
                <a:tab pos="4576763" algn="l"/>
                <a:tab pos="4984750" algn="l"/>
                <a:tab pos="5392738" algn="l"/>
                <a:tab pos="5799138" algn="l"/>
                <a:tab pos="6207125" algn="l"/>
                <a:tab pos="6615113" algn="l"/>
                <a:tab pos="7021513" algn="l"/>
                <a:tab pos="7429500" algn="l"/>
                <a:tab pos="7837488" algn="l"/>
                <a:tab pos="7878763" algn="l"/>
              </a:tabLst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export default About;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D5E72C-0157-F84C-9D21-DAD59E5ACF58}"/>
              </a:ext>
            </a:extLst>
          </p:cNvPr>
          <p:cNvSpPr txBox="1">
            <a:spLocks/>
          </p:cNvSpPr>
          <p:nvPr/>
        </p:nvSpPr>
        <p:spPr>
          <a:xfrm>
            <a:off x="0" y="227013"/>
            <a:ext cx="9144000" cy="762000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4000" i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altLang="ko-KR" sz="3600" kern="0" dirty="0"/>
              <a:t>React-Router</a:t>
            </a:r>
            <a:endParaRPr lang="ko-KR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4673638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s01_1">
  <a:themeElements>
    <a:clrScheme name="ms01_1 3">
      <a:dk1>
        <a:srgbClr val="808080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66BE0E"/>
      </a:accent2>
      <a:accent3>
        <a:srgbClr val="FFFFFF"/>
      </a:accent3>
      <a:accent4>
        <a:srgbClr val="6C6C6C"/>
      </a:accent4>
      <a:accent5>
        <a:srgbClr val="AAC0C4"/>
      </a:accent5>
      <a:accent6>
        <a:srgbClr val="5CAC0C"/>
      </a:accent6>
      <a:hlink>
        <a:srgbClr val="2CA9D0"/>
      </a:hlink>
      <a:folHlink>
        <a:srgbClr val="4841D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59259</TotalTime>
  <Words>4540</Words>
  <Application>Microsoft Macintosh PowerPoint</Application>
  <PresentationFormat>화면 슬라이드 쇼(4:3)</PresentationFormat>
  <Paragraphs>944</Paragraphs>
  <Slides>57</Slides>
  <Notes>56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2" baseType="lpstr">
      <vt:lpstr>맑은 고딕</vt:lpstr>
      <vt:lpstr>바탕</vt:lpstr>
      <vt:lpstr>Arial</vt:lpstr>
      <vt:lpstr>Wingdings</vt:lpstr>
      <vt:lpstr>ms01_1</vt:lpstr>
      <vt:lpstr>React_Router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Teresa</dc:creator>
  <cp:lastModifiedBy>Adamsoft</cp:lastModifiedBy>
  <cp:revision>868</cp:revision>
  <cp:lastPrinted>2022-12-08T05:05:53Z</cp:lastPrinted>
  <dcterms:created xsi:type="dcterms:W3CDTF">2010-03-14T12:09:21Z</dcterms:created>
  <dcterms:modified xsi:type="dcterms:W3CDTF">2022-12-08T23:09:04Z</dcterms:modified>
</cp:coreProperties>
</file>