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1"/>
  </p:notesMasterIdLst>
  <p:handoutMasterIdLst>
    <p:handoutMasterId r:id="rId82"/>
  </p:handoutMasterIdLst>
  <p:sldIdLst>
    <p:sldId id="438" r:id="rId2"/>
    <p:sldId id="604" r:id="rId3"/>
    <p:sldId id="972" r:id="rId4"/>
    <p:sldId id="971" r:id="rId5"/>
    <p:sldId id="874" r:id="rId6"/>
    <p:sldId id="696" r:id="rId7"/>
    <p:sldId id="973" r:id="rId8"/>
    <p:sldId id="974" r:id="rId9"/>
    <p:sldId id="975" r:id="rId10"/>
    <p:sldId id="976" r:id="rId11"/>
    <p:sldId id="977" r:id="rId12"/>
    <p:sldId id="978" r:id="rId13"/>
    <p:sldId id="979" r:id="rId14"/>
    <p:sldId id="875" r:id="rId15"/>
    <p:sldId id="908" r:id="rId16"/>
    <p:sldId id="876" r:id="rId17"/>
    <p:sldId id="980" r:id="rId18"/>
    <p:sldId id="877" r:id="rId19"/>
    <p:sldId id="887" r:id="rId20"/>
    <p:sldId id="878" r:id="rId21"/>
    <p:sldId id="888" r:id="rId22"/>
    <p:sldId id="889" r:id="rId23"/>
    <p:sldId id="879" r:id="rId24"/>
    <p:sldId id="981" r:id="rId25"/>
    <p:sldId id="982" r:id="rId26"/>
    <p:sldId id="983" r:id="rId27"/>
    <p:sldId id="984" r:id="rId28"/>
    <p:sldId id="894" r:id="rId29"/>
    <p:sldId id="895" r:id="rId30"/>
    <p:sldId id="896" r:id="rId31"/>
    <p:sldId id="990" r:id="rId32"/>
    <p:sldId id="897" r:id="rId33"/>
    <p:sldId id="898" r:id="rId34"/>
    <p:sldId id="899" r:id="rId35"/>
    <p:sldId id="985" r:id="rId36"/>
    <p:sldId id="986" r:id="rId37"/>
    <p:sldId id="987" r:id="rId38"/>
    <p:sldId id="902" r:id="rId39"/>
    <p:sldId id="903" r:id="rId40"/>
    <p:sldId id="904" r:id="rId41"/>
    <p:sldId id="988" r:id="rId42"/>
    <p:sldId id="989" r:id="rId43"/>
    <p:sldId id="907" r:id="rId44"/>
    <p:sldId id="909" r:id="rId45"/>
    <p:sldId id="910" r:id="rId46"/>
    <p:sldId id="912" r:id="rId47"/>
    <p:sldId id="991" r:id="rId48"/>
    <p:sldId id="992" r:id="rId49"/>
    <p:sldId id="993" r:id="rId50"/>
    <p:sldId id="994" r:id="rId51"/>
    <p:sldId id="996" r:id="rId52"/>
    <p:sldId id="917" r:id="rId53"/>
    <p:sldId id="997" r:id="rId54"/>
    <p:sldId id="998" r:id="rId55"/>
    <p:sldId id="922" r:id="rId56"/>
    <p:sldId id="999" r:id="rId57"/>
    <p:sldId id="923" r:id="rId58"/>
    <p:sldId id="1000" r:id="rId59"/>
    <p:sldId id="1001" r:id="rId60"/>
    <p:sldId id="1002" r:id="rId61"/>
    <p:sldId id="1003" r:id="rId62"/>
    <p:sldId id="1004" r:id="rId63"/>
    <p:sldId id="928" r:id="rId64"/>
    <p:sldId id="929" r:id="rId65"/>
    <p:sldId id="930" r:id="rId66"/>
    <p:sldId id="964" r:id="rId67"/>
    <p:sldId id="965" r:id="rId68"/>
    <p:sldId id="931" r:id="rId69"/>
    <p:sldId id="966" r:id="rId70"/>
    <p:sldId id="967" r:id="rId71"/>
    <p:sldId id="968" r:id="rId72"/>
    <p:sldId id="1005" r:id="rId73"/>
    <p:sldId id="969" r:id="rId74"/>
    <p:sldId id="970" r:id="rId75"/>
    <p:sldId id="1007" r:id="rId76"/>
    <p:sldId id="1008" r:id="rId77"/>
    <p:sldId id="1009" r:id="rId78"/>
    <p:sldId id="1010" r:id="rId79"/>
    <p:sldId id="1011" r:id="rId80"/>
  </p:sldIdLst>
  <p:sldSz cx="9144000" cy="6858000" type="screen4x3"/>
  <p:notesSz cx="6662738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2" autoAdjust="0"/>
    <p:restoredTop sz="91719"/>
  </p:normalViewPr>
  <p:slideViewPr>
    <p:cSldViewPr>
      <p:cViewPr varScale="1">
        <p:scale>
          <a:sx n="101" d="100"/>
          <a:sy n="101" d="100"/>
        </p:scale>
        <p:origin x="20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3120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50E46-ECBF-4FE0-8A25-68BA0F74CF99}" type="datetimeFigureOut">
              <a:rPr lang="ko-KR" altLang="en-US" smtClean="0">
                <a:latin typeface="Gulim" panose="020B0600000101010101" pitchFamily="34" charset="-127"/>
                <a:ea typeface="Gulim" panose="020B0600000101010101" pitchFamily="34" charset="-127"/>
              </a:rPr>
              <a:pPr/>
              <a:t>2022. 11. 27.</a:t>
            </a:fld>
            <a:endParaRPr lang="ko-KR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1EFB2-DB49-4634-8E16-A6F7A91A7A12}" type="slidenum">
              <a:rPr lang="ko-KR" altLang="en-US" smtClean="0">
                <a:latin typeface="Gulim" panose="020B0600000101010101" pitchFamily="34" charset="-127"/>
                <a:ea typeface="Gulim" panose="020B0600000101010101" pitchFamily="34" charset="-127"/>
              </a:rPr>
              <a:pPr/>
              <a:t>‹#›</a:t>
            </a:fld>
            <a:endParaRPr lang="ko-KR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079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83E55A8-D5CF-4CB6-A127-D1933B95FA4A}" type="datetimeFigureOut">
              <a:rPr lang="ko-KR" altLang="en-US" smtClean="0"/>
              <a:pPr/>
              <a:t>2022. 11. 27.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5663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274" y="4705350"/>
            <a:ext cx="533019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1pPr>
    <a:lvl2pPr marL="4572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2pPr>
    <a:lvl3pPr marL="9144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3pPr>
    <a:lvl4pPr marL="13716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4pPr>
    <a:lvl5pPr marL="18288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95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10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432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11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11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659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12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6827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13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13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6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14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14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591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15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15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0222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16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16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913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17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17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921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18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18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217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19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19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9566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157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20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20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902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21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21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765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22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22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979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23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23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879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24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24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9865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25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25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9183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26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26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204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27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27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31348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28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28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8050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29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29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156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9624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30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30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918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31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31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32901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32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32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5955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33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33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7847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34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34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3893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35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35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5429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36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36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1992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37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37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493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38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38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7071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39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39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634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6688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40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40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4932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41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41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5938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42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42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00608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43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43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3582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44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44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7288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45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45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2781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46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46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4233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47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47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4850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48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48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040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49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49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594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5044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50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50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489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51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51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58534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52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52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0293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53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53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2305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54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54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4204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55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55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7501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56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56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9037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57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57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0484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58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58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4970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59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59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68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130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60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60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33244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61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61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15303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62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62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3446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63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63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84425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64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64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995610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65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65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8577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FB6B6E-23B4-406F-945C-5D0ED6583EE6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US" altLang="ko-KR"/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01D4E12D-79E0-4AB7-AB70-0752EF4C247F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962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23629822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FB6B6E-23B4-406F-945C-5D0ED6583EE6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en-US" altLang="ko-KR"/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01D4E12D-79E0-4AB7-AB70-0752EF4C247F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962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6897346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68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68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32168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69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69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05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4190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70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70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1993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71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71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9341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72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72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50215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73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73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45250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74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74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38667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75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75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97380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76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76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81181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77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77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87342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78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78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42221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79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79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052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420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6">
            <a:extLst>
              <a:ext uri="{FF2B5EF4-FFF2-40B4-BE49-F238E27FC236}">
                <a16:creationId xmlns:a16="http://schemas.microsoft.com/office/drawing/2014/main" id="{16BF2FD4-DC8D-1140-9665-009A40ECD2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C39A4730-8C10-BB46-BCAC-D4CB7C6EEA3C}" type="slidenum">
              <a:rPr lang="en-US" altLang="ko-KR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0BD00172-7301-B04E-AFCA-2018D896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9409113"/>
            <a:ext cx="28479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557E57-0495-9149-A714-0B9D713FD067}" type="slidenum">
              <a:rPr kumimoji="0" lang="en-US" altLang="ko-KR" sz="13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kumimoji="0" lang="en-US" altLang="ko-KR" sz="130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2CDE5BE9-25B4-F84D-9C22-D1F7FAB16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2475"/>
            <a:ext cx="4938713" cy="3705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BFE3B249-6EEB-314F-9976-90287AFF3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05350"/>
            <a:ext cx="5295900" cy="442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ko-KR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40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b="0" i="0" smtClean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2022. 11. 27.</a:t>
            </a:fld>
            <a:endParaRPr lang="ko-KR" alt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b="0" i="0" smtClean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b="0" i="0" smtClean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2022. 11. 27.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2022. 11. 27.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2022. 11. 27.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2022. 11. 27.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2022. 11. 27.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2022. 11. 27.</a:t>
            </a:fld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2022. 11. 27.</a:t>
            </a:fld>
            <a:endParaRPr lang="ko-KR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2022. 11. 27.</a:t>
            </a:fld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2022. 11. 27.</a:t>
            </a:fld>
            <a:endParaRPr lang="ko-KR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2022. 11. 27.</a:t>
            </a:fld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2022. 11. 27.</a:t>
            </a:fld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 userDrawn="1"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" name="Image" r:id="rId15" imgW="7949206" imgH="5320635" progId="">
                  <p:embed/>
                </p:oleObj>
              </mc:Choice>
              <mc:Fallback>
                <p:oleObj name="Image" r:id="rId15" imgW="7949206" imgH="5320635" progId="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2022. 11. 27.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0" i="0">
          <a:solidFill>
            <a:schemeClr val="bg1"/>
          </a:solidFill>
          <a:latin typeface="Gulim" panose="020B0600000101010101" pitchFamily="34" charset="-127"/>
          <a:ea typeface="Gulim" panose="020B0600000101010101" pitchFamily="34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API Server</a:t>
            </a:r>
            <a:endParaRPr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140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프로젝트에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//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세션 설정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session = require("express-session");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var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options =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host :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process.env.HOST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	port 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process.env.MYSQLPORT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	user 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process.env.USERID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	password 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process.env.PASSWORD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	database 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process.env.DATABASE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MySQLStore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require('express-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mysql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-session')(session);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session({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secret: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process.env.COOKIE_SECRET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resave: false,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saveUninitialized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true,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store : new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MySQLStore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(options)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})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40303968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프로젝트에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{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 = require('./models');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sequelize.sync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({force: false})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.then(()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console.log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데이터베이스 연결 성공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})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.catch((err)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console. error(err);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passport = require('passport');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passportConfig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require('./passport');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passportConfig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passport.initialize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passport.session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());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31364753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프로젝트에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//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라우터 설정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indexRouter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require('./routes');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('/',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indexRouter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authRouter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require('./routes/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auth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('/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auth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',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authRouter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img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express.static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path.join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(__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dirname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'uploads')));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25821520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프로젝트에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//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에러가 발생한 경우 처리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res, next)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err = new Error(`${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req.method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 ${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req.url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라우터가 없습니다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.`);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	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err.status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404;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	next(err);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//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에러가 발생한 경우 처리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((err,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res, next)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	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res.locals.message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err.message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res.locals.error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process.env.NODE_ENV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!== 'production' ? err : {};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res.status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err.status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|| 500);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res.render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('error');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app.listen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app.get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('port'), ()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console.log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app.get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('port'), '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번 포트에서 대기 중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4085892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도메인 등록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도메인 등록을 위한 테이블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231900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컬럼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689100" lvl="3" indent="-285750" eaLnBrk="1" hangingPunct="1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host: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인터넷 주소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689100" lvl="3" indent="-285750" eaLnBrk="1" hangingPunct="1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type: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도메인 종류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(free, premium)</a:t>
            </a:r>
          </a:p>
          <a:p>
            <a:pPr marL="1689100" lvl="3" indent="-285750" eaLnBrk="1" hangingPunct="1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clientSecret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클라이언트 비밀 키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1231900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사용자 한 명이 여러 개의 도메인 소유 가능 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62976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도메인 등록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75EA68-63D1-8C46-BC60-2315020D9E1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2550" y="2260600"/>
            <a:ext cx="64389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980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도메인 등록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도메인을 등록하기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domain.js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models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생성하고 작성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module.exports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class Domain extends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Sequelize.Model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static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init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super.init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host: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type: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Sequelize.STRING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(80),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allowNull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false,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type: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type: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Sequelize.ENUM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('free', 'premium'),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allowNull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false,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clientSecret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type: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Sequelize.STRING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(36),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allowNull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false,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}, 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34975216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도메인 등록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도메인을 등록하기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domain.js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models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생성하고 작성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timestamps: true,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paranoid: true,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modelName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'Domain',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tableName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'domains',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static associate(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db.Domain.belongsTo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3372586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도메인 등록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models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index.js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수정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env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process.env.NODE_ENV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|| 'development';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config = require('../config/config')[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env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];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User = require('./user');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Post = require('./post');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Hashtag = require('./hashtag');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Domain = require('./domain');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{};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new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config.database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config.username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config.password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config,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User;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db.Post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Post;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db.Hashtag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Hashtag;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db.Domain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Domain;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488950" lvl="1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221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도메인 등록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models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index.js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수정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User.init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Post.init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Hashtag.init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Domain.init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User.associate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Post.associate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Hashtag.associate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Domain.associate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module.exports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;</a:t>
            </a:r>
          </a:p>
          <a:p>
            <a:pPr marL="488950" lvl="1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85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API(Application Programming Interface)</a:t>
            </a:r>
          </a:p>
          <a:p>
            <a:pPr marL="77605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개념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76100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프로그램과 프로그램을 연결시켜주는 매개체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76100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프로그램끼리 통신을 하기 위해선 프로그램을 만드는 개발자가 해당 프로그램이 잘 통신할 수 있도록 규칙들을 잘 설계하는 게 중요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76100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접근할 프로그램의 규칙이 잘 짜이지 않고 복잡한 경우 나 프로그램 보안 상 외부에서 누구나 사용할 수 없고 제한된 기능들을 간접적으로 제공하고 싶을 때 이용하는 경우가 많음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322025" indent="-285750" eaLnBrk="1" latin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 indent="-284400" ea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 indent="-284400" ea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API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CD15B1-738A-D841-BE67-523810B2E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72" y="3433812"/>
            <a:ext cx="6419056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86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도메인 등록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models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user.js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수정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module.exports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class User extends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Sequelize.Model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static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init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super.init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email: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type: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Sequelize.STRING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(40),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allowNull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true,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unique: true,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nick: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type: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Sequelize.STRING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(15),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allowNull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false,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password: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type: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Sequelize.STRING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(100),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allowNull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true,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provider: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type: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Sequelize.STRING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(10),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allowNull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false,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defaultValue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'local',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},</a:t>
            </a:r>
          </a:p>
          <a:p>
            <a:pPr marL="488950" lvl="1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32309560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도메인 등록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models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user.js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수정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snsId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type: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Sequelize.STRING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(30),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allowNull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true,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},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},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timestamps: true,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underscored: false,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modelName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'User',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tableName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'users',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paranoid: true,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charset: 'utf8',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collate: 'utf8_general_ci',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430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도메인 등록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models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user.js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수정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static associate(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db.User.hasMany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db.Post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db.User.belongsToMany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foreignKey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followingId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as: 'Followers',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through: 'Follow',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db.User.belongsToMany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foreignKey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followerId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as: 'Followings',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through: 'Follow',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db.User.hasMany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db.Domain</a:t>
            </a:r>
            <a:r>
              <a:rPr kumimoji="0" lang="en-US" altLang="ko-KR" sz="14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};</a:t>
            </a:r>
          </a:p>
          <a:p>
            <a:pPr marL="488950" lvl="1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177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도메인 등록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views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로그인을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login.html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&lt;!DOCTYPE html&gt;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&lt;html&gt;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&lt;head&gt;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&lt;meta charset="UTF-8"&gt;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&lt;title&gt;API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서버 로그인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&lt;/title&gt;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&lt;style&gt;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.input-group label { width: 200px; display: inline-block;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&lt;/style&gt;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&lt;/head&gt;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3997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도메인 등록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views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로그인을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login.html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&lt;body&gt;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{% if user and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user.id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&lt;span class="user-name"&gt;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안녕하세요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! {{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user.nick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}}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님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&lt;/span&gt;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&lt;a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href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="/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auth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/logout"&gt;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&lt;button&gt;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로그아웃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&lt;/button&gt;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&lt;/a&gt;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&lt;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fieldset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&lt;legend&gt;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도메인 등록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&lt;/legend&gt;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&lt;form action="/domain" method="post"&gt;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&lt;div&gt;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&lt;label for="type-free"&gt;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무료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&lt;/label&gt;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&lt;input type="radio" id="type-free" name="type" value="free"&gt;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&lt;label for="type-premium"&gt;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프리미엄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&lt;/label&gt;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&lt;input type="radio" id="type-premium" name="type" value="premium"&gt;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&lt;div&gt;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&lt;label for="host"&gt;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도메인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&lt;/label&gt;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&lt;input type="text" id="host" name="host" placeholder="ex)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AdamSoft.com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&lt;button&gt;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저장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&lt;/button&gt;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&lt;/form&gt;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&lt;/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fieldset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&gt;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7614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도메인 등록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views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로그인을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login.html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&lt;table&gt;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&lt;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&lt;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th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&gt;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도메인 주소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th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&lt;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th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&gt;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타입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th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&lt;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th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&gt;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클라이언트 비밀키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th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&lt;/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{% for domain in domains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&lt;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&lt;td&gt;{{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domain.host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}}&lt;/td&gt;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&lt;td&gt;{{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domain.type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}}&lt;/td&gt;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&lt;td&gt;{{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domain.clientSecret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}}&lt;/td&gt;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&lt;/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tr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{%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endfor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&lt;/table&gt;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3274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도메인 등록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views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로그인을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login.html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{% else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&lt;form action="/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auth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/login" id="login-form" method="post"&gt;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&lt;h2&gt;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NodeSNS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계정으로 로그인하세요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.&lt;/h2&gt;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&lt;div class="input-group"&gt;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&lt;label for="email"&gt;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이메일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&lt;/label&gt;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&lt;input id="email" type="email" name="email" required autofocus&gt;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&lt;div class="input-group"&gt;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&lt;label for="password"&gt;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비밀번호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&lt;/label&gt;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&lt;input id="password" type="password" name="password" required&gt;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&lt;button id="login" type="submit" class="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btn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"&gt;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로그인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&lt;/button&gt;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&lt;a id="join"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href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="http://localhost:9000/join" class="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btn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"&gt;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회원가입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&lt;/a&gt;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&lt;a id="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kakao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href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="http://localhost:9000/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auth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kakao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 class="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btn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"&gt;</a:t>
            </a: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카카오톡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&lt;/a&gt;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&lt;/form&gt;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797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도메인 등록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views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로그인을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위한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login.html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&lt;script&gt;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window.onload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()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if (new URL(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location.href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).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searchParams.get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loginError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  alert(new URL(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location.href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).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searchParams.get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loginError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  };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&lt;/script&gt;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{% endif %}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&lt;/body&gt;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&lt;/html&gt;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9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도메인 등록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index.js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express = require('express');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{ v4: uuidv4 } = require('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uuid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{ User, Domain } = require('../models');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{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isLoggedIn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} = require('./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middlewares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router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express.Router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router.get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('/',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async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res, next)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try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user = await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User.findOne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where: { id: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req.user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&amp;&amp;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req.user.id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|| null },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include: { model: Domain },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res.render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('login',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user,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domains: user &amp;&amp;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user.Domains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 catch (err)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console.error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(err);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next(err);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6599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도메인 등록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index.js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router.post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('/domain',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isLoggedIn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async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res, next)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try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await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Domain.create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UserId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req.user.id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host: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req.body.host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type: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req.body.type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clientSecret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uuidv4(),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res.redirect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('/');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 catch (err)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console.error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(err);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next(err);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module.exports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router;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12496721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API(Application Programming Interface)</a:t>
            </a:r>
          </a:p>
          <a:p>
            <a:pPr marL="77605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개념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176100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대신할 프로그램의 기능들을 미리 정리해서 규칙을 잘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세워둔다면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클라이언트는 접근할 프로그램을 모르더라도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를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이용해 손쉽게 통신을 할 수 있음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 indent="-284400" ea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 indent="-284400" ea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API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95DCC6-724B-554E-8DC4-3BA26B328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10" y="2636912"/>
            <a:ext cx="682558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16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JWT(JSON Web Token) – https://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jwt.io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전자 서명 된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URL-safe (URL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로 이용할 수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있는 문자 만 구성된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의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</a:t>
            </a: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전자 서명은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의 변조를 체크 할 수 있게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되어 있음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JWT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는 속성 정보를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데이터 구조로 표현한 토큰으로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RFC7519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표준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JWT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는 서버와 클라이언트 간 정보를 주고 받을 때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 Request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Header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에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토큰을 넣은 후 서버는 별도의 인증 과정없이 헤더에 포함되어 있는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JWT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정보를 통해 인증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JWT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는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HMAC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알고리즘을 사용하여 비밀키 또는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RSA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를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이용한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Public Key/ Private Key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쌍으로 서명할 수 있음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구성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231900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HEADER: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토큰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종류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와 해시 알고리즘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정보</a:t>
            </a:r>
          </a:p>
          <a:p>
            <a:pPr marL="1231900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PAYLOAD: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토큰의 내용물이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인코딩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된 부분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231900" lvl="2" indent="-285750" eaLnBrk="1" hangingPunct="1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SIGNATURE: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일련의 문자열로 토큰이 변조되었는지 여부를 확인할 수 있음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3763760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JWT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인증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B58343-888A-564C-A09A-E549C88B8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4" y="2060848"/>
            <a:ext cx="78613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391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JWT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인증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605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설치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346200" lvl="3" indent="-284400" eaLnBrk="1" hangingPunct="1">
              <a:spcAft>
                <a:spcPts val="600"/>
              </a:spcAft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npm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install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jsonwebtoken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605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env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파일에 암호화에 사용할 문자열을 등록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346200" lvl="3" indent="-284400" eaLnBrk="1" hangingPunct="1">
              <a:spcAft>
                <a:spcPts val="600"/>
              </a:spcAft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JWT_SECRET=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jwtSecret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29043157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JWT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인증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middleware.js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파일에 인증 관련 기능을 추가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jwt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require('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jsonwebtoken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exports.verifyToken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res, next)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try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req.decoded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jwt.verify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req.headers.authorization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process.env.JWT_SECRET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return next();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} catch (error)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if 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error.name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=== '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TokenExpiredError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') { //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유효기간 초과</a:t>
            </a:r>
          </a:p>
          <a:p>
            <a:pPr marL="889000" lvl="2" indent="0" eaLnBrk="1" hangingPunct="1"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res.status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(419).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code: 419,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message: '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토큰이 만료되었습니다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res.status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(401).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code: 401,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message: '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유효하지 않은 토큰입니다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711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JWT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인증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토큰의 내용을 확인해서 사용하기 위한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v1.js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express = require('express');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jwt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require('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jsonwebtoken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{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verifyToken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} = require('./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middlewares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{ Domain, User } = require('../models');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router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express.Router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();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28103374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JWT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인증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토큰의 내용을 확인해서 사용하기 위한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v1.js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router.post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('/token',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async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res)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{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clientSecret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}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req.body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try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domain = await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Domain.findOne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where: {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clientSecret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},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include: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model: User,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attribute: ['nick', 'id'],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},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if (!domain)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res.status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(401).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code: 401,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message: '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등록되지 않은 도메인입니다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먼저 도메인을 등록하세요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3595958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JWT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인증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토큰의 내용을 확인해서 사용하기 위한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v1.js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token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jwt.sign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id: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domain.User.id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nick: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domain.User.nick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},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process.env.JWT_SECRET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expiresIn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: '1m', // 1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분</a:t>
            </a:r>
          </a:p>
          <a:p>
            <a:pPr marL="889000" lvl="2" indent="0" eaLnBrk="1" hangingPunct="1"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issuer: '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nodebird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res.json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code: 200,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message: '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토큰이 발급되었습니다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token,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 catch (error)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console.error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(error);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res.status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(500).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code: 500,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message: '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서버 에러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});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3383815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JWT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인증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토큰의 내용을 확인해서 사용하기 위한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v1.js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router.get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('/test',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verifyToken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res)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res.json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req.decoded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module.exports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router;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8056055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JWT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인증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파일에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v1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등록하는 코드를 추가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v1 = require('./routes/v1');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('/v1',v1);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3542780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클라이언트 애플리케이션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생성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–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node_api_client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package.json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수정</a:t>
            </a:r>
            <a:endParaRPr kumimoji="0" lang="en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"scripts": {</a:t>
            </a:r>
          </a:p>
          <a:p>
            <a:pPr marL="889000" lvl="2" indent="0" eaLnBrk="1" hangingPunct="1">
              <a:defRPr/>
            </a:pP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"start": "</a:t>
            </a:r>
            <a:r>
              <a:rPr kumimoji="0" lang="en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nodemon</a:t>
            </a: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app",</a:t>
            </a:r>
          </a:p>
          <a:p>
            <a:pPr marL="88900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"test": "test"</a:t>
            </a:r>
          </a:p>
          <a:p>
            <a:pPr marL="889000" lvl="2" indent="0" eaLnBrk="1" hangingPunct="1">
              <a:spcAft>
                <a:spcPts val="600"/>
              </a:spcAft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}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필요한 패키지 설치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2" eaLnBrk="1" hangingPunct="1">
              <a:spcAft>
                <a:spcPts val="600"/>
              </a:spcAft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npm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install express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dotenv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axios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cookie-parser express-session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morgan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nunjucks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2" eaLnBrk="1" hangingPunct="1">
              <a:spcAft>
                <a:spcPts val="600"/>
              </a:spcAft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npm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install --save-dev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nodemon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674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indent="-284400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 생성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–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node_api_server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443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필요한 패키지 설치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2" indent="-284400" eaLnBrk="1" hangingPunct="1">
              <a:spcAft>
                <a:spcPts val="600"/>
              </a:spcAft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npm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install express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dotenv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compression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morgan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file-stream-rotator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multer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cookie-parser express-session express-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mysql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-session mysql2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sequelize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-cli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nunjucks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passport passport-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kakao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passport-local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bcrypt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uuid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2" indent="-284400" eaLnBrk="1" hangingPunct="1">
              <a:spcAft>
                <a:spcPts val="600"/>
              </a:spcAft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npm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install --save-dev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nodemon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605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package.json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수정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346200" lvl="3" indent="-284400" eaLnBrk="1" hangingPunct="1">
              <a:spcAft>
                <a:spcPts val="600"/>
              </a:spcAft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"main": </a:t>
            </a:r>
            <a:r>
              <a:rPr kumimoji="0" lang="ko-KR" altLang="en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＂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</a:t>
            </a:r>
            <a:r>
              <a:rPr kumimoji="0" lang="en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pp.js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", </a:t>
            </a:r>
          </a:p>
          <a:p>
            <a:pPr marL="1346200" lvl="3" indent="-284400" eaLnBrk="1" hangingPunct="1">
              <a:spcAft>
                <a:spcPts val="600"/>
              </a:spcAft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"scripts": {</a:t>
            </a:r>
          </a:p>
          <a:p>
            <a:pPr marL="1346200" lvl="3" indent="-284400" eaLnBrk="1" hangingPunct="1">
              <a:spcAft>
                <a:spcPts val="600"/>
              </a:spcAft>
              <a:defRPr/>
            </a:pP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"start": "</a:t>
            </a:r>
            <a:r>
              <a:rPr kumimoji="0" lang="en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nodemon</a:t>
            </a: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app",</a:t>
            </a:r>
          </a:p>
          <a:p>
            <a:pPr marL="1346200" lvl="3" indent="-284400" eaLnBrk="1" hangingPunct="1">
              <a:spcAft>
                <a:spcPts val="600"/>
              </a:spcAft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"test": "test"</a:t>
            </a:r>
          </a:p>
          <a:p>
            <a:pPr marL="1346200" lvl="3" indent="-284400" eaLnBrk="1" hangingPunct="1">
              <a:spcAft>
                <a:spcPts val="600"/>
              </a:spcAft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}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2" indent="-284400" ea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605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이전 프로젝트에서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config, models, passport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디렉토리를 복사해서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붙여넣기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 indent="-284400" ea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 indent="-284400" ea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730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클라이언트 애플리케이션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577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프로젝트에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2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express = require('express');</a:t>
            </a:r>
          </a:p>
          <a:p>
            <a:pPr lvl="2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morgan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require('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morgan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');</a:t>
            </a:r>
          </a:p>
          <a:p>
            <a:pPr lvl="2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cookieParser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require('cookie-parser');</a:t>
            </a:r>
          </a:p>
          <a:p>
            <a:pPr lvl="2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session = require('express-session');</a:t>
            </a:r>
          </a:p>
          <a:p>
            <a:pPr lvl="2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nunjucks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require('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nunjucks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');</a:t>
            </a:r>
          </a:p>
          <a:p>
            <a:pPr lvl="2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dotenv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require('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dotenv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');</a:t>
            </a:r>
          </a:p>
          <a:p>
            <a:pPr lvl="2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2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dotenv.config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();</a:t>
            </a:r>
          </a:p>
          <a:p>
            <a:pPr lvl="2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indexRouter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require('./routes');</a:t>
            </a:r>
          </a:p>
          <a:p>
            <a:pPr lvl="2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2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app = express();</a:t>
            </a:r>
          </a:p>
          <a:p>
            <a:pPr lvl="2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app.set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('port',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process.env.PORT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|| 4000);</a:t>
            </a:r>
          </a:p>
          <a:p>
            <a:pPr lvl="2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app.set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('view engine', 'html');</a:t>
            </a:r>
          </a:p>
          <a:p>
            <a:pPr lvl="2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nunjucks.configure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('views', {</a:t>
            </a:r>
          </a:p>
          <a:p>
            <a:pPr lvl="2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express: app,</a:t>
            </a:r>
          </a:p>
          <a:p>
            <a:pPr lvl="2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watch: true,</a:t>
            </a:r>
          </a:p>
          <a:p>
            <a:pPr lvl="2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});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3835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클라이언트 애플리케이션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577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프로젝트에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2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morgan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('dev'));</a:t>
            </a:r>
          </a:p>
          <a:p>
            <a:pPr lvl="2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cookieParser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process.env.COOKIE_SECRET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));</a:t>
            </a:r>
          </a:p>
          <a:p>
            <a:pPr lvl="2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(session({</a:t>
            </a:r>
          </a:p>
          <a:p>
            <a:pPr lvl="2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resave: false,</a:t>
            </a:r>
          </a:p>
          <a:p>
            <a:pPr lvl="2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saveUninitialized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: false,</a:t>
            </a:r>
          </a:p>
          <a:p>
            <a:pPr lvl="2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secret: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process.env.COOKIE_SECRET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</a:t>
            </a:r>
          </a:p>
          <a:p>
            <a:pPr lvl="2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cookie: {</a:t>
            </a:r>
          </a:p>
          <a:p>
            <a:pPr lvl="2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httpOnly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: true,</a:t>
            </a:r>
          </a:p>
          <a:p>
            <a:pPr lvl="2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secure: false,</a:t>
            </a:r>
          </a:p>
          <a:p>
            <a:pPr lvl="2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},</a:t>
            </a:r>
          </a:p>
          <a:p>
            <a:pPr lvl="2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}));</a:t>
            </a:r>
          </a:p>
          <a:p>
            <a:pPr lvl="2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2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('/',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indexRouter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);</a:t>
            </a:r>
          </a:p>
          <a:p>
            <a:pPr lvl="2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2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res, next) =&gt; {</a:t>
            </a:r>
          </a:p>
          <a:p>
            <a:pPr lvl="2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error =  new Error(`${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req.method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 ${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req.url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라우터가 없습니다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.`);</a:t>
            </a:r>
          </a:p>
          <a:p>
            <a:pPr lvl="2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error.status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404;</a:t>
            </a:r>
          </a:p>
          <a:p>
            <a:pPr lvl="2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next(error);</a:t>
            </a:r>
          </a:p>
          <a:p>
            <a:pPr lvl="2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});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1661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400" indent="-28440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클라이언트 애플리케이션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5775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프로젝트에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2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((err,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res, next) =&gt; {</a:t>
            </a:r>
          </a:p>
          <a:p>
            <a:pPr lvl="2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res.locals.message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err.message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;</a:t>
            </a:r>
          </a:p>
          <a:p>
            <a:pPr lvl="2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res.locals.error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process.env.NODE_ENV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!== 'production' ? err : {};</a:t>
            </a:r>
          </a:p>
          <a:p>
            <a:pPr lvl="2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res.status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err.status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|| 500);</a:t>
            </a:r>
          </a:p>
          <a:p>
            <a:pPr lvl="2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res.render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('error');</a:t>
            </a:r>
          </a:p>
          <a:p>
            <a:pPr lvl="2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});</a:t>
            </a:r>
          </a:p>
          <a:p>
            <a:pPr lvl="2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2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app.listen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app.get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('port'), () =&gt; {</a:t>
            </a:r>
          </a:p>
          <a:p>
            <a:pPr lvl="2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console.log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app.get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('port'), '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번 포트에서 대기중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');</a:t>
            </a:r>
          </a:p>
          <a:p>
            <a:pPr lvl="2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});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  <a:endParaRPr kumimoji="0"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49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클라이언트 애플리케이션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프로젝트에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views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디렉토리를 생성하고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error.html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작성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&lt;h1&gt;{{message}}&lt;/h1&gt;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&lt;h2&gt;{{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error.status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}}&lt;/h2&gt;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&lt;pre&gt;{{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error.stack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}}&lt;/pre&gt;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프로젝트에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env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–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여기서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CLIENT-SECRET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키의 값은 이전 프로젝트에서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localhost:4000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을 등록할 때 발급된 키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COOKIE_SECRET=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nodeclient</a:t>
            </a:r>
            <a:endParaRPr kumimoji="0" lang="en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CLIENT_SECRET=baf82034-6291-44bb-b690-09bb9f7eb86f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13047689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클라이언트 애플리케이션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프로젝트에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디렉토리를 생성하고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index.js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 한 후 작성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express = require('express');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axios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require('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axios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router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express.Router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router.get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('/test',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async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res, next) =&gt; { //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토큰 테스트 라우터</a:t>
            </a:r>
          </a:p>
          <a:p>
            <a:pPr marL="889000" lvl="2" indent="0" eaLnBrk="1" hangingPunct="1"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try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if (!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req.session.jwt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 { //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세션에 토큰이 없으면 토큰 발급 시도</a:t>
            </a:r>
          </a:p>
          <a:p>
            <a:pPr marL="889000" lvl="2" indent="0" eaLnBrk="1" hangingPunct="1"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tokenResult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await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axios.post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('http://localhost:9001/v1/token',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clientSecret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: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process.env.CLIENT_SECRET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if 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tokenResult.data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&amp;&amp;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tokenResult.data.code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=== 200) { //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토큰 발급 성공</a:t>
            </a:r>
          </a:p>
          <a:p>
            <a:pPr marL="889000" lvl="2" indent="0" eaLnBrk="1" hangingPunct="1"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req.session.jwt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tokenResult.data.token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; //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세션에 토큰 저장</a:t>
            </a:r>
          </a:p>
          <a:p>
            <a:pPr marL="889000" lvl="2" indent="0" eaLnBrk="1" hangingPunct="1"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 else { //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토큰 발급 실패</a:t>
            </a:r>
          </a:p>
          <a:p>
            <a:pPr marL="889000" lvl="2" indent="0" eaLnBrk="1" hangingPunct="1"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res.json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tokenResult.data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); //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발급 실패 사유 응답</a:t>
            </a:r>
          </a:p>
          <a:p>
            <a:pPr marL="889000" lvl="2" indent="0" eaLnBrk="1" hangingPunct="1"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1412421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클라이언트 애플리케이션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프로젝트에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디렉토리를 생성하고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index.js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 한 후 작성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//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발급받은 토큰 테스트</a:t>
            </a:r>
          </a:p>
          <a:p>
            <a:pPr marL="889000" lvl="2" indent="0" eaLnBrk="1" hangingPunct="1"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result = await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axios.get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('http://localhost:9001/v1/test',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headers: { authorization: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req.session.jwt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},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res.json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result.data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} catch (error)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console.error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(error);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if 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error.response.status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=== 419) { //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토큰 만료 시</a:t>
            </a:r>
          </a:p>
          <a:p>
            <a:pPr marL="889000" lvl="2" indent="0" eaLnBrk="1" hangingPunct="1"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res.json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error.response.data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return next(error);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module.exports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router;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2628593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BD86F14-D396-434F-B456-18C8677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구현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488950" lvl="1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324C62-2864-AA43-8F34-9ADA47D9D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0" y="1700808"/>
            <a:ext cx="70922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0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BD86F14-D396-434F-B456-18C8677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구현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 Server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프로젝트의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v1.js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수정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express = require('express');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jwt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require('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jsonwebtoken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{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verifyToken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} = require('./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middlewares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{ Domain, User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Post, Hashtag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} = require('../models');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router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express.Router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488950" lvl="1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041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BD86F14-D396-434F-B456-18C8677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구현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 Server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프로젝트의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v1.js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수정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router.post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('/token',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async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res)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{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clientSecret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}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req.body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try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domain = await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Domain.findOne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where: {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clientSecret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},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include: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model: User,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attribute: ['nick', 'id'],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},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if (!domain)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res.status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(401).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code: 401,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message: '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등록되지 않은 도메인입니다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먼저 도메인을 등록하세요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583912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BD86F14-D396-434F-B456-18C8677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구현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 Server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프로젝트의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v1.js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수정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token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jwt.sign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id: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domain.User.id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nick: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domain.User.nick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process.env.JWT_SECRET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expiresIn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: '1m', // 1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분</a:t>
            </a:r>
          </a:p>
          <a:p>
            <a:pPr marL="889000" lvl="2" indent="0" eaLnBrk="1" hangingPunct="1"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issuer: '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nodebird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res.json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code: 200,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message: '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토큰이 발급되었습니다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token,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} catch (error)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console.error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(error);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res.status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(500).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code: 500,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message: '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서버 에러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});</a:t>
            </a:r>
          </a:p>
          <a:p>
            <a:pPr marL="488950" lvl="1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440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프로젝트에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디렉토리를 생성하고 이전 프로젝트에서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auth.js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와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middleware.js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를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복사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env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파일을 생성하고 작성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PORT=9001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COOKIE_SECRET=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KAKAO_ID=3df8c736c885cdb502fbdd2729a8e1f9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HOST='127.0.0.1'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MYSQLPORT=3306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USERID='root'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PASSWORD='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wnddkd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</a:t>
            </a:r>
          </a:p>
          <a:p>
            <a:pPr marL="889000" lvl="2" indent="0" eaLnBrk="1" hangingPunct="1">
              <a:spcAft>
                <a:spcPts val="600"/>
              </a:spcAft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DATABASE='node'</a:t>
            </a: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프로젝트에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views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디렉토리를 생성하고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error.html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작성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&lt;h1&gt;{{message}}&lt;/h1&gt;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&lt;h2&gt;{{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error.status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}}&lt;/h2&gt;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&lt;pre&gt;{{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error.stack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}}&lt;/pre&gt;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 eaLnBrk="1" hangingPunct="1">
              <a:spcAft>
                <a:spcPts val="600"/>
              </a:spcAft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99923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BD86F14-D396-434F-B456-18C8677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5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구현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 Server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프로젝트의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v1.js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수정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router.get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('/test',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verifyToken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res)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res.json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req.decoded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router.get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('/posts/my',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verifyToken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(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res)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Post.findAll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 where: {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userId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: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req.decoded.id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} })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.then((posts)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console.log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(posts);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res.json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code: 200,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payload: posts,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})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.catch((error)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console.error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(error);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return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res.status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(500).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code: 500,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message: '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서버 에러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778156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BD86F14-D396-434F-B456-18C8677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구현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 Server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프로젝트의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v1.js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수정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module.exports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router;</a:t>
            </a:r>
          </a:p>
          <a:p>
            <a:pPr marL="488950" lvl="1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7198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BD86F14-D396-434F-B456-18C8677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5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구현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 Client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프로젝트의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index.js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수정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express = require('express');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axios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require('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axios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router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express.Router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URL = 'http://localhost:9001/v1';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488950" lvl="1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90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BD86F14-D396-434F-B456-18C8677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5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구현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 Client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프로젝트의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index.js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수정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axios.defaults.headers.origin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'http://localhost:4000'; // origin 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헤더 추가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request =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async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(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try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if (!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req.session.jwt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 { // 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세션에 토큰이 없으면</a:t>
            </a:r>
          </a:p>
          <a:p>
            <a:pPr marL="889000" lvl="2" indent="0" eaLnBrk="1" hangingPunct="1">
              <a:defRPr/>
            </a:pPr>
            <a:r>
              <a:rPr kumimoji="0"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tokenResult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await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axios.post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(`${URL}/token`,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clientSecret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: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process.env.CLIENT_SECRET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req.session.jwt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tokenResult.data.token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; // 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세션에 토큰 저장</a:t>
            </a:r>
          </a:p>
          <a:p>
            <a:pPr marL="889000" lvl="2" indent="0" eaLnBrk="1" hangingPunct="1">
              <a:defRPr/>
            </a:pPr>
            <a:r>
              <a:rPr kumimoji="0"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return await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axios.get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(`${URL}${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}`,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headers: { authorization: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req.session.jwt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},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}); // API 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요청</a:t>
            </a:r>
          </a:p>
          <a:p>
            <a:pPr marL="889000" lvl="2" indent="0" eaLnBrk="1" hangingPunct="1">
              <a:defRPr/>
            </a:pPr>
            <a:r>
              <a:rPr kumimoji="0"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 catch (error)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if (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error.response.status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=== 419) { // 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토큰 </a:t>
            </a:r>
            <a:r>
              <a:rPr kumimoji="0" lang="ko-KR" altLang="en-US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만료시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토큰 재발급 받기</a:t>
            </a:r>
          </a:p>
          <a:p>
            <a:pPr marL="889000" lvl="2" indent="0" eaLnBrk="1" hangingPunct="1">
              <a:defRPr/>
            </a:pPr>
            <a:r>
              <a:rPr kumimoji="0"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delete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req.session.jwt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return request(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 // 419 </a:t>
            </a:r>
            <a:r>
              <a:rPr kumimoji="0"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외의 다른 </a:t>
            </a:r>
            <a:r>
              <a:rPr kumimoji="0" lang="ko-KR" altLang="en-US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에러면</a:t>
            </a:r>
            <a:endParaRPr kumimoji="0"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return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error.response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76265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BD86F14-D396-434F-B456-18C8677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5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구현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 Client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프로젝트의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index.js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수정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router.get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('/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mypost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async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res, next)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try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result = await request(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'/posts/my');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res.json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result.data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} catch (error)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console.error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(error);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next(error);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module.exports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router;</a:t>
            </a:r>
          </a:p>
          <a:p>
            <a:pPr marL="488950" lvl="1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4142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55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BD86F14-D396-434F-B456-18C8677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5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440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사용량 제한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indent="-284400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패키지 설치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1346200" lvl="3" indent="-284400" eaLnBrk="1" hangingPunct="1">
              <a:spcAft>
                <a:spcPts val="600"/>
              </a:spcAft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npm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install express-rate-limit</a:t>
            </a:r>
          </a:p>
        </p:txBody>
      </p:sp>
    </p:spTree>
    <p:extLst>
      <p:ext uri="{BB962C8B-B14F-4D97-AF65-F5344CB8AC3E}">
        <p14:creationId xmlns:p14="http://schemas.microsoft.com/office/powerpoint/2010/main" val="23312650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56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BD86F14-D396-434F-B456-18C8677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5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사용량 제한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서버 프로젝트의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middleware.js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파일에 추가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RateLimit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require('express-rate-limit');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exports.apiLimiter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RateLimit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windowMs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: 60 * 1000, // 1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분</a:t>
            </a:r>
          </a:p>
          <a:p>
            <a:pPr marL="889000" lvl="2" indent="0" eaLnBrk="1" hangingPunct="1"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max: 10,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delayMs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: 0,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handler(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res)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res.status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this.statusCode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).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code: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this.statusCode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//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기본값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429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message: '1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분에 한 번만 요청할 수 있습니다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},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exports.deprecated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res)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res.status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(410).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code: 410,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message: '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새로운 버전이 나왔습니다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새로운 버전을 사용하세요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924864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BD86F14-D396-434F-B456-18C8677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5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사용량 제한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서버 프로젝트의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v2.js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추가하고 작성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express = require('express');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jwt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require('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jsonwebtoken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{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verifyToken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apiLimiter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} = require('./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middlewares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{ Domain, User, Post, Hashtag } = require('../models');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router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express.Router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266213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58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BD86F14-D396-434F-B456-18C8677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5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사용량 제한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서버 프로젝트의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v2.js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추가하고 작성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router.post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('/token',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apiLimiter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async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res)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{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clientSecret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}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req.body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try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domain = await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Domain.findOne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where: {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clientSecret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},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include: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  model: User,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  attribute: ['nick', 'id'],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},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if (!domain)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res.status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(401).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  code: 401,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  message: '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등록되지 않은 도메인입니다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.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먼저 도메인을 등록하세요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669189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59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BD86F14-D396-434F-B456-18C8677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5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사용량 제한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서버 프로젝트의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v2.js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추가하고 작성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token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jwt.sign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id: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domain.User.id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nick: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domain.User.nick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},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process.env.JWT_SECRET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expiresIn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: '30m', // 30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분</a:t>
            </a:r>
          </a:p>
          <a:p>
            <a:pPr marL="889000" lvl="2" indent="0" eaLnBrk="1" hangingPunct="1"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issuer: '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nodebird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res.json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code: 200,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message: '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토큰이 발급되었습니다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token,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 catch (error)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console.error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(error);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res.status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(500).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code: 500,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message: '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서버 에러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3668921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프로젝트에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express = require('express');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dotenv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dotenv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dotenv.config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//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서버 설정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app = express();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app.set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('port',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process.env.PORT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//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 출력을 위한 파일 과 경로를 위한 모듈 설정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fs = require('fs');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path = require('path');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1531905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60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BD86F14-D396-434F-B456-18C8677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5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사용량 제한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서버 프로젝트의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v2.js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추가하고 작성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router.get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('/test',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verifyToken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apiLimiter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res)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res.json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req.decoded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router.get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('/posts/my',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apiLimiter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verifyToken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res)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Post.findAll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 where: {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userId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: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req.decoded.id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} })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.then((posts)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console.log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(posts);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res.json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  code: 200,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  payload: posts,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})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.catch((error)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console.error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(error);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res.status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(500).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  code: 500,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  message: '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서버 에러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40129183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61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BD86F14-D396-434F-B456-18C8677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5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사용량 제한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서버 프로젝트의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v2.js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추가하고 작성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router.get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('/posts/hashtag/:title',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verifyToken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apiLimiter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async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res)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try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hashtag = await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Hashtag.findOne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 where: { title: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req.params.title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}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if (!hashtag)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res.status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(404).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  code: 404,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  message: '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검색 결과가 없습니다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posts = await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hashtag.getPosts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res.json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code: 200,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payload: posts,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 catch (error)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console.error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(error);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return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res.status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(500).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code: 500,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message: '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서버 에러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3306225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62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BD86F14-D396-434F-B456-18C8677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5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사용량 제한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서버 프로젝트의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v2.js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추가하고 작성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module.exports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router;</a:t>
            </a:r>
          </a:p>
        </p:txBody>
      </p:sp>
    </p:spTree>
    <p:extLst>
      <p:ext uri="{BB962C8B-B14F-4D97-AF65-F5344CB8AC3E}">
        <p14:creationId xmlns:p14="http://schemas.microsoft.com/office/powerpoint/2010/main" val="15354916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63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BD86F14-D396-434F-B456-18C8677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5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사용량 제한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서버 프로젝트의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v1.js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 수정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express = require('express');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jwt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require('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jsonwebtoken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{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verifyToken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deprecated } = require('./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middlewares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{ Domain, User, Post, Hashtag } = require('../models');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router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express.Router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router.use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(deprecated);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router.post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('/token',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async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res) =&gt; {</a:t>
            </a:r>
          </a:p>
        </p:txBody>
      </p:sp>
    </p:spTree>
    <p:extLst>
      <p:ext uri="{BB962C8B-B14F-4D97-AF65-F5344CB8AC3E}">
        <p14:creationId xmlns:p14="http://schemas.microsoft.com/office/powerpoint/2010/main" val="3614226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64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BD86F14-D396-434F-B456-18C8677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5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사용량 제한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서버 프로젝트의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파일에 추가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v2 = require('./routes/v2');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('/v2',v2);</a:t>
            </a:r>
          </a:p>
        </p:txBody>
      </p:sp>
    </p:spTree>
    <p:extLst>
      <p:ext uri="{BB962C8B-B14F-4D97-AF65-F5344CB8AC3E}">
        <p14:creationId xmlns:p14="http://schemas.microsoft.com/office/powerpoint/2010/main" val="21370606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65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BD86F14-D396-434F-B456-18C8677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5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사용량 제한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클라이언트 프로젝트의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index.js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파일에 추가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//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URL = 'http://localhost:9001/v1';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URL = 'http://localhost:9001/v2';</a:t>
            </a:r>
          </a:p>
        </p:txBody>
      </p:sp>
    </p:spTree>
    <p:extLst>
      <p:ext uri="{BB962C8B-B14F-4D97-AF65-F5344CB8AC3E}">
        <p14:creationId xmlns:p14="http://schemas.microsoft.com/office/powerpoint/2010/main" val="9132764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D7B59863-2488-49C0-BC22-65A99784794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167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교차 출처 리소스 공유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CORS)</a:t>
            </a:r>
          </a:p>
          <a:p>
            <a:pPr marL="778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개념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36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교차 출처 리소스 공유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Cross-Origin Resource Sharing, CORS)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추가 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HTTP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헤더를 사용하여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한 출처에서 실행 중인 웹 애플리케이션이 다른 출처의 자원에 접근할 수 있는 권한을 부여하도록 브라우저에 알려주는 체제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36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웹 애플리케이션은 리소스가 자신의 출처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도메인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프로토콜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포트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와 다를 때 교차 출처 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HTTP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요청을 실행함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36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보안 상의 이유로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브라우저는 스크립트에서 시작한 교차 출처 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HTTP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요청을 제한함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36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ore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XMLHttpRequest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와 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Fetch API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동일 출처 정책을 따르기 때문에 이 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API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사용하는 웹 애플리케이션은 자신의 출처와 동일한 리소스만 불러올 수 있으며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다른 출처의 리소스를 불러오려면 그 출처에서 올바른 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CORS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헤더를 포함한 응답을 반환해야 함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A0EDF43-3193-4F4B-982D-51277066B920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20112915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D7B59863-2488-49C0-BC22-65A99784794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167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32040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교차 출처 리소스 공유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CORS)</a:t>
            </a:r>
          </a:p>
          <a:p>
            <a:pPr marL="778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SOP(Same Origin Policy -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동일 출처 정책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236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어떤 출처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origin)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에서 불러온 문서나 스크립트가 다른 출처에서 가져온 리소스와 상호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작용하는 것을 제한하는 브라우저의 보안 방식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36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다른 출처와 같은 출처를 구분하는 기준은 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URI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 프로토콜 그리고 호스트  및 포트가 동일한 지 여부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36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모든 방식의 요청에 적용 되는 것은 아님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36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적용되지 않는 경우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93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img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태그로 다른 도메인의 이미지 파일을 가져오는 경우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93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link&gt;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태그로 다른 도메인의 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CSS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 가져오는 경우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93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script&gt;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태그로 다른 도메인의 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javascript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 가져오는 경우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93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video&gt; &lt;audio&gt; &lt;object&gt; &lt;embed&gt; &lt;applet&gt;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태그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36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388806" algn="l"/>
                <a:tab pos="483847" algn="l"/>
                <a:tab pos="891374" algn="l"/>
                <a:tab pos="1298899" algn="l"/>
                <a:tab pos="1706426" algn="l"/>
                <a:tab pos="2113951" algn="l"/>
                <a:tab pos="2521478" algn="l"/>
                <a:tab pos="2929003" algn="l"/>
                <a:tab pos="3336530" algn="l"/>
                <a:tab pos="3744055" algn="l"/>
                <a:tab pos="4151582" algn="l"/>
                <a:tab pos="4559107" algn="l"/>
                <a:tab pos="4966634" algn="l"/>
                <a:tab pos="5374159" algn="l"/>
                <a:tab pos="5781686" algn="l"/>
                <a:tab pos="6189211" algn="l"/>
                <a:tab pos="6596738" algn="l"/>
                <a:tab pos="7004263" algn="l"/>
                <a:tab pos="7411790" algn="l"/>
                <a:tab pos="7819315" algn="l"/>
                <a:tab pos="8226842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SOP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script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에서 </a:t>
            </a:r>
            <a:r>
              <a:rPr lang="en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XMLHttpRequest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나 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Fetch API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를 사용해 다른 출처에 리소스를 요청할 때 적용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14E9FBB-131F-3040-882F-D607F64F30A1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2649450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68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BD86F14-D396-434F-B456-18C8677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5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교차 출처 리소스 공유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CORS)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클라이언트 프로젝트의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index.js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파일에 추가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router.get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('/', 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res)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res.render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('main', { key: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process.env.CLIENT_SECRET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77254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69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BD86F14-D396-434F-B456-18C8677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5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교차 출처 리소스 공유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CORS)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클라이언트 프로젝트의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views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디렉토리에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main.html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추가하고 작성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&lt;!DOCTYPE html&gt;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&lt;html&gt;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&lt;head&gt;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&lt;title&gt;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프론트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요청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&lt;/title&gt;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&lt;/head&gt;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&lt;body&gt;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&lt;div id="result"&gt;&lt;/div&gt;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&lt;script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src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="https://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unpkg.com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/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axios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/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dist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/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axios.min.js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"&gt;&lt;/script&gt;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&lt;script&gt;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axios.post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('http://localhost:9001/v2/token',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clientSecret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: '{{key}}',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})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.then((res)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document.querySelector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('#result').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textContent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JSON.stringify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res.data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})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.catch((err) =&gt;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console.error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(err);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});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&lt;/script&gt;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&lt;/body&gt;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93446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프로젝트에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//static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파일의 경로 설정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express.static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path.join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(__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dirname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'public')));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//view template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설정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nunjucks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nunjucks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app.set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('view engine', 'html'); 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nunjucks.configure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('views',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express:app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  watch: true, 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1976439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70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41B5FF-29C6-CE46-BAD0-F85B599B77C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303" y="1819672"/>
            <a:ext cx="7857994" cy="4113957"/>
          </a:xfrm>
          <a:prstGeom prst="rect">
            <a:avLst/>
          </a:prstGeom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E75585EE-FF2D-5146-82EC-28DD3DB4C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30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교차 출처 리소스 공유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CORS)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4072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71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BD86F14-D396-434F-B456-18C8677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5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교차 출처 리소스 공유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CORS)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서버 프로젝트에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CORS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구현을 위한 패키지 설치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spcAft>
                <a:spcPts val="600"/>
              </a:spcAft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npm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install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cors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97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72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BD86F14-D396-434F-B456-18C8677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5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교차 출처 리소스 공유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CORS)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서버 프로젝트의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v2.js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파일에 모든  요청에 대해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CORS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적용되도록 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수정수정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express = require('express');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jwt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require('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jsonwebtoken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cors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require('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cors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verifyToken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apiLimiter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 = require('./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middlewares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Domain,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User,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Post,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Hashtag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 = require('../models');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router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express.Router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router.use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cors</a:t>
            </a: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credentials:true</a:t>
            </a:r>
            <a:endParaRPr kumimoji="0"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}));</a:t>
            </a:r>
          </a:p>
        </p:txBody>
      </p:sp>
    </p:spTree>
    <p:extLst>
      <p:ext uri="{BB962C8B-B14F-4D97-AF65-F5344CB8AC3E}">
        <p14:creationId xmlns:p14="http://schemas.microsoft.com/office/powerpoint/2010/main" val="3432190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73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BD86F14-D396-434F-B456-18C8677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5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교차 출처 리소스 공유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CORS)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서버 프로젝트의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디렉토리의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v2.js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수정해서 키가 일치하는 경우에만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CORS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가 적용되도록 수정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express = require('express');</a:t>
            </a:r>
          </a:p>
          <a:p>
            <a:pPr marL="889000" lvl="2" indent="0" eaLnBrk="1" hangingPunct="1">
              <a:defRPr/>
            </a:pP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jwt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require('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jsonwebtoken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cors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require('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cors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url</a:t>
            </a: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= require('</a:t>
            </a:r>
            <a:r>
              <a:rPr kumimoji="0" lang="en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url</a:t>
            </a: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');</a:t>
            </a:r>
            <a:endParaRPr kumimoji="0" lang="en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{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verifyToken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apiLimiter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} = require('./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middlewares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{ Domain, User, Post, Hashtag } = require('../models');</a:t>
            </a:r>
          </a:p>
          <a:p>
            <a:pPr marL="889000" lvl="2" indent="0" eaLnBrk="1" hangingPunct="1">
              <a:defRPr/>
            </a:pPr>
            <a:endParaRPr kumimoji="0" lang="en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router =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express.Router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();</a:t>
            </a:r>
          </a:p>
          <a:p>
            <a:pPr marL="889000" lvl="2" indent="0" eaLnBrk="1" hangingPunct="1">
              <a:defRPr/>
            </a:pPr>
            <a:r>
              <a:rPr kumimoji="0" lang="en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router.use</a:t>
            </a: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kumimoji="0" lang="en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async</a:t>
            </a: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(</a:t>
            </a:r>
            <a:r>
              <a:rPr kumimoji="0" lang="en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</a:t>
            </a: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res, next) =&gt; {</a:t>
            </a:r>
          </a:p>
          <a:p>
            <a:pPr marL="889000" lvl="2" indent="0" eaLnBrk="1" hangingPunct="1">
              <a:defRPr/>
            </a:pP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</a:t>
            </a:r>
            <a:r>
              <a:rPr kumimoji="0" lang="en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domain = await </a:t>
            </a:r>
            <a:r>
              <a:rPr kumimoji="0" lang="en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Domain.findOne</a:t>
            </a: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where: { host: </a:t>
            </a:r>
            <a:r>
              <a:rPr kumimoji="0" lang="en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url.parse</a:t>
            </a: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kumimoji="0" lang="en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req.get</a:t>
            </a: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('origin')).host },</a:t>
            </a:r>
          </a:p>
          <a:p>
            <a:pPr marL="889000" lvl="2" indent="0" eaLnBrk="1" hangingPunct="1">
              <a:defRPr/>
            </a:pP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});</a:t>
            </a:r>
          </a:p>
          <a:p>
            <a:pPr marL="889000" lvl="2" indent="0" eaLnBrk="1" hangingPunct="1">
              <a:defRPr/>
            </a:pP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if (domain) {</a:t>
            </a:r>
          </a:p>
          <a:p>
            <a:pPr marL="889000" lvl="2" indent="0" eaLnBrk="1" hangingPunct="1">
              <a:defRPr/>
            </a:pP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cors</a:t>
            </a: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origin: </a:t>
            </a:r>
            <a:r>
              <a:rPr kumimoji="0" lang="en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req.get</a:t>
            </a: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('origin'),</a:t>
            </a:r>
          </a:p>
          <a:p>
            <a:pPr marL="889000" lvl="2" indent="0" eaLnBrk="1" hangingPunct="1">
              <a:defRPr/>
            </a:pP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credentials: true,</a:t>
            </a:r>
          </a:p>
          <a:p>
            <a:pPr marL="889000" lvl="2" indent="0" eaLnBrk="1" hangingPunct="1">
              <a:defRPr/>
            </a:pP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})(</a:t>
            </a:r>
            <a:r>
              <a:rPr kumimoji="0" lang="en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</a:t>
            </a: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res, next);</a:t>
            </a:r>
          </a:p>
          <a:p>
            <a:pPr marL="889000" lvl="2" indent="0" eaLnBrk="1" hangingPunct="1">
              <a:defRPr/>
            </a:pP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} else {</a:t>
            </a:r>
          </a:p>
          <a:p>
            <a:pPr marL="889000" lvl="2" indent="0" eaLnBrk="1" hangingPunct="1">
              <a:defRPr/>
            </a:pP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next();</a:t>
            </a:r>
          </a:p>
          <a:p>
            <a:pPr marL="889000" lvl="2" indent="0" eaLnBrk="1" hangingPunct="1">
              <a:defRPr/>
            </a:pP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}</a:t>
            </a:r>
          </a:p>
          <a:p>
            <a:pPr marL="889000" lvl="2" indent="0" eaLnBrk="1" hangingPunct="1">
              <a:defRPr/>
            </a:pPr>
            <a:r>
              <a:rPr kumimoji="0" lang="en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712544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74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832D50-B85E-6946-BA3C-F585E84A8BF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1436" y="1628800"/>
            <a:ext cx="6695728" cy="701106"/>
          </a:xfrm>
          <a:prstGeom prst="rect">
            <a:avLst/>
          </a:prstGeom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E928DCEB-5117-7E43-831E-B45A51883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36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교차 출처 리소스 공유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ore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CORS)</a:t>
            </a:r>
            <a:endParaRPr kumimoji="0" lang="en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091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75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BD86F14-D396-434F-B456-18C8677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5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request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모듈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node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에서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가장 많이 사용되는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네트워크 라이브러리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설치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: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npm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install request</a:t>
            </a: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기본 형식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946150" lvl="2" indent="0" eaLnBrk="1" hangingPunct="1">
              <a:spcAft>
                <a:spcPts val="600"/>
              </a:spcAft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onst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request = require('request');</a:t>
            </a:r>
          </a:p>
          <a:p>
            <a:pPr marL="946150" lvl="2" indent="0" eaLnBrk="1" hangingPunct="1">
              <a:spcAft>
                <a:spcPts val="600"/>
              </a:spcAft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request(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url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 (error, response, body) =&gt; {</a:t>
            </a:r>
          </a:p>
          <a:p>
            <a:pPr marL="946150" lvl="2" indent="0" eaLnBrk="1" hangingPunct="1">
              <a:spcAft>
                <a:spcPts val="600"/>
              </a:spcAft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//callback</a:t>
            </a:r>
          </a:p>
          <a:p>
            <a:pPr marL="946150" lvl="2" indent="0" eaLnBrk="1" hangingPunct="1">
              <a:spcAft>
                <a:spcPts val="600"/>
              </a:spcAft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});</a:t>
            </a:r>
          </a:p>
          <a:p>
            <a:pPr marL="946150" lvl="2" indent="0" eaLnBrk="1" hangingPunct="1">
              <a:spcAft>
                <a:spcPts val="600"/>
              </a:spcAft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request({Option}, (error, response, body) =&gt; {</a:t>
            </a:r>
          </a:p>
          <a:p>
            <a:pPr marL="946150" lvl="2" indent="0" eaLnBrk="1" hangingPunct="1">
              <a:spcAft>
                <a:spcPts val="600"/>
              </a:spcAft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//callback</a:t>
            </a:r>
          </a:p>
          <a:p>
            <a:pPr marL="946150" lvl="2" indent="0" eaLnBrk="1" hangingPunct="1">
              <a:spcAft>
                <a:spcPts val="600"/>
              </a:spcAft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});</a:t>
            </a:r>
          </a:p>
          <a:p>
            <a:pPr marL="946150" lvl="2" indent="0" eaLnBrk="1" hangingPunct="1">
              <a:spcAft>
                <a:spcPts val="600"/>
              </a:spcAft>
              <a:defRPr/>
            </a:pPr>
            <a:endParaRPr kumimoji="0" lang="en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315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76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BD86F14-D396-434F-B456-18C8677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5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request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모듈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GET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요청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946150" lvl="2" indent="0" eaLnBrk="1" hangingPunct="1">
              <a:defRPr/>
            </a:pP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request = require('request');</a:t>
            </a:r>
          </a:p>
          <a:p>
            <a:pPr marL="946150" lvl="2" indent="0" eaLnBrk="1" hangingPunct="1">
              <a:defRPr/>
            </a:pPr>
            <a:endParaRPr kumimoji="0" lang="en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request('https://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jsonplaceholder.typicode.com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/posts', (error, response, body) =&gt; {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console.error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('error:', error); //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에러 출력</a:t>
            </a:r>
          </a:p>
          <a:p>
            <a:pPr marL="946150" lvl="2" indent="0" eaLnBrk="1" hangingPunct="1"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console.log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statusCode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:', response &amp;&amp;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response.statusCode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); //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응답 코드 출력 </a:t>
            </a:r>
          </a:p>
          <a:p>
            <a:pPr marL="946150" lvl="2" indent="0" eaLnBrk="1" hangingPunct="1"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console.log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('body:', body); //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내용 출력 </a:t>
            </a:r>
          </a:p>
          <a:p>
            <a:pPr marL="94615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});</a:t>
            </a:r>
          </a:p>
          <a:p>
            <a:pPr marL="946150" lvl="2" indent="0" eaLnBrk="1" hangingPunct="1">
              <a:defRPr/>
            </a:pPr>
            <a:endParaRPr kumimoji="0" lang="en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request({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uri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: 'https://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jsonplaceholder.typicode.com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/comments',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qs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: {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'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postId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': 1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}, (error, response, body) =&gt; {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console.error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('error:', error); //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에러 출력</a:t>
            </a:r>
          </a:p>
          <a:p>
            <a:pPr marL="946150" lvl="2" indent="0" eaLnBrk="1" hangingPunct="1"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console.log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statusCode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:', response &amp;&amp;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response.statusCode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); //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응답 코드 출력 </a:t>
            </a:r>
          </a:p>
          <a:p>
            <a:pPr marL="946150" lvl="2" indent="0" eaLnBrk="1" hangingPunct="1"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console.log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('body:', body); //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내용 출력 </a:t>
            </a:r>
          </a:p>
          <a:p>
            <a:pPr marL="94615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});</a:t>
            </a:r>
          </a:p>
          <a:p>
            <a:pPr marL="94615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615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77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BD86F14-D396-434F-B456-18C8677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5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request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모듈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GET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요청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request({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uri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: 'https://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dapi.kakao.com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/v2/search/web',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qs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: {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'query': "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이효리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"</a:t>
            </a:r>
          </a:p>
          <a:p>
            <a:pPr marL="94615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},</a:t>
            </a:r>
          </a:p>
          <a:p>
            <a:pPr marL="94615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headers: {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'Authorization': '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KakaoAK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6cd318a3564e0482545dc6dfc8e697a9'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}, (error, response, body) =&gt; {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console.error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('error:', error); //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에러 출력</a:t>
            </a:r>
          </a:p>
          <a:p>
            <a:pPr marL="946150" lvl="2" indent="0" eaLnBrk="1" hangingPunct="1"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console.log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statusCode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:', response &amp;&amp;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response.statusCode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); //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응답 코드 출력 </a:t>
            </a:r>
          </a:p>
          <a:p>
            <a:pPr marL="946150" lvl="2" indent="0" eaLnBrk="1" hangingPunct="1"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console.log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('body:', body); //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내용 출력 </a:t>
            </a:r>
          </a:p>
          <a:p>
            <a:pPr marL="94615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42162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78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BD86F14-D396-434F-B456-18C8677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5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request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모듈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POST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요청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request({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uri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: 'http://localhost:9000/item/delete',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method:'POST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',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json:true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,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body: {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'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itemid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': 3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},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}, (error, response, body) =&gt; {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console.error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('error:', error); //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에러 출력</a:t>
            </a:r>
          </a:p>
          <a:p>
            <a:pPr marL="946150" lvl="2" indent="0" eaLnBrk="1" hangingPunct="1"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console.log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statusCode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:', response &amp;&amp;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response.statusCode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); //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응답 코드 출력 </a:t>
            </a:r>
          </a:p>
          <a:p>
            <a:pPr marL="946150" lvl="2" indent="0" eaLnBrk="1" hangingPunct="1"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console.log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('body:', body); //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내용 출력 </a:t>
            </a:r>
          </a:p>
          <a:p>
            <a:pPr marL="94615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252360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79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042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BD86F14-D396-434F-B456-18C8677F5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7200"/>
            <a:ext cx="8204200" cy="5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hangingPunct="1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request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모듈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POST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요청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946150" lvl="2" indent="0" eaLnBrk="1" hangingPunct="1">
              <a:defRPr/>
            </a:pP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const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fs = require('fs');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request({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uri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: 'http://localhost:9000/item/insert',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method: 'POST',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//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컨텐츠 타입 명시하여 전송하기</a:t>
            </a:r>
          </a:p>
          <a:p>
            <a:pPr marL="946150" lvl="2" indent="0" eaLnBrk="1" hangingPunct="1"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formData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: {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itemname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:'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카리나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',</a:t>
            </a:r>
          </a:p>
          <a:p>
            <a:pPr marL="94615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price:5000,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description:'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예쁘다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',</a:t>
            </a:r>
          </a:p>
          <a:p>
            <a:pPr marL="94615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pictureurl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: {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    value: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fs.createReadStream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(__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dirname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+ '/aespa0.jpeg'),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    options: {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        filename: '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karina.jpg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'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    }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    }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},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}, (error, response, body) =&gt; {</a:t>
            </a:r>
          </a:p>
          <a:p>
            <a:pPr marL="946150" lvl="2" indent="0" eaLnBrk="1" hangingPunct="1">
              <a:defRPr/>
            </a:pP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console.error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('error:', error); //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에러 출력</a:t>
            </a:r>
          </a:p>
          <a:p>
            <a:pPr marL="946150" lvl="2" indent="0" eaLnBrk="1" hangingPunct="1"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console.log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statusCode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:', response &amp;&amp;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response.statusCode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); //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응답 코드 출력 </a:t>
            </a:r>
          </a:p>
          <a:p>
            <a:pPr marL="946150" lvl="2" indent="0" eaLnBrk="1" hangingPunct="1"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</a:t>
            </a:r>
            <a:r>
              <a:rPr kumimoji="0" lang="en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console.log</a:t>
            </a:r>
            <a:r>
              <a:rPr kumimoji="0" lang="en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('body:', body); //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내용 출력 </a:t>
            </a:r>
          </a:p>
          <a:p>
            <a:pPr marL="946150" lvl="2" indent="0" eaLnBrk="1" hangingPunct="1">
              <a:defRPr/>
            </a:pPr>
            <a:r>
              <a:rPr kumimoji="0"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});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9341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프로젝트에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morgan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morgan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FileStreamRotator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require('file-stream-rotator');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logDirectory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path.join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(__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dirname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'log');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//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 디렉토리 생성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fs.existsSync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logDirectory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 ||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fs.mkdirSync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logDirectory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//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 파일 옵션 설정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accessLogStream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FileStreamRotator.getStream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date_format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: 'YYYYMMDD',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filename: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path.join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logDirectory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, 'access-%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DATE%.log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'),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frequency: 'daily',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 verbose: false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//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로그 설정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morgan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('combined', {stream: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accessLogStream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}));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35923217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>
            <a:extLst>
              <a:ext uri="{FF2B5EF4-FFF2-40B4-BE49-F238E27FC236}">
                <a16:creationId xmlns:a16="http://schemas.microsoft.com/office/drawing/2014/main" id="{49D3C283-720C-0D46-8D51-B44525C1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75" y="6246813"/>
            <a:ext cx="2084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291818-3B80-0240-B4F8-47DE715C2DF8}" type="slidenum">
              <a:rPr kumimoji="0" lang="en-US" altLang="ko-KR" sz="18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ko-KR" sz="180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064C8157-F5C5-A84B-A22C-2A39E1CB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59"/>
            <a:ext cx="8204200" cy="53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5471" rIns="0" bIns="0"/>
          <a:lstStyle>
            <a:lvl1pPr marL="288925" indent="-2540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8925" algn="l"/>
                <a:tab pos="736600" algn="l"/>
                <a:tab pos="1185863" algn="l"/>
                <a:tab pos="1635125" algn="l"/>
                <a:tab pos="2084388" algn="l"/>
                <a:tab pos="2533650" algn="l"/>
                <a:tab pos="2982913" algn="l"/>
                <a:tab pos="3432175" algn="l"/>
                <a:tab pos="3881438" algn="l"/>
                <a:tab pos="4330700" algn="l"/>
                <a:tab pos="4779963" algn="l"/>
                <a:tab pos="5229225" algn="l"/>
                <a:tab pos="5678488" algn="l"/>
                <a:tab pos="6127750" algn="l"/>
                <a:tab pos="6577013" algn="l"/>
                <a:tab pos="7026275" algn="l"/>
                <a:tab pos="7475538" algn="l"/>
                <a:tab pos="7924800" algn="l"/>
                <a:tab pos="8374063" algn="l"/>
                <a:tab pos="8823325" algn="l"/>
                <a:tab pos="9272588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320675" indent="-285750" eaLnBrk="1" latinLnBrk="1" hangingPunct="1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기본 설정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774700" lvl="1" eaLnBrk="1" hangingPunct="1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프로젝트에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App.js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파일을 생성하고 작성</a:t>
            </a: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//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출력하는 파일 압축해서 전송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compression = require('compression');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(compression());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//post 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방식의 </a:t>
            </a:r>
            <a:r>
              <a:rPr kumimoji="0"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파라미터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읽기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var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bodyParser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require('body-parser');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bodyParser.json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());       // to support JSON-encoded bodies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bodyParser.urlencoded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({     // to support URL-encoded bodies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	extended: true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})); </a:t>
            </a:r>
          </a:p>
          <a:p>
            <a:pPr marL="889000" lvl="2" indent="0" eaLnBrk="1" hangingPunct="1">
              <a:defRPr/>
            </a:pPr>
            <a:endParaRPr kumimoji="0"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ahoma" panose="020B0604030504040204" pitchFamily="34" charset="0"/>
            </a:endParaRPr>
          </a:p>
          <a:p>
            <a:pPr marL="889000" lvl="2" indent="0" eaLnBrk="1" hangingPunct="1">
              <a:defRPr/>
            </a:pP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//</a:t>
            </a:r>
            <a:r>
              <a:rPr kumimoji="0"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쿠키 설정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const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cookieParser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 = require('cookie-parser');</a:t>
            </a:r>
          </a:p>
          <a:p>
            <a:pPr marL="889000" lvl="2" indent="0" eaLnBrk="1" hangingPunct="1">
              <a:defRPr/>
            </a:pP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app.use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cookieParser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(process. </a:t>
            </a:r>
            <a:r>
              <a:rPr kumimoji="0"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env.COOKIE_SECRET</a:t>
            </a:r>
            <a:r>
              <a:rPr kumimoji="0"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ahoma" panose="020B0604030504040204" pitchFamily="34" charset="0"/>
              </a:rPr>
              <a:t>));</a:t>
            </a:r>
          </a:p>
        </p:txBody>
      </p:sp>
      <p:sp>
        <p:nvSpPr>
          <p:cNvPr id="81924" name="제목 1">
            <a:extLst>
              <a:ext uri="{FF2B5EF4-FFF2-40B4-BE49-F238E27FC236}">
                <a16:creationId xmlns:a16="http://schemas.microsoft.com/office/drawing/2014/main" id="{E6EEE50C-84BF-8C42-925F-46C3C8107E4A}"/>
              </a:ext>
            </a:extLst>
          </p:cNvPr>
          <p:cNvSpPr txBox="1">
            <a:spLocks/>
          </p:cNvSpPr>
          <p:nvPr/>
        </p:nvSpPr>
        <p:spPr bwMode="auto">
          <a:xfrm>
            <a:off x="0" y="2270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</a:rPr>
              <a:t>API Server</a:t>
            </a:r>
          </a:p>
        </p:txBody>
      </p:sp>
    </p:spTree>
    <p:extLst>
      <p:ext uri="{BB962C8B-B14F-4D97-AF65-F5344CB8AC3E}">
        <p14:creationId xmlns:p14="http://schemas.microsoft.com/office/powerpoint/2010/main" val="457983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39911</TotalTime>
  <Words>7157</Words>
  <Application>Microsoft Macintosh PowerPoint</Application>
  <PresentationFormat>화면 슬라이드 쇼(4:3)</PresentationFormat>
  <Paragraphs>1385</Paragraphs>
  <Slides>79</Slides>
  <Notes>79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79</vt:i4>
      </vt:variant>
    </vt:vector>
  </HeadingPairs>
  <TitlesOfParts>
    <vt:vector size="88" baseType="lpstr">
      <vt:lpstr>Gulim</vt:lpstr>
      <vt:lpstr>Malgun Gothic</vt:lpstr>
      <vt:lpstr>Malgun Gothic</vt:lpstr>
      <vt:lpstr>바탕</vt:lpstr>
      <vt:lpstr>Arial</vt:lpstr>
      <vt:lpstr>Times New Roman</vt:lpstr>
      <vt:lpstr>Wingdings</vt:lpstr>
      <vt:lpstr>ms01_1</vt:lpstr>
      <vt:lpstr>Image</vt:lpstr>
      <vt:lpstr>API Server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Adamsoft</cp:lastModifiedBy>
  <cp:revision>884</cp:revision>
  <cp:lastPrinted>2022-05-15T02:44:40Z</cp:lastPrinted>
  <dcterms:created xsi:type="dcterms:W3CDTF">2010-03-14T12:09:21Z</dcterms:created>
  <dcterms:modified xsi:type="dcterms:W3CDTF">2022-11-27T02:46:18Z</dcterms:modified>
</cp:coreProperties>
</file>