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310" r:id="rId3"/>
    <p:sldId id="260" r:id="rId4"/>
    <p:sldId id="340" r:id="rId5"/>
    <p:sldId id="339" r:id="rId6"/>
    <p:sldId id="311" r:id="rId7"/>
    <p:sldId id="315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986"/>
    <a:srgbClr val="011D4E"/>
    <a:srgbClr val="57C3EB"/>
    <a:srgbClr val="001C4A"/>
    <a:srgbClr val="DCDFE5"/>
    <a:srgbClr val="001B4A"/>
    <a:srgbClr val="3FDFFF"/>
    <a:srgbClr val="7DD1FF"/>
    <a:srgbClr val="0D1325"/>
    <a:srgbClr val="2A9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270"/>
      </p:cViewPr>
      <p:guideLst>
        <p:guide orient="horz" pos="2160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5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25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D4C7-00E1-484E-ADC6-80BED9BCD7E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2022/1/29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ibenben\Desktop\dc8fff974ce70639c792d68b04c2e7dd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4" y="2352325"/>
            <a:ext cx="12192000" cy="24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ibenben\Desktop\未标题-4 副本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36" y="-11906"/>
            <a:ext cx="3136928" cy="266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82340" y="3738977"/>
            <a:ext cx="8803572" cy="1014730"/>
            <a:chOff x="1682340" y="3673463"/>
            <a:chExt cx="8803572" cy="1014730"/>
          </a:xfrm>
        </p:grpSpPr>
        <p:sp>
          <p:nvSpPr>
            <p:cNvPr id="5" name="文本框 54"/>
            <p:cNvSpPr txBox="1"/>
            <p:nvPr/>
          </p:nvSpPr>
          <p:spPr>
            <a:xfrm>
              <a:off x="1682340" y="3673463"/>
              <a:ext cx="8803572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342900" indent="-342900">
                <a:buFont typeface="Wingdings" panose="05000000000000000000" pitchFamily="2" charset="2"/>
                <a:buChar char="Ø"/>
                <a:defRPr sz="2400">
                  <a:gradFill>
                    <a:gsLst>
                      <a:gs pos="0">
                        <a:schemeClr val="bg1"/>
                      </a:gs>
                      <a:gs pos="100000">
                        <a:srgbClr val="2A9995"/>
                      </a:gs>
                    </a:gsLst>
                    <a:lin ang="5400000" scaled="1"/>
                  </a:gradFill>
                  <a:effectLst>
                    <a:glow rad="88900">
                      <a:srgbClr val="073780">
                        <a:alpha val="58000"/>
                      </a:srgbClr>
                    </a:glow>
                  </a:effectLst>
                  <a:latin typeface="经典综艺体简" panose="02010609000101010101" pitchFamily="49" charset="-122"/>
                  <a:ea typeface="经典综艺体简" panose="02010609000101010101" pitchFamily="49" charset="-122"/>
                  <a:cs typeface="经典综艺体简" panose="02010609000101010101" pitchFamily="49" charset="-122"/>
                </a:defRPr>
              </a:lvl1pPr>
            </a:lstStyle>
            <a:p>
              <a:pPr marL="0" indent="0" algn="ctr">
                <a:buNone/>
              </a:pPr>
              <a:r>
                <a:rPr lang="zh-CN" altLang="en-US" sz="2000" b="1" spc="300" dirty="0">
                  <a:solidFill>
                    <a:schemeClr val="bg1">
                      <a:lumMod val="95000"/>
                    </a:schemeClr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对话优秀院友</a:t>
              </a:r>
            </a:p>
            <a:p>
              <a:pPr marL="0" indent="0" algn="ctr">
                <a:buNone/>
              </a:pPr>
              <a:r>
                <a:rPr lang="zh-CN" altLang="en-US" sz="2000" b="1" spc="300" dirty="0">
                  <a:solidFill>
                    <a:schemeClr val="bg1">
                      <a:lumMod val="95000"/>
                    </a:schemeClr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仰竺山之高，赏论剑之姿</a:t>
              </a:r>
            </a:p>
            <a:p>
              <a:pPr marL="0" indent="0" algn="ctr">
                <a:buNone/>
              </a:pPr>
              <a:r>
                <a:rPr lang="en-US" altLang="zh-CN" sz="2000" dirty="0">
                  <a:gradFill flip="none" rotWithShape="1">
                    <a:gsLst>
                      <a:gs pos="0">
                        <a:srgbClr val="FFFFFF"/>
                      </a:gs>
                      <a:gs pos="7001">
                        <a:srgbClr val="E6E6E6"/>
                      </a:gs>
                      <a:gs pos="32001">
                        <a:srgbClr val="7D8496"/>
                      </a:gs>
                      <a:gs pos="47000">
                        <a:srgbClr val="E6E6E6"/>
                      </a:gs>
                      <a:gs pos="85001">
                        <a:srgbClr val="7D8496"/>
                      </a:gs>
                      <a:gs pos="100000">
                        <a:srgbClr val="E6E6E6"/>
                      </a:gs>
                    </a:gsLst>
                    <a:lin ang="0" scaled="1"/>
                    <a:tileRect/>
                  </a:gradFill>
                  <a:effectLst>
                    <a:glow rad="88900">
                      <a:srgbClr val="073780">
                        <a:alpha val="58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sz="20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0" scaled="1"/>
                  <a:tileRect/>
                </a:gra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1930400" y="3927628"/>
              <a:ext cx="1320800" cy="0"/>
            </a:xfrm>
            <a:prstGeom prst="line">
              <a:avLst/>
            </a:prstGeom>
            <a:ln w="6350"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lg" len="lg"/>
              <a:tailEnd type="oval" w="lg" len="lg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8869208" y="3927628"/>
              <a:ext cx="1320800" cy="0"/>
            </a:xfrm>
            <a:prstGeom prst="line">
              <a:avLst/>
            </a:prstGeom>
            <a:ln w="6350"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oval" w="lg" len="lg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020933" y="1495132"/>
            <a:ext cx="6156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46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期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“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竺山论剑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”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优秀院友讲座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95" y="2201545"/>
            <a:ext cx="11186795" cy="958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超材料技术：从实验室到产业化</a:t>
            </a: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75" y="156210"/>
            <a:ext cx="861443" cy="775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54"/>
          <p:cNvSpPr txBox="1"/>
          <p:nvPr>
            <p:custDataLst>
              <p:tags r:id="rId2"/>
            </p:custDataLst>
          </p:nvPr>
        </p:nvSpPr>
        <p:spPr>
          <a:xfrm>
            <a:off x="1682340" y="5657362"/>
            <a:ext cx="88035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1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chemeClr val="bg1">
                        <a:lumMod val="65000"/>
                      </a:schemeClr>
                    </a:gs>
                    <a:gs pos="47000">
                      <a:srgbClr val="E6E6E6"/>
                    </a:gs>
                    <a:gs pos="85001">
                      <a:schemeClr val="bg1">
                        <a:lumMod val="65000"/>
                      </a:schemeClr>
                    </a:gs>
                    <a:gs pos="100000">
                      <a:srgbClr val="E6E6E6"/>
                    </a:gs>
                  </a:gsLst>
                  <a:lin ang="13500000" scaled="1"/>
                  <a:tileRect/>
                </a:gra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2023.5.19</a:t>
            </a:r>
            <a:endParaRPr lang="zh-CN" altLang="en-US" sz="1800" b="1" spc="300" dirty="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chemeClr val="bg1">
                      <a:lumMod val="65000"/>
                    </a:schemeClr>
                  </a:gs>
                  <a:gs pos="47000">
                    <a:srgbClr val="E6E6E6"/>
                  </a:gs>
                  <a:gs pos="85001">
                    <a:schemeClr val="bg1">
                      <a:lumMod val="65000"/>
                    </a:schemeClr>
                  </a:gs>
                  <a:gs pos="100000">
                    <a:srgbClr val="E6E6E6"/>
                  </a:gs>
                </a:gsLst>
                <a:lin ang="13500000" scaled="1"/>
                <a:tileRect/>
              </a:gradFill>
              <a:effectLst>
                <a:glow rad="88900">
                  <a:srgbClr val="073780">
                    <a:alpha val="58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直接连接符 140"/>
          <p:cNvCxnSpPr/>
          <p:nvPr/>
        </p:nvCxnSpPr>
        <p:spPr>
          <a:xfrm>
            <a:off x="620395" y="971274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4655" y="212915"/>
            <a:ext cx="1902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135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cs typeface="+mn-ea"/>
                <a:sym typeface="+mn-lt"/>
              </a:rPr>
              <a:t>院友介绍</a:t>
            </a:r>
          </a:p>
        </p:txBody>
      </p:sp>
      <p:grpSp>
        <p:nvGrpSpPr>
          <p:cNvPr id="138" name="组合 13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139" name="任意多边形 138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平行四边形 14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平行四边形 14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平行四边形 15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平行四边形 15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平行四边形 15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2" name="图片 131" descr="C:\Users\86137\Desktop\33.jpg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799465" y="1958658"/>
            <a:ext cx="2386330" cy="2940685"/>
          </a:xfrm>
          <a:prstGeom prst="rect">
            <a:avLst/>
          </a:prstGeom>
        </p:spPr>
      </p:pic>
      <p:pic>
        <p:nvPicPr>
          <p:cNvPr id="140" name="图片 139" descr="科技风 (25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 l="9559" t="20929" r="3676" b="21790"/>
          <a:stretch>
            <a:fillRect/>
          </a:stretch>
        </p:blipFill>
        <p:spPr>
          <a:xfrm>
            <a:off x="3305175" y="1734186"/>
            <a:ext cx="8458200" cy="3571240"/>
          </a:xfrm>
          <a:prstGeom prst="rect">
            <a:avLst/>
          </a:prstGeom>
        </p:spPr>
      </p:pic>
      <p:sp>
        <p:nvSpPr>
          <p:cNvPr id="144" name="文本框 143"/>
          <p:cNvSpPr txBox="1"/>
          <p:nvPr/>
        </p:nvSpPr>
        <p:spPr>
          <a:xfrm>
            <a:off x="3660140" y="2149212"/>
            <a:ext cx="7446010" cy="2989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◆ 2002</a:t>
            </a:r>
            <a:r>
              <a:rPr lang="zh-CN" altLang="en-US" sz="2400" dirty="0">
                <a:solidFill>
                  <a:schemeClr val="bg1"/>
                </a:solidFill>
              </a:rPr>
              <a:t>级混合班院友，电子信息工程专业。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◆ 现任深圳光启高等理工研究院院长，光启技术股份有限公司董事长。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◆ 研究方向：超材料隐身技术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海量目标实时动态追踪技术。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724000" y="1141523"/>
            <a:ext cx="1967811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刘若鹏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7" grpId="1"/>
      <p:bldP spid="144" grpId="0"/>
      <p:bldP spid="144" grpId="1"/>
      <p:bldP spid="145" grpId="0"/>
      <p:bldP spid="1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" t="20646" r="2356" b="19912"/>
          <a:stretch>
            <a:fillRect/>
          </a:stretch>
        </p:blipFill>
        <p:spPr>
          <a:xfrm>
            <a:off x="909169" y="293066"/>
            <a:ext cx="10050850" cy="6267451"/>
          </a:xfrm>
          <a:prstGeom prst="rect">
            <a:avLst/>
          </a:prstGeom>
        </p:spPr>
      </p:pic>
      <p:sp>
        <p:nvSpPr>
          <p:cNvPr id="4" name="TextBox 198"/>
          <p:cNvSpPr txBox="1"/>
          <p:nvPr/>
        </p:nvSpPr>
        <p:spPr>
          <a:xfrm>
            <a:off x="2550996" y="1129483"/>
            <a:ext cx="6767195" cy="350901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zh-CN" alt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领导致辞</a:t>
            </a:r>
          </a:p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endParaRPr lang="zh-CN" altLang="en-US" sz="4000" b="1" dirty="0">
              <a:solidFill>
                <a:srgbClr val="57C3E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5400" b="1" dirty="0" smtClean="0">
                <a:solidFill>
                  <a:srgbClr val="57C3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路 欣</a:t>
            </a:r>
            <a:endParaRPr lang="zh-CN" altLang="en-US" sz="5400" b="1" dirty="0">
              <a:solidFill>
                <a:srgbClr val="57C3E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800" b="1" dirty="0">
                <a:solidFill>
                  <a:srgbClr val="001C4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。</a:t>
            </a:r>
            <a:endParaRPr lang="zh-CN" altLang="en-US" sz="2800" b="1" dirty="0">
              <a:solidFill>
                <a:srgbClr val="DCDFE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浙江大学竺可桢学院副院长</a:t>
            </a:r>
          </a:p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4000" b="1" dirty="0">
                <a:solidFill>
                  <a:srgbClr val="011D4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charset="-122"/>
                <a:ea typeface="华文仿宋" panose="02010600040101010101" charset="-122"/>
                <a:cs typeface="+mn-ea"/>
                <a:sym typeface="+mn-lt"/>
              </a:rPr>
              <a:t>。</a:t>
            </a:r>
          </a:p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endParaRPr lang="zh-CN" alt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仿宋" panose="02010600040101010101" charset="-122"/>
              <a:ea typeface="华文仿宋" panose="0201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198"/>
          <p:cNvSpPr txBox="1"/>
          <p:nvPr>
            <p:custDataLst>
              <p:tags r:id="rId1"/>
            </p:custDataLst>
          </p:nvPr>
        </p:nvSpPr>
        <p:spPr>
          <a:xfrm>
            <a:off x="2784112" y="2077316"/>
            <a:ext cx="6661873" cy="11988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7200" b="1" spc="3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竺</a:t>
            </a:r>
            <a:r>
              <a:rPr lang="zh-CN" altLang="en-US" sz="72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山论</a:t>
            </a:r>
            <a:r>
              <a:rPr lang="zh-CN" altLang="en-US" sz="7200" b="1" spc="3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剑</a:t>
            </a:r>
            <a:endParaRPr lang="zh-CN" altLang="en-US" sz="7200" b="1" spc="3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5" name="TextBox 1"/>
          <p:cNvSpPr txBox="1"/>
          <p:nvPr>
            <p:custDataLst>
              <p:tags r:id="rId2"/>
            </p:custDataLst>
          </p:nvPr>
        </p:nvSpPr>
        <p:spPr>
          <a:xfrm>
            <a:off x="304366" y="400954"/>
            <a:ext cx="6156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46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期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“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竺山论剑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”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优秀院友讲座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8"/>
          <p:cNvSpPr txBox="1"/>
          <p:nvPr/>
        </p:nvSpPr>
        <p:spPr>
          <a:xfrm>
            <a:off x="2765062" y="1982066"/>
            <a:ext cx="6661873" cy="11988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72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交流互动</a:t>
            </a:r>
          </a:p>
        </p:txBody>
      </p:sp>
      <p:sp>
        <p:nvSpPr>
          <p:cNvPr id="15" name="TextBox 1"/>
          <p:cNvSpPr txBox="1"/>
          <p:nvPr>
            <p:custDataLst>
              <p:tags r:id="rId1"/>
            </p:custDataLst>
          </p:nvPr>
        </p:nvSpPr>
        <p:spPr>
          <a:xfrm>
            <a:off x="304366" y="400954"/>
            <a:ext cx="6156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46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期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“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竺山论剑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”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优秀院友讲座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ibenben\Desktop\dc8fff974ce70639c792d68b04c2e7d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4" y="2153304"/>
            <a:ext cx="12192000" cy="29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ibenben\Desktop\未标题-4 副本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38" y="-11907"/>
            <a:ext cx="3176775" cy="26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54"/>
          <p:cNvSpPr txBox="1"/>
          <p:nvPr/>
        </p:nvSpPr>
        <p:spPr>
          <a:xfrm>
            <a:off x="1682340" y="5657362"/>
            <a:ext cx="88035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1800" b="1" spc="30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chemeClr val="bg1">
                        <a:lumMod val="65000"/>
                      </a:schemeClr>
                    </a:gs>
                    <a:gs pos="47000">
                      <a:srgbClr val="E6E6E6"/>
                    </a:gs>
                    <a:gs pos="85001">
                      <a:schemeClr val="bg1">
                        <a:lumMod val="65000"/>
                      </a:schemeClr>
                    </a:gs>
                    <a:gs pos="100000">
                      <a:srgbClr val="E6E6E6"/>
                    </a:gs>
                  </a:gsLst>
                  <a:lin ang="13500000" scaled="1"/>
                  <a:tileRect/>
                </a:gra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2023.5.19 </a:t>
            </a:r>
            <a:endParaRPr lang="zh-CN" altLang="en-US" sz="1800" b="1" spc="300" dirty="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chemeClr val="bg1">
                      <a:lumMod val="65000"/>
                    </a:schemeClr>
                  </a:gs>
                  <a:gs pos="47000">
                    <a:srgbClr val="E6E6E6"/>
                  </a:gs>
                  <a:gs pos="85001">
                    <a:schemeClr val="bg1">
                      <a:lumMod val="65000"/>
                    </a:schemeClr>
                  </a:gs>
                  <a:gs pos="100000">
                    <a:srgbClr val="E6E6E6"/>
                  </a:gs>
                </a:gsLst>
                <a:lin ang="13500000" scaled="1"/>
                <a:tileRect/>
              </a:gradFill>
              <a:effectLst>
                <a:glow rad="88900">
                  <a:srgbClr val="073780">
                    <a:alpha val="58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076" y="156210"/>
            <a:ext cx="935022" cy="8422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54"/>
          <p:cNvSpPr txBox="1"/>
          <p:nvPr/>
        </p:nvSpPr>
        <p:spPr>
          <a:xfrm>
            <a:off x="1682340" y="409448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000" b="1" spc="3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对话优秀院友</a:t>
            </a:r>
          </a:p>
          <a:p>
            <a:pPr marL="0" indent="0" algn="ctr">
              <a:buNone/>
            </a:pPr>
            <a:r>
              <a:rPr lang="zh-CN" altLang="en-US" sz="2000" b="1" spc="3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仰竺山之高，赏论剑之姿</a:t>
            </a:r>
          </a:p>
          <a:p>
            <a:pPr marL="0" indent="0" algn="ctr">
              <a:buNone/>
            </a:pPr>
            <a:r>
              <a:rPr lang="en-US" altLang="zh-CN" sz="20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0" scaled="1"/>
                  <a:tileRect/>
                </a:gra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000" dirty="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1"/>
                <a:tileRect/>
              </a:gradFill>
              <a:effectLst>
                <a:glow rad="88900">
                  <a:srgbClr val="073780">
                    <a:alpha val="58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3270" y="2201545"/>
            <a:ext cx="8100695" cy="104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竺山论剑</a:t>
            </a:r>
            <a:r>
              <a:rPr lang="en-US" altLang="zh-C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zh-CN" alt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后会有期</a:t>
            </a:r>
          </a:p>
        </p:txBody>
      </p:sp>
      <p:sp>
        <p:nvSpPr>
          <p:cNvPr id="4" name="TextBox 1"/>
          <p:cNvSpPr txBox="1"/>
          <p:nvPr>
            <p:custDataLst>
              <p:tags r:id="rId1"/>
            </p:custDataLst>
          </p:nvPr>
        </p:nvSpPr>
        <p:spPr>
          <a:xfrm>
            <a:off x="3020933" y="1495132"/>
            <a:ext cx="6156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46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期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“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竺山论剑</a:t>
            </a:r>
            <a:r>
              <a:rPr lang="en-US" altLang="zh-CN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”</a:t>
            </a:r>
            <a:r>
              <a:rPr lang="zh-CN" altLang="en-US" sz="2800" b="1" spc="300" dirty="0"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优秀院友讲座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5" grpId="1"/>
      <p:bldP spid="7" grpId="0"/>
      <p:bldP spid="7" grpId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高端科技风创新发展公司简介企业宣传PPT模板"/>
  <p:tag name="ISPRING_SCORM_RATE_SLIDES" val="0"/>
  <p:tag name="ISPRING_SCORM_PASSING_SCORE" val="0.000000"/>
  <p:tag name="ISPRING_ULTRA_SCORM_COURSE_ID" val="E6AA6445-A224-4F16-A27D-420860F872C7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60cca97b-322e-4ba8-9ba2-1dbfc78b9a35"/>
  <p:tag name="COMMONDATA" val="eyJoZGlkIjoiYzQ0NDAxYzVmMWJjZDE1MjY4NzA0OTBlZTZmNGYyZW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21.5228346456693,&quot;width&quot;:192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32,&quot;width&quot;:375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85,&quot;width&quot;:1431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870.00157480315,&quot;width&quot;:15828.11023622047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14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285BE"/>
      </a:accent1>
      <a:accent2>
        <a:srgbClr val="0080B4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bm1b2j11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m1b2j11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168</Words>
  <Application>Microsoft Office PowerPoint</Application>
  <PresentationFormat>宽屏</PresentationFormat>
  <Paragraphs>34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黑体</vt:lpstr>
      <vt:lpstr>华文仿宋</vt:lpstr>
      <vt:lpstr>华文行楷</vt:lpstr>
      <vt:lpstr>宋体</vt:lpstr>
      <vt:lpstr>微软雅黑</vt:lpstr>
      <vt:lpstr>字魂59号-创粗黑</vt:lpstr>
      <vt:lpstr>Arial</vt:lpstr>
      <vt:lpstr>Calibri</vt:lpstr>
      <vt:lpstr>Wingdings</vt:lpstr>
      <vt:lpstr>Office 主题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YU DI</dc:creator>
  <cp:lastModifiedBy>Wendy</cp:lastModifiedBy>
  <cp:revision>39</cp:revision>
  <dcterms:created xsi:type="dcterms:W3CDTF">2017-03-10T09:23:00Z</dcterms:created>
  <dcterms:modified xsi:type="dcterms:W3CDTF">2023-05-18T05:51:23Z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F1933FC5DA0F4F13959042AB9A05F632_12</vt:lpwstr>
  </property>
</Properties>
</file>