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64" r:id="rId4"/>
    <p:sldId id="274" r:id="rId5"/>
    <p:sldId id="275" r:id="rId6"/>
    <p:sldId id="276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A891"/>
    <a:srgbClr val="D9D0BF"/>
    <a:srgbClr val="7E7058"/>
    <a:srgbClr val="A47A62"/>
    <a:srgbClr val="AEA191"/>
    <a:srgbClr val="966135"/>
    <a:srgbClr val="956135"/>
    <a:srgbClr val="6D5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6" y="72"/>
      </p:cViewPr>
      <p:guideLst>
        <p:guide orient="horz" pos="216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28221-70B7-4110-BF75-6AFEE43E200F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74F45-099D-43A2-B584-23C894FE44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74F45-099D-43A2-B584-23C894FE44E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74F45-099D-43A2-B584-23C894FE44E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74F45-099D-43A2-B584-23C894FE44E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74F45-099D-43A2-B584-23C894FE44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428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74F45-099D-43A2-B584-23C894FE44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63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6CBE32-CB80-45A2-B064-7782E42F6192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F99E5-93F2-41B0-BFA7-64D3A8183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6CBE32-CB80-45A2-B064-7782E42F6192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F99E5-93F2-41B0-BFA7-64D3A8183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6CBE32-CB80-45A2-B064-7782E42F6192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F99E5-93F2-41B0-BFA7-64D3A8183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6CBE32-CB80-45A2-B064-7782E42F6192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F99E5-93F2-41B0-BFA7-64D3A8183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6CBE32-CB80-45A2-B064-7782E42F6192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F99E5-93F2-41B0-BFA7-64D3A8183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6CBE32-CB80-45A2-B064-7782E42F6192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F99E5-93F2-41B0-BFA7-64D3A8183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6CBE32-CB80-45A2-B064-7782E42F6192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F99E5-93F2-41B0-BFA7-64D3A8183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6CBE32-CB80-45A2-B064-7782E42F6192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F99E5-93F2-41B0-BFA7-64D3A8183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6CBE32-CB80-45A2-B064-7782E42F6192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F99E5-93F2-41B0-BFA7-64D3A81832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3"/>
          <p:cNvSpPr txBox="1"/>
          <p:nvPr userDrawn="1"/>
        </p:nvSpPr>
        <p:spPr>
          <a:xfrm>
            <a:off x="1669740" y="6356350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6CBE32-CB80-45A2-B064-7782E42F6192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F99E5-93F2-41B0-BFA7-64D3A8183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6CBE32-CB80-45A2-B064-7782E42F6192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F99E5-93F2-41B0-BFA7-64D3A8183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6CBE32-CB80-45A2-B064-7782E42F6192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F99E5-93F2-41B0-BFA7-64D3A8183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D6CD7B4-D153-9B42-B182-91EE77435348}"/>
              </a:ext>
            </a:extLst>
          </p:cNvPr>
          <p:cNvSpPr/>
          <p:nvPr/>
        </p:nvSpPr>
        <p:spPr>
          <a:xfrm>
            <a:off x="347287" y="396240"/>
            <a:ext cx="11499273" cy="6055821"/>
          </a:xfrm>
          <a:prstGeom prst="rect">
            <a:avLst/>
          </a:prstGeom>
          <a:blipFill dpi="0" rotWithShape="1">
            <a:blip r:embed="rId3">
              <a:alphaModFix amt="6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114300" dist="38100" dir="2700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83317" y="3272465"/>
            <a:ext cx="1999697" cy="1999697"/>
          </a:xfrm>
          <a:prstGeom prst="rect">
            <a:avLst/>
          </a:prstGeom>
        </p:spPr>
      </p:pic>
      <p:sp>
        <p:nvSpPr>
          <p:cNvPr id="2" name="标题 4">
            <a:extLst>
              <a:ext uri="{FF2B5EF4-FFF2-40B4-BE49-F238E27FC236}">
                <a16:creationId xmlns:a16="http://schemas.microsoft.com/office/drawing/2014/main" id="{DD824BEE-78E9-8382-9177-05EA5A832A6B}"/>
              </a:ext>
            </a:extLst>
          </p:cNvPr>
          <p:cNvSpPr txBox="1">
            <a:spLocks/>
          </p:cNvSpPr>
          <p:nvPr/>
        </p:nvSpPr>
        <p:spPr>
          <a:xfrm>
            <a:off x="1108986" y="2635467"/>
            <a:ext cx="10161765" cy="1636846"/>
          </a:xfrm>
          <a:prstGeom prst="rect">
            <a:avLst/>
          </a:prstGeom>
          <a:noFill/>
        </p:spPr>
        <p:txBody>
          <a:bodyPr wrap="square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olidFill>
                  <a:srgbClr val="D9D0B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诗画一律</a:t>
            </a:r>
            <a:r>
              <a:rPr lang="en-US" altLang="zh-CN" sz="6000" dirty="0">
                <a:solidFill>
                  <a:srgbClr val="D9D0B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——</a:t>
            </a:r>
            <a:r>
              <a:rPr lang="zh-CN" altLang="en-US" sz="6000" dirty="0">
                <a:solidFill>
                  <a:srgbClr val="D9D0B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跨模态大模型在古画色彩修复中的探索与实践</a:t>
            </a:r>
            <a:endParaRPr lang="en-US" sz="6000" dirty="0">
              <a:solidFill>
                <a:srgbClr val="D9D0B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5C04E8F-AAA0-CBAD-9FEB-5022CAE8D26F}"/>
              </a:ext>
            </a:extLst>
          </p:cNvPr>
          <p:cNvSpPr txBox="1"/>
          <p:nvPr/>
        </p:nvSpPr>
        <p:spPr>
          <a:xfrm>
            <a:off x="2961166" y="1056407"/>
            <a:ext cx="5750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>
                <a:solidFill>
                  <a:srgbClr val="966135"/>
                </a:solidFill>
                <a:latin typeface="+mj-ea"/>
                <a:ea typeface="+mj-ea"/>
                <a:cs typeface="+mn-ea"/>
                <a:sym typeface="+mn-lt"/>
              </a:rPr>
              <a:t>第十一期</a:t>
            </a:r>
            <a:r>
              <a:rPr lang="en-US" altLang="zh-CN" sz="2800" b="1" spc="300" dirty="0">
                <a:solidFill>
                  <a:srgbClr val="966135"/>
                </a:solidFill>
                <a:latin typeface="+mj-ea"/>
                <a:ea typeface="+mj-ea"/>
                <a:cs typeface="+mn-ea"/>
                <a:sym typeface="+mn-lt"/>
              </a:rPr>
              <a:t>“</a:t>
            </a:r>
            <a:r>
              <a:rPr lang="zh-CN" altLang="en-US" sz="2800" b="1" spc="300" dirty="0">
                <a:solidFill>
                  <a:srgbClr val="966135"/>
                </a:solidFill>
                <a:latin typeface="+mj-ea"/>
                <a:ea typeface="+mj-ea"/>
                <a:cs typeface="+mn-ea"/>
                <a:sym typeface="+mn-lt"/>
              </a:rPr>
              <a:t>竺林论道</a:t>
            </a:r>
            <a:r>
              <a:rPr lang="en-US" altLang="zh-CN" sz="2800" b="1" spc="300" dirty="0">
                <a:solidFill>
                  <a:srgbClr val="966135"/>
                </a:solidFill>
                <a:latin typeface="+mj-ea"/>
                <a:ea typeface="+mj-ea"/>
                <a:cs typeface="+mn-ea"/>
                <a:sym typeface="+mn-lt"/>
              </a:rPr>
              <a:t>”</a:t>
            </a:r>
            <a:r>
              <a:rPr lang="zh-CN" altLang="en-US" sz="2800" b="1" spc="300" dirty="0">
                <a:solidFill>
                  <a:srgbClr val="966135"/>
                </a:solidFill>
                <a:latin typeface="+mj-ea"/>
                <a:ea typeface="+mj-ea"/>
                <a:cs typeface="+mn-ea"/>
                <a:sym typeface="+mn-lt"/>
              </a:rPr>
              <a:t>院友沙龙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EF877E-D09A-8698-8E12-D751D2CDEFFA}"/>
              </a:ext>
            </a:extLst>
          </p:cNvPr>
          <p:cNvSpPr txBox="1"/>
          <p:nvPr/>
        </p:nvSpPr>
        <p:spPr>
          <a:xfrm>
            <a:off x="5096299" y="5478290"/>
            <a:ext cx="302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9D0BF"/>
                </a:solidFill>
              </a:rPr>
              <a:t>2023.12.1</a:t>
            </a:r>
            <a:endParaRPr lang="zh-CN" altLang="en-US" dirty="0">
              <a:solidFill>
                <a:srgbClr val="D9D0B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56546D-D369-1CB4-3FA3-48EF79843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19" y="543758"/>
            <a:ext cx="859611" cy="774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">
        <p14:reveal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7287" y="396240"/>
            <a:ext cx="11499273" cy="6055821"/>
          </a:xfrm>
          <a:prstGeom prst="rect">
            <a:avLst/>
          </a:prstGeom>
          <a:blipFill>
            <a:blip r:embed="rId3" cstate="screen"/>
            <a:stretch>
              <a:fillRect/>
            </a:stretch>
          </a:blipFill>
          <a:effectLst>
            <a:outerShdw blurRad="114300" dist="38100" dir="2700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26"/>
          <p:cNvSpPr txBox="1">
            <a:spLocks noChangeArrowheads="1"/>
          </p:cNvSpPr>
          <p:nvPr/>
        </p:nvSpPr>
        <p:spPr bwMode="auto">
          <a:xfrm>
            <a:off x="4337459" y="1186056"/>
            <a:ext cx="6694722" cy="336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spc="55" dirty="0">
                <a:solidFill>
                  <a:srgbClr val="3F3F3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cs typeface="Helvetica Neue"/>
              </a:rPr>
              <a:t>竺可桢学院</a:t>
            </a:r>
            <a:r>
              <a:rPr lang="en-US" altLang="zh-CN" sz="2000" b="1" kern="0" spc="55" dirty="0">
                <a:solidFill>
                  <a:srgbClr val="3F3F3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cs typeface="Helvetica Neue"/>
              </a:rPr>
              <a:t>2012</a:t>
            </a:r>
            <a:r>
              <a:rPr lang="zh-CN" altLang="zh-CN" sz="2000" b="1" kern="0" spc="55" dirty="0">
                <a:solidFill>
                  <a:srgbClr val="3F3F3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cs typeface="Helvetica Neue"/>
              </a:rPr>
              <a:t>级混合班</a:t>
            </a:r>
            <a:endParaRPr lang="en-US" altLang="zh-CN" sz="2000" b="1" kern="0" spc="55" dirty="0">
              <a:solidFill>
                <a:srgbClr val="3F3F3F"/>
              </a:solidFill>
              <a:latin typeface="隶书" panose="02010509060101010101" pitchFamily="49" charset="-122"/>
              <a:ea typeface="隶书" panose="02010509060101010101" pitchFamily="49" charset="-122"/>
              <a:cs typeface="Helvetica Neue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2000" b="1" kern="0" spc="55" dirty="0">
                <a:solidFill>
                  <a:srgbClr val="3F3F3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cs typeface="Helvetica Neue"/>
              </a:rPr>
              <a:t>艺术与考古学院百人计划研究员 博士生导师</a:t>
            </a:r>
            <a:endParaRPr lang="en-US" altLang="zh-CN" sz="2000" b="1" kern="0" spc="55" dirty="0">
              <a:solidFill>
                <a:srgbClr val="3F3F3F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cs typeface="Helvetica Neue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2000" b="1" spc="55" dirty="0">
                <a:solidFill>
                  <a:srgbClr val="3F3F3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cs typeface="Helvetica Neue"/>
              </a:rPr>
              <a:t>德国斯图加特大学</a:t>
            </a:r>
            <a:r>
              <a:rPr lang="en-US" altLang="zh-CN" sz="2000" b="1" spc="55" dirty="0">
                <a:solidFill>
                  <a:srgbClr val="3F3F3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cs typeface="Helvetica Neue"/>
              </a:rPr>
              <a:t>AI + Design</a:t>
            </a:r>
            <a:r>
              <a:rPr lang="zh-CN" altLang="zh-CN" sz="2000" b="1" spc="55" dirty="0">
                <a:solidFill>
                  <a:srgbClr val="3F3F3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cs typeface="Helvetica Neue"/>
              </a:rPr>
              <a:t>访问学者</a:t>
            </a:r>
            <a:endParaRPr lang="en-US" altLang="zh-CN" sz="2000" b="1" spc="55" dirty="0">
              <a:solidFill>
                <a:srgbClr val="3F3F3F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cs typeface="Helvetica Neue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spc="55" dirty="0">
                <a:solidFill>
                  <a:srgbClr val="3F3F3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cs typeface="Helvetica Neue"/>
              </a:rPr>
              <a:t>曾在阿里巴巴担任全栈工程师，后加入京东集团博士管培生项目</a:t>
            </a:r>
            <a:r>
              <a:rPr lang="en-US" altLang="zh-CN" sz="2000" b="1" spc="55" dirty="0">
                <a:solidFill>
                  <a:srgbClr val="3F3F3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cs typeface="Helvetica Neue"/>
              </a:rPr>
              <a:t>(DMT)</a:t>
            </a:r>
            <a:endParaRPr lang="en-US" altLang="zh-CN" sz="2000" b="1" spc="55" dirty="0">
              <a:solidFill>
                <a:srgbClr val="3F3F3F"/>
              </a:solidFill>
              <a:latin typeface="隶书" panose="02010509060101010101" pitchFamily="49" charset="-122"/>
              <a:ea typeface="隶书" panose="02010509060101010101" pitchFamily="49" charset="-122"/>
              <a:cs typeface="Helvetica Neue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spc="55" dirty="0">
                <a:solidFill>
                  <a:srgbClr val="3F3F3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cs typeface="Helvetica Neue"/>
              </a:rPr>
              <a:t>兼任中国可视化与可视分析大会程序委员会委员、国际可视化大会（</a:t>
            </a:r>
            <a:r>
              <a:rPr lang="en-US" altLang="zh-CN" sz="2000" b="1" spc="55" dirty="0">
                <a:solidFill>
                  <a:srgbClr val="3F3F3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cs typeface="Helvetica Neue"/>
              </a:rPr>
              <a:t>IEEE VIS</a:t>
            </a:r>
            <a:r>
              <a:rPr lang="zh-CN" altLang="en-US" sz="2000" b="1" spc="55" dirty="0">
                <a:solidFill>
                  <a:srgbClr val="3F3F3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cs typeface="Helvetica Neue"/>
              </a:rPr>
              <a:t>） 审稿人</a:t>
            </a:r>
            <a:endParaRPr lang="en-US" altLang="zh-CN" sz="2000" b="1" spc="55" dirty="0">
              <a:solidFill>
                <a:srgbClr val="3F3F3F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cs typeface="Helvetica Neue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spc="55" dirty="0">
                <a:solidFill>
                  <a:srgbClr val="3F3F3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cs typeface="Helvetica Neue"/>
              </a:rPr>
              <a:t>NSFC</a:t>
            </a:r>
            <a:r>
              <a:rPr lang="zh-CN" altLang="en-US" sz="2000" b="1" spc="55" dirty="0">
                <a:solidFill>
                  <a:srgbClr val="3F3F3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cs typeface="Helvetica Neue"/>
              </a:rPr>
              <a:t>面上项目“诗画一律视角下古画视觉编码与色彩修复”负责人</a:t>
            </a:r>
            <a:endParaRPr lang="en-US" altLang="zh-CN" sz="1600" b="1" kern="0" dirty="0">
              <a:latin typeface="隶书" panose="02010509060101010101" pitchFamily="49" charset="-122"/>
              <a:ea typeface="隶书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53" name="任意多边形 3"/>
          <p:cNvSpPr/>
          <p:nvPr/>
        </p:nvSpPr>
        <p:spPr>
          <a:xfrm>
            <a:off x="988119" y="836170"/>
            <a:ext cx="2563586" cy="1340167"/>
          </a:xfrm>
          <a:custGeom>
            <a:avLst/>
            <a:gdLst>
              <a:gd name="connsiteX0" fmla="*/ 263311 w 3278889"/>
              <a:gd name="connsiteY0" fmla="*/ 933095 h 1879959"/>
              <a:gd name="connsiteX1" fmla="*/ 1051102 w 3278889"/>
              <a:gd name="connsiteY1" fmla="*/ 4627 h 1879959"/>
              <a:gd name="connsiteX2" fmla="*/ 1656013 w 3278889"/>
              <a:gd name="connsiteY2" fmla="*/ 567335 h 1879959"/>
              <a:gd name="connsiteX3" fmla="*/ 2232788 w 3278889"/>
              <a:gd name="connsiteY3" fmla="*/ 384455 h 1879959"/>
              <a:gd name="connsiteX4" fmla="*/ 3104985 w 3278889"/>
              <a:gd name="connsiteY4" fmla="*/ 806485 h 1879959"/>
              <a:gd name="connsiteX5" fmla="*/ 2992444 w 3278889"/>
              <a:gd name="connsiteY5" fmla="*/ 1805291 h 1879959"/>
              <a:gd name="connsiteX6" fmla="*/ 221108 w 3278889"/>
              <a:gd name="connsiteY6" fmla="*/ 1706818 h 1879959"/>
              <a:gd name="connsiteX7" fmla="*/ 263311 w 3278889"/>
              <a:gd name="connsiteY7" fmla="*/ 933095 h 187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8889" h="1879959">
                <a:moveTo>
                  <a:pt x="263311" y="933095"/>
                </a:moveTo>
                <a:cubicBezTo>
                  <a:pt x="401643" y="649397"/>
                  <a:pt x="818985" y="65587"/>
                  <a:pt x="1051102" y="4627"/>
                </a:cubicBezTo>
                <a:cubicBezTo>
                  <a:pt x="1283219" y="-56333"/>
                  <a:pt x="1459065" y="504030"/>
                  <a:pt x="1656013" y="567335"/>
                </a:cubicBezTo>
                <a:cubicBezTo>
                  <a:pt x="1852961" y="630640"/>
                  <a:pt x="1991293" y="344597"/>
                  <a:pt x="2232788" y="384455"/>
                </a:cubicBezTo>
                <a:cubicBezTo>
                  <a:pt x="2474283" y="424313"/>
                  <a:pt x="2978376" y="569679"/>
                  <a:pt x="3104985" y="806485"/>
                </a:cubicBezTo>
                <a:cubicBezTo>
                  <a:pt x="3231594" y="1043291"/>
                  <a:pt x="3473090" y="1655236"/>
                  <a:pt x="2992444" y="1805291"/>
                </a:cubicBezTo>
                <a:cubicBezTo>
                  <a:pt x="2511798" y="1955347"/>
                  <a:pt x="671274" y="1856873"/>
                  <a:pt x="221108" y="1706818"/>
                </a:cubicBezTo>
                <a:cubicBezTo>
                  <a:pt x="-229058" y="1556763"/>
                  <a:pt x="124979" y="1216793"/>
                  <a:pt x="263311" y="933095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64000">
                <a:srgbClr val="FFFFFF">
                  <a:alpha val="0"/>
                </a:srgbClr>
              </a:gs>
              <a:gs pos="100000">
                <a:schemeClr val="bg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任意多边形 4"/>
          <p:cNvSpPr/>
          <p:nvPr/>
        </p:nvSpPr>
        <p:spPr>
          <a:xfrm flipH="1">
            <a:off x="4122075" y="1978329"/>
            <a:ext cx="1657348" cy="949943"/>
          </a:xfrm>
          <a:custGeom>
            <a:avLst/>
            <a:gdLst>
              <a:gd name="connsiteX0" fmla="*/ 263311 w 3278889"/>
              <a:gd name="connsiteY0" fmla="*/ 933095 h 1879959"/>
              <a:gd name="connsiteX1" fmla="*/ 1051102 w 3278889"/>
              <a:gd name="connsiteY1" fmla="*/ 4627 h 1879959"/>
              <a:gd name="connsiteX2" fmla="*/ 1656013 w 3278889"/>
              <a:gd name="connsiteY2" fmla="*/ 567335 h 1879959"/>
              <a:gd name="connsiteX3" fmla="*/ 2232788 w 3278889"/>
              <a:gd name="connsiteY3" fmla="*/ 384455 h 1879959"/>
              <a:gd name="connsiteX4" fmla="*/ 3104985 w 3278889"/>
              <a:gd name="connsiteY4" fmla="*/ 806485 h 1879959"/>
              <a:gd name="connsiteX5" fmla="*/ 2992444 w 3278889"/>
              <a:gd name="connsiteY5" fmla="*/ 1805291 h 1879959"/>
              <a:gd name="connsiteX6" fmla="*/ 221108 w 3278889"/>
              <a:gd name="connsiteY6" fmla="*/ 1706818 h 1879959"/>
              <a:gd name="connsiteX7" fmla="*/ 263311 w 3278889"/>
              <a:gd name="connsiteY7" fmla="*/ 933095 h 187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8889" h="1879959">
                <a:moveTo>
                  <a:pt x="263311" y="933095"/>
                </a:moveTo>
                <a:cubicBezTo>
                  <a:pt x="401643" y="649397"/>
                  <a:pt x="818985" y="65587"/>
                  <a:pt x="1051102" y="4627"/>
                </a:cubicBezTo>
                <a:cubicBezTo>
                  <a:pt x="1283219" y="-56333"/>
                  <a:pt x="1459065" y="504030"/>
                  <a:pt x="1656013" y="567335"/>
                </a:cubicBezTo>
                <a:cubicBezTo>
                  <a:pt x="1852961" y="630640"/>
                  <a:pt x="1991293" y="344597"/>
                  <a:pt x="2232788" y="384455"/>
                </a:cubicBezTo>
                <a:cubicBezTo>
                  <a:pt x="2474283" y="424313"/>
                  <a:pt x="2978376" y="569679"/>
                  <a:pt x="3104985" y="806485"/>
                </a:cubicBezTo>
                <a:cubicBezTo>
                  <a:pt x="3231594" y="1043291"/>
                  <a:pt x="3473090" y="1655236"/>
                  <a:pt x="2992444" y="1805291"/>
                </a:cubicBezTo>
                <a:cubicBezTo>
                  <a:pt x="2511798" y="1955347"/>
                  <a:pt x="671274" y="1856873"/>
                  <a:pt x="221108" y="1706818"/>
                </a:cubicBezTo>
                <a:cubicBezTo>
                  <a:pt x="-229058" y="1556763"/>
                  <a:pt x="124979" y="1216793"/>
                  <a:pt x="263311" y="933095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64000">
                <a:srgbClr val="FFFFFF">
                  <a:alpha val="0"/>
                </a:srgbClr>
              </a:gs>
              <a:gs pos="100000">
                <a:schemeClr val="bg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318560" y="1289283"/>
            <a:ext cx="44362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spc="300" dirty="0">
                <a:solidFill>
                  <a:srgbClr val="966135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ea"/>
                <a:sym typeface="+mn-lt"/>
              </a:rPr>
              <a:t>院友介绍</a:t>
            </a:r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14C99082-A4E9-D1D6-5F2A-9571AAA5AEE3}"/>
              </a:ext>
            </a:extLst>
          </p:cNvPr>
          <p:cNvSpPr txBox="1">
            <a:spLocks/>
          </p:cNvSpPr>
          <p:nvPr/>
        </p:nvSpPr>
        <p:spPr>
          <a:xfrm>
            <a:off x="906919" y="4550583"/>
            <a:ext cx="2725983" cy="1018134"/>
          </a:xfrm>
          <a:prstGeom prst="rect">
            <a:avLst/>
          </a:prstGeom>
        </p:spPr>
        <p:txBody>
          <a:bodyPr wrap="square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9600" dirty="0">
                <a:solidFill>
                  <a:srgbClr val="96613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唐谈</a:t>
            </a:r>
            <a:endParaRPr lang="en-US" sz="9600" dirty="0">
              <a:solidFill>
                <a:srgbClr val="966135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26">
            <a:extLst>
              <a:ext uri="{FF2B5EF4-FFF2-40B4-BE49-F238E27FC236}">
                <a16:creationId xmlns:a16="http://schemas.microsoft.com/office/drawing/2014/main" id="{6AADD322-D868-1DA7-ECE6-A1D3D74CB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459" y="4557976"/>
            <a:ext cx="5733092" cy="181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kern="0" spc="55" dirty="0">
                <a:solidFill>
                  <a:srgbClr val="3F3F3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cs typeface="Helvetica Neue"/>
              </a:rPr>
              <a:t>研究方向：</a:t>
            </a:r>
            <a:endParaRPr lang="en-US" altLang="zh-CN" sz="2000" b="1" kern="0" spc="55" dirty="0">
              <a:solidFill>
                <a:srgbClr val="3F3F3F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  <a:cs typeface="Helvetica Neue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spc="55" dirty="0">
                <a:solidFill>
                  <a:srgbClr val="3F3F3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cs typeface="Helvetica Neue"/>
              </a:rPr>
              <a:t>信息可视化</a:t>
            </a:r>
            <a:endParaRPr lang="en-US" altLang="zh-CN" sz="2000" b="1" kern="0" spc="55" dirty="0">
              <a:solidFill>
                <a:srgbClr val="3F3F3F"/>
              </a:solidFill>
              <a:latin typeface="隶书" panose="02010509060101010101" pitchFamily="49" charset="-122"/>
              <a:ea typeface="隶书" panose="02010509060101010101" pitchFamily="49" charset="-122"/>
              <a:cs typeface="Helvetica Neue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spc="55" dirty="0">
                <a:solidFill>
                  <a:srgbClr val="3F3F3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cs typeface="Helvetica Neue"/>
              </a:rPr>
              <a:t>古画修复</a:t>
            </a:r>
            <a:endParaRPr lang="en-US" altLang="zh-CN" sz="2000" b="1" kern="0" spc="55" dirty="0">
              <a:solidFill>
                <a:srgbClr val="3F3F3F"/>
              </a:solidFill>
              <a:latin typeface="隶书" panose="02010509060101010101" pitchFamily="49" charset="-122"/>
              <a:ea typeface="隶书" panose="02010509060101010101" pitchFamily="49" charset="-122"/>
              <a:cs typeface="Helvetica Neue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spc="55" dirty="0">
                <a:solidFill>
                  <a:srgbClr val="3F3F3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cs typeface="Helvetica Neue"/>
              </a:rPr>
              <a:t>中国传统绘画知识体系</a:t>
            </a:r>
          </a:p>
          <a:p>
            <a:pPr>
              <a:lnSpc>
                <a:spcPct val="150000"/>
              </a:lnSpc>
              <a:defRPr/>
            </a:pPr>
            <a:endParaRPr lang="en-US" altLang="zh-CN" sz="1200" kern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466A98-BB77-59A1-A3D5-8D35E7C89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8092" y="2058724"/>
            <a:ext cx="1783639" cy="2494600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1EBDFF-5EA1-FDC4-33AB-0E590CBED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7127" y="614780"/>
            <a:ext cx="859611" cy="774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">
        <p14:reveal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7287" y="396240"/>
            <a:ext cx="11499273" cy="6055821"/>
          </a:xfrm>
          <a:prstGeom prst="rect">
            <a:avLst/>
          </a:prstGeom>
          <a:blipFill>
            <a:blip r:embed="rId3" cstate="screen"/>
            <a:stretch>
              <a:fillRect/>
            </a:stretch>
          </a:blipFill>
          <a:effectLst>
            <a:outerShdw blurRad="114300" dist="38100" dir="2700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 flipH="1">
            <a:off x="7488016" y="3689811"/>
            <a:ext cx="4358544" cy="2762250"/>
          </a:xfrm>
          <a:prstGeom prst="rect">
            <a:avLst/>
          </a:prstGeom>
        </p:spPr>
      </p:pic>
      <p:sp>
        <p:nvSpPr>
          <p:cNvPr id="4" name="标题 4">
            <a:extLst>
              <a:ext uri="{FF2B5EF4-FFF2-40B4-BE49-F238E27FC236}">
                <a16:creationId xmlns:a16="http://schemas.microsoft.com/office/drawing/2014/main" id="{80CBA3A7-E582-7084-5F53-F037676C91DD}"/>
              </a:ext>
            </a:extLst>
          </p:cNvPr>
          <p:cNvSpPr txBox="1">
            <a:spLocks/>
          </p:cNvSpPr>
          <p:nvPr/>
        </p:nvSpPr>
        <p:spPr>
          <a:xfrm>
            <a:off x="3630893" y="2696186"/>
            <a:ext cx="6357445" cy="1759635"/>
          </a:xfrm>
          <a:prstGeom prst="rect">
            <a:avLst/>
          </a:prstGeom>
        </p:spPr>
        <p:txBody>
          <a:bodyPr wrap="square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9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院友分享</a:t>
            </a:r>
            <a:endParaRPr lang="en-US" sz="96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 scaled="0"/>
              </a:gra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805917-E6E5-211E-67BC-628EAD42D1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56" y="1465535"/>
            <a:ext cx="3902633" cy="4880262"/>
          </a:xfrm>
          <a:prstGeom prst="rect">
            <a:avLst/>
          </a:prstGeom>
          <a:scene3d>
            <a:camera prst="orthographicFront">
              <a:rot lat="21002250" lon="10495395" rev="52837"/>
            </a:camera>
            <a:lightRig rig="threePt" dir="t"/>
          </a:scene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642E57-8B4A-49DA-9DF6-C789C3369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519" y="543758"/>
            <a:ext cx="859611" cy="774259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F6B70DA7-9F0A-7DD6-BB99-9AE912A7815E}"/>
              </a:ext>
            </a:extLst>
          </p:cNvPr>
          <p:cNvSpPr txBox="1"/>
          <p:nvPr/>
        </p:nvSpPr>
        <p:spPr>
          <a:xfrm>
            <a:off x="2961166" y="1056407"/>
            <a:ext cx="5750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>
                <a:solidFill>
                  <a:srgbClr val="966135"/>
                </a:solidFill>
                <a:latin typeface="+mj-ea"/>
                <a:ea typeface="+mj-ea"/>
                <a:cs typeface="+mn-ea"/>
                <a:sym typeface="+mn-lt"/>
              </a:rPr>
              <a:t>第十一期</a:t>
            </a:r>
            <a:r>
              <a:rPr lang="en-US" altLang="zh-CN" sz="2800" b="1" spc="300" dirty="0">
                <a:solidFill>
                  <a:srgbClr val="966135"/>
                </a:solidFill>
                <a:latin typeface="+mj-ea"/>
                <a:ea typeface="+mj-ea"/>
                <a:cs typeface="+mn-ea"/>
                <a:sym typeface="+mn-lt"/>
              </a:rPr>
              <a:t>“</a:t>
            </a:r>
            <a:r>
              <a:rPr lang="zh-CN" altLang="en-US" sz="2800" b="1" spc="300" dirty="0">
                <a:solidFill>
                  <a:srgbClr val="966135"/>
                </a:solidFill>
                <a:latin typeface="+mj-ea"/>
                <a:ea typeface="+mj-ea"/>
                <a:cs typeface="+mn-ea"/>
                <a:sym typeface="+mn-lt"/>
              </a:rPr>
              <a:t>竺林论道</a:t>
            </a:r>
            <a:r>
              <a:rPr lang="en-US" altLang="zh-CN" sz="2800" b="1" spc="300" dirty="0">
                <a:solidFill>
                  <a:srgbClr val="966135"/>
                </a:solidFill>
                <a:latin typeface="+mj-ea"/>
                <a:ea typeface="+mj-ea"/>
                <a:cs typeface="+mn-ea"/>
                <a:sym typeface="+mn-lt"/>
              </a:rPr>
              <a:t>”</a:t>
            </a:r>
            <a:r>
              <a:rPr lang="zh-CN" altLang="en-US" sz="2800" b="1" spc="300" dirty="0">
                <a:solidFill>
                  <a:srgbClr val="966135"/>
                </a:solidFill>
                <a:latin typeface="+mj-ea"/>
                <a:ea typeface="+mj-ea"/>
                <a:cs typeface="+mn-ea"/>
                <a:sym typeface="+mn-lt"/>
              </a:rPr>
              <a:t>院友沙龙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">
        <p14:reveal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7287" y="396240"/>
            <a:ext cx="11499273" cy="6055821"/>
          </a:xfrm>
          <a:prstGeom prst="rect">
            <a:avLst/>
          </a:prstGeom>
          <a:blipFill>
            <a:blip r:embed="rId3" cstate="screen"/>
            <a:stretch>
              <a:fillRect/>
            </a:stretch>
          </a:blipFill>
          <a:ln>
            <a:solidFill>
              <a:srgbClr val="BAA891"/>
            </a:solidFill>
          </a:ln>
          <a:effectLst>
            <a:outerShdw blurRad="114300" dist="38100" dir="2700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 flipH="1">
            <a:off x="7488016" y="3689811"/>
            <a:ext cx="4358544" cy="2762250"/>
          </a:xfrm>
          <a:prstGeom prst="rect">
            <a:avLst/>
          </a:prstGeom>
        </p:spPr>
      </p:pic>
      <p:sp>
        <p:nvSpPr>
          <p:cNvPr id="4" name="标题 4">
            <a:extLst>
              <a:ext uri="{FF2B5EF4-FFF2-40B4-BE49-F238E27FC236}">
                <a16:creationId xmlns:a16="http://schemas.microsoft.com/office/drawing/2014/main" id="{80CBA3A7-E582-7084-5F53-F037676C91DD}"/>
              </a:ext>
            </a:extLst>
          </p:cNvPr>
          <p:cNvSpPr txBox="1">
            <a:spLocks/>
          </p:cNvSpPr>
          <p:nvPr/>
        </p:nvSpPr>
        <p:spPr>
          <a:xfrm>
            <a:off x="3630893" y="2696186"/>
            <a:ext cx="6357445" cy="1759635"/>
          </a:xfrm>
          <a:prstGeom prst="rect">
            <a:avLst/>
          </a:prstGeom>
        </p:spPr>
        <p:txBody>
          <a:bodyPr wrap="square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96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交流互动</a:t>
            </a:r>
            <a:endParaRPr lang="en-US" sz="96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 scaled="0"/>
              </a:gra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69D846-9D76-32EA-3067-51D14AA03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19" y="543758"/>
            <a:ext cx="859611" cy="774259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4553813E-218C-0B67-BF52-F84DCF0FDC6D}"/>
              </a:ext>
            </a:extLst>
          </p:cNvPr>
          <p:cNvSpPr txBox="1"/>
          <p:nvPr/>
        </p:nvSpPr>
        <p:spPr>
          <a:xfrm>
            <a:off x="2961166" y="1056407"/>
            <a:ext cx="5750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>
                <a:solidFill>
                  <a:srgbClr val="966135"/>
                </a:solidFill>
                <a:latin typeface="+mj-ea"/>
                <a:ea typeface="+mj-ea"/>
                <a:cs typeface="+mn-ea"/>
                <a:sym typeface="+mn-lt"/>
              </a:rPr>
              <a:t>第十一期</a:t>
            </a:r>
            <a:r>
              <a:rPr lang="en-US" altLang="zh-CN" sz="2800" b="1" spc="300" dirty="0">
                <a:solidFill>
                  <a:srgbClr val="966135"/>
                </a:solidFill>
                <a:latin typeface="+mj-ea"/>
                <a:ea typeface="+mj-ea"/>
                <a:cs typeface="+mn-ea"/>
                <a:sym typeface="+mn-lt"/>
              </a:rPr>
              <a:t>“</a:t>
            </a:r>
            <a:r>
              <a:rPr lang="zh-CN" altLang="en-US" sz="2800" b="1" spc="300" dirty="0">
                <a:solidFill>
                  <a:srgbClr val="966135"/>
                </a:solidFill>
                <a:latin typeface="+mj-ea"/>
                <a:ea typeface="+mj-ea"/>
                <a:cs typeface="+mn-ea"/>
                <a:sym typeface="+mn-lt"/>
              </a:rPr>
              <a:t>竺林论道</a:t>
            </a:r>
            <a:r>
              <a:rPr lang="en-US" altLang="zh-CN" sz="2800" b="1" spc="300" dirty="0">
                <a:solidFill>
                  <a:srgbClr val="966135"/>
                </a:solidFill>
                <a:latin typeface="+mj-ea"/>
                <a:ea typeface="+mj-ea"/>
                <a:cs typeface="+mn-ea"/>
                <a:sym typeface="+mn-lt"/>
              </a:rPr>
              <a:t>”</a:t>
            </a:r>
            <a:r>
              <a:rPr lang="zh-CN" altLang="en-US" sz="2800" b="1" spc="300" dirty="0">
                <a:solidFill>
                  <a:srgbClr val="966135"/>
                </a:solidFill>
                <a:latin typeface="+mj-ea"/>
                <a:ea typeface="+mj-ea"/>
                <a:cs typeface="+mn-ea"/>
                <a:sym typeface="+mn-lt"/>
              </a:rPr>
              <a:t>院友沙龙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481F69-666A-A2A7-2C8F-9FACAE223F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56" y="1465535"/>
            <a:ext cx="3902633" cy="4880262"/>
          </a:xfrm>
          <a:prstGeom prst="rect">
            <a:avLst/>
          </a:prstGeom>
          <a:scene3d>
            <a:camera prst="orthographicFront">
              <a:rot lat="21002250" lon="10495395" rev="52837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17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">
        <p14:reveal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F145E47-2622-D3A7-1236-B6ACEBFBCCCB}"/>
              </a:ext>
            </a:extLst>
          </p:cNvPr>
          <p:cNvSpPr/>
          <p:nvPr/>
        </p:nvSpPr>
        <p:spPr>
          <a:xfrm>
            <a:off x="347287" y="396240"/>
            <a:ext cx="11499273" cy="6055821"/>
          </a:xfrm>
          <a:prstGeom prst="rect">
            <a:avLst/>
          </a:prstGeom>
          <a:blipFill dpi="0" rotWithShape="1">
            <a:blip r:embed="rId3">
              <a:alphaModFix amt="6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114300" dist="38100" dir="2700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DD824BEE-78E9-8382-9177-05EA5A832A6B}"/>
              </a:ext>
            </a:extLst>
          </p:cNvPr>
          <p:cNvSpPr txBox="1">
            <a:spLocks/>
          </p:cNvSpPr>
          <p:nvPr/>
        </p:nvSpPr>
        <p:spPr>
          <a:xfrm>
            <a:off x="3842088" y="2691802"/>
            <a:ext cx="4507824" cy="2182049"/>
          </a:xfrm>
          <a:prstGeom prst="rect">
            <a:avLst/>
          </a:prstGeom>
        </p:spPr>
        <p:txBody>
          <a:bodyPr wrap="square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8000" dirty="0">
                <a:solidFill>
                  <a:srgbClr val="D9D0B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竺林论 道 </a:t>
            </a:r>
            <a:endParaRPr lang="en-US" altLang="zh-CN" sz="8000" dirty="0">
              <a:solidFill>
                <a:srgbClr val="D9D0B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8000" dirty="0">
                <a:solidFill>
                  <a:srgbClr val="D9D0B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后会有期</a:t>
            </a:r>
            <a:endParaRPr lang="en-US" sz="8000" dirty="0">
              <a:solidFill>
                <a:srgbClr val="D9D0B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5C04E8F-AAA0-CBAD-9FEB-5022CAE8D26F}"/>
              </a:ext>
            </a:extLst>
          </p:cNvPr>
          <p:cNvSpPr txBox="1"/>
          <p:nvPr/>
        </p:nvSpPr>
        <p:spPr>
          <a:xfrm>
            <a:off x="2961166" y="1056407"/>
            <a:ext cx="5750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>
                <a:solidFill>
                  <a:srgbClr val="966135"/>
                </a:solidFill>
                <a:latin typeface="+mj-ea"/>
                <a:ea typeface="+mj-ea"/>
                <a:cs typeface="+mn-ea"/>
                <a:sym typeface="+mn-lt"/>
              </a:rPr>
              <a:t>第十一期</a:t>
            </a:r>
            <a:r>
              <a:rPr lang="en-US" altLang="zh-CN" sz="2800" b="1" spc="300" dirty="0">
                <a:solidFill>
                  <a:srgbClr val="966135"/>
                </a:solidFill>
                <a:latin typeface="+mj-ea"/>
                <a:ea typeface="+mj-ea"/>
                <a:cs typeface="+mn-ea"/>
                <a:sym typeface="+mn-lt"/>
              </a:rPr>
              <a:t>“</a:t>
            </a:r>
            <a:r>
              <a:rPr lang="zh-CN" altLang="en-US" sz="2800" b="1" spc="300" dirty="0">
                <a:solidFill>
                  <a:srgbClr val="966135"/>
                </a:solidFill>
                <a:latin typeface="+mj-ea"/>
                <a:ea typeface="+mj-ea"/>
                <a:cs typeface="+mn-ea"/>
                <a:sym typeface="+mn-lt"/>
              </a:rPr>
              <a:t>竺林论道</a:t>
            </a:r>
            <a:r>
              <a:rPr lang="en-US" altLang="zh-CN" sz="2800" b="1" spc="300" dirty="0">
                <a:solidFill>
                  <a:srgbClr val="966135"/>
                </a:solidFill>
                <a:latin typeface="+mj-ea"/>
                <a:ea typeface="+mj-ea"/>
                <a:cs typeface="+mn-ea"/>
                <a:sym typeface="+mn-lt"/>
              </a:rPr>
              <a:t>”</a:t>
            </a:r>
            <a:r>
              <a:rPr lang="zh-CN" altLang="en-US" sz="2800" b="1" spc="300" dirty="0">
                <a:solidFill>
                  <a:srgbClr val="966135"/>
                </a:solidFill>
                <a:latin typeface="+mj-ea"/>
                <a:ea typeface="+mj-ea"/>
                <a:cs typeface="+mn-ea"/>
                <a:sym typeface="+mn-lt"/>
              </a:rPr>
              <a:t>院友沙龙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B840A9-19FA-280A-CB48-BCD2EE15CE76}"/>
              </a:ext>
            </a:extLst>
          </p:cNvPr>
          <p:cNvSpPr txBox="1"/>
          <p:nvPr/>
        </p:nvSpPr>
        <p:spPr>
          <a:xfrm>
            <a:off x="5096299" y="5478290"/>
            <a:ext cx="302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9D0BF"/>
                </a:solidFill>
              </a:rPr>
              <a:t>2023.12.1</a:t>
            </a:r>
            <a:endParaRPr lang="zh-CN" altLang="en-US" dirty="0">
              <a:solidFill>
                <a:srgbClr val="D9D0BF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F3F57D-4091-6860-D9B3-A9F935DB7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19" y="543758"/>
            <a:ext cx="859611" cy="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">
        <p14:reveal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KSO_WPP_MARK_KEY" val="69587c74-8a1a-46f3-9a31-85b24d45d348"/>
  <p:tag name="COMMONDATA" val="eyJoZGlkIjoiMDA4Zjg2MzJkZDQxOTM4ZjVjMjVlOGI0NzVkZWFmM2IifQ=="/>
</p:tagLst>
</file>

<file path=ppt/theme/theme1.xml><?xml version="1.0" encoding="utf-8"?>
<a:theme xmlns:a="http://schemas.openxmlformats.org/drawingml/2006/main" name="Office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966135"/>
      </a:accent1>
      <a:accent2>
        <a:srgbClr val="6D5634"/>
      </a:accent2>
      <a:accent3>
        <a:srgbClr val="B1774B"/>
      </a:accent3>
      <a:accent4>
        <a:srgbClr val="CA973C"/>
      </a:accent4>
      <a:accent5>
        <a:srgbClr val="B1774B"/>
      </a:accent5>
      <a:accent6>
        <a:srgbClr val="6D5634"/>
      </a:accent6>
      <a:hlink>
        <a:srgbClr val="2B2B2B"/>
      </a:hlink>
      <a:folHlink>
        <a:srgbClr val="2B2B2B"/>
      </a:folHlink>
    </a:clrScheme>
    <a:fontScheme name="jmuxcpn1">
      <a:majorFont>
        <a:latin typeface="印品黑体"/>
        <a:ea typeface="微软雅黑"/>
        <a:cs typeface=""/>
      </a:majorFont>
      <a:minorFont>
        <a:latin typeface="印品黑体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171</Words>
  <Application>Microsoft Office PowerPoint</Application>
  <PresentationFormat>宽屏</PresentationFormat>
  <Paragraphs>28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华文行楷</vt:lpstr>
      <vt:lpstr>隶书</vt:lpstr>
      <vt:lpstr>微软雅黑</vt:lpstr>
      <vt:lpstr>印品黑体</vt:lpstr>
      <vt:lpstr>Arial</vt:lpstr>
      <vt:lpstr>Calibri</vt:lpstr>
      <vt:lpstr>Office主题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古典中国风</dc:title>
  <dc:creator>第一PPT</dc:creator>
  <cp:keywords>www.1ppt.com</cp:keywords>
  <dc:description>www.1ppt.com</dc:description>
  <cp:lastModifiedBy>雨云 班</cp:lastModifiedBy>
  <cp:revision>45</cp:revision>
  <dcterms:created xsi:type="dcterms:W3CDTF">2018-06-28T03:44:00Z</dcterms:created>
  <dcterms:modified xsi:type="dcterms:W3CDTF">2023-11-27T10:36:35Z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66AE3891B54A43F9926092EF597A688D</vt:lpwstr>
  </property>
  <property fmtid="{D5CDD505-2E9C-101B-9397-08002B2CF9AE}" pid="3" name="KSOProductBuildVer">
    <vt:lpwstr>2052-11.1.0.13703</vt:lpwstr>
  </property>
</Properties>
</file>