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6" r:id="rId2"/>
    <p:sldId id="257" r:id="rId3"/>
    <p:sldId id="258" r:id="rId4"/>
    <p:sldId id="259" r:id="rId5"/>
    <p:sldId id="260" r:id="rId6"/>
    <p:sldId id="262" r:id="rId7"/>
    <p:sldId id="261" r:id="rId8"/>
  </p:sldIdLst>
  <p:sldSz cx="18288000" cy="10287000"/>
  <p:notesSz cx="6858000" cy="9144000"/>
  <p:embeddedFontLst>
    <p:embeddedFont>
      <p:font typeface="Calibri" panose="020F0502020204030204" pitchFamily="34" charset="0"/>
      <p:regular r:id="rId10"/>
      <p:bold r:id="rId11"/>
      <p:italic r:id="rId12"/>
      <p:boldItalic r:id="rId13"/>
    </p:embeddedFont>
    <p:embeddedFont>
      <p:font typeface="Opun Mai" panose="02010600030101010101" charset="-34"/>
      <p:regular r:id="rId14"/>
    </p:embeddedFont>
    <p:embeddedFont>
      <p:font typeface="等线" panose="02010600030101010101" pitchFamily="2" charset="-122"/>
      <p:regular r:id="rId15"/>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1" d="100"/>
          <a:sy n="61" d="100"/>
        </p:scale>
        <p:origin x="78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4598F7-7099-4835-B92B-25939EAF397B}" type="datetimeFigureOut">
              <a:rPr lang="zh-CN" altLang="en-US" smtClean="0"/>
              <a:t>2022/10/23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C4E76E-F992-4A4E-AA69-3A9C21908726}" type="slidenum">
              <a:rPr lang="zh-CN" altLang="en-US" smtClean="0"/>
              <a:t>‹#›</a:t>
            </a:fld>
            <a:endParaRPr lang="zh-CN" altLang="en-US"/>
          </a:p>
        </p:txBody>
      </p:sp>
    </p:spTree>
    <p:extLst>
      <p:ext uri="{BB962C8B-B14F-4D97-AF65-F5344CB8AC3E}">
        <p14:creationId xmlns:p14="http://schemas.microsoft.com/office/powerpoint/2010/main" val="1367259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C4E76E-F992-4A4E-AA69-3A9C21908726}" type="slidenum">
              <a:rPr lang="zh-CN" altLang="en-US" smtClean="0"/>
              <a:t>5</a:t>
            </a:fld>
            <a:endParaRPr lang="zh-CN" altLang="en-US"/>
          </a:p>
        </p:txBody>
      </p:sp>
    </p:spTree>
    <p:extLst>
      <p:ext uri="{BB962C8B-B14F-4D97-AF65-F5344CB8AC3E}">
        <p14:creationId xmlns:p14="http://schemas.microsoft.com/office/powerpoint/2010/main" val="300845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52"/>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5886"/>
          <a:stretch>
            <a:fillRect/>
          </a:stretch>
        </p:blipFill>
        <p:spPr>
          <a:xfrm>
            <a:off x="0" y="3941"/>
            <a:ext cx="12229943" cy="10287000"/>
          </a:xfrm>
          <a:prstGeom prst="rect">
            <a:avLst/>
          </a:prstGeom>
        </p:spPr>
      </p:pic>
      <p:sp>
        <p:nvSpPr>
          <p:cNvPr id="5" name="TextBox 5"/>
          <p:cNvSpPr txBox="1"/>
          <p:nvPr/>
        </p:nvSpPr>
        <p:spPr>
          <a:xfrm>
            <a:off x="367862" y="3377271"/>
            <a:ext cx="11963400" cy="2643224"/>
          </a:xfrm>
          <a:prstGeom prst="rect">
            <a:avLst/>
          </a:prstGeom>
        </p:spPr>
        <p:txBody>
          <a:bodyPr wrap="square" lIns="0" tIns="0" rIns="0" bIns="0" rtlCol="0" anchor="t">
            <a:spAutoFit/>
          </a:bodyPr>
          <a:lstStyle/>
          <a:p>
            <a:pPr>
              <a:lnSpc>
                <a:spcPts val="9061"/>
              </a:lnSpc>
            </a:pPr>
            <a:r>
              <a:rPr lang="en-US" sz="7200" dirty="0" err="1">
                <a:ln w="0"/>
                <a:solidFill>
                  <a:schemeClr val="bg1"/>
                </a:solidFill>
                <a:effectLst>
                  <a:reflection blurRad="6350" stA="53000" endA="300" endPos="35500" dir="5400000" sy="-90000" algn="bl" rotWithShape="0"/>
                </a:effectLst>
                <a:ea typeface="字由文艺黑"/>
              </a:rPr>
              <a:t>深探微观世界，共建生科世纪</a:t>
            </a:r>
            <a:endParaRPr lang="en-US" sz="7200" dirty="0">
              <a:ln w="0"/>
              <a:solidFill>
                <a:schemeClr val="bg1"/>
              </a:solidFill>
              <a:effectLst>
                <a:reflection blurRad="6350" stA="53000" endA="300" endPos="35500" dir="5400000" sy="-90000" algn="bl" rotWithShape="0"/>
              </a:effectLst>
              <a:ea typeface="字由文艺黑"/>
            </a:endParaRPr>
          </a:p>
          <a:p>
            <a:pPr>
              <a:lnSpc>
                <a:spcPts val="13820"/>
              </a:lnSpc>
              <a:spcBef>
                <a:spcPct val="0"/>
              </a:spcBef>
            </a:pPr>
            <a:endParaRPr lang="en-US" sz="4400" dirty="0">
              <a:ln w="0"/>
              <a:solidFill>
                <a:schemeClr val="bg1"/>
              </a:solidFill>
              <a:effectLst>
                <a:reflection blurRad="6350" stA="53000" endA="300" endPos="35500" dir="5400000" sy="-90000" algn="bl" rotWithShape="0"/>
              </a:effectLst>
            </a:endParaRPr>
          </a:p>
        </p:txBody>
      </p:sp>
      <p:sp>
        <p:nvSpPr>
          <p:cNvPr id="6" name="TextBox 6"/>
          <p:cNvSpPr txBox="1"/>
          <p:nvPr/>
        </p:nvSpPr>
        <p:spPr>
          <a:xfrm>
            <a:off x="1218031" y="5588117"/>
            <a:ext cx="10855692" cy="1418017"/>
          </a:xfrm>
          <a:prstGeom prst="rect">
            <a:avLst/>
          </a:prstGeom>
        </p:spPr>
        <p:txBody>
          <a:bodyPr lIns="0" tIns="0" rIns="0" bIns="0" rtlCol="0" anchor="t">
            <a:spAutoFit/>
          </a:bodyPr>
          <a:lstStyle/>
          <a:p>
            <a:pPr algn="ctr">
              <a:lnSpc>
                <a:spcPts val="5739"/>
              </a:lnSpc>
              <a:spcBef>
                <a:spcPct val="0"/>
              </a:spcBef>
            </a:pPr>
            <a:r>
              <a:rPr lang="zh-CN" altLang="en-US" sz="4099" dirty="0">
                <a:ln w="0"/>
                <a:solidFill>
                  <a:schemeClr val="bg1"/>
                </a:solidFill>
                <a:effectLst>
                  <a:reflection blurRad="6350" stA="53000" endA="300" endPos="35500" dir="5400000" sy="-90000" algn="bl" rotWithShape="0"/>
                </a:effectLst>
              </a:rPr>
              <a:t>第六期“竺林论道”院友沙龙</a:t>
            </a:r>
            <a:endParaRPr lang="en-US" altLang="zh-CN" sz="4099" dirty="0">
              <a:ln w="0"/>
              <a:solidFill>
                <a:schemeClr val="bg1"/>
              </a:solidFill>
              <a:effectLst>
                <a:reflection blurRad="6350" stA="53000" endA="300" endPos="35500" dir="5400000" sy="-90000" algn="bl" rotWithShape="0"/>
              </a:effectLst>
            </a:endParaRPr>
          </a:p>
          <a:p>
            <a:pPr algn="ctr">
              <a:lnSpc>
                <a:spcPts val="5739"/>
              </a:lnSpc>
              <a:spcBef>
                <a:spcPct val="0"/>
              </a:spcBef>
            </a:pPr>
            <a:r>
              <a:rPr lang="en-US" sz="4099" dirty="0">
                <a:ln w="0"/>
                <a:solidFill>
                  <a:schemeClr val="bg1"/>
                </a:solidFill>
                <a:effectLst>
                  <a:reflection blurRad="6350" stA="53000" endA="300" endPos="35500" dir="5400000" sy="-90000" algn="bl" rotWithShape="0"/>
                </a:effectLst>
                <a:ea typeface="字由文艺黑"/>
              </a:rPr>
              <a:t>2022.10.28</a:t>
            </a:r>
          </a:p>
        </p:txBody>
      </p:sp>
      <p:pic>
        <p:nvPicPr>
          <p:cNvPr id="4" name="图片 3" descr="图片1">
            <a:extLst>
              <a:ext uri="{FF2B5EF4-FFF2-40B4-BE49-F238E27FC236}">
                <a16:creationId xmlns:a16="http://schemas.microsoft.com/office/drawing/2014/main" id="{FD7E6D1E-DBF4-7036-E7E7-C7F8D3C5D9B1}"/>
              </a:ext>
            </a:extLst>
          </p:cNvPr>
          <p:cNvPicPr>
            <a:picLocks noChangeAspect="1"/>
          </p:cNvPicPr>
          <p:nvPr/>
        </p:nvPicPr>
        <p:blipFill>
          <a:blip r:embed="rId5"/>
          <a:stretch>
            <a:fillRect/>
          </a:stretch>
        </p:blipFill>
        <p:spPr>
          <a:xfrm>
            <a:off x="16535400" y="266700"/>
            <a:ext cx="1629103" cy="1549229"/>
          </a:xfrm>
          <a:prstGeom prst="rect">
            <a:avLst/>
          </a:prstGeom>
        </p:spPr>
      </p:pic>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52"/>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5886"/>
          <a:stretch>
            <a:fillRect/>
          </a:stretch>
        </p:blipFill>
        <p:spPr>
          <a:xfrm>
            <a:off x="-26276" y="0"/>
            <a:ext cx="12229943" cy="10287000"/>
          </a:xfrm>
          <a:prstGeom prst="rect">
            <a:avLst/>
          </a:prstGeom>
        </p:spPr>
      </p:pic>
      <p:sp>
        <p:nvSpPr>
          <p:cNvPr id="5" name="TextBox 5"/>
          <p:cNvSpPr txBox="1"/>
          <p:nvPr/>
        </p:nvSpPr>
        <p:spPr>
          <a:xfrm>
            <a:off x="1028700" y="3647419"/>
            <a:ext cx="10855692" cy="2045426"/>
          </a:xfrm>
          <a:prstGeom prst="rect">
            <a:avLst/>
          </a:prstGeom>
        </p:spPr>
        <p:txBody>
          <a:bodyPr lIns="0" tIns="0" rIns="0" bIns="0" rtlCol="0" anchor="t">
            <a:spAutoFit/>
          </a:bodyPr>
          <a:lstStyle/>
          <a:p>
            <a:pPr algn="ctr">
              <a:lnSpc>
                <a:spcPts val="16759"/>
              </a:lnSpc>
              <a:spcBef>
                <a:spcPct val="0"/>
              </a:spcBef>
            </a:pPr>
            <a:r>
              <a:rPr lang="en-US" sz="11971" dirty="0" err="1">
                <a:ln w="0"/>
                <a:solidFill>
                  <a:schemeClr val="bg1"/>
                </a:solidFill>
                <a:effectLst>
                  <a:reflection blurRad="6350" stA="53000" endA="300" endPos="35500" dir="5400000" sy="-90000" algn="bl" rotWithShape="0"/>
                </a:effectLst>
                <a:ea typeface="字由文艺黑"/>
              </a:rPr>
              <a:t>领导致辞</a:t>
            </a:r>
            <a:endParaRPr lang="en-US" sz="11971" dirty="0">
              <a:ln w="0"/>
              <a:solidFill>
                <a:schemeClr val="bg1"/>
              </a:solidFill>
              <a:effectLst>
                <a:reflection blurRad="6350" stA="53000" endA="300" endPos="35500" dir="5400000" sy="-90000" algn="bl" rotWithShape="0"/>
              </a:effectLst>
              <a:ea typeface="字由文艺黑"/>
            </a:endParaRPr>
          </a:p>
        </p:txBody>
      </p:sp>
      <p:pic>
        <p:nvPicPr>
          <p:cNvPr id="4" name="图片 3" descr="图片1">
            <a:extLst>
              <a:ext uri="{FF2B5EF4-FFF2-40B4-BE49-F238E27FC236}">
                <a16:creationId xmlns:a16="http://schemas.microsoft.com/office/drawing/2014/main" id="{AE42BE76-F6B3-0228-B3E1-5D7C1B5C6FF7}"/>
              </a:ext>
            </a:extLst>
          </p:cNvPr>
          <p:cNvPicPr>
            <a:picLocks noChangeAspect="1"/>
          </p:cNvPicPr>
          <p:nvPr/>
        </p:nvPicPr>
        <p:blipFill>
          <a:blip r:embed="rId5"/>
          <a:stretch>
            <a:fillRect/>
          </a:stretch>
        </p:blipFill>
        <p:spPr>
          <a:xfrm>
            <a:off x="16535400" y="266700"/>
            <a:ext cx="1629103" cy="1549229"/>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52"/>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5886"/>
          <a:stretch>
            <a:fillRect/>
          </a:stretch>
        </p:blipFill>
        <p:spPr>
          <a:xfrm>
            <a:off x="21021" y="-648"/>
            <a:ext cx="12229943" cy="10287000"/>
          </a:xfrm>
          <a:prstGeom prst="rect">
            <a:avLst/>
          </a:prstGeom>
        </p:spPr>
      </p:pic>
      <p:sp>
        <p:nvSpPr>
          <p:cNvPr id="5" name="TextBox 5"/>
          <p:cNvSpPr txBox="1"/>
          <p:nvPr/>
        </p:nvSpPr>
        <p:spPr>
          <a:xfrm>
            <a:off x="1028700" y="1327765"/>
            <a:ext cx="3162300" cy="1038215"/>
          </a:xfrm>
          <a:prstGeom prst="rect">
            <a:avLst/>
          </a:prstGeom>
        </p:spPr>
        <p:txBody>
          <a:bodyPr wrap="square" lIns="0" tIns="0" rIns="0" bIns="0" rtlCol="0" anchor="t">
            <a:spAutoFit/>
          </a:bodyPr>
          <a:lstStyle/>
          <a:p>
            <a:pPr>
              <a:lnSpc>
                <a:spcPts val="8400"/>
              </a:lnSpc>
              <a:spcBef>
                <a:spcPct val="0"/>
              </a:spcBef>
            </a:pPr>
            <a:r>
              <a:rPr lang="en-US" sz="6000" dirty="0" err="1">
                <a:ln w="0"/>
                <a:solidFill>
                  <a:schemeClr val="bg1"/>
                </a:solidFill>
                <a:effectLst>
                  <a:reflection blurRad="6350" stA="53000" endA="300" endPos="35500" dir="5400000" sy="-90000" algn="bl" rotWithShape="0"/>
                </a:effectLst>
                <a:ea typeface="包图小白体"/>
              </a:rPr>
              <a:t>嘉宾介绍</a:t>
            </a:r>
            <a:endParaRPr lang="en-US" sz="6000" dirty="0">
              <a:solidFill>
                <a:schemeClr val="bg1"/>
              </a:solidFill>
              <a:ea typeface="包图小白体"/>
            </a:endParaRPr>
          </a:p>
        </p:txBody>
      </p:sp>
      <p:sp>
        <p:nvSpPr>
          <p:cNvPr id="6" name="TextBox 6"/>
          <p:cNvSpPr txBox="1"/>
          <p:nvPr/>
        </p:nvSpPr>
        <p:spPr>
          <a:xfrm>
            <a:off x="1062859" y="2692305"/>
            <a:ext cx="3051941" cy="2002880"/>
          </a:xfrm>
          <a:prstGeom prst="rect">
            <a:avLst/>
          </a:prstGeom>
        </p:spPr>
        <p:txBody>
          <a:bodyPr wrap="square" lIns="0" tIns="0" rIns="0" bIns="0" rtlCol="0" anchor="t">
            <a:spAutoFit/>
          </a:bodyPr>
          <a:lstStyle/>
          <a:p>
            <a:pPr>
              <a:lnSpc>
                <a:spcPts val="16480"/>
              </a:lnSpc>
              <a:spcBef>
                <a:spcPct val="0"/>
              </a:spcBef>
            </a:pPr>
            <a:r>
              <a:rPr lang="en-US" sz="11771" dirty="0" err="1">
                <a:ln w="0"/>
                <a:solidFill>
                  <a:schemeClr val="bg1"/>
                </a:solidFill>
                <a:effectLst>
                  <a:reflection blurRad="6350" stA="53000" endA="300" endPos="35500" dir="5400000" sy="-90000" algn="bl" rotWithShape="0"/>
                </a:effectLst>
                <a:ea typeface="字由文艺黑"/>
              </a:rPr>
              <a:t>杨帆</a:t>
            </a:r>
            <a:endParaRPr lang="en-US" sz="11771" dirty="0">
              <a:ln w="0"/>
              <a:solidFill>
                <a:schemeClr val="bg1"/>
              </a:solidFill>
              <a:effectLst>
                <a:reflection blurRad="6350" stA="53000" endA="300" endPos="35500" dir="5400000" sy="-90000" algn="bl" rotWithShape="0"/>
              </a:effectLst>
              <a:ea typeface="字由文艺黑"/>
            </a:endParaRPr>
          </a:p>
        </p:txBody>
      </p:sp>
      <p:sp>
        <p:nvSpPr>
          <p:cNvPr id="7" name="TextBox 7"/>
          <p:cNvSpPr txBox="1"/>
          <p:nvPr/>
        </p:nvSpPr>
        <p:spPr>
          <a:xfrm>
            <a:off x="1028700" y="4914900"/>
            <a:ext cx="9258300" cy="4275786"/>
          </a:xfrm>
          <a:prstGeom prst="rect">
            <a:avLst/>
          </a:prstGeom>
        </p:spPr>
        <p:txBody>
          <a:bodyPr wrap="square" lIns="0" tIns="0" rIns="0" bIns="0" rtlCol="0" anchor="t">
            <a:spAutoFit/>
          </a:bodyPr>
          <a:lstStyle/>
          <a:p>
            <a:pPr>
              <a:lnSpc>
                <a:spcPts val="4200"/>
              </a:lnSpc>
            </a:pPr>
            <a:r>
              <a:rPr lang="en-US" altLang="zh-CN" sz="3000" dirty="0">
                <a:solidFill>
                  <a:srgbClr val="FFFFFF"/>
                </a:solidFill>
                <a:ea typeface="Opun Mai"/>
              </a:rPr>
              <a:t>2002</a:t>
            </a:r>
            <a:r>
              <a:rPr lang="zh-CN" altLang="en-US" sz="3000" dirty="0">
                <a:solidFill>
                  <a:srgbClr val="FFFFFF"/>
                </a:solidFill>
                <a:ea typeface="Opun Mai"/>
              </a:rPr>
              <a:t>级混合班 生物科学专业</a:t>
            </a:r>
            <a:endParaRPr lang="en-US" altLang="zh-CN" sz="3000" dirty="0">
              <a:solidFill>
                <a:srgbClr val="FFFFFF"/>
              </a:solidFill>
              <a:ea typeface="Opun Mai"/>
            </a:endParaRPr>
          </a:p>
          <a:p>
            <a:pPr>
              <a:lnSpc>
                <a:spcPts val="4200"/>
              </a:lnSpc>
            </a:pPr>
            <a:endParaRPr lang="en-US" sz="3000" dirty="0">
              <a:solidFill>
                <a:srgbClr val="FFFFFF"/>
              </a:solidFill>
              <a:ea typeface="Opun Mai"/>
            </a:endParaRPr>
          </a:p>
          <a:p>
            <a:pPr>
              <a:lnSpc>
                <a:spcPts val="4200"/>
              </a:lnSpc>
            </a:pPr>
            <a:r>
              <a:rPr lang="en-US" sz="3000" dirty="0" err="1">
                <a:solidFill>
                  <a:srgbClr val="FFFFFF"/>
                </a:solidFill>
                <a:ea typeface="Opun Mai"/>
              </a:rPr>
              <a:t>浙江大学医学院生物物理学系研究员、博士生导师</a:t>
            </a:r>
            <a:endParaRPr lang="en-US" sz="3000" dirty="0">
              <a:solidFill>
                <a:srgbClr val="FFFFFF"/>
              </a:solidFill>
              <a:ea typeface="Opun Mai"/>
            </a:endParaRPr>
          </a:p>
          <a:p>
            <a:pPr>
              <a:lnSpc>
                <a:spcPts val="4200"/>
              </a:lnSpc>
            </a:pPr>
            <a:r>
              <a:rPr lang="en-US" sz="3000" dirty="0" err="1">
                <a:solidFill>
                  <a:srgbClr val="FFFFFF"/>
                </a:solidFill>
                <a:ea typeface="Opun Mai"/>
              </a:rPr>
              <a:t>医学院院长助理（双专计划</a:t>
            </a:r>
            <a:r>
              <a:rPr lang="en-US" sz="3000" dirty="0">
                <a:solidFill>
                  <a:srgbClr val="FFFFFF"/>
                </a:solidFill>
                <a:ea typeface="Opun Mai"/>
              </a:rPr>
              <a:t>）</a:t>
            </a:r>
          </a:p>
          <a:p>
            <a:pPr>
              <a:lnSpc>
                <a:spcPts val="4200"/>
              </a:lnSpc>
            </a:pPr>
            <a:r>
              <a:rPr lang="en-US" sz="3000" dirty="0" err="1">
                <a:solidFill>
                  <a:srgbClr val="FFFFFF"/>
                </a:solidFill>
                <a:ea typeface="Opun Mai"/>
              </a:rPr>
              <a:t>基础医学院生物物理学系副系主任</a:t>
            </a:r>
            <a:endParaRPr lang="en-US" sz="3000" dirty="0">
              <a:solidFill>
                <a:srgbClr val="FFFFFF"/>
              </a:solidFill>
              <a:ea typeface="Opun Mai"/>
            </a:endParaRPr>
          </a:p>
          <a:p>
            <a:pPr>
              <a:lnSpc>
                <a:spcPts val="4200"/>
              </a:lnSpc>
            </a:pPr>
            <a:r>
              <a:rPr lang="en-US" sz="3000" dirty="0" err="1">
                <a:solidFill>
                  <a:srgbClr val="FFFFFF"/>
                </a:solidFill>
                <a:ea typeface="Opun Mai"/>
              </a:rPr>
              <a:t>中国神经科学学会离子通道与受体分会委员及副秘书长</a:t>
            </a:r>
            <a:endParaRPr lang="en-US" sz="3000" dirty="0">
              <a:solidFill>
                <a:srgbClr val="FFFFFF"/>
              </a:solidFill>
              <a:ea typeface="Opun Mai"/>
            </a:endParaRPr>
          </a:p>
          <a:p>
            <a:pPr>
              <a:lnSpc>
                <a:spcPts val="4200"/>
              </a:lnSpc>
            </a:pPr>
            <a:r>
              <a:rPr lang="en-US" sz="3000" dirty="0" err="1">
                <a:solidFill>
                  <a:srgbClr val="FFFFFF"/>
                </a:solidFill>
                <a:ea typeface="Opun Mai"/>
              </a:rPr>
              <a:t>中国毒理学会生物毒素专业委员会常委</a:t>
            </a:r>
            <a:endParaRPr lang="en-US" sz="3000" dirty="0">
              <a:solidFill>
                <a:srgbClr val="FFFFFF"/>
              </a:solidFill>
              <a:ea typeface="Opun Mai"/>
            </a:endParaRPr>
          </a:p>
          <a:p>
            <a:pPr>
              <a:lnSpc>
                <a:spcPts val="4200"/>
              </a:lnSpc>
              <a:spcBef>
                <a:spcPct val="0"/>
              </a:spcBef>
            </a:pPr>
            <a:endParaRPr lang="en-US" sz="3000" dirty="0">
              <a:solidFill>
                <a:srgbClr val="FFFFFF"/>
              </a:solidFill>
              <a:ea typeface="Opun Mai"/>
            </a:endParaRPr>
          </a:p>
        </p:txBody>
      </p:sp>
      <p:pic>
        <p:nvPicPr>
          <p:cNvPr id="8" name="图片 7" descr="图片1">
            <a:extLst>
              <a:ext uri="{FF2B5EF4-FFF2-40B4-BE49-F238E27FC236}">
                <a16:creationId xmlns:a16="http://schemas.microsoft.com/office/drawing/2014/main" id="{CF464C2C-76B0-A0A7-2D79-DA1F8BE9876C}"/>
              </a:ext>
            </a:extLst>
          </p:cNvPr>
          <p:cNvPicPr>
            <a:picLocks noChangeAspect="1"/>
          </p:cNvPicPr>
          <p:nvPr/>
        </p:nvPicPr>
        <p:blipFill>
          <a:blip r:embed="rId5"/>
          <a:stretch>
            <a:fillRect/>
          </a:stretch>
        </p:blipFill>
        <p:spPr>
          <a:xfrm>
            <a:off x="16535400" y="266700"/>
            <a:ext cx="1629103" cy="1549229"/>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52"/>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5886"/>
          <a:stretch>
            <a:fillRect/>
          </a:stretch>
        </p:blipFill>
        <p:spPr>
          <a:xfrm>
            <a:off x="-13138" y="0"/>
            <a:ext cx="12229943" cy="10287000"/>
          </a:xfrm>
          <a:prstGeom prst="rect">
            <a:avLst/>
          </a:prstGeom>
        </p:spPr>
      </p:pic>
      <p:sp>
        <p:nvSpPr>
          <p:cNvPr id="5" name="TextBox 5"/>
          <p:cNvSpPr txBox="1"/>
          <p:nvPr/>
        </p:nvSpPr>
        <p:spPr>
          <a:xfrm>
            <a:off x="1028700" y="1327765"/>
            <a:ext cx="3390900" cy="1038215"/>
          </a:xfrm>
          <a:prstGeom prst="rect">
            <a:avLst/>
          </a:prstGeom>
        </p:spPr>
        <p:txBody>
          <a:bodyPr wrap="square" lIns="0" tIns="0" rIns="0" bIns="0" rtlCol="0" anchor="t">
            <a:spAutoFit/>
          </a:bodyPr>
          <a:lstStyle/>
          <a:p>
            <a:pPr>
              <a:lnSpc>
                <a:spcPts val="8400"/>
              </a:lnSpc>
              <a:spcBef>
                <a:spcPct val="0"/>
              </a:spcBef>
            </a:pPr>
            <a:r>
              <a:rPr lang="en-US" sz="6000" dirty="0" err="1">
                <a:ln w="0"/>
                <a:solidFill>
                  <a:schemeClr val="bg1"/>
                </a:solidFill>
                <a:effectLst>
                  <a:reflection blurRad="6350" stA="53000" endA="300" endPos="35500" dir="5400000" sy="-90000" algn="bl" rotWithShape="0"/>
                </a:effectLst>
                <a:ea typeface="包图小白体"/>
              </a:rPr>
              <a:t>嘉宾介绍</a:t>
            </a:r>
            <a:endParaRPr lang="en-US" sz="6000" dirty="0">
              <a:ln w="0"/>
              <a:solidFill>
                <a:schemeClr val="bg1"/>
              </a:solidFill>
              <a:effectLst>
                <a:reflection blurRad="6350" stA="53000" endA="300" endPos="35500" dir="5400000" sy="-90000" algn="bl" rotWithShape="0"/>
              </a:effectLst>
              <a:ea typeface="包图小白体"/>
            </a:endParaRPr>
          </a:p>
        </p:txBody>
      </p:sp>
      <p:sp>
        <p:nvSpPr>
          <p:cNvPr id="6" name="TextBox 6"/>
          <p:cNvSpPr txBox="1"/>
          <p:nvPr/>
        </p:nvSpPr>
        <p:spPr>
          <a:xfrm>
            <a:off x="1028700" y="2781300"/>
            <a:ext cx="3314700" cy="2002880"/>
          </a:xfrm>
          <a:prstGeom prst="rect">
            <a:avLst/>
          </a:prstGeom>
        </p:spPr>
        <p:txBody>
          <a:bodyPr wrap="square" lIns="0" tIns="0" rIns="0" bIns="0" rtlCol="0" anchor="t">
            <a:spAutoFit/>
          </a:bodyPr>
          <a:lstStyle/>
          <a:p>
            <a:pPr>
              <a:lnSpc>
                <a:spcPts val="16480"/>
              </a:lnSpc>
              <a:spcBef>
                <a:spcPct val="0"/>
              </a:spcBef>
            </a:pPr>
            <a:r>
              <a:rPr lang="en-US" sz="11771" dirty="0" err="1">
                <a:ln w="0"/>
                <a:solidFill>
                  <a:schemeClr val="bg1"/>
                </a:solidFill>
                <a:effectLst>
                  <a:reflection blurRad="6350" stA="53000" endA="300" endPos="35500" dir="5400000" sy="-90000" algn="bl" rotWithShape="0"/>
                </a:effectLst>
                <a:ea typeface="字由文艺黑 Bold"/>
              </a:rPr>
              <a:t>茵梓</a:t>
            </a:r>
            <a:endParaRPr lang="en-US" sz="11771" dirty="0">
              <a:solidFill>
                <a:schemeClr val="bg1"/>
              </a:solidFill>
              <a:ea typeface="字由文艺黑 Bold"/>
            </a:endParaRPr>
          </a:p>
        </p:txBody>
      </p:sp>
      <p:sp>
        <p:nvSpPr>
          <p:cNvPr id="7" name="TextBox 7"/>
          <p:cNvSpPr txBox="1"/>
          <p:nvPr/>
        </p:nvSpPr>
        <p:spPr>
          <a:xfrm>
            <a:off x="1028700" y="4914900"/>
            <a:ext cx="12307232" cy="4275786"/>
          </a:xfrm>
          <a:prstGeom prst="rect">
            <a:avLst/>
          </a:prstGeom>
        </p:spPr>
        <p:txBody>
          <a:bodyPr lIns="0" tIns="0" rIns="0" bIns="0" rtlCol="0" anchor="t">
            <a:spAutoFit/>
          </a:bodyPr>
          <a:lstStyle/>
          <a:p>
            <a:pPr>
              <a:lnSpc>
                <a:spcPts val="4200"/>
              </a:lnSpc>
            </a:pPr>
            <a:r>
              <a:rPr lang="en-US" altLang="zh-CN" sz="3000" dirty="0">
                <a:solidFill>
                  <a:srgbClr val="FFFFFF"/>
                </a:solidFill>
                <a:ea typeface="Opun Mai"/>
              </a:rPr>
              <a:t>2004</a:t>
            </a:r>
            <a:r>
              <a:rPr lang="zh-CN" altLang="en-US" sz="3000" dirty="0">
                <a:solidFill>
                  <a:srgbClr val="FFFFFF"/>
                </a:solidFill>
                <a:ea typeface="Opun Mai"/>
              </a:rPr>
              <a:t>级理科班 生物科学专业</a:t>
            </a:r>
            <a:endParaRPr lang="en-US" altLang="zh-CN" sz="3000" dirty="0">
              <a:solidFill>
                <a:srgbClr val="FFFFFF"/>
              </a:solidFill>
              <a:ea typeface="Opun Mai"/>
            </a:endParaRPr>
          </a:p>
          <a:p>
            <a:pPr>
              <a:lnSpc>
                <a:spcPts val="4200"/>
              </a:lnSpc>
            </a:pPr>
            <a:endParaRPr lang="en-US" sz="3000" dirty="0">
              <a:solidFill>
                <a:srgbClr val="FFFFFF"/>
              </a:solidFill>
              <a:ea typeface="Opun Mai"/>
            </a:endParaRPr>
          </a:p>
          <a:p>
            <a:pPr>
              <a:lnSpc>
                <a:spcPts val="4200"/>
              </a:lnSpc>
            </a:pPr>
            <a:r>
              <a:rPr lang="en-US" sz="3000" dirty="0" err="1">
                <a:solidFill>
                  <a:srgbClr val="FFFFFF"/>
                </a:solidFill>
                <a:ea typeface="Opun Mai"/>
              </a:rPr>
              <a:t>浙江大学医学院教授、博士生导师</a:t>
            </a:r>
            <a:endParaRPr lang="en-US" sz="3000" dirty="0">
              <a:solidFill>
                <a:srgbClr val="FFFFFF"/>
              </a:solidFill>
              <a:ea typeface="Opun Mai"/>
            </a:endParaRPr>
          </a:p>
          <a:p>
            <a:pPr>
              <a:lnSpc>
                <a:spcPts val="4200"/>
              </a:lnSpc>
            </a:pPr>
            <a:r>
              <a:rPr lang="en-US" sz="3000" dirty="0" err="1">
                <a:solidFill>
                  <a:srgbClr val="FFFFFF"/>
                </a:solidFill>
                <a:ea typeface="Opun Mai"/>
              </a:rPr>
              <a:t>干细胞与再生医学专业和运动医学专业</a:t>
            </a:r>
            <a:endParaRPr lang="en-US" sz="3000" dirty="0">
              <a:solidFill>
                <a:srgbClr val="FFFFFF"/>
              </a:solidFill>
              <a:ea typeface="Opun Mai"/>
            </a:endParaRPr>
          </a:p>
          <a:p>
            <a:pPr>
              <a:lnSpc>
                <a:spcPts val="4200"/>
              </a:lnSpc>
            </a:pPr>
            <a:r>
              <a:rPr lang="en-US" sz="3000" dirty="0" err="1">
                <a:solidFill>
                  <a:srgbClr val="FFFFFF"/>
                </a:solidFill>
                <a:ea typeface="Opun Mai"/>
              </a:rPr>
              <a:t>国家优青、浙江省杰出青年基金获得者</a:t>
            </a:r>
            <a:endParaRPr lang="en-US" sz="3000" dirty="0">
              <a:solidFill>
                <a:srgbClr val="FFFFFF"/>
              </a:solidFill>
              <a:ea typeface="Opun Mai"/>
            </a:endParaRPr>
          </a:p>
          <a:p>
            <a:pPr>
              <a:lnSpc>
                <a:spcPts val="4200"/>
              </a:lnSpc>
            </a:pPr>
            <a:r>
              <a:rPr lang="en-US" sz="3000" dirty="0" err="1">
                <a:solidFill>
                  <a:srgbClr val="FFFFFF"/>
                </a:solidFill>
                <a:ea typeface="Opun Mai"/>
              </a:rPr>
              <a:t>浙江大学医学院附属第二医院院长助理</a:t>
            </a:r>
            <a:endParaRPr lang="en-US" sz="3000" dirty="0">
              <a:solidFill>
                <a:srgbClr val="FFFFFF"/>
              </a:solidFill>
              <a:ea typeface="Opun Mai"/>
            </a:endParaRPr>
          </a:p>
          <a:p>
            <a:pPr>
              <a:lnSpc>
                <a:spcPts val="4200"/>
              </a:lnSpc>
            </a:pPr>
            <a:r>
              <a:rPr lang="en-US" sz="3000" dirty="0" err="1">
                <a:solidFill>
                  <a:srgbClr val="FFFFFF"/>
                </a:solidFill>
                <a:ea typeface="Opun Mai"/>
              </a:rPr>
              <a:t>医学院公共技术平台教授委员会委员基础医学院青年人才培育委员会委员</a:t>
            </a:r>
            <a:endParaRPr lang="en-US" sz="3000" dirty="0">
              <a:solidFill>
                <a:srgbClr val="FFFFFF"/>
              </a:solidFill>
              <a:ea typeface="Opun Mai"/>
            </a:endParaRPr>
          </a:p>
          <a:p>
            <a:pPr>
              <a:lnSpc>
                <a:spcPts val="4200"/>
              </a:lnSpc>
              <a:spcBef>
                <a:spcPct val="0"/>
              </a:spcBef>
            </a:pPr>
            <a:endParaRPr lang="en-US" sz="3000" dirty="0">
              <a:solidFill>
                <a:srgbClr val="FFFFFF"/>
              </a:solidFill>
              <a:ea typeface="Opun Mai"/>
            </a:endParaRPr>
          </a:p>
        </p:txBody>
      </p:sp>
      <p:pic>
        <p:nvPicPr>
          <p:cNvPr id="8" name="图片 7" descr="图片1">
            <a:extLst>
              <a:ext uri="{FF2B5EF4-FFF2-40B4-BE49-F238E27FC236}">
                <a16:creationId xmlns:a16="http://schemas.microsoft.com/office/drawing/2014/main" id="{02C9027A-D0FE-A21D-028A-FE5D9A04A796}"/>
              </a:ext>
            </a:extLst>
          </p:cNvPr>
          <p:cNvPicPr>
            <a:picLocks noChangeAspect="1"/>
          </p:cNvPicPr>
          <p:nvPr/>
        </p:nvPicPr>
        <p:blipFill>
          <a:blip r:embed="rId5"/>
          <a:stretch>
            <a:fillRect/>
          </a:stretch>
        </p:blipFill>
        <p:spPr>
          <a:xfrm>
            <a:off x="16535400" y="266700"/>
            <a:ext cx="1629103" cy="1549229"/>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l="152"/>
          <a:stretch>
            <a:fillRect/>
          </a:stretch>
        </p:blipFill>
        <p:spPr>
          <a:xfrm>
            <a:off x="0" y="0"/>
            <a:ext cx="18288000" cy="10287000"/>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15886"/>
          <a:stretch>
            <a:fillRect/>
          </a:stretch>
        </p:blipFill>
        <p:spPr>
          <a:xfrm>
            <a:off x="0" y="0"/>
            <a:ext cx="12229943" cy="10287000"/>
          </a:xfrm>
          <a:prstGeom prst="rect">
            <a:avLst/>
          </a:prstGeom>
        </p:spPr>
      </p:pic>
      <p:sp>
        <p:nvSpPr>
          <p:cNvPr id="5" name="TextBox 5"/>
          <p:cNvSpPr txBox="1"/>
          <p:nvPr/>
        </p:nvSpPr>
        <p:spPr>
          <a:xfrm>
            <a:off x="1028700" y="1327765"/>
            <a:ext cx="3314700" cy="1038215"/>
          </a:xfrm>
          <a:prstGeom prst="rect">
            <a:avLst/>
          </a:prstGeom>
        </p:spPr>
        <p:txBody>
          <a:bodyPr wrap="square" lIns="0" tIns="0" rIns="0" bIns="0" rtlCol="0" anchor="t">
            <a:spAutoFit/>
          </a:bodyPr>
          <a:lstStyle/>
          <a:p>
            <a:pPr>
              <a:lnSpc>
                <a:spcPts val="8400"/>
              </a:lnSpc>
              <a:spcBef>
                <a:spcPct val="0"/>
              </a:spcBef>
            </a:pPr>
            <a:r>
              <a:rPr lang="en-US" sz="6000" dirty="0" err="1">
                <a:ln w="0"/>
                <a:solidFill>
                  <a:schemeClr val="bg1"/>
                </a:solidFill>
                <a:effectLst>
                  <a:reflection blurRad="6350" stA="53000" endA="300" endPos="35500" dir="5400000" sy="-90000" algn="bl" rotWithShape="0"/>
                </a:effectLst>
                <a:ea typeface="包图小白体"/>
              </a:rPr>
              <a:t>嘉宾介绍</a:t>
            </a:r>
            <a:endParaRPr lang="en-US" sz="6000" dirty="0">
              <a:solidFill>
                <a:schemeClr val="bg1"/>
              </a:solidFill>
              <a:ea typeface="包图小白体"/>
            </a:endParaRPr>
          </a:p>
        </p:txBody>
      </p:sp>
      <p:sp>
        <p:nvSpPr>
          <p:cNvPr id="6" name="TextBox 6"/>
          <p:cNvSpPr txBox="1"/>
          <p:nvPr/>
        </p:nvSpPr>
        <p:spPr>
          <a:xfrm>
            <a:off x="1028700" y="2365980"/>
            <a:ext cx="3238500" cy="2002880"/>
          </a:xfrm>
          <a:prstGeom prst="rect">
            <a:avLst/>
          </a:prstGeom>
        </p:spPr>
        <p:txBody>
          <a:bodyPr wrap="square" lIns="0" tIns="0" rIns="0" bIns="0" rtlCol="0" anchor="t">
            <a:spAutoFit/>
          </a:bodyPr>
          <a:lstStyle/>
          <a:p>
            <a:pPr>
              <a:lnSpc>
                <a:spcPts val="16480"/>
              </a:lnSpc>
              <a:spcBef>
                <a:spcPct val="0"/>
              </a:spcBef>
            </a:pPr>
            <a:r>
              <a:rPr lang="en-US" sz="11771" dirty="0" err="1">
                <a:ln w="0"/>
                <a:solidFill>
                  <a:schemeClr val="bg1"/>
                </a:solidFill>
                <a:effectLst>
                  <a:reflection blurRad="6350" stA="53000" endA="300" endPos="35500" dir="5400000" sy="-90000" algn="bl" rotWithShape="0"/>
                </a:effectLst>
                <a:ea typeface="字由文艺黑 Bold"/>
              </a:rPr>
              <a:t>吴丹</a:t>
            </a:r>
            <a:endParaRPr lang="en-US" sz="11771" dirty="0">
              <a:solidFill>
                <a:schemeClr val="bg1"/>
              </a:solidFill>
              <a:ea typeface="字由文艺黑 Bold"/>
            </a:endParaRPr>
          </a:p>
        </p:txBody>
      </p:sp>
      <p:sp>
        <p:nvSpPr>
          <p:cNvPr id="7" name="TextBox 7"/>
          <p:cNvSpPr txBox="1"/>
          <p:nvPr/>
        </p:nvSpPr>
        <p:spPr>
          <a:xfrm>
            <a:off x="1028700" y="4396450"/>
            <a:ext cx="11634054" cy="6430222"/>
          </a:xfrm>
          <a:prstGeom prst="rect">
            <a:avLst/>
          </a:prstGeom>
        </p:spPr>
        <p:txBody>
          <a:bodyPr lIns="0" tIns="0" rIns="0" bIns="0" rtlCol="0" anchor="t">
            <a:spAutoFit/>
          </a:bodyPr>
          <a:lstStyle/>
          <a:p>
            <a:pPr>
              <a:lnSpc>
                <a:spcPts val="4200"/>
              </a:lnSpc>
            </a:pPr>
            <a:r>
              <a:rPr lang="en-US" altLang="zh-CN" sz="3000" dirty="0">
                <a:solidFill>
                  <a:srgbClr val="FFFFFF"/>
                </a:solidFill>
                <a:ea typeface="Opun Mai"/>
              </a:rPr>
              <a:t>2005</a:t>
            </a:r>
            <a:r>
              <a:rPr lang="zh-CN" altLang="en-US" sz="3000" dirty="0">
                <a:solidFill>
                  <a:srgbClr val="FFFFFF"/>
                </a:solidFill>
                <a:ea typeface="Opun Mai"/>
              </a:rPr>
              <a:t>级工高班 生物医学工程</a:t>
            </a:r>
            <a:endParaRPr lang="en-US" altLang="zh-CN" sz="3000" dirty="0">
              <a:solidFill>
                <a:srgbClr val="FFFFFF"/>
              </a:solidFill>
              <a:ea typeface="Opun Mai"/>
            </a:endParaRPr>
          </a:p>
          <a:p>
            <a:pPr>
              <a:lnSpc>
                <a:spcPts val="4200"/>
              </a:lnSpc>
            </a:pPr>
            <a:endParaRPr lang="en-US" sz="3000" dirty="0">
              <a:solidFill>
                <a:srgbClr val="FFFFFF"/>
              </a:solidFill>
              <a:ea typeface="Opun Mai"/>
            </a:endParaRPr>
          </a:p>
          <a:p>
            <a:pPr>
              <a:lnSpc>
                <a:spcPts val="4200"/>
              </a:lnSpc>
            </a:pPr>
            <a:r>
              <a:rPr lang="en-US" sz="3000" dirty="0" err="1">
                <a:solidFill>
                  <a:srgbClr val="FFFFFF"/>
                </a:solidFill>
                <a:ea typeface="Opun Mai"/>
              </a:rPr>
              <a:t>浙江大学“百人计划”研究员</a:t>
            </a:r>
            <a:endParaRPr lang="en-US" sz="3000" dirty="0">
              <a:solidFill>
                <a:srgbClr val="FFFFFF"/>
              </a:solidFill>
              <a:ea typeface="Opun Mai"/>
            </a:endParaRPr>
          </a:p>
          <a:p>
            <a:pPr>
              <a:lnSpc>
                <a:spcPts val="4200"/>
              </a:lnSpc>
            </a:pPr>
            <a:r>
              <a:rPr lang="en-US" sz="3000" dirty="0" err="1">
                <a:solidFill>
                  <a:srgbClr val="FFFFFF"/>
                </a:solidFill>
                <a:ea typeface="Opun Mai"/>
              </a:rPr>
              <a:t>国家“万人计划”科技创新领军人才</a:t>
            </a:r>
            <a:endParaRPr lang="en-US" sz="3000" dirty="0">
              <a:solidFill>
                <a:srgbClr val="FFFFFF"/>
              </a:solidFill>
              <a:ea typeface="Opun Mai"/>
            </a:endParaRPr>
          </a:p>
          <a:p>
            <a:pPr>
              <a:lnSpc>
                <a:spcPts val="4200"/>
              </a:lnSpc>
            </a:pPr>
            <a:r>
              <a:rPr lang="en-US" sz="3000" dirty="0" err="1">
                <a:solidFill>
                  <a:srgbClr val="FFFFFF"/>
                </a:solidFill>
                <a:ea typeface="Opun Mai"/>
              </a:rPr>
              <a:t>国家优青、国家海外高层次引进人才</a:t>
            </a:r>
            <a:endParaRPr lang="en-US" sz="3000" dirty="0">
              <a:solidFill>
                <a:srgbClr val="FFFFFF"/>
              </a:solidFill>
              <a:ea typeface="Opun Mai"/>
            </a:endParaRPr>
          </a:p>
          <a:p>
            <a:pPr>
              <a:lnSpc>
                <a:spcPts val="4200"/>
              </a:lnSpc>
            </a:pPr>
            <a:r>
              <a:rPr lang="en-US" sz="3000" dirty="0" err="1">
                <a:solidFill>
                  <a:srgbClr val="FFFFFF"/>
                </a:solidFill>
                <a:ea typeface="Opun Mai"/>
              </a:rPr>
              <a:t>浙江省“鲲鹏行动”</a:t>
            </a:r>
            <a:r>
              <a:rPr lang="en-US" sz="3000" dirty="0" err="1">
                <a:ln w="0"/>
                <a:solidFill>
                  <a:schemeClr val="bg1"/>
                </a:solidFill>
                <a:effectLst>
                  <a:reflection blurRad="6350" stA="53000" endA="300" endPos="35500" dir="5400000" sy="-90000" algn="bl" rotWithShape="0"/>
                </a:effectLst>
                <a:ea typeface="Opun Mai"/>
              </a:rPr>
              <a:t>计划专家</a:t>
            </a:r>
            <a:endParaRPr lang="en-US" sz="3000" dirty="0">
              <a:solidFill>
                <a:schemeClr val="bg1"/>
              </a:solidFill>
              <a:ea typeface="Opun Mai"/>
            </a:endParaRPr>
          </a:p>
          <a:p>
            <a:pPr>
              <a:lnSpc>
                <a:spcPts val="4200"/>
              </a:lnSpc>
            </a:pPr>
            <a:r>
              <a:rPr lang="en-US" sz="3000" dirty="0" err="1">
                <a:solidFill>
                  <a:srgbClr val="FFFFFF"/>
                </a:solidFill>
                <a:ea typeface="Opun Mai"/>
              </a:rPr>
              <a:t>国际磁医学共振学会（ISMRM）儿童磁共振分会副主席（候任主席</a:t>
            </a:r>
            <a:r>
              <a:rPr lang="en-US" sz="3000" dirty="0">
                <a:solidFill>
                  <a:srgbClr val="FFFFFF"/>
                </a:solidFill>
                <a:ea typeface="Opun Mai"/>
              </a:rPr>
              <a:t>）</a:t>
            </a:r>
          </a:p>
          <a:p>
            <a:pPr>
              <a:lnSpc>
                <a:spcPts val="4200"/>
              </a:lnSpc>
            </a:pPr>
            <a:r>
              <a:rPr lang="en-US" sz="3000" dirty="0" err="1">
                <a:solidFill>
                  <a:srgbClr val="FFFFFF"/>
                </a:solidFill>
                <a:latin typeface="Opun Mai"/>
              </a:rPr>
              <a:t>ISMRM胎儿与胎盘磁共振分会副主席（候任主席</a:t>
            </a:r>
            <a:r>
              <a:rPr lang="en-US" sz="3000" dirty="0">
                <a:solidFill>
                  <a:srgbClr val="FFFFFF"/>
                </a:solidFill>
                <a:latin typeface="Opun Mai"/>
              </a:rPr>
              <a:t>）</a:t>
            </a:r>
          </a:p>
          <a:p>
            <a:pPr>
              <a:lnSpc>
                <a:spcPts val="4200"/>
              </a:lnSpc>
            </a:pPr>
            <a:r>
              <a:rPr lang="en-US" sz="3000" dirty="0" err="1">
                <a:solidFill>
                  <a:srgbClr val="FFFFFF"/>
                </a:solidFill>
                <a:ea typeface="Opun Mai"/>
              </a:rPr>
              <a:t>达沃斯世界经济论坛青年科学家</a:t>
            </a:r>
            <a:endParaRPr lang="en-US" sz="3000" dirty="0">
              <a:solidFill>
                <a:srgbClr val="FFFFFF"/>
              </a:solidFill>
              <a:ea typeface="Opun Mai"/>
            </a:endParaRPr>
          </a:p>
          <a:p>
            <a:pPr>
              <a:lnSpc>
                <a:spcPts val="4200"/>
              </a:lnSpc>
            </a:pPr>
            <a:r>
              <a:rPr lang="en-US" sz="3000" dirty="0" err="1">
                <a:solidFill>
                  <a:srgbClr val="FFFFFF"/>
                </a:solidFill>
                <a:ea typeface="Opun Mai"/>
              </a:rPr>
              <a:t>中国生物医学工程学会青年学者</a:t>
            </a:r>
            <a:endParaRPr lang="en-US" sz="3000" dirty="0">
              <a:solidFill>
                <a:srgbClr val="FFFFFF"/>
              </a:solidFill>
              <a:ea typeface="Opun Mai"/>
            </a:endParaRPr>
          </a:p>
          <a:p>
            <a:pPr>
              <a:lnSpc>
                <a:spcPts val="4200"/>
              </a:lnSpc>
            </a:pPr>
            <a:endParaRPr lang="en-US" sz="3000" dirty="0">
              <a:solidFill>
                <a:srgbClr val="FFFFFF"/>
              </a:solidFill>
              <a:ea typeface="Opun Mai"/>
            </a:endParaRPr>
          </a:p>
          <a:p>
            <a:pPr>
              <a:lnSpc>
                <a:spcPts val="4200"/>
              </a:lnSpc>
              <a:spcBef>
                <a:spcPct val="0"/>
              </a:spcBef>
            </a:pPr>
            <a:endParaRPr lang="en-US" sz="3000" dirty="0">
              <a:solidFill>
                <a:srgbClr val="FFFFFF"/>
              </a:solidFill>
              <a:ea typeface="Opun Mai"/>
            </a:endParaRPr>
          </a:p>
        </p:txBody>
      </p:sp>
      <p:pic>
        <p:nvPicPr>
          <p:cNvPr id="8" name="图片 7" descr="图片1">
            <a:extLst>
              <a:ext uri="{FF2B5EF4-FFF2-40B4-BE49-F238E27FC236}">
                <a16:creationId xmlns:a16="http://schemas.microsoft.com/office/drawing/2014/main" id="{3436E286-82A7-31AC-69DC-6A25A921F463}"/>
              </a:ext>
            </a:extLst>
          </p:cNvPr>
          <p:cNvPicPr>
            <a:picLocks noChangeAspect="1"/>
          </p:cNvPicPr>
          <p:nvPr/>
        </p:nvPicPr>
        <p:blipFill>
          <a:blip r:embed="rId6"/>
          <a:stretch>
            <a:fillRect/>
          </a:stretch>
        </p:blipFill>
        <p:spPr>
          <a:xfrm>
            <a:off x="16535400" y="266700"/>
            <a:ext cx="1629103" cy="1549229"/>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52"/>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5886"/>
          <a:stretch>
            <a:fillRect/>
          </a:stretch>
        </p:blipFill>
        <p:spPr>
          <a:xfrm>
            <a:off x="-26276" y="0"/>
            <a:ext cx="12229943" cy="10287000"/>
          </a:xfrm>
          <a:prstGeom prst="rect">
            <a:avLst/>
          </a:prstGeom>
        </p:spPr>
      </p:pic>
      <p:sp>
        <p:nvSpPr>
          <p:cNvPr id="5" name="TextBox 5"/>
          <p:cNvSpPr txBox="1"/>
          <p:nvPr/>
        </p:nvSpPr>
        <p:spPr>
          <a:xfrm>
            <a:off x="1028700" y="3647419"/>
            <a:ext cx="10855692" cy="2045426"/>
          </a:xfrm>
          <a:prstGeom prst="rect">
            <a:avLst/>
          </a:prstGeom>
        </p:spPr>
        <p:txBody>
          <a:bodyPr lIns="0" tIns="0" rIns="0" bIns="0" rtlCol="0" anchor="t">
            <a:spAutoFit/>
          </a:bodyPr>
          <a:lstStyle/>
          <a:p>
            <a:pPr algn="ctr">
              <a:lnSpc>
                <a:spcPts val="16759"/>
              </a:lnSpc>
              <a:spcBef>
                <a:spcPct val="0"/>
              </a:spcBef>
            </a:pPr>
            <a:r>
              <a:rPr lang="zh-CN" altLang="en-US" sz="11971" dirty="0">
                <a:ln w="0"/>
                <a:solidFill>
                  <a:schemeClr val="bg1"/>
                </a:solidFill>
                <a:effectLst>
                  <a:reflection blurRad="6350" stA="53000" endA="300" endPos="35500" dir="5400000" sy="-90000" algn="bl" rotWithShape="0"/>
                </a:effectLst>
                <a:ea typeface="字由文艺黑"/>
              </a:rPr>
              <a:t>互动提问</a:t>
            </a:r>
            <a:endParaRPr lang="en-US" sz="11971" dirty="0">
              <a:ln w="0"/>
              <a:solidFill>
                <a:schemeClr val="bg1"/>
              </a:solidFill>
              <a:effectLst>
                <a:reflection blurRad="6350" stA="53000" endA="300" endPos="35500" dir="5400000" sy="-90000" algn="bl" rotWithShape="0"/>
              </a:effectLst>
              <a:ea typeface="字由文艺黑"/>
            </a:endParaRPr>
          </a:p>
        </p:txBody>
      </p:sp>
      <p:pic>
        <p:nvPicPr>
          <p:cNvPr id="6" name="图片 5" descr="图片1">
            <a:extLst>
              <a:ext uri="{FF2B5EF4-FFF2-40B4-BE49-F238E27FC236}">
                <a16:creationId xmlns:a16="http://schemas.microsoft.com/office/drawing/2014/main" id="{5B1C4D6A-B63A-0983-120C-C4DF7C13CC87}"/>
              </a:ext>
            </a:extLst>
          </p:cNvPr>
          <p:cNvPicPr>
            <a:picLocks noChangeAspect="1"/>
          </p:cNvPicPr>
          <p:nvPr/>
        </p:nvPicPr>
        <p:blipFill>
          <a:blip r:embed="rId5"/>
          <a:stretch>
            <a:fillRect/>
          </a:stretch>
        </p:blipFill>
        <p:spPr>
          <a:xfrm>
            <a:off x="16535400" y="266700"/>
            <a:ext cx="1629103" cy="1549229"/>
          </a:xfrm>
          <a:prstGeom prst="rect">
            <a:avLst/>
          </a:prstGeom>
        </p:spPr>
      </p:pic>
    </p:spTree>
    <p:extLst>
      <p:ext uri="{BB962C8B-B14F-4D97-AF65-F5344CB8AC3E}">
        <p14:creationId xmlns:p14="http://schemas.microsoft.com/office/powerpoint/2010/main" val="826048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52"/>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5886"/>
          <a:stretch>
            <a:fillRect/>
          </a:stretch>
        </p:blipFill>
        <p:spPr>
          <a:xfrm>
            <a:off x="0" y="0"/>
            <a:ext cx="12229943" cy="10287000"/>
          </a:xfrm>
          <a:prstGeom prst="rect">
            <a:avLst/>
          </a:prstGeom>
        </p:spPr>
      </p:pic>
      <p:sp>
        <p:nvSpPr>
          <p:cNvPr id="6" name="TextBox 6"/>
          <p:cNvSpPr txBox="1"/>
          <p:nvPr/>
        </p:nvSpPr>
        <p:spPr>
          <a:xfrm>
            <a:off x="1218031" y="5588117"/>
            <a:ext cx="10855692" cy="1418017"/>
          </a:xfrm>
          <a:prstGeom prst="rect">
            <a:avLst/>
          </a:prstGeom>
        </p:spPr>
        <p:txBody>
          <a:bodyPr lIns="0" tIns="0" rIns="0" bIns="0" rtlCol="0" anchor="t">
            <a:spAutoFit/>
          </a:bodyPr>
          <a:lstStyle/>
          <a:p>
            <a:pPr algn="ctr">
              <a:lnSpc>
                <a:spcPts val="5739"/>
              </a:lnSpc>
              <a:spcBef>
                <a:spcPct val="0"/>
              </a:spcBef>
            </a:pPr>
            <a:r>
              <a:rPr lang="zh-CN" altLang="en-US" sz="4099" dirty="0">
                <a:ln w="0"/>
                <a:solidFill>
                  <a:schemeClr val="bg1"/>
                </a:solidFill>
                <a:effectLst>
                  <a:reflection blurRad="6350" stA="53000" endA="300" endPos="35500" dir="5400000" sy="-90000" algn="bl" rotWithShape="0"/>
                </a:effectLst>
              </a:rPr>
              <a:t>第六期“竺林论道”院友沙龙</a:t>
            </a:r>
            <a:endParaRPr lang="en-US" altLang="zh-CN" sz="4099" dirty="0">
              <a:ln w="0"/>
              <a:solidFill>
                <a:schemeClr val="bg1"/>
              </a:solidFill>
              <a:effectLst>
                <a:reflection blurRad="6350" stA="53000" endA="300" endPos="35500" dir="5400000" sy="-90000" algn="bl" rotWithShape="0"/>
              </a:effectLst>
            </a:endParaRPr>
          </a:p>
          <a:p>
            <a:pPr algn="ctr">
              <a:lnSpc>
                <a:spcPts val="5739"/>
              </a:lnSpc>
              <a:spcBef>
                <a:spcPct val="0"/>
              </a:spcBef>
            </a:pPr>
            <a:r>
              <a:rPr lang="en-US" sz="4099" dirty="0">
                <a:ln w="0"/>
                <a:solidFill>
                  <a:schemeClr val="bg1"/>
                </a:solidFill>
                <a:effectLst>
                  <a:reflection blurRad="6350" stA="53000" endA="300" endPos="35500" dir="5400000" sy="-90000" algn="bl" rotWithShape="0"/>
                </a:effectLst>
                <a:ea typeface="字由文艺黑"/>
              </a:rPr>
              <a:t>2022.10.28</a:t>
            </a:r>
          </a:p>
        </p:txBody>
      </p:sp>
      <p:pic>
        <p:nvPicPr>
          <p:cNvPr id="7" name="图片 6" descr="图片1">
            <a:extLst>
              <a:ext uri="{FF2B5EF4-FFF2-40B4-BE49-F238E27FC236}">
                <a16:creationId xmlns:a16="http://schemas.microsoft.com/office/drawing/2014/main" id="{2DFAEBBF-0758-D971-6C0C-CF191B5EA206}"/>
              </a:ext>
            </a:extLst>
          </p:cNvPr>
          <p:cNvPicPr>
            <a:picLocks noChangeAspect="1"/>
          </p:cNvPicPr>
          <p:nvPr/>
        </p:nvPicPr>
        <p:blipFill>
          <a:blip r:embed="rId5"/>
          <a:stretch>
            <a:fillRect/>
          </a:stretch>
        </p:blipFill>
        <p:spPr>
          <a:xfrm>
            <a:off x="16535400" y="266700"/>
            <a:ext cx="1629103" cy="1549229"/>
          </a:xfrm>
          <a:prstGeom prst="rect">
            <a:avLst/>
          </a:prstGeom>
        </p:spPr>
      </p:pic>
      <p:sp>
        <p:nvSpPr>
          <p:cNvPr id="8" name="TextBox 5">
            <a:extLst>
              <a:ext uri="{FF2B5EF4-FFF2-40B4-BE49-F238E27FC236}">
                <a16:creationId xmlns:a16="http://schemas.microsoft.com/office/drawing/2014/main" id="{DA977146-03EB-95B6-7888-88285E292DF8}"/>
              </a:ext>
            </a:extLst>
          </p:cNvPr>
          <p:cNvSpPr txBox="1"/>
          <p:nvPr/>
        </p:nvSpPr>
        <p:spPr>
          <a:xfrm>
            <a:off x="266543" y="3543300"/>
            <a:ext cx="11963400" cy="2643224"/>
          </a:xfrm>
          <a:prstGeom prst="rect">
            <a:avLst/>
          </a:prstGeom>
        </p:spPr>
        <p:txBody>
          <a:bodyPr wrap="square" lIns="0" tIns="0" rIns="0" bIns="0" rtlCol="0" anchor="t">
            <a:spAutoFit/>
          </a:bodyPr>
          <a:lstStyle/>
          <a:p>
            <a:pPr>
              <a:lnSpc>
                <a:spcPts val="9061"/>
              </a:lnSpc>
            </a:pPr>
            <a:r>
              <a:rPr lang="en-US" sz="7200" dirty="0" err="1">
                <a:ln w="0"/>
                <a:solidFill>
                  <a:schemeClr val="bg1"/>
                </a:solidFill>
                <a:effectLst>
                  <a:reflection blurRad="6350" stA="53000" endA="300" endPos="35500" dir="5400000" sy="-90000" algn="bl" rotWithShape="0"/>
                </a:effectLst>
                <a:ea typeface="字由文艺黑"/>
              </a:rPr>
              <a:t>深探微观世界，共建生科世纪</a:t>
            </a:r>
            <a:endParaRPr lang="en-US" sz="7200" dirty="0">
              <a:ln w="0"/>
              <a:solidFill>
                <a:schemeClr val="bg1"/>
              </a:solidFill>
              <a:effectLst>
                <a:reflection blurRad="6350" stA="53000" endA="300" endPos="35500" dir="5400000" sy="-90000" algn="bl" rotWithShape="0"/>
              </a:effectLst>
              <a:ea typeface="字由文艺黑"/>
            </a:endParaRPr>
          </a:p>
          <a:p>
            <a:pPr>
              <a:lnSpc>
                <a:spcPts val="13820"/>
              </a:lnSpc>
              <a:spcBef>
                <a:spcPct val="0"/>
              </a:spcBef>
            </a:pPr>
            <a:endParaRPr lang="en-US" sz="4400" dirty="0">
              <a:ln w="0"/>
              <a:solidFill>
                <a:schemeClr val="bg1"/>
              </a:solidFill>
              <a:effectLst>
                <a:reflection blurRad="6350" stA="53000" endA="300" endPos="35500" dir="5400000" sy="-90000" algn="bl" rotWithShape="0"/>
              </a:effectLs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113</Words>
  <Application>Microsoft Office PowerPoint</Application>
  <PresentationFormat>自定义</PresentationFormat>
  <Paragraphs>39</Paragraphs>
  <Slides>7</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等线</vt:lpstr>
      <vt:lpstr>Arial</vt:lpstr>
      <vt:lpstr>Opun Mai</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蓝白色学术汇报毕业答辩微生物学专业简约文化分享中文演示文稿</dc:title>
  <cp:lastModifiedBy>何 兆平</cp:lastModifiedBy>
  <cp:revision>7</cp:revision>
  <dcterms:created xsi:type="dcterms:W3CDTF">2006-08-16T00:00:00Z</dcterms:created>
  <dcterms:modified xsi:type="dcterms:W3CDTF">2022-10-23T12:50:09Z</dcterms:modified>
  <dc:identifier>DAFPBkNK20c</dc:identifier>
</cp:coreProperties>
</file>