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639" r:id="rId2"/>
    <p:sldId id="664" r:id="rId3"/>
    <p:sldId id="643" r:id="rId4"/>
    <p:sldId id="702" r:id="rId5"/>
    <p:sldId id="705" r:id="rId6"/>
    <p:sldId id="706" r:id="rId7"/>
    <p:sldId id="707" r:id="rId8"/>
    <p:sldId id="708" r:id="rId9"/>
    <p:sldId id="709" r:id="rId10"/>
    <p:sldId id="710" r:id="rId11"/>
    <p:sldId id="711" r:id="rId12"/>
    <p:sldId id="712" r:id="rId13"/>
    <p:sldId id="713" r:id="rId14"/>
    <p:sldId id="714" r:id="rId15"/>
    <p:sldId id="715" r:id="rId16"/>
    <p:sldId id="716" r:id="rId17"/>
    <p:sldId id="717" r:id="rId18"/>
    <p:sldId id="718" r:id="rId19"/>
    <p:sldId id="719" r:id="rId20"/>
    <p:sldId id="720" r:id="rId21"/>
    <p:sldId id="721" r:id="rId22"/>
    <p:sldId id="722"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52816"/>
    <a:srgbClr val="D4EBE3"/>
    <a:srgbClr val="538B4B"/>
    <a:srgbClr val="E8FAE5"/>
    <a:srgbClr val="9DA953"/>
    <a:srgbClr val="285023"/>
    <a:srgbClr val="FFD1CD"/>
    <a:srgbClr val="FFE3E1"/>
    <a:srgbClr val="0965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C0BF0-9DEB-403F-828A-62CCFB5E4FA6}" v="541" dt="2024-10-09T09:16:40.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6" autoAdjust="0"/>
    <p:restoredTop sz="94279" autoAdjust="0"/>
  </p:normalViewPr>
  <p:slideViewPr>
    <p:cSldViewPr snapToGrid="0">
      <p:cViewPr>
        <p:scale>
          <a:sx n="75" d="100"/>
          <a:sy n="75" d="100"/>
        </p:scale>
        <p:origin x="43" y="33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zj01072024@outlook.com" userId="1bd7755f21ed5591" providerId="LiveId" clId="{C08C0BF0-9DEB-403F-828A-62CCFB5E4FA6}"/>
    <pc:docChg chg="custSel addSld delSld modSld">
      <pc:chgData name="Hzj01072024@outlook.com" userId="1bd7755f21ed5591" providerId="LiveId" clId="{C08C0BF0-9DEB-403F-828A-62CCFB5E4FA6}" dt="2024-10-09T09:18:05.136" v="4218" actId="47"/>
      <pc:docMkLst>
        <pc:docMk/>
      </pc:docMkLst>
      <pc:sldChg chg="modSp mod">
        <pc:chgData name="Hzj01072024@outlook.com" userId="1bd7755f21ed5591" providerId="LiveId" clId="{C08C0BF0-9DEB-403F-828A-62CCFB5E4FA6}" dt="2024-10-09T08:03:25.285" v="4" actId="207"/>
        <pc:sldMkLst>
          <pc:docMk/>
          <pc:sldMk cId="3240977011" sldId="715"/>
        </pc:sldMkLst>
        <pc:spChg chg="mod">
          <ac:chgData name="Hzj01072024@outlook.com" userId="1bd7755f21ed5591" providerId="LiveId" clId="{C08C0BF0-9DEB-403F-828A-62CCFB5E4FA6}" dt="2024-10-09T08:03:25.285" v="4" actId="207"/>
          <ac:spMkLst>
            <pc:docMk/>
            <pc:sldMk cId="3240977011" sldId="715"/>
            <ac:spMk id="2" creationId="{3224AF2E-FA6C-CFBB-3A9D-97DD66AB6B15}"/>
          </ac:spMkLst>
        </pc:spChg>
      </pc:sldChg>
      <pc:sldChg chg="addSp modSp mod">
        <pc:chgData name="Hzj01072024@outlook.com" userId="1bd7755f21ed5591" providerId="LiveId" clId="{C08C0BF0-9DEB-403F-828A-62CCFB5E4FA6}" dt="2024-10-09T08:21:15.639" v="586" actId="255"/>
        <pc:sldMkLst>
          <pc:docMk/>
          <pc:sldMk cId="71678228" sldId="716"/>
        </pc:sldMkLst>
        <pc:spChg chg="add mod">
          <ac:chgData name="Hzj01072024@outlook.com" userId="1bd7755f21ed5591" providerId="LiveId" clId="{C08C0BF0-9DEB-403F-828A-62CCFB5E4FA6}" dt="2024-10-09T08:20:08.296" v="519" actId="207"/>
          <ac:spMkLst>
            <pc:docMk/>
            <pc:sldMk cId="71678228" sldId="716"/>
            <ac:spMk id="2" creationId="{72E6D4F5-6EBC-262C-7439-9156F8DBBFE2}"/>
          </ac:spMkLst>
        </pc:spChg>
        <pc:spChg chg="add mod">
          <ac:chgData name="Hzj01072024@outlook.com" userId="1bd7755f21ed5591" providerId="LiveId" clId="{C08C0BF0-9DEB-403F-828A-62CCFB5E4FA6}" dt="2024-10-09T08:21:15.639" v="586" actId="255"/>
          <ac:spMkLst>
            <pc:docMk/>
            <pc:sldMk cId="71678228" sldId="716"/>
            <ac:spMk id="3" creationId="{ED2001AF-71C7-EA76-860E-5BCF928BF6C0}"/>
          </ac:spMkLst>
        </pc:spChg>
      </pc:sldChg>
      <pc:sldChg chg="addSp delSp modSp mod">
        <pc:chgData name="Hzj01072024@outlook.com" userId="1bd7755f21ed5591" providerId="LiveId" clId="{C08C0BF0-9DEB-403F-828A-62CCFB5E4FA6}" dt="2024-10-09T08:33:50.878" v="1339" actId="207"/>
        <pc:sldMkLst>
          <pc:docMk/>
          <pc:sldMk cId="1325046062" sldId="717"/>
        </pc:sldMkLst>
        <pc:spChg chg="add del mod">
          <ac:chgData name="Hzj01072024@outlook.com" userId="1bd7755f21ed5591" providerId="LiveId" clId="{C08C0BF0-9DEB-403F-828A-62CCFB5E4FA6}" dt="2024-10-09T08:09:22.877" v="7"/>
          <ac:spMkLst>
            <pc:docMk/>
            <pc:sldMk cId="1325046062" sldId="717"/>
            <ac:spMk id="2" creationId="{E334E0CE-D27B-E173-A709-238DA03AD321}"/>
          </ac:spMkLst>
        </pc:spChg>
        <pc:spChg chg="add mod">
          <ac:chgData name="Hzj01072024@outlook.com" userId="1bd7755f21ed5591" providerId="LiveId" clId="{C08C0BF0-9DEB-403F-828A-62CCFB5E4FA6}" dt="2024-10-09T08:21:58.214" v="610" actId="20577"/>
          <ac:spMkLst>
            <pc:docMk/>
            <pc:sldMk cId="1325046062" sldId="717"/>
            <ac:spMk id="3" creationId="{B2F46366-8081-E759-109B-FFEC0D5F7C51}"/>
          </ac:spMkLst>
        </pc:spChg>
        <pc:spChg chg="add mod">
          <ac:chgData name="Hzj01072024@outlook.com" userId="1bd7755f21ed5591" providerId="LiveId" clId="{C08C0BF0-9DEB-403F-828A-62CCFB5E4FA6}" dt="2024-10-09T08:33:50.878" v="1339" actId="207"/>
          <ac:spMkLst>
            <pc:docMk/>
            <pc:sldMk cId="1325046062" sldId="717"/>
            <ac:spMk id="4" creationId="{E3B5EF1C-AF69-EAC2-12ED-CC236C6730C2}"/>
          </ac:spMkLst>
        </pc:spChg>
      </pc:sldChg>
      <pc:sldChg chg="addSp modSp mod">
        <pc:chgData name="Hzj01072024@outlook.com" userId="1bd7755f21ed5591" providerId="LiveId" clId="{C08C0BF0-9DEB-403F-828A-62CCFB5E4FA6}" dt="2024-10-09T08:44:07.811" v="2207" actId="207"/>
        <pc:sldMkLst>
          <pc:docMk/>
          <pc:sldMk cId="3017574546" sldId="718"/>
        </pc:sldMkLst>
        <pc:spChg chg="add mod">
          <ac:chgData name="Hzj01072024@outlook.com" userId="1bd7755f21ed5591" providerId="LiveId" clId="{C08C0BF0-9DEB-403F-828A-62CCFB5E4FA6}" dt="2024-10-09T08:44:07.811" v="2207" actId="207"/>
          <ac:spMkLst>
            <pc:docMk/>
            <pc:sldMk cId="3017574546" sldId="718"/>
            <ac:spMk id="2" creationId="{677D542D-C721-54AA-CC87-3CA01AE48156}"/>
          </ac:spMkLst>
        </pc:spChg>
      </pc:sldChg>
      <pc:sldChg chg="addSp delSp modSp mod">
        <pc:chgData name="Hzj01072024@outlook.com" userId="1bd7755f21ed5591" providerId="LiveId" clId="{C08C0BF0-9DEB-403F-828A-62CCFB5E4FA6}" dt="2024-10-09T08:55:55.100" v="3022" actId="207"/>
        <pc:sldMkLst>
          <pc:docMk/>
          <pc:sldMk cId="1796383619" sldId="720"/>
        </pc:sldMkLst>
        <pc:spChg chg="add del mod">
          <ac:chgData name="Hzj01072024@outlook.com" userId="1bd7755f21ed5591" providerId="LiveId" clId="{C08C0BF0-9DEB-403F-828A-62CCFB5E4FA6}" dt="2024-10-09T08:45:07.003" v="2244" actId="478"/>
          <ac:spMkLst>
            <pc:docMk/>
            <pc:sldMk cId="1796383619" sldId="720"/>
            <ac:spMk id="2" creationId="{605F40D9-6CCE-4A8D-C2FA-AD3A760A3FC9}"/>
          </ac:spMkLst>
        </pc:spChg>
        <pc:spChg chg="add mod">
          <ac:chgData name="Hzj01072024@outlook.com" userId="1bd7755f21ed5591" providerId="LiveId" clId="{C08C0BF0-9DEB-403F-828A-62CCFB5E4FA6}" dt="2024-10-09T08:55:55.100" v="3022" actId="207"/>
          <ac:spMkLst>
            <pc:docMk/>
            <pc:sldMk cId="1796383619" sldId="720"/>
            <ac:spMk id="3" creationId="{348B77B7-98CA-3478-65BC-F06EC1691C00}"/>
          </ac:spMkLst>
        </pc:spChg>
      </pc:sldChg>
      <pc:sldChg chg="addSp modSp mod">
        <pc:chgData name="Hzj01072024@outlook.com" userId="1bd7755f21ed5591" providerId="LiveId" clId="{C08C0BF0-9DEB-403F-828A-62CCFB5E4FA6}" dt="2024-10-09T09:07:26.447" v="3507" actId="207"/>
        <pc:sldMkLst>
          <pc:docMk/>
          <pc:sldMk cId="2233983694" sldId="721"/>
        </pc:sldMkLst>
        <pc:spChg chg="add mod">
          <ac:chgData name="Hzj01072024@outlook.com" userId="1bd7755f21ed5591" providerId="LiveId" clId="{C08C0BF0-9DEB-403F-828A-62CCFB5E4FA6}" dt="2024-10-09T09:07:26.447" v="3507" actId="207"/>
          <ac:spMkLst>
            <pc:docMk/>
            <pc:sldMk cId="2233983694" sldId="721"/>
            <ac:spMk id="2" creationId="{5749B0A1-87BD-B20B-B48F-F2F03BD2FCDB}"/>
          </ac:spMkLst>
        </pc:spChg>
      </pc:sldChg>
      <pc:sldChg chg="addSp modSp mod">
        <pc:chgData name="Hzj01072024@outlook.com" userId="1bd7755f21ed5591" providerId="LiveId" clId="{C08C0BF0-9DEB-403F-828A-62CCFB5E4FA6}" dt="2024-10-09T09:17:43.534" v="4214" actId="207"/>
        <pc:sldMkLst>
          <pc:docMk/>
          <pc:sldMk cId="1780452266" sldId="722"/>
        </pc:sldMkLst>
        <pc:spChg chg="add mod">
          <ac:chgData name="Hzj01072024@outlook.com" userId="1bd7755f21ed5591" providerId="LiveId" clId="{C08C0BF0-9DEB-403F-828A-62CCFB5E4FA6}" dt="2024-10-09T09:17:43.534" v="4214" actId="207"/>
          <ac:spMkLst>
            <pc:docMk/>
            <pc:sldMk cId="1780452266" sldId="722"/>
            <ac:spMk id="2" creationId="{029D9F5B-73B5-798C-F81E-E00704E13FBF}"/>
          </ac:spMkLst>
        </pc:spChg>
      </pc:sldChg>
      <pc:sldChg chg="new del">
        <pc:chgData name="Hzj01072024@outlook.com" userId="1bd7755f21ed5591" providerId="LiveId" clId="{C08C0BF0-9DEB-403F-828A-62CCFB5E4FA6}" dt="2024-10-09T09:18:04.511" v="4217" actId="47"/>
        <pc:sldMkLst>
          <pc:docMk/>
          <pc:sldMk cId="630925099" sldId="723"/>
        </pc:sldMkLst>
      </pc:sldChg>
      <pc:sldChg chg="new del">
        <pc:chgData name="Hzj01072024@outlook.com" userId="1bd7755f21ed5591" providerId="LiveId" clId="{C08C0BF0-9DEB-403F-828A-62CCFB5E4FA6}" dt="2024-10-09T09:18:05.136" v="4218" actId="47"/>
        <pc:sldMkLst>
          <pc:docMk/>
          <pc:sldMk cId="2021769159" sldId="72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explosion val="5"/>
          <c:dPt>
            <c:idx val="0"/>
            <c:bubble3D val="0"/>
            <c:spPr>
              <a:solidFill>
                <a:srgbClr val="FFC00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714-455C-9627-C062A68EFDE5}"/>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B714-455C-9627-C062A68EFDE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714-455C-9627-C062A68EFDE5}"/>
              </c:ext>
            </c:extLst>
          </c:dPt>
          <c:dPt>
            <c:idx val="3"/>
            <c:bubble3D val="0"/>
            <c:spPr>
              <a:solidFill>
                <a:srgbClr val="92D05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B714-455C-9627-C062A68EFDE5}"/>
              </c:ext>
            </c:extLst>
          </c:dPt>
          <c:dLbls>
            <c:dLbl>
              <c:idx val="0"/>
              <c:layout>
                <c:manualLayout>
                  <c:x val="0.10763444967846202"/>
                  <c:y val="1.7650469558082277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lumOff val="40000"/>
                        </a:schemeClr>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714-455C-9627-C062A68EFDE5}"/>
                </c:ext>
              </c:extLst>
            </c:dLbl>
            <c:dLbl>
              <c:idx val="1"/>
              <c:layout>
                <c:manualLayout>
                  <c:x val="-0.17141782726569896"/>
                  <c:y val="-9.884262952526080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lumOff val="40000"/>
                        </a:schemeClr>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714-455C-9627-C062A68EFDE5}"/>
                </c:ext>
              </c:extLst>
            </c:dLbl>
            <c:dLbl>
              <c:idx val="2"/>
              <c:layout>
                <c:manualLayout>
                  <c:x val="0.16743136616649659"/>
                  <c:y val="1.4120375646465819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75000"/>
                        </a:schemeClr>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714-455C-9627-C062A68EFDE5}"/>
                </c:ext>
              </c:extLst>
            </c:dLbl>
            <c:dLbl>
              <c:idx val="3"/>
              <c:layout>
                <c:manualLayout>
                  <c:x val="3.1891688793618325E-2"/>
                  <c:y val="7.0601878232329097E-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lumOff val="40000"/>
                        </a:schemeClr>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714-455C-9627-C062A68EFDE5}"/>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12岁以下</c:v>
                </c:pt>
                <c:pt idx="1">
                  <c:v>13到18岁</c:v>
                </c:pt>
                <c:pt idx="2">
                  <c:v>19到24岁</c:v>
                </c:pt>
                <c:pt idx="3">
                  <c:v>25岁以上</c:v>
                </c:pt>
              </c:strCache>
            </c:strRef>
          </c:cat>
          <c:val>
            <c:numRef>
              <c:f>Sheet1!$B$2:$B$5</c:f>
              <c:numCache>
                <c:formatCode>0.00%</c:formatCode>
                <c:ptCount val="4"/>
                <c:pt idx="0">
                  <c:v>1.2500000000000001E-2</c:v>
                </c:pt>
                <c:pt idx="1">
                  <c:v>0.58750000000000002</c:v>
                </c:pt>
                <c:pt idx="2">
                  <c:v>0.36249999999999999</c:v>
                </c:pt>
                <c:pt idx="3">
                  <c:v>3.7499999999999999E-2</c:v>
                </c:pt>
              </c:numCache>
            </c:numRef>
          </c:val>
          <c:extLst>
            <c:ext xmlns:c16="http://schemas.microsoft.com/office/drawing/2014/chart" uri="{C3380CC4-5D6E-409C-BE32-E72D297353CC}">
              <c16:uniqueId val="{00000000-B714-455C-9627-C062A68EFDE5}"/>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err="1">
                <a:effectLst/>
              </a:rPr>
              <a:t>购买推荐的产品或服务</a:t>
            </a:r>
            <a:r>
              <a:rPr lang="zh-CN" altLang="en-US" sz="1862" b="0" i="0" u="none" strike="noStrike" baseline="0" dirty="0">
                <a:effectLst/>
              </a:rPr>
              <a:t>的频率</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radarChart>
        <c:radarStyle val="marker"/>
        <c:varyColors val="0"/>
        <c:ser>
          <c:idx val="0"/>
          <c:order val="0"/>
          <c:tx>
            <c:strRef>
              <c:f>Sheet1!$B$1</c:f>
              <c:strCache>
                <c:ptCount val="1"/>
                <c:pt idx="0">
                  <c:v>系列 1</c:v>
                </c:pt>
              </c:strCache>
            </c:strRef>
          </c:tx>
          <c:spPr>
            <a:ln w="28575" cap="rnd">
              <a:solidFill>
                <a:schemeClr val="accent3">
                  <a:lumMod val="50000"/>
                </a:schemeClr>
              </a:solidFill>
              <a:round/>
            </a:ln>
            <a:effectLst/>
          </c:spPr>
          <c:marker>
            <c:symbol val="none"/>
          </c:marker>
          <c:cat>
            <c:strRef>
              <c:f>Sheet1!$A$2:$A$5</c:f>
              <c:strCache>
                <c:ptCount val="4"/>
                <c:pt idx="0">
                  <c:v>经常</c:v>
                </c:pt>
                <c:pt idx="1">
                  <c:v>有时</c:v>
                </c:pt>
                <c:pt idx="2">
                  <c:v>很少</c:v>
                </c:pt>
                <c:pt idx="3">
                  <c:v>从不</c:v>
                </c:pt>
              </c:strCache>
            </c:strRef>
          </c:cat>
          <c:val>
            <c:numRef>
              <c:f>Sheet1!$B$2:$B$5</c:f>
              <c:numCache>
                <c:formatCode>General</c:formatCode>
                <c:ptCount val="4"/>
                <c:pt idx="0">
                  <c:v>4</c:v>
                </c:pt>
                <c:pt idx="1">
                  <c:v>10</c:v>
                </c:pt>
                <c:pt idx="2">
                  <c:v>26</c:v>
                </c:pt>
                <c:pt idx="3">
                  <c:v>40</c:v>
                </c:pt>
              </c:numCache>
            </c:numRef>
          </c:val>
          <c:extLst>
            <c:ext xmlns:c16="http://schemas.microsoft.com/office/drawing/2014/chart" uri="{C3380CC4-5D6E-409C-BE32-E72D297353CC}">
              <c16:uniqueId val="{00000000-A549-4C71-A15E-846081E1F766}"/>
            </c:ext>
          </c:extLst>
        </c:ser>
        <c:dLbls>
          <c:showLegendKey val="0"/>
          <c:showVal val="0"/>
          <c:showCatName val="0"/>
          <c:showSerName val="0"/>
          <c:showPercent val="0"/>
          <c:showBubbleSize val="0"/>
        </c:dLbls>
        <c:axId val="1780611280"/>
        <c:axId val="1780611760"/>
      </c:radarChart>
      <c:catAx>
        <c:axId val="1780611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0611760"/>
        <c:crosses val="autoZero"/>
        <c:auto val="1"/>
        <c:lblAlgn val="ctr"/>
        <c:lblOffset val="100"/>
        <c:noMultiLvlLbl val="0"/>
      </c:catAx>
      <c:valAx>
        <c:axId val="178061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806112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互动频率</c:v>
                </c:pt>
              </c:strCache>
            </c:strRef>
          </c:tx>
          <c:dPt>
            <c:idx val="0"/>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1-33DE-404F-997F-6B8919A332F2}"/>
              </c:ext>
            </c:extLst>
          </c:dPt>
          <c:dPt>
            <c:idx val="1"/>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3-33DE-404F-997F-6B8919A332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707-4911-8FCB-D9B37FD3070F}"/>
              </c:ext>
            </c:extLst>
          </c:dPt>
          <c:dPt>
            <c:idx val="3"/>
            <c:bubble3D val="0"/>
            <c:spPr>
              <a:solidFill>
                <a:schemeClr val="accent1">
                  <a:lumMod val="60000"/>
                  <a:lumOff val="40000"/>
                </a:schemeClr>
              </a:solidFill>
              <a:ln w="19050">
                <a:solidFill>
                  <a:schemeClr val="accent1">
                    <a:lumMod val="60000"/>
                    <a:lumOff val="40000"/>
                  </a:schemeClr>
                </a:solidFill>
              </a:ln>
              <a:effectLst/>
            </c:spPr>
            <c:extLst>
              <c:ext xmlns:c16="http://schemas.microsoft.com/office/drawing/2014/chart" uri="{C3380CC4-5D6E-409C-BE32-E72D297353CC}">
                <c16:uniqueId val="{00000002-33DE-404F-997F-6B8919A332F2}"/>
              </c:ext>
            </c:extLst>
          </c:dPt>
          <c:cat>
            <c:strRef>
              <c:f>Sheet1!$A$2:$A$5</c:f>
              <c:strCache>
                <c:ptCount val="4"/>
                <c:pt idx="0">
                  <c:v>经常</c:v>
                </c:pt>
                <c:pt idx="1">
                  <c:v>有时</c:v>
                </c:pt>
                <c:pt idx="2">
                  <c:v>很少</c:v>
                </c:pt>
                <c:pt idx="3">
                  <c:v>从不</c:v>
                </c:pt>
              </c:strCache>
            </c:strRef>
          </c:cat>
          <c:val>
            <c:numRef>
              <c:f>Sheet1!$B$2:$B$5</c:f>
              <c:numCache>
                <c:formatCode>General</c:formatCode>
                <c:ptCount val="4"/>
                <c:pt idx="0">
                  <c:v>1</c:v>
                </c:pt>
                <c:pt idx="1">
                  <c:v>27</c:v>
                </c:pt>
                <c:pt idx="2">
                  <c:v>19</c:v>
                </c:pt>
                <c:pt idx="3">
                  <c:v>33</c:v>
                </c:pt>
              </c:numCache>
            </c:numRef>
          </c:val>
          <c:extLst>
            <c:ext xmlns:c16="http://schemas.microsoft.com/office/drawing/2014/chart" uri="{C3380CC4-5D6E-409C-BE32-E72D297353CC}">
              <c16:uniqueId val="{00000000-33DE-404F-997F-6B8919A332F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对直播中的不适内容的接受度</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Sheet1!$A$2:$A$5</c:f>
              <c:strCache>
                <c:ptCount val="4"/>
                <c:pt idx="0">
                  <c:v>非常反感</c:v>
                </c:pt>
                <c:pt idx="1">
                  <c:v>有些不适</c:v>
                </c:pt>
                <c:pt idx="2">
                  <c:v>可以接受</c:v>
                </c:pt>
                <c:pt idx="3">
                  <c:v>无所谓</c:v>
                </c:pt>
              </c:strCache>
            </c:strRef>
          </c:cat>
          <c:val>
            <c:numRef>
              <c:f>Sheet1!$B$2:$B$5</c:f>
              <c:numCache>
                <c:formatCode>General</c:formatCode>
                <c:ptCount val="4"/>
                <c:pt idx="0">
                  <c:v>39</c:v>
                </c:pt>
                <c:pt idx="1">
                  <c:v>27</c:v>
                </c:pt>
                <c:pt idx="2">
                  <c:v>7</c:v>
                </c:pt>
                <c:pt idx="3">
                  <c:v>7</c:v>
                </c:pt>
              </c:numCache>
            </c:numRef>
          </c:val>
          <c:extLst>
            <c:ext xmlns:c16="http://schemas.microsoft.com/office/drawing/2014/chart" uri="{C3380CC4-5D6E-409C-BE32-E72D297353CC}">
              <c16:uniqueId val="{00000000-4183-4324-85CE-3FCE104327FF}"/>
            </c:ext>
          </c:extLst>
        </c:ser>
        <c:dLbls>
          <c:showLegendKey val="0"/>
          <c:showVal val="0"/>
          <c:showCatName val="0"/>
          <c:showSerName val="0"/>
          <c:showPercent val="0"/>
          <c:showBubbleSize val="0"/>
        </c:dLbls>
        <c:gapWidth val="150"/>
        <c:shape val="box"/>
        <c:axId val="1846694480"/>
        <c:axId val="1846699280"/>
        <c:axId val="0"/>
      </c:bar3DChart>
      <c:catAx>
        <c:axId val="18466944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46699280"/>
        <c:crosses val="autoZero"/>
        <c:auto val="1"/>
        <c:lblAlgn val="ctr"/>
        <c:lblOffset val="100"/>
        <c:noMultiLvlLbl val="0"/>
      </c:catAx>
      <c:valAx>
        <c:axId val="184669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46694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希望平台改进的方面</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Sheet1!$A$2:$A$6</c:f>
              <c:strCache>
                <c:ptCount val="5"/>
                <c:pt idx="0">
                  <c:v>内容质量</c:v>
                </c:pt>
                <c:pt idx="1">
                  <c:v>用户体验</c:v>
                </c:pt>
                <c:pt idx="2">
                  <c:v>互动功能</c:v>
                </c:pt>
                <c:pt idx="3">
                  <c:v>监管力度</c:v>
                </c:pt>
                <c:pt idx="4">
                  <c:v>其他</c:v>
                </c:pt>
              </c:strCache>
            </c:strRef>
          </c:cat>
          <c:val>
            <c:numRef>
              <c:f>Sheet1!$B$2:$B$6</c:f>
              <c:numCache>
                <c:formatCode>General</c:formatCode>
                <c:ptCount val="5"/>
                <c:pt idx="0">
                  <c:v>35</c:v>
                </c:pt>
                <c:pt idx="1">
                  <c:v>15</c:v>
                </c:pt>
                <c:pt idx="2">
                  <c:v>2</c:v>
                </c:pt>
                <c:pt idx="3">
                  <c:v>26</c:v>
                </c:pt>
                <c:pt idx="4">
                  <c:v>2</c:v>
                </c:pt>
              </c:numCache>
            </c:numRef>
          </c:val>
          <c:extLst>
            <c:ext xmlns:c16="http://schemas.microsoft.com/office/drawing/2014/chart" uri="{C3380CC4-5D6E-409C-BE32-E72D297353CC}">
              <c16:uniqueId val="{00000000-B8C5-42FA-B4A0-200BC2DFE6DC}"/>
            </c:ext>
          </c:extLst>
        </c:ser>
        <c:dLbls>
          <c:showLegendKey val="0"/>
          <c:showVal val="0"/>
          <c:showCatName val="0"/>
          <c:showSerName val="0"/>
          <c:showPercent val="0"/>
          <c:showBubbleSize val="0"/>
        </c:dLbls>
        <c:gapWidth val="150"/>
        <c:shape val="box"/>
        <c:axId val="1777688320"/>
        <c:axId val="1777685920"/>
        <c:axId val="0"/>
      </c:bar3DChart>
      <c:catAx>
        <c:axId val="1777688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77685920"/>
        <c:crosses val="autoZero"/>
        <c:auto val="1"/>
        <c:lblAlgn val="ctr"/>
        <c:lblOffset val="100"/>
        <c:noMultiLvlLbl val="0"/>
      </c:catAx>
      <c:valAx>
        <c:axId val="1777685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7768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性别比例</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销售额</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2C8-4E12-888C-F4861426357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2C8-4E12-888C-F4861426357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2C8-4E12-888C-F4861426357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2C8-4E12-888C-F48614263571}"/>
              </c:ext>
            </c:extLst>
          </c:dPt>
          <c:cat>
            <c:strRef>
              <c:f>Sheet1!$A$2:$A$5</c:f>
              <c:strCache>
                <c:ptCount val="2"/>
                <c:pt idx="0">
                  <c:v>男</c:v>
                </c:pt>
                <c:pt idx="1">
                  <c:v>女</c:v>
                </c:pt>
              </c:strCache>
            </c:strRef>
          </c:cat>
          <c:val>
            <c:numRef>
              <c:f>Sheet1!$B$2:$B$5</c:f>
              <c:numCache>
                <c:formatCode>General</c:formatCode>
                <c:ptCount val="4"/>
                <c:pt idx="0">
                  <c:v>72.5</c:v>
                </c:pt>
                <c:pt idx="1">
                  <c:v>27.5</c:v>
                </c:pt>
              </c:numCache>
            </c:numRef>
          </c:val>
          <c:extLst>
            <c:ext xmlns:c16="http://schemas.microsoft.com/office/drawing/2014/chart" uri="{C3380CC4-5D6E-409C-BE32-E72D297353CC}">
              <c16:uniqueId val="{00000000-8A20-4052-924A-FABE622B96B8}"/>
            </c:ext>
          </c:extLst>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0.20823658063673911"/>
          <c:y val="0.88985065121166762"/>
          <c:w val="0.20309856404760399"/>
          <c:h val="7.779575199821672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学历占比</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销售额</c:v>
                </c:pt>
              </c:strCache>
            </c:strRef>
          </c:tx>
          <c:spPr>
            <a:solidFill>
              <a:srgbClr val="0070C0"/>
            </a:solidFill>
          </c:spPr>
          <c:dPt>
            <c:idx val="0"/>
            <c:bubble3D val="0"/>
            <c:spPr>
              <a:solidFill>
                <a:srgbClr val="00B050"/>
              </a:solidFill>
              <a:ln w="19050">
                <a:solidFill>
                  <a:schemeClr val="lt1"/>
                </a:solidFill>
              </a:ln>
              <a:effectLst/>
            </c:spPr>
            <c:extLst>
              <c:ext xmlns:c16="http://schemas.microsoft.com/office/drawing/2014/chart" uri="{C3380CC4-5D6E-409C-BE32-E72D297353CC}">
                <c16:uniqueId val="{00000002-73B8-402D-ACEB-FEDF7DE015F8}"/>
              </c:ext>
            </c:extLst>
          </c:dPt>
          <c:dPt>
            <c:idx val="1"/>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3-73B8-402D-ACEB-FEDF7DE015F8}"/>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1-73B8-402D-ACEB-FEDF7DE015F8}"/>
              </c:ext>
            </c:extLst>
          </c:dPt>
          <c:dPt>
            <c:idx val="3"/>
            <c:bubble3D val="0"/>
            <c:spPr>
              <a:solidFill>
                <a:srgbClr val="0070C0"/>
              </a:solidFill>
              <a:ln w="19050">
                <a:solidFill>
                  <a:schemeClr val="lt1"/>
                </a:solidFill>
              </a:ln>
              <a:effectLst/>
            </c:spPr>
            <c:extLst>
              <c:ext xmlns:c16="http://schemas.microsoft.com/office/drawing/2014/chart" uri="{C3380CC4-5D6E-409C-BE32-E72D297353CC}">
                <c16:uniqueId val="{00000007-4F4B-4162-A1EB-6D218721BF7C}"/>
              </c:ext>
            </c:extLst>
          </c:dPt>
          <c:cat>
            <c:strRef>
              <c:f>Sheet1!$A$2:$A$5</c:f>
              <c:strCache>
                <c:ptCount val="4"/>
                <c:pt idx="0">
                  <c:v>小学</c:v>
                </c:pt>
                <c:pt idx="1">
                  <c:v>初中</c:v>
                </c:pt>
                <c:pt idx="2">
                  <c:v>高中</c:v>
                </c:pt>
                <c:pt idx="3">
                  <c:v>大学</c:v>
                </c:pt>
              </c:strCache>
            </c:strRef>
          </c:cat>
          <c:val>
            <c:numRef>
              <c:f>Sheet1!$B$2:$B$5</c:f>
              <c:numCache>
                <c:formatCode>General</c:formatCode>
                <c:ptCount val="4"/>
                <c:pt idx="0">
                  <c:v>1</c:v>
                </c:pt>
                <c:pt idx="1">
                  <c:v>1</c:v>
                </c:pt>
                <c:pt idx="2">
                  <c:v>2</c:v>
                </c:pt>
                <c:pt idx="3">
                  <c:v>76</c:v>
                </c:pt>
              </c:numCache>
            </c:numRef>
          </c:val>
          <c:extLst>
            <c:ext xmlns:c16="http://schemas.microsoft.com/office/drawing/2014/chart" uri="{C3380CC4-5D6E-409C-BE32-E72D297353CC}">
              <c16:uniqueId val="{00000000-73B8-402D-ACEB-FEDF7DE015F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直播类型</a:t>
            </a:r>
            <a:endParaRPr lang="en-US" altLang="zh-CN" dirty="0"/>
          </a:p>
        </c:rich>
      </c:tx>
      <c:layout>
        <c:manualLayout>
          <c:xMode val="edge"/>
          <c:yMode val="edge"/>
          <c:x val="0.42335952493245571"/>
          <c:y val="1.36235738603308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游戏直播</c:v>
                </c:pt>
                <c:pt idx="1">
                  <c:v>教育讲座</c:v>
                </c:pt>
                <c:pt idx="2">
                  <c:v>娱乐表演</c:v>
                </c:pt>
                <c:pt idx="3">
                  <c:v>体育赛事</c:v>
                </c:pt>
              </c:strCache>
            </c:strRef>
          </c:cat>
          <c:val>
            <c:numRef>
              <c:f>Sheet1!$B$2:$B$5</c:f>
              <c:numCache>
                <c:formatCode>General</c:formatCode>
                <c:ptCount val="4"/>
                <c:pt idx="0">
                  <c:v>41</c:v>
                </c:pt>
                <c:pt idx="1">
                  <c:v>6</c:v>
                </c:pt>
                <c:pt idx="2">
                  <c:v>10</c:v>
                </c:pt>
                <c:pt idx="3">
                  <c:v>12</c:v>
                </c:pt>
              </c:numCache>
            </c:numRef>
          </c:val>
          <c:extLst>
            <c:ext xmlns:c16="http://schemas.microsoft.com/office/drawing/2014/chart" uri="{C3380CC4-5D6E-409C-BE32-E72D297353CC}">
              <c16:uniqueId val="{00000000-BDCB-438D-86EF-1E88F1D94314}"/>
            </c:ext>
          </c:extLst>
        </c:ser>
        <c:dLbls>
          <c:showLegendKey val="0"/>
          <c:showVal val="0"/>
          <c:showCatName val="0"/>
          <c:showSerName val="0"/>
          <c:showPercent val="0"/>
          <c:showBubbleSize val="0"/>
        </c:dLbls>
        <c:gapWidth val="219"/>
        <c:overlap val="-27"/>
        <c:axId val="1767496128"/>
        <c:axId val="1767493728"/>
      </c:barChart>
      <c:catAx>
        <c:axId val="176749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67493728"/>
        <c:crosses val="autoZero"/>
        <c:auto val="1"/>
        <c:lblAlgn val="ctr"/>
        <c:lblOffset val="100"/>
        <c:noMultiLvlLbl val="0"/>
      </c:catAx>
      <c:valAx>
        <c:axId val="176749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67496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人们关注的直播内容</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主播的个人魅力</c:v>
                </c:pt>
                <c:pt idx="1">
                  <c:v>直播内容的质量</c:v>
                </c:pt>
                <c:pt idx="2">
                  <c:v>互动环节的设置</c:v>
                </c:pt>
                <c:pt idx="3">
                  <c:v>直播的画质和流畅度</c:v>
                </c:pt>
              </c:strCache>
            </c:strRef>
          </c:cat>
          <c:val>
            <c:numRef>
              <c:f>Sheet1!$B$2:$B$5</c:f>
              <c:numCache>
                <c:formatCode>General</c:formatCode>
                <c:ptCount val="4"/>
                <c:pt idx="0">
                  <c:v>15</c:v>
                </c:pt>
                <c:pt idx="1">
                  <c:v>54</c:v>
                </c:pt>
                <c:pt idx="2">
                  <c:v>1</c:v>
                </c:pt>
                <c:pt idx="3">
                  <c:v>5</c:v>
                </c:pt>
              </c:numCache>
            </c:numRef>
          </c:val>
          <c:extLst>
            <c:ext xmlns:c16="http://schemas.microsoft.com/office/drawing/2014/chart" uri="{C3380CC4-5D6E-409C-BE32-E72D297353CC}">
              <c16:uniqueId val="{00000000-484D-4410-AEE0-C3E18EA67E67}"/>
            </c:ext>
          </c:extLst>
        </c:ser>
        <c:dLbls>
          <c:showLegendKey val="0"/>
          <c:showVal val="0"/>
          <c:showCatName val="0"/>
          <c:showSerName val="0"/>
          <c:showPercent val="0"/>
          <c:showBubbleSize val="0"/>
        </c:dLbls>
        <c:gapWidth val="182"/>
        <c:axId val="1840221632"/>
        <c:axId val="1840222112"/>
      </c:barChart>
      <c:catAx>
        <c:axId val="1840221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40222112"/>
        <c:crosses val="autoZero"/>
        <c:auto val="1"/>
        <c:lblAlgn val="ctr"/>
        <c:lblOffset val="100"/>
        <c:noMultiLvlLbl val="0"/>
      </c:catAx>
      <c:valAx>
        <c:axId val="1840222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40221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观看直播时间</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5DB-4555-976E-53B63F508CFC}"/>
              </c:ext>
            </c:extLst>
          </c:dPt>
          <c:dPt>
            <c:idx val="1"/>
            <c:bubble3D val="0"/>
            <c:spPr>
              <a:solidFill>
                <a:schemeClr val="accent1">
                  <a:lumMod val="40000"/>
                  <a:lumOff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0F33-4405-A3E4-FFB8CFBBA02A}"/>
              </c:ext>
            </c:extLst>
          </c:dPt>
          <c:dPt>
            <c:idx val="2"/>
            <c:bubble3D val="0"/>
            <c:spPr>
              <a:solidFill>
                <a:schemeClr val="accent1">
                  <a:lumMod val="20000"/>
                  <a:lumOff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0F33-4405-A3E4-FFB8CFBBA02A}"/>
              </c:ext>
            </c:extLst>
          </c:dPt>
          <c:dPt>
            <c:idx val="3"/>
            <c:bubble3D val="0"/>
            <c:spPr>
              <a:solidFill>
                <a:schemeClr val="bg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0F33-4405-A3E4-FFB8CFBBA02A}"/>
              </c:ext>
            </c:extLst>
          </c:dPt>
          <c:cat>
            <c:strRef>
              <c:f>Sheet1!$A$2:$A$5</c:f>
              <c:strCache>
                <c:ptCount val="4"/>
                <c:pt idx="0">
                  <c:v>少于1小时</c:v>
                </c:pt>
                <c:pt idx="1">
                  <c:v>1-3小时</c:v>
                </c:pt>
                <c:pt idx="2">
                  <c:v>3-5小时</c:v>
                </c:pt>
                <c:pt idx="3">
                  <c:v>超过5小时</c:v>
                </c:pt>
              </c:strCache>
            </c:strRef>
          </c:cat>
          <c:val>
            <c:numRef>
              <c:f>Sheet1!$B$2:$B$5</c:f>
              <c:numCache>
                <c:formatCode>General</c:formatCode>
                <c:ptCount val="4"/>
                <c:pt idx="0">
                  <c:v>51</c:v>
                </c:pt>
                <c:pt idx="1">
                  <c:v>18</c:v>
                </c:pt>
                <c:pt idx="2">
                  <c:v>5</c:v>
                </c:pt>
                <c:pt idx="3">
                  <c:v>6</c:v>
                </c:pt>
              </c:numCache>
            </c:numRef>
          </c:val>
          <c:extLst>
            <c:ext xmlns:c16="http://schemas.microsoft.com/office/drawing/2014/chart" uri="{C3380CC4-5D6E-409C-BE32-E72D297353CC}">
              <c16:uniqueId val="{00000000-0F33-4405-A3E4-FFB8CFBBA02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是否曾经因为网络直播而改变过你对某个话题或产品的看法</c:v>
                </c:pt>
              </c:strCache>
            </c:strRef>
          </c:tx>
          <c:spPr>
            <a:solidFill>
              <a:schemeClr val="tx1"/>
            </a:solidFill>
          </c:spPr>
          <c:dPt>
            <c:idx val="0"/>
            <c:bubble3D val="0"/>
            <c:spPr>
              <a:solidFill>
                <a:schemeClr val="bg2">
                  <a:lumMod val="85000"/>
                </a:schemeClr>
              </a:solidFill>
              <a:ln w="19050">
                <a:solidFill>
                  <a:schemeClr val="lt1"/>
                </a:solidFill>
              </a:ln>
              <a:effectLst/>
            </c:spPr>
            <c:extLst>
              <c:ext xmlns:c16="http://schemas.microsoft.com/office/drawing/2014/chart" uri="{C3380CC4-5D6E-409C-BE32-E72D297353CC}">
                <c16:uniqueId val="{00000001-29D5-4E21-AA1E-24E757BE97A2}"/>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6353-4E67-A390-F50DD437326C}"/>
              </c:ext>
            </c:extLst>
          </c:dPt>
          <c:cat>
            <c:strRef>
              <c:f>Sheet1!$A$2:$A$3</c:f>
              <c:strCache>
                <c:ptCount val="2"/>
                <c:pt idx="0">
                  <c:v>是</c:v>
                </c:pt>
                <c:pt idx="1">
                  <c:v>否</c:v>
                </c:pt>
              </c:strCache>
            </c:strRef>
          </c:cat>
          <c:val>
            <c:numRef>
              <c:f>Sheet1!$B$2:$B$3</c:f>
              <c:numCache>
                <c:formatCode>General</c:formatCode>
                <c:ptCount val="2"/>
                <c:pt idx="0">
                  <c:v>37</c:v>
                </c:pt>
                <c:pt idx="1">
                  <c:v>43</c:v>
                </c:pt>
              </c:numCache>
            </c:numRef>
          </c:val>
          <c:extLst>
            <c:ext xmlns:c16="http://schemas.microsoft.com/office/drawing/2014/chart" uri="{C3380CC4-5D6E-409C-BE32-E72D297353CC}">
              <c16:uniqueId val="{00000000-29D5-4E21-AA1E-24E757BE97A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积极影响</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提供了学习资源</c:v>
                </c:pt>
                <c:pt idx="1">
                  <c:v>娱乐放松</c:v>
                </c:pt>
                <c:pt idx="2">
                  <c:v>扩展了社交圈</c:v>
                </c:pt>
                <c:pt idx="3">
                  <c:v>其他</c:v>
                </c:pt>
              </c:strCache>
            </c:strRef>
          </c:cat>
          <c:val>
            <c:numRef>
              <c:f>Sheet1!$B$2:$B$5</c:f>
              <c:numCache>
                <c:formatCode>General</c:formatCode>
                <c:ptCount val="4"/>
                <c:pt idx="0">
                  <c:v>17</c:v>
                </c:pt>
                <c:pt idx="1">
                  <c:v>55</c:v>
                </c:pt>
                <c:pt idx="2">
                  <c:v>2</c:v>
                </c:pt>
                <c:pt idx="3">
                  <c:v>6</c:v>
                </c:pt>
              </c:numCache>
            </c:numRef>
          </c:val>
          <c:extLst>
            <c:ext xmlns:c16="http://schemas.microsoft.com/office/drawing/2014/chart" uri="{C3380CC4-5D6E-409C-BE32-E72D297353CC}">
              <c16:uniqueId val="{00000000-8896-4E82-A8CF-0C4B6D730AD7}"/>
            </c:ext>
          </c:extLst>
        </c:ser>
        <c:dLbls>
          <c:showLegendKey val="0"/>
          <c:showVal val="0"/>
          <c:showCatName val="0"/>
          <c:showSerName val="0"/>
          <c:showPercent val="0"/>
          <c:showBubbleSize val="0"/>
        </c:dLbls>
        <c:gapWidth val="219"/>
        <c:overlap val="-27"/>
        <c:axId val="1134447952"/>
        <c:axId val="1134446032"/>
      </c:barChart>
      <c:catAx>
        <c:axId val="1134447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4446032"/>
        <c:crosses val="autoZero"/>
        <c:auto val="1"/>
        <c:lblAlgn val="ctr"/>
        <c:lblOffset val="100"/>
        <c:noMultiLvlLbl val="0"/>
      </c:catAx>
      <c:valAx>
        <c:axId val="1134446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34447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消极影响</a:t>
            </a:r>
            <a:endParaRPr lang="en-US" altLang="zh-C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分散注意力</c:v>
                </c:pt>
                <c:pt idx="1">
                  <c:v>影响作息时间</c:v>
                </c:pt>
                <c:pt idx="2">
                  <c:v>容易沉迷</c:v>
                </c:pt>
                <c:pt idx="3">
                  <c:v>其他</c:v>
                </c:pt>
              </c:strCache>
            </c:strRef>
          </c:cat>
          <c:val>
            <c:numRef>
              <c:f>Sheet1!$B$2:$B$5</c:f>
              <c:numCache>
                <c:formatCode>General</c:formatCode>
                <c:ptCount val="4"/>
                <c:pt idx="0">
                  <c:v>29</c:v>
                </c:pt>
                <c:pt idx="1">
                  <c:v>23</c:v>
                </c:pt>
                <c:pt idx="2">
                  <c:v>18</c:v>
                </c:pt>
                <c:pt idx="3">
                  <c:v>10</c:v>
                </c:pt>
              </c:numCache>
            </c:numRef>
          </c:val>
          <c:extLst>
            <c:ext xmlns:c16="http://schemas.microsoft.com/office/drawing/2014/chart" uri="{C3380CC4-5D6E-409C-BE32-E72D297353CC}">
              <c16:uniqueId val="{00000000-1DD5-452A-B895-6214F7F39602}"/>
            </c:ext>
          </c:extLst>
        </c:ser>
        <c:dLbls>
          <c:showLegendKey val="0"/>
          <c:showVal val="0"/>
          <c:showCatName val="0"/>
          <c:showSerName val="0"/>
          <c:showPercent val="0"/>
          <c:showBubbleSize val="0"/>
        </c:dLbls>
        <c:gapWidth val="219"/>
        <c:overlap val="-27"/>
        <c:axId val="1753567376"/>
        <c:axId val="1753568336"/>
      </c:barChart>
      <c:catAx>
        <c:axId val="175356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53568336"/>
        <c:crosses val="autoZero"/>
        <c:auto val="1"/>
        <c:lblAlgn val="ctr"/>
        <c:lblOffset val="100"/>
        <c:noMultiLvlLbl val="0"/>
      </c:catAx>
      <c:valAx>
        <c:axId val="1753568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53567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469C68-B96B-4B00-A936-4ED691395EEA}" type="datetimeFigureOut">
              <a:rPr lang="zh-CN" altLang="en-US" smtClean="0"/>
              <a:t>2024/10/9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8957953-4CC8-4E4A-AD2D-7A5A0B36E81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t>9</a:t>
            </a:fld>
            <a:endParaRPr lang="zh-CN" altLang="en-US" dirty="0"/>
          </a:p>
        </p:txBody>
      </p:sp>
    </p:spTree>
    <p:extLst>
      <p:ext uri="{BB962C8B-B14F-4D97-AF65-F5344CB8AC3E}">
        <p14:creationId xmlns:p14="http://schemas.microsoft.com/office/powerpoint/2010/main" val="267768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10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8" name="文本占位符 13"/>
          <p:cNvSpPr>
            <a:spLocks noGrp="1"/>
          </p:cNvSpPr>
          <p:nvPr userDrawn="1">
            <p:ph type="body" sz="quarter" idx="12" hasCustomPrompt="1"/>
          </p:nvPr>
        </p:nvSpPr>
        <p:spPr>
          <a:xfrm>
            <a:off x="3522388" y="2973614"/>
            <a:ext cx="5147224" cy="830997"/>
          </a:xfrm>
          <a:prstGeom prst="rect">
            <a:avLst/>
          </a:prstGeom>
        </p:spPr>
        <p:txBody>
          <a:bodyPr wrap="square" lIns="0" tIns="0" rIns="0" bIns="0">
            <a:spAutoFit/>
          </a:bodyPr>
          <a:lstStyle>
            <a:lvl1pPr marL="0" indent="0" algn="ctr">
              <a:buNone/>
              <a:defRPr lang="zh-CN" altLang="en-US" sz="6000" b="1" spc="600" dirty="0">
                <a:solidFill>
                  <a:schemeClr val="accent1"/>
                </a:solidFill>
                <a:latin typeface="+mj-ea"/>
                <a:ea typeface="+mj-ea"/>
              </a:defRPr>
            </a:lvl1pPr>
          </a:lstStyle>
          <a:p>
            <a:pPr marL="0" lvl="0" algn="dist" fontAlgn="base"/>
            <a:r>
              <a:rPr lang="zh-CN" altLang="en-US" dirty="0"/>
              <a:t>输入标题</a:t>
            </a:r>
          </a:p>
        </p:txBody>
      </p:sp>
      <p:sp>
        <p:nvSpPr>
          <p:cNvPr id="16" name="文本占位符 15"/>
          <p:cNvSpPr>
            <a:spLocks noGrp="1"/>
          </p:cNvSpPr>
          <p:nvPr>
            <p:ph type="body" sz="quarter" idx="10" hasCustomPrompt="1"/>
          </p:nvPr>
        </p:nvSpPr>
        <p:spPr>
          <a:xfrm>
            <a:off x="5645556" y="1886726"/>
            <a:ext cx="900888" cy="8309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6000" spc="0" dirty="0">
                <a:solidFill>
                  <a:schemeClr val="tx1"/>
                </a:solidFill>
                <a:latin typeface="+mn-ea"/>
                <a:ea typeface="+mn-ea"/>
              </a:defRPr>
            </a:lvl1pPr>
          </a:lstStyle>
          <a:p>
            <a:pPr marL="0" lvl="0" algn="dist" fontAlgn="base"/>
            <a:r>
              <a:rPr lang="en-US" altLang="zh-CN" dirty="0"/>
              <a:t>01</a:t>
            </a:r>
            <a:endParaRPr lang="zh-CN" altLang="en-US" dirty="0"/>
          </a:p>
        </p:txBody>
      </p:sp>
      <p:sp>
        <p:nvSpPr>
          <p:cNvPr id="1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1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
        <p:nvSpPr>
          <p:cNvPr id="26" name="文本占位符 3"/>
          <p:cNvSpPr>
            <a:spLocks noGrp="1"/>
          </p:cNvSpPr>
          <p:nvPr>
            <p:ph type="body" sz="quarter" idx="15" hasCustomPrompt="1"/>
          </p:nvPr>
        </p:nvSpPr>
        <p:spPr>
          <a:xfrm>
            <a:off x="3808179" y="2645581"/>
            <a:ext cx="4575642" cy="259267"/>
          </a:xfrm>
          <a:prstGeom prst="rect">
            <a:avLst/>
          </a:prstGeom>
        </p:spPr>
        <p:txBody>
          <a:bodyPr lIns="0" tIns="0" rIns="0" bIns="0"/>
          <a:lstStyle>
            <a:lvl1pPr marL="0" indent="0" algn="ctr">
              <a:lnSpc>
                <a:spcPct val="130000"/>
              </a:lnSpc>
              <a:spcBef>
                <a:spcPts val="0"/>
              </a:spcBef>
              <a:buNone/>
              <a:defRPr sz="1200" spc="300">
                <a:latin typeface="+mn-ea"/>
                <a:ea typeface="+mn-ea"/>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dirty="0"/>
              <a:t>PART ONE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42913" y="873125"/>
            <a:ext cx="4869867" cy="405102"/>
          </a:xfrm>
          <a:prstGeom prst="rect">
            <a:avLst/>
          </a:prstGeom>
        </p:spPr>
        <p:txBody>
          <a:bodyPr wrap="square" lIns="72000" tIns="36000" rIns="72000" bIns="36000">
            <a:spAutoFit/>
          </a:bodyPr>
          <a:lstStyle>
            <a:lvl1pPr algn="l">
              <a:defRPr lang="zh-CN" altLang="en-US" sz="2400" b="1" spc="0" dirty="0">
                <a:solidFill>
                  <a:schemeClr val="accent1"/>
                </a:solidFill>
                <a:latin typeface="+mj-ea"/>
                <a:ea typeface="+mj-ea"/>
                <a:cs typeface="+mn-cs"/>
              </a:defRPr>
            </a:lvl1pPr>
          </a:lstStyle>
          <a:p>
            <a:pPr marL="0" lvl="0" algn="dist" fontAlgn="base"/>
            <a:r>
              <a:rPr lang="zh-CN" altLang="en-US" dirty="0"/>
              <a:t>单击此处标题</a:t>
            </a:r>
          </a:p>
        </p:txBody>
      </p: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42913" y="873125"/>
            <a:ext cx="6038910" cy="405102"/>
          </a:xfrm>
          <a:prstGeom prst="rect">
            <a:avLst/>
          </a:prstGeom>
        </p:spPr>
        <p:txBody>
          <a:bodyPr wrap="square" lIns="72000" tIns="36000" rIns="72000" bIns="36000">
            <a:spAutoFit/>
          </a:bodyPr>
          <a:lstStyle>
            <a:lvl1pPr algn="l">
              <a:defRPr lang="zh-CN" altLang="en-US" sz="2400" b="1" spc="0" dirty="0">
                <a:solidFill>
                  <a:schemeClr val="accent1"/>
                </a:solidFill>
                <a:latin typeface="+mj-ea"/>
                <a:ea typeface="+mj-ea"/>
                <a:cs typeface="+mn-cs"/>
              </a:defRPr>
            </a:lvl1pPr>
          </a:lstStyle>
          <a:p>
            <a:pPr marL="0" lvl="0" algn="dist" fontAlgn="base"/>
            <a:r>
              <a:rPr lang="zh-CN" altLang="en-US" dirty="0"/>
              <a:t>单击此处标题</a:t>
            </a:r>
          </a:p>
        </p:txBody>
      </p: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42913" y="873125"/>
            <a:ext cx="6119933" cy="405102"/>
          </a:xfrm>
          <a:prstGeom prst="rect">
            <a:avLst/>
          </a:prstGeom>
        </p:spPr>
        <p:txBody>
          <a:bodyPr wrap="square" lIns="72000" tIns="36000" rIns="72000" bIns="36000">
            <a:spAutoFit/>
          </a:bodyPr>
          <a:lstStyle>
            <a:lvl1pPr algn="l">
              <a:defRPr lang="zh-CN" altLang="en-US" sz="2400" b="1" spc="0" dirty="0">
                <a:solidFill>
                  <a:schemeClr val="accent1"/>
                </a:solidFill>
                <a:latin typeface="+mj-ea"/>
                <a:ea typeface="+mj-ea"/>
                <a:cs typeface="+mn-cs"/>
              </a:defRPr>
            </a:lvl1pPr>
          </a:lstStyle>
          <a:p>
            <a:pPr marL="0" lvl="0" algn="dist" fontAlgn="base"/>
            <a:r>
              <a:rPr lang="zh-CN" altLang="en-US" dirty="0"/>
              <a:t>单击此处标题</a:t>
            </a:r>
          </a:p>
        </p:txBody>
      </p: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42913" y="873125"/>
            <a:ext cx="6027335" cy="405102"/>
          </a:xfrm>
          <a:prstGeom prst="rect">
            <a:avLst/>
          </a:prstGeom>
        </p:spPr>
        <p:txBody>
          <a:bodyPr wrap="square" lIns="72000" tIns="36000" rIns="72000" bIns="36000">
            <a:spAutoFit/>
          </a:bodyPr>
          <a:lstStyle>
            <a:lvl1pPr algn="l">
              <a:defRPr lang="zh-CN" altLang="en-US" sz="2400" b="1" spc="0" dirty="0">
                <a:solidFill>
                  <a:schemeClr val="accent1"/>
                </a:solidFill>
                <a:latin typeface="+mj-ea"/>
                <a:ea typeface="+mj-ea"/>
                <a:cs typeface="+mn-cs"/>
              </a:defRPr>
            </a:lvl1pPr>
          </a:lstStyle>
          <a:p>
            <a:pPr marL="0" lvl="0" algn="dist" fontAlgn="base"/>
            <a:r>
              <a:rPr lang="zh-CN" altLang="en-US" dirty="0"/>
              <a:t>单击此处标题</a:t>
            </a:r>
          </a:p>
        </p:txBody>
      </p: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2024/10/9</a:t>
            </a:fld>
            <a:endParaRPr lang="zh-CN" altLang="en-US"/>
          </a:p>
        </p:txBody>
      </p:sp>
      <p:sp>
        <p:nvSpPr>
          <p:cNvPr id="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sp>
        <p:nvSpPr>
          <p:cNvPr id="3"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7079" y="608721"/>
            <a:ext cx="3037842" cy="68747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0296" y="2523261"/>
            <a:ext cx="11255375" cy="1106805"/>
          </a:xfrm>
          <a:prstGeom prst="rect">
            <a:avLst/>
          </a:prstGeom>
          <a:noFill/>
        </p:spPr>
        <p:txBody>
          <a:bodyPr wrap="none" lIns="91440" tIns="45720" rIns="91440" bIns="45720">
            <a:spAutoFit/>
          </a:bodyPr>
          <a:lstStyle/>
          <a:p>
            <a:pPr algn="ctr"/>
            <a:r>
              <a:rPr lang="en-US" altLang="zh-CN"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23000" endPos="35500" dir="5400000" sy="-90000" algn="bl" rotWithShape="0"/>
                </a:effectLst>
              </a:rPr>
              <a:t>Views about live video stream</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23000" endPos="35500" dir="5400000" sy="-90000" algn="bl" rotWithShape="0"/>
              </a:effectLst>
            </a:endParaRPr>
          </a:p>
        </p:txBody>
      </p:sp>
      <p:sp>
        <p:nvSpPr>
          <p:cNvPr id="5" name="文本框 4"/>
          <p:cNvSpPr txBox="1"/>
          <p:nvPr/>
        </p:nvSpPr>
        <p:spPr>
          <a:xfrm>
            <a:off x="7310852" y="4367296"/>
            <a:ext cx="4463226" cy="369332"/>
          </a:xfrm>
          <a:prstGeom prst="rect">
            <a:avLst/>
          </a:prstGeom>
          <a:noFill/>
        </p:spPr>
        <p:txBody>
          <a:bodyPr wrap="square" rtlCol="0">
            <a:spAutoFit/>
          </a:bodyPr>
          <a:lstStyle/>
          <a:p>
            <a:r>
              <a:rPr lang="en-US" altLang="zh-CN" dirty="0"/>
              <a:t>By—</a:t>
            </a:r>
            <a:r>
              <a:rPr lang="zh-CN" altLang="en-US" dirty="0"/>
              <a:t>张驰铖 周林恺 干文熙 胡子健</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werpoint template design by DAJU_PPT正版来源小红书大橘PPT微信DAJU_PPT请勿抄袭搬运！盗版必究！">
            <a:extLst>
              <a:ext uri="{FF2B5EF4-FFF2-40B4-BE49-F238E27FC236}">
                <a16:creationId xmlns:a16="http://schemas.microsoft.com/office/drawing/2014/main" id="{5B72F73E-D1C5-C130-87FD-BBF67FB2F75F}"/>
              </a:ext>
            </a:extLst>
          </p:cNvPr>
          <p:cNvSpPr/>
          <p:nvPr/>
        </p:nvSpPr>
        <p:spPr>
          <a:xfrm>
            <a:off x="-1" y="5906373"/>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0E5D209B-E76C-E716-BA9B-549EF84F23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1495" y="248755"/>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BB17132-65CD-E24F-F4E6-CB1408C4B132}"/>
              </a:ext>
            </a:extLst>
          </p:cNvPr>
          <p:cNvSpPr txBox="1"/>
          <p:nvPr/>
        </p:nvSpPr>
        <p:spPr>
          <a:xfrm>
            <a:off x="2198557" y="1429799"/>
            <a:ext cx="8064707" cy="3278462"/>
          </a:xfrm>
          <a:prstGeom prst="rect">
            <a:avLst/>
          </a:prstGeom>
          <a:noFill/>
        </p:spPr>
        <p:txBody>
          <a:bodyPr wrap="square" rtlCol="0">
            <a:spAutoFit/>
          </a:bodyPr>
          <a:lstStyle/>
          <a:p>
            <a:pPr>
              <a:lnSpc>
                <a:spcPct val="200000"/>
              </a:lnSpc>
            </a:pPr>
            <a:r>
              <a:rPr lang="en-US" altLang="zh-CN" sz="4400" b="1" dirty="0">
                <a:latin typeface="Calibri Light" panose="020F0302020204030204" pitchFamily="34" charset="0"/>
                <a:ea typeface="Calibri Light" panose="020F0302020204030204" pitchFamily="34" charset="0"/>
                <a:cs typeface="Calibri Light" panose="020F0302020204030204" pitchFamily="34" charset="0"/>
              </a:rPr>
              <a:t>Next</a:t>
            </a:r>
            <a:r>
              <a:rPr lang="en-US" altLang="zh-CN" sz="3200" b="1" dirty="0">
                <a:latin typeface="Calibri Light" panose="020F0302020204030204" pitchFamily="34" charset="0"/>
                <a:ea typeface="Calibri Light" panose="020F0302020204030204" pitchFamily="34" charset="0"/>
                <a:cs typeface="Calibri Light" panose="020F0302020204030204" pitchFamily="34" charset="0"/>
              </a:rPr>
              <a:t>, we wanted to know what people were interested in, and we looked at how much time people spent watching live webcasts.</a:t>
            </a:r>
            <a:endParaRPr lang="zh-CN" altLang="en-US" sz="32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95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a:extLst>
              <a:ext uri="{FF2B5EF4-FFF2-40B4-BE49-F238E27FC236}">
                <a16:creationId xmlns:a16="http://schemas.microsoft.com/office/drawing/2014/main" id="{648A65F6-5173-2337-0990-277CB7D1437B}"/>
              </a:ext>
            </a:extLst>
          </p:cNvPr>
          <p:cNvGraphicFramePr/>
          <p:nvPr>
            <p:extLst>
              <p:ext uri="{D42A27DB-BD31-4B8C-83A1-F6EECF244321}">
                <p14:modId xmlns:p14="http://schemas.microsoft.com/office/powerpoint/2010/main" val="437340134"/>
              </p:ext>
            </p:extLst>
          </p:nvPr>
        </p:nvGraphicFramePr>
        <p:xfrm>
          <a:off x="0" y="0"/>
          <a:ext cx="5741233"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4F6D50CC-8DA5-D5A1-C099-E1DD7FA5DF51}"/>
              </a:ext>
            </a:extLst>
          </p:cNvPr>
          <p:cNvSpPr txBox="1"/>
          <p:nvPr/>
        </p:nvSpPr>
        <p:spPr>
          <a:xfrm>
            <a:off x="6450769" y="117693"/>
            <a:ext cx="4775200" cy="6740307"/>
          </a:xfrm>
          <a:prstGeom prst="rect">
            <a:avLst/>
          </a:prstGeom>
          <a:noFill/>
        </p:spPr>
        <p:txBody>
          <a:bodyPr wrap="square" rtlCol="0">
            <a:spAutoFit/>
          </a:bodyPr>
          <a:lstStyle/>
          <a:p>
            <a:r>
              <a:rPr lang="en-US" altLang="zh-CN" dirty="0"/>
              <a:t>In the table on the left, the most conspicuous thing is the </a:t>
            </a:r>
            <a:r>
              <a:rPr lang="en-US" altLang="zh-CN" dirty="0">
                <a:solidFill>
                  <a:srgbClr val="FF0000"/>
                </a:solidFill>
              </a:rPr>
              <a:t>game live broadcast</a:t>
            </a:r>
            <a:r>
              <a:rPr lang="en-US" altLang="zh-CN" dirty="0"/>
              <a:t>. The effective sample number for this statistics is 80; But just those who chose game live streaming accounted for more than half of the total sample. There is no doubt about the importance of game live streaming in the live broadcast industry, but it should be pointed out that since the sample is more biased towards men, it cannot be simply concluded here that game live streaming is the most popular.</a:t>
            </a:r>
          </a:p>
          <a:p>
            <a:r>
              <a:rPr lang="en-US" altLang="zh-CN" dirty="0"/>
              <a:t>Next is </a:t>
            </a:r>
            <a:r>
              <a:rPr lang="en-US" altLang="zh-CN" dirty="0">
                <a:solidFill>
                  <a:srgbClr val="FF0000"/>
                </a:solidFill>
              </a:rPr>
              <a:t>sports events</a:t>
            </a:r>
            <a:r>
              <a:rPr lang="en-US" altLang="zh-CN" dirty="0"/>
              <a:t>, which is not surprising because sports events generally have a loyal audience. But to our surprise, </a:t>
            </a:r>
            <a:r>
              <a:rPr lang="en-US" altLang="zh-CN" dirty="0">
                <a:solidFill>
                  <a:srgbClr val="FF0000"/>
                </a:solidFill>
              </a:rPr>
              <a:t>entertainment performances </a:t>
            </a:r>
            <a:r>
              <a:rPr lang="en-US" altLang="zh-CN" dirty="0"/>
              <a:t>that are very popular in common sense only occupy a smaller part. Through further investigation and inquiry by our team, we found that the vulgarity and homogeneity of entertainment programs are also reflected in online live broadcasts. Because of this, many viewers who originally liked or watched by chance ended up choosing other more novel content.</a:t>
            </a:r>
            <a:endParaRPr lang="zh-CN" altLang="en-US" dirty="0"/>
          </a:p>
        </p:txBody>
      </p:sp>
    </p:spTree>
    <p:extLst>
      <p:ext uri="{BB962C8B-B14F-4D97-AF65-F5344CB8AC3E}">
        <p14:creationId xmlns:p14="http://schemas.microsoft.com/office/powerpoint/2010/main" val="79839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1229DB6F-B172-A513-0336-C01A57A16D40}"/>
              </a:ext>
            </a:extLst>
          </p:cNvPr>
          <p:cNvGraphicFramePr/>
          <p:nvPr>
            <p:extLst>
              <p:ext uri="{D42A27DB-BD31-4B8C-83A1-F6EECF244321}">
                <p14:modId xmlns:p14="http://schemas.microsoft.com/office/powerpoint/2010/main" val="2666570904"/>
              </p:ext>
            </p:extLst>
          </p:nvPr>
        </p:nvGraphicFramePr>
        <p:xfrm>
          <a:off x="0" y="119990"/>
          <a:ext cx="6122648" cy="6618020"/>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85ADDE1A-645B-7416-227A-4B3C853241A6}"/>
              </a:ext>
            </a:extLst>
          </p:cNvPr>
          <p:cNvSpPr txBox="1"/>
          <p:nvPr/>
        </p:nvSpPr>
        <p:spPr>
          <a:xfrm>
            <a:off x="6756400" y="590401"/>
            <a:ext cx="4074160" cy="5632311"/>
          </a:xfrm>
          <a:prstGeom prst="rect">
            <a:avLst/>
          </a:prstGeom>
          <a:noFill/>
        </p:spPr>
        <p:txBody>
          <a:bodyPr wrap="square" rtlCol="0">
            <a:spAutoFit/>
          </a:bodyPr>
          <a:lstStyle/>
          <a:p>
            <a:r>
              <a:rPr lang="en-US" altLang="zh-CN" dirty="0"/>
              <a:t>We can easily find from the table on the right that </a:t>
            </a:r>
            <a:r>
              <a:rPr lang="en-US" altLang="zh-CN" dirty="0">
                <a:solidFill>
                  <a:srgbClr val="FF0000"/>
                </a:solidFill>
              </a:rPr>
              <a:t>the quality of live broadcast content </a:t>
            </a:r>
            <a:r>
              <a:rPr lang="en-US" altLang="zh-CN" dirty="0"/>
              <a:t>is what viewers pay most attention to, accounting for more than half of the survey samples. This is common sense, everyone prefers high-quality works.</a:t>
            </a:r>
          </a:p>
          <a:p>
            <a:r>
              <a:rPr lang="en-US" altLang="zh-CN" dirty="0"/>
              <a:t>Secondly, the anchor’s personal charm also plays a big part.</a:t>
            </a:r>
          </a:p>
          <a:p>
            <a:r>
              <a:rPr lang="en-US" altLang="zh-CN" dirty="0"/>
              <a:t>As for </a:t>
            </a:r>
            <a:r>
              <a:rPr lang="en-US" altLang="zh-CN" dirty="0">
                <a:solidFill>
                  <a:srgbClr val="FF0000"/>
                </a:solidFill>
              </a:rPr>
              <a:t>the image quality and smoothness of the live broadcast and the setting of interactive links</a:t>
            </a:r>
            <a:r>
              <a:rPr lang="en-US" altLang="zh-CN" dirty="0"/>
              <a:t>, the audience is not very concerned about it. </a:t>
            </a:r>
            <a:r>
              <a:rPr lang="zh-CN" altLang="en-US" dirty="0"/>
              <a:t>，</a:t>
            </a:r>
            <a:r>
              <a:rPr lang="en-US" altLang="zh-CN" dirty="0"/>
              <a:t> Further investigation shows that since the live broadcast image quality is almost the same, most people don’t care too much about it.</a:t>
            </a:r>
          </a:p>
          <a:p>
            <a:r>
              <a:rPr lang="en-US" altLang="zh-CN" dirty="0"/>
              <a:t>As for </a:t>
            </a:r>
            <a:r>
              <a:rPr lang="en-US" altLang="zh-CN" dirty="0">
                <a:solidFill>
                  <a:srgbClr val="FF0000"/>
                </a:solidFill>
              </a:rPr>
              <a:t>the interactive links</a:t>
            </a:r>
            <a:r>
              <a:rPr lang="en-US" altLang="zh-CN" dirty="0"/>
              <a:t>, the reason is that most of the interactive links have a rigid structure and nothing new.</a:t>
            </a:r>
            <a:endParaRPr lang="zh-CN" altLang="en-US" dirty="0"/>
          </a:p>
        </p:txBody>
      </p:sp>
    </p:spTree>
    <p:extLst>
      <p:ext uri="{BB962C8B-B14F-4D97-AF65-F5344CB8AC3E}">
        <p14:creationId xmlns:p14="http://schemas.microsoft.com/office/powerpoint/2010/main" val="6648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E3B721D4-AD45-58CE-6817-FDFF2529BA50}"/>
              </a:ext>
            </a:extLst>
          </p:cNvPr>
          <p:cNvGraphicFramePr/>
          <p:nvPr>
            <p:extLst>
              <p:ext uri="{D42A27DB-BD31-4B8C-83A1-F6EECF244321}">
                <p14:modId xmlns:p14="http://schemas.microsoft.com/office/powerpoint/2010/main" val="917759384"/>
              </p:ext>
            </p:extLst>
          </p:nvPr>
        </p:nvGraphicFramePr>
        <p:xfrm>
          <a:off x="179882" y="374754"/>
          <a:ext cx="5393128" cy="547141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F9ECAFC2-188B-0565-4CD2-D93D1B589A5E}"/>
              </a:ext>
            </a:extLst>
          </p:cNvPr>
          <p:cNvSpPr txBox="1"/>
          <p:nvPr/>
        </p:nvSpPr>
        <p:spPr>
          <a:xfrm>
            <a:off x="6096000" y="612844"/>
            <a:ext cx="4551680" cy="5632311"/>
          </a:xfrm>
          <a:prstGeom prst="rect">
            <a:avLst/>
          </a:prstGeom>
          <a:noFill/>
        </p:spPr>
        <p:txBody>
          <a:bodyPr wrap="square" rtlCol="0">
            <a:spAutoFit/>
          </a:bodyPr>
          <a:lstStyle/>
          <a:p>
            <a:r>
              <a:rPr lang="en-US" altLang="zh-CN" dirty="0"/>
              <a:t>We can find that </a:t>
            </a:r>
            <a:r>
              <a:rPr lang="en-US" altLang="zh-CN" dirty="0">
                <a:solidFill>
                  <a:srgbClr val="FF0000"/>
                </a:solidFill>
              </a:rPr>
              <a:t>most people </a:t>
            </a:r>
            <a:r>
              <a:rPr lang="en-US" altLang="zh-CN" dirty="0"/>
              <a:t>do not watch live broadcasts for a long time, basically controlling it to </a:t>
            </a:r>
            <a:r>
              <a:rPr lang="en-US" altLang="zh-CN" dirty="0">
                <a:solidFill>
                  <a:srgbClr val="FF0000"/>
                </a:solidFill>
              </a:rPr>
              <a:t>about 1 hour</a:t>
            </a:r>
            <a:r>
              <a:rPr lang="en-US" altLang="zh-CN" dirty="0"/>
              <a:t>. This is gratifying news because it shows that most college students are not too addicted to online live broadcasts and just use it as a way of entertainment.</a:t>
            </a:r>
          </a:p>
          <a:p>
            <a:r>
              <a:rPr lang="en-US" altLang="zh-CN" dirty="0"/>
              <a:t>However, it can also be seen that the viewing time of some samples has </a:t>
            </a:r>
            <a:r>
              <a:rPr lang="en-US" altLang="zh-CN" dirty="0">
                <a:solidFill>
                  <a:srgbClr val="FF0000"/>
                </a:solidFill>
              </a:rPr>
              <a:t>exceeded 5 hours</a:t>
            </a:r>
            <a:r>
              <a:rPr lang="en-US" altLang="zh-CN" dirty="0"/>
              <a:t>, which was unexpected by our team. Our expectation is that the proportion of this option should be close to 0, In order to prevent the emergence of erroneous data, we managed to re-contact the respondents who made this choice. After excluding some invalid data, the survey results are still shocking. There are still some students who are addicted to online live broadcasts, which is obviously a sad thing.</a:t>
            </a:r>
            <a:endParaRPr lang="zh-CN" altLang="en-US" dirty="0"/>
          </a:p>
        </p:txBody>
      </p:sp>
    </p:spTree>
    <p:extLst>
      <p:ext uri="{BB962C8B-B14F-4D97-AF65-F5344CB8AC3E}">
        <p14:creationId xmlns:p14="http://schemas.microsoft.com/office/powerpoint/2010/main" val="40369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werpoint template design by DAJU_PPT正版来源小红书大橘PPT微信DAJU_PPT请勿抄袭搬运！盗版必究！">
            <a:extLst>
              <a:ext uri="{FF2B5EF4-FFF2-40B4-BE49-F238E27FC236}">
                <a16:creationId xmlns:a16="http://schemas.microsoft.com/office/drawing/2014/main" id="{E935A8C7-6157-2C91-7385-3E7E4A824EC3}"/>
              </a:ext>
            </a:extLst>
          </p:cNvPr>
          <p:cNvSpPr/>
          <p:nvPr/>
        </p:nvSpPr>
        <p:spPr>
          <a:xfrm>
            <a:off x="-1" y="5906373"/>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18072474-BBF8-9080-F076-F8B5D21152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1495" y="248755"/>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E966B9E-4DF0-30FD-0227-A28061BC490D}"/>
              </a:ext>
            </a:extLst>
          </p:cNvPr>
          <p:cNvSpPr txBox="1"/>
          <p:nvPr/>
        </p:nvSpPr>
        <p:spPr>
          <a:xfrm>
            <a:off x="884420" y="1270987"/>
            <a:ext cx="11071256" cy="3386633"/>
          </a:xfrm>
          <a:prstGeom prst="rect">
            <a:avLst/>
          </a:prstGeom>
          <a:noFill/>
        </p:spPr>
        <p:txBody>
          <a:bodyPr wrap="square" rtlCol="0">
            <a:spAutoFit/>
          </a:bodyPr>
          <a:lstStyle/>
          <a:p>
            <a:pPr>
              <a:lnSpc>
                <a:spcPct val="200000"/>
              </a:lnSpc>
            </a:pPr>
            <a:r>
              <a:rPr lang="en-US" altLang="zh-CN" sz="4800" dirty="0"/>
              <a:t>Then</a:t>
            </a:r>
            <a:r>
              <a:rPr lang="en-US" altLang="zh-CN" sz="3200" dirty="0"/>
              <a:t>, we focus on the impact of network broadcast on people, which includes </a:t>
            </a:r>
            <a:r>
              <a:rPr lang="en-US" altLang="zh-CN" sz="3200" dirty="0">
                <a:solidFill>
                  <a:srgbClr val="00B050"/>
                </a:solidFill>
                <a:highlight>
                  <a:srgbClr val="FFFFFF"/>
                </a:highlight>
              </a:rPr>
              <a:t>positive</a:t>
            </a:r>
            <a:r>
              <a:rPr lang="en-US" altLang="zh-CN" sz="3200" dirty="0"/>
              <a:t> and </a:t>
            </a:r>
            <a:r>
              <a:rPr lang="en-US" altLang="zh-CN" sz="3200" dirty="0">
                <a:solidFill>
                  <a:srgbClr val="FF0000"/>
                </a:solidFill>
              </a:rPr>
              <a:t>negative</a:t>
            </a:r>
            <a:r>
              <a:rPr lang="en-US" altLang="zh-CN" sz="3200" dirty="0"/>
              <a:t>, and the generation of some </a:t>
            </a:r>
            <a:r>
              <a:rPr lang="en-US" altLang="zh-CN" sz="3200" dirty="0">
                <a:solidFill>
                  <a:srgbClr val="FFC000"/>
                </a:solidFill>
              </a:rPr>
              <a:t>consumption behaviors</a:t>
            </a:r>
            <a:r>
              <a:rPr lang="en-US" altLang="zh-CN" sz="3200" dirty="0"/>
              <a:t>.</a:t>
            </a:r>
            <a:endParaRPr lang="zh-CN" altLang="en-US" sz="3200" dirty="0"/>
          </a:p>
        </p:txBody>
      </p:sp>
    </p:spTree>
    <p:extLst>
      <p:ext uri="{BB962C8B-B14F-4D97-AF65-F5344CB8AC3E}">
        <p14:creationId xmlns:p14="http://schemas.microsoft.com/office/powerpoint/2010/main" val="421703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B136F023-FFAF-4598-8993-D23EE95AC49B}"/>
              </a:ext>
            </a:extLst>
          </p:cNvPr>
          <p:cNvGraphicFramePr/>
          <p:nvPr>
            <p:extLst>
              <p:ext uri="{D42A27DB-BD31-4B8C-83A1-F6EECF244321}">
                <p14:modId xmlns:p14="http://schemas.microsoft.com/office/powerpoint/2010/main" val="3301777063"/>
              </p:ext>
            </p:extLst>
          </p:nvPr>
        </p:nvGraphicFramePr>
        <p:xfrm>
          <a:off x="299803" y="329784"/>
          <a:ext cx="5546361" cy="6190937"/>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3224AF2E-FA6C-CFBB-3A9D-97DD66AB6B15}"/>
              </a:ext>
            </a:extLst>
          </p:cNvPr>
          <p:cNvSpPr txBox="1"/>
          <p:nvPr/>
        </p:nvSpPr>
        <p:spPr>
          <a:xfrm>
            <a:off x="6445604" y="2548089"/>
            <a:ext cx="4856480" cy="2585323"/>
          </a:xfrm>
          <a:prstGeom prst="rect">
            <a:avLst/>
          </a:prstGeom>
          <a:noFill/>
        </p:spPr>
        <p:txBody>
          <a:bodyPr wrap="square" rtlCol="0">
            <a:spAutoFit/>
          </a:bodyPr>
          <a:lstStyle/>
          <a:p>
            <a:r>
              <a:rPr lang="en-US" altLang="zh-CN" dirty="0"/>
              <a:t>As you can see from the chart on the left, </a:t>
            </a:r>
            <a:r>
              <a:rPr lang="en-US" altLang="zh-CN" dirty="0">
                <a:solidFill>
                  <a:srgbClr val="FF0000"/>
                </a:solidFill>
              </a:rPr>
              <a:t>almost the same number</a:t>
            </a:r>
            <a:r>
              <a:rPr lang="en-US" altLang="zh-CN" dirty="0"/>
              <a:t> of people chose yes and no on this question, with slightly more people choosing yes than no. Despite this, half of the people chose yes, which shows that live </a:t>
            </a:r>
            <a:r>
              <a:rPr lang="en-US" altLang="zh-CN" dirty="0">
                <a:solidFill>
                  <a:srgbClr val="FF0000"/>
                </a:solidFill>
              </a:rPr>
              <a:t>broadcasts will indeed affect </a:t>
            </a:r>
            <a:r>
              <a:rPr lang="en-US" altLang="zh-CN" dirty="0"/>
              <a:t>people’s views on something to a certain extent. Online live broadcasts have now become an indicator of public opinion in a sense.</a:t>
            </a:r>
            <a:endParaRPr lang="zh-CN" altLang="en-US" dirty="0"/>
          </a:p>
        </p:txBody>
      </p:sp>
    </p:spTree>
    <p:extLst>
      <p:ext uri="{BB962C8B-B14F-4D97-AF65-F5344CB8AC3E}">
        <p14:creationId xmlns:p14="http://schemas.microsoft.com/office/powerpoint/2010/main" val="324097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19B64F48-A011-BC13-8093-883DB614DD49}"/>
              </a:ext>
            </a:extLst>
          </p:cNvPr>
          <p:cNvGraphicFramePr/>
          <p:nvPr>
            <p:extLst>
              <p:ext uri="{D42A27DB-BD31-4B8C-83A1-F6EECF244321}">
                <p14:modId xmlns:p14="http://schemas.microsoft.com/office/powerpoint/2010/main" val="1816813221"/>
              </p:ext>
            </p:extLst>
          </p:nvPr>
        </p:nvGraphicFramePr>
        <p:xfrm>
          <a:off x="0" y="0"/>
          <a:ext cx="5276538"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72E6D4F5-6EBC-262C-7439-9156F8DBBFE2}"/>
              </a:ext>
            </a:extLst>
          </p:cNvPr>
          <p:cNvSpPr txBox="1"/>
          <p:nvPr/>
        </p:nvSpPr>
        <p:spPr>
          <a:xfrm>
            <a:off x="5598160" y="2551837"/>
            <a:ext cx="5750560" cy="2862322"/>
          </a:xfrm>
          <a:prstGeom prst="rect">
            <a:avLst/>
          </a:prstGeom>
          <a:noFill/>
        </p:spPr>
        <p:txBody>
          <a:bodyPr wrap="square" rtlCol="0">
            <a:spAutoFit/>
          </a:bodyPr>
          <a:lstStyle/>
          <a:p>
            <a:r>
              <a:rPr lang="en-US" altLang="zh-CN" dirty="0"/>
              <a:t>In the picture on the left, we can see that people </a:t>
            </a:r>
            <a:r>
              <a:rPr lang="en-US" altLang="zh-CN" dirty="0">
                <a:solidFill>
                  <a:srgbClr val="FF0000"/>
                </a:solidFill>
              </a:rPr>
              <a:t>seeking entertainment and relaxation </a:t>
            </a:r>
            <a:r>
              <a:rPr lang="en-US" altLang="zh-CN" dirty="0"/>
              <a:t>account for more than half of the sample. At the same time, we were pleasantly surprised to find that not a few people chose the option of </a:t>
            </a:r>
            <a:r>
              <a:rPr lang="en-US" altLang="zh-CN" dirty="0">
                <a:solidFill>
                  <a:srgbClr val="FF0000"/>
                </a:solidFill>
              </a:rPr>
              <a:t>providing learning resources</a:t>
            </a:r>
            <a:r>
              <a:rPr lang="en-US" altLang="zh-CN" dirty="0"/>
              <a:t>. This echoes our previous survey, indicating that online live broadcasts indeed promote the spread of knowledge to a certain extent.</a:t>
            </a:r>
          </a:p>
          <a:p>
            <a:r>
              <a:rPr lang="en-US" altLang="zh-CN" dirty="0"/>
              <a:t>This is another major benefit brought by online live broadcasting</a:t>
            </a:r>
            <a:endParaRPr lang="zh-CN" altLang="en-US" dirty="0"/>
          </a:p>
        </p:txBody>
      </p:sp>
      <p:sp>
        <p:nvSpPr>
          <p:cNvPr id="3" name="文本框 2">
            <a:extLst>
              <a:ext uri="{FF2B5EF4-FFF2-40B4-BE49-F238E27FC236}">
                <a16:creationId xmlns:a16="http://schemas.microsoft.com/office/drawing/2014/main" id="{ED2001AF-71C7-EA76-860E-5BCF928BF6C0}"/>
              </a:ext>
            </a:extLst>
          </p:cNvPr>
          <p:cNvSpPr txBox="1"/>
          <p:nvPr/>
        </p:nvSpPr>
        <p:spPr>
          <a:xfrm>
            <a:off x="5770880" y="802640"/>
            <a:ext cx="6421120" cy="1077218"/>
          </a:xfrm>
          <a:prstGeom prst="rect">
            <a:avLst/>
          </a:prstGeom>
          <a:noFill/>
        </p:spPr>
        <p:txBody>
          <a:bodyPr wrap="square" rtlCol="0">
            <a:spAutoFit/>
          </a:bodyPr>
          <a:lstStyle/>
          <a:p>
            <a:r>
              <a:rPr lang="en-US" altLang="zh-CN" sz="3200" dirty="0"/>
              <a:t>In this section we will discuss the positive impact of live streaming</a:t>
            </a:r>
            <a:endParaRPr lang="zh-CN" altLang="en-US" sz="3200" dirty="0"/>
          </a:p>
        </p:txBody>
      </p:sp>
    </p:spTree>
    <p:extLst>
      <p:ext uri="{BB962C8B-B14F-4D97-AF65-F5344CB8AC3E}">
        <p14:creationId xmlns:p14="http://schemas.microsoft.com/office/powerpoint/2010/main" val="7167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077E645A-CAC3-5195-0751-ECBECF17D0B4}"/>
              </a:ext>
            </a:extLst>
          </p:cNvPr>
          <p:cNvGraphicFramePr/>
          <p:nvPr>
            <p:extLst>
              <p:ext uri="{D42A27DB-BD31-4B8C-83A1-F6EECF244321}">
                <p14:modId xmlns:p14="http://schemas.microsoft.com/office/powerpoint/2010/main" val="1008451408"/>
              </p:ext>
            </p:extLst>
          </p:nvPr>
        </p:nvGraphicFramePr>
        <p:xfrm>
          <a:off x="119920" y="0"/>
          <a:ext cx="5426441" cy="6857999"/>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B2F46366-8081-E759-109B-FFEC0D5F7C51}"/>
              </a:ext>
            </a:extLst>
          </p:cNvPr>
          <p:cNvSpPr txBox="1"/>
          <p:nvPr/>
        </p:nvSpPr>
        <p:spPr>
          <a:xfrm>
            <a:off x="6248400" y="914400"/>
            <a:ext cx="5181600" cy="1846659"/>
          </a:xfrm>
          <a:prstGeom prst="rect">
            <a:avLst/>
          </a:prstGeom>
          <a:noFill/>
        </p:spPr>
        <p:txBody>
          <a:bodyPr wrap="square" rtlCol="0">
            <a:spAutoFit/>
          </a:bodyPr>
          <a:lstStyle/>
          <a:p>
            <a:r>
              <a:rPr lang="en-US" altLang="zh-CN" sz="3200" dirty="0"/>
              <a:t>In this section we will discuss the negative impact of live streaming</a:t>
            </a:r>
            <a:endParaRPr lang="zh-CN" altLang="en-US" sz="3200" dirty="0"/>
          </a:p>
          <a:p>
            <a:endParaRPr lang="zh-CN" altLang="en-US" dirty="0"/>
          </a:p>
        </p:txBody>
      </p:sp>
      <p:sp>
        <p:nvSpPr>
          <p:cNvPr id="4" name="文本框 3">
            <a:extLst>
              <a:ext uri="{FF2B5EF4-FFF2-40B4-BE49-F238E27FC236}">
                <a16:creationId xmlns:a16="http://schemas.microsoft.com/office/drawing/2014/main" id="{E3B5EF1C-AF69-EAC2-12ED-CC236C6730C2}"/>
              </a:ext>
            </a:extLst>
          </p:cNvPr>
          <p:cNvSpPr txBox="1"/>
          <p:nvPr/>
        </p:nvSpPr>
        <p:spPr>
          <a:xfrm>
            <a:off x="6277879" y="2448561"/>
            <a:ext cx="5426441" cy="3693319"/>
          </a:xfrm>
          <a:prstGeom prst="rect">
            <a:avLst/>
          </a:prstGeom>
          <a:noFill/>
        </p:spPr>
        <p:txBody>
          <a:bodyPr wrap="square" rtlCol="0">
            <a:spAutoFit/>
          </a:bodyPr>
          <a:lstStyle/>
          <a:p>
            <a:r>
              <a:rPr lang="en-US" altLang="zh-CN" dirty="0"/>
              <a:t>The statistics this time show a step-like decline. From this point, we can see that online live broadcasts have different impacts on different people</a:t>
            </a:r>
            <a:r>
              <a:rPr lang="zh-CN" altLang="en-US" dirty="0"/>
              <a:t> </a:t>
            </a:r>
            <a:r>
              <a:rPr lang="en-US" altLang="zh-CN" dirty="0"/>
              <a:t>and Each influence exists to a greater or lesser extent for everyone. Then we analyze each impact in detail.</a:t>
            </a:r>
            <a:r>
              <a:rPr lang="zh-CN" altLang="en-US" dirty="0"/>
              <a:t> </a:t>
            </a:r>
            <a:r>
              <a:rPr lang="en-US" altLang="zh-CN" dirty="0">
                <a:solidFill>
                  <a:srgbClr val="00B0F0"/>
                </a:solidFill>
              </a:rPr>
              <a:t>Distraction</a:t>
            </a:r>
            <a:r>
              <a:rPr lang="en-US" altLang="zh-CN" dirty="0"/>
              <a:t> accounts for the largest proportion, followed closely by </a:t>
            </a:r>
            <a:r>
              <a:rPr lang="en-US" altLang="zh-CN" dirty="0">
                <a:solidFill>
                  <a:srgbClr val="00B0F0"/>
                </a:solidFill>
              </a:rPr>
              <a:t>affecting work and rest time, </a:t>
            </a:r>
            <a:r>
              <a:rPr lang="en-US" altLang="zh-CN" dirty="0"/>
              <a:t>and being </a:t>
            </a:r>
            <a:r>
              <a:rPr lang="en-US" altLang="zh-CN" dirty="0">
                <a:solidFill>
                  <a:srgbClr val="00B0F0"/>
                </a:solidFill>
              </a:rPr>
              <a:t>easily addicted </a:t>
            </a:r>
            <a:r>
              <a:rPr lang="en-US" altLang="zh-CN" dirty="0"/>
              <a:t>also accounts for a large part. However, after many analyzes by our team, we found that the latter two have a strong correlation. Therefore, our group unanimously believes that </a:t>
            </a:r>
            <a:r>
              <a:rPr lang="en-US" altLang="zh-CN" dirty="0">
                <a:solidFill>
                  <a:srgbClr val="FF0000"/>
                </a:solidFill>
              </a:rPr>
              <a:t>the negative impact </a:t>
            </a:r>
            <a:r>
              <a:rPr lang="en-US" altLang="zh-CN" dirty="0"/>
              <a:t>of online live broadcasts is often </a:t>
            </a:r>
            <a:r>
              <a:rPr lang="en-US" altLang="zh-CN" dirty="0">
                <a:solidFill>
                  <a:srgbClr val="FF0000"/>
                </a:solidFill>
              </a:rPr>
              <a:t>consistent</a:t>
            </a:r>
            <a:r>
              <a:rPr lang="en-US" altLang="zh-CN" dirty="0"/>
              <a:t>.</a:t>
            </a:r>
            <a:endParaRPr lang="zh-CN" altLang="en-US" dirty="0"/>
          </a:p>
        </p:txBody>
      </p:sp>
    </p:spTree>
    <p:extLst>
      <p:ext uri="{BB962C8B-B14F-4D97-AF65-F5344CB8AC3E}">
        <p14:creationId xmlns:p14="http://schemas.microsoft.com/office/powerpoint/2010/main" val="132504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186DB87E-91D1-5BA6-0F5B-FF73DC14B218}"/>
              </a:ext>
            </a:extLst>
          </p:cNvPr>
          <p:cNvGraphicFramePr/>
          <p:nvPr>
            <p:extLst>
              <p:ext uri="{D42A27DB-BD31-4B8C-83A1-F6EECF244321}">
                <p14:modId xmlns:p14="http://schemas.microsoft.com/office/powerpoint/2010/main" val="1262652083"/>
              </p:ext>
            </p:extLst>
          </p:nvPr>
        </p:nvGraphicFramePr>
        <p:xfrm>
          <a:off x="0" y="449705"/>
          <a:ext cx="5081666" cy="5021705"/>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677D542D-C721-54AA-CC87-3CA01AE48156}"/>
              </a:ext>
            </a:extLst>
          </p:cNvPr>
          <p:cNvSpPr txBox="1"/>
          <p:nvPr/>
        </p:nvSpPr>
        <p:spPr>
          <a:xfrm>
            <a:off x="5293360" y="1933065"/>
            <a:ext cx="5862320" cy="3416320"/>
          </a:xfrm>
          <a:prstGeom prst="rect">
            <a:avLst/>
          </a:prstGeom>
          <a:noFill/>
        </p:spPr>
        <p:txBody>
          <a:bodyPr wrap="square" rtlCol="0">
            <a:spAutoFit/>
          </a:bodyPr>
          <a:lstStyle/>
          <a:p>
            <a:r>
              <a:rPr lang="en-US" altLang="zh-CN" dirty="0"/>
              <a:t>This result is </a:t>
            </a:r>
            <a:r>
              <a:rPr lang="en-US" altLang="zh-CN" dirty="0">
                <a:solidFill>
                  <a:srgbClr val="FF0000"/>
                </a:solidFill>
              </a:rPr>
              <a:t>unexpected</a:t>
            </a:r>
            <a:r>
              <a:rPr lang="en-US" altLang="zh-CN" dirty="0"/>
              <a:t>. Now that live streaming is so popular, it seems that college students do not like to purchase items through live streaming. As the image to the left shows, almost everyone chose </a:t>
            </a:r>
            <a:r>
              <a:rPr lang="en-US" altLang="zh-CN" dirty="0">
                <a:solidFill>
                  <a:srgbClr val="FF0000"/>
                </a:solidFill>
              </a:rPr>
              <a:t>“never” or “rarely.” </a:t>
            </a:r>
            <a:r>
              <a:rPr lang="en-US" altLang="zh-CN" dirty="0"/>
              <a:t>However, we later discovered that the survey respondents did not seem to pay much attention to the anchors related to live broadcasts. The results of our previous survey of live broadcast types just prove this. At the same time, after our further investigation, many respondents still have doubts about the quality of the products sold live, which will eventually lead to the behavior of </a:t>
            </a:r>
            <a:r>
              <a:rPr lang="en-US" altLang="zh-CN" dirty="0">
                <a:solidFill>
                  <a:srgbClr val="00B0F0"/>
                </a:solidFill>
              </a:rPr>
              <a:t>waiting and not buying</a:t>
            </a:r>
            <a:r>
              <a:rPr lang="en-US" altLang="zh-CN" dirty="0"/>
              <a:t>.</a:t>
            </a:r>
            <a:endParaRPr lang="zh-CN" altLang="en-US" dirty="0"/>
          </a:p>
        </p:txBody>
      </p:sp>
    </p:spTree>
    <p:extLst>
      <p:ext uri="{BB962C8B-B14F-4D97-AF65-F5344CB8AC3E}">
        <p14:creationId xmlns:p14="http://schemas.microsoft.com/office/powerpoint/2010/main" val="301757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werpoint template design by DAJU_PPT正版来源小红书大橘PPT微信DAJU_PPT请勿抄袭搬运！盗版必究！">
            <a:extLst>
              <a:ext uri="{FF2B5EF4-FFF2-40B4-BE49-F238E27FC236}">
                <a16:creationId xmlns:a16="http://schemas.microsoft.com/office/drawing/2014/main" id="{8F0F7FA9-7A19-4026-9123-F31C51BD02F6}"/>
              </a:ext>
            </a:extLst>
          </p:cNvPr>
          <p:cNvSpPr/>
          <p:nvPr/>
        </p:nvSpPr>
        <p:spPr>
          <a:xfrm>
            <a:off x="-1" y="5906373"/>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82FE0354-CE20-1B20-C8CF-210AE0B8F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1495" y="248755"/>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4B21EA6-6BB4-AACC-47CE-8CBF928867AB}"/>
              </a:ext>
            </a:extLst>
          </p:cNvPr>
          <p:cNvSpPr txBox="1"/>
          <p:nvPr/>
        </p:nvSpPr>
        <p:spPr>
          <a:xfrm>
            <a:off x="781986" y="1776554"/>
            <a:ext cx="10628025" cy="2494016"/>
          </a:xfrm>
          <a:prstGeom prst="rect">
            <a:avLst/>
          </a:prstGeom>
          <a:noFill/>
        </p:spPr>
        <p:txBody>
          <a:bodyPr wrap="square" rtlCol="0">
            <a:spAutoFit/>
          </a:bodyPr>
          <a:lstStyle/>
          <a:p>
            <a:pPr>
              <a:lnSpc>
                <a:spcPct val="150000"/>
              </a:lnSpc>
            </a:pPr>
            <a:r>
              <a:rPr lang="en-US" altLang="zh-CN" sz="4400" b="1" dirty="0">
                <a:latin typeface="Cambria Math" panose="02040503050406030204" pitchFamily="18" charset="0"/>
                <a:ea typeface="Cambria Math" panose="02040503050406030204" pitchFamily="18" charset="0"/>
              </a:rPr>
              <a:t>Finally</a:t>
            </a:r>
            <a:r>
              <a:rPr lang="en-US" altLang="zh-CN" sz="3200" dirty="0">
                <a:latin typeface="Cambria Math" panose="02040503050406030204" pitchFamily="18" charset="0"/>
                <a:ea typeface="Cambria Math" panose="02040503050406030204" pitchFamily="18" charset="0"/>
              </a:rPr>
              <a:t>, </a:t>
            </a:r>
            <a:r>
              <a:rPr lang="en-US" altLang="zh-CN" sz="3200" b="1" dirty="0">
                <a:latin typeface="Cambria Math" panose="02040503050406030204" pitchFamily="18" charset="0"/>
                <a:ea typeface="Cambria Math" panose="02040503050406030204" pitchFamily="18" charset="0"/>
              </a:rPr>
              <a:t>we looked at how often people interact during live streaming and what people think about the act of live streaming itself</a:t>
            </a:r>
            <a:endParaRPr lang="zh-CN" altLang="en-US" sz="3200" b="1" dirty="0">
              <a:latin typeface="Cambria Math" panose="02040503050406030204" pitchFamily="18" charset="0"/>
            </a:endParaRPr>
          </a:p>
        </p:txBody>
      </p:sp>
    </p:spTree>
    <p:extLst>
      <p:ext uri="{BB962C8B-B14F-4D97-AF65-F5344CB8AC3E}">
        <p14:creationId xmlns:p14="http://schemas.microsoft.com/office/powerpoint/2010/main" val="73881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powerpoint template design by DAJU_PPT正版来源小红书大橘PPT微信DAJU_PPT请勿抄袭搬运！盗版必究！"/>
          <p:cNvGrpSpPr/>
          <p:nvPr/>
        </p:nvGrpSpPr>
        <p:grpSpPr>
          <a:xfrm>
            <a:off x="2682766" y="1459242"/>
            <a:ext cx="7032396" cy="738664"/>
            <a:chOff x="4480560" y="1692407"/>
            <a:chExt cx="3230880" cy="738664"/>
          </a:xfrm>
        </p:grpSpPr>
        <p:sp>
          <p:nvSpPr>
            <p:cNvPr id="60" name="powerpoint template design by DAJU_PPT正版来源小红书大橘PPT微信DAJU_PPT请勿抄袭搬运！盗版必究！-1"/>
            <p:cNvSpPr/>
            <p:nvPr/>
          </p:nvSpPr>
          <p:spPr>
            <a:xfrm>
              <a:off x="5309815" y="1692407"/>
              <a:ext cx="1572369" cy="738664"/>
            </a:xfrm>
            <a:prstGeom prst="rect">
              <a:avLst/>
            </a:prstGeom>
          </p:spPr>
          <p:txBody>
            <a:bodyPr wrap="square" lIns="0" tIns="0" rIns="0" bIns="0">
              <a:spAutoFit/>
            </a:bodyPr>
            <a:lstStyle/>
            <a:p>
              <a:pPr algn="ctr" fontAlgn="base"/>
              <a:r>
                <a:rPr lang="en-US" altLang="zh-CN" sz="4800" b="1" spc="600" dirty="0">
                  <a:solidFill>
                    <a:schemeClr val="accent1"/>
                  </a:solidFill>
                  <a:cs typeface="+mn-ea"/>
                  <a:sym typeface="+mn-lt"/>
                </a:rPr>
                <a:t>Content</a:t>
              </a:r>
              <a:endParaRPr lang="zh-CN" altLang="en-US" sz="4800" b="1" spc="600" dirty="0">
                <a:solidFill>
                  <a:schemeClr val="accent1"/>
                </a:solidFill>
                <a:cs typeface="+mn-ea"/>
                <a:sym typeface="+mn-lt"/>
              </a:endParaRPr>
            </a:p>
          </p:txBody>
        </p:sp>
        <p:grpSp>
          <p:nvGrpSpPr>
            <p:cNvPr id="5" name="组合 4"/>
            <p:cNvGrpSpPr/>
            <p:nvPr/>
          </p:nvGrpSpPr>
          <p:grpSpPr>
            <a:xfrm>
              <a:off x="4480560" y="2061739"/>
              <a:ext cx="3230880" cy="0"/>
              <a:chOff x="4780752" y="1098502"/>
              <a:chExt cx="2869099" cy="0"/>
            </a:xfrm>
          </p:grpSpPr>
          <p:cxnSp>
            <p:nvCxnSpPr>
              <p:cNvPr id="8" name="powerpoint template design by DAJU_PPT正版来源小红书大橘PPT微信DAJU_PPT请勿抄袭搬运！盗版必究！-2"/>
              <p:cNvCxnSpPr/>
              <p:nvPr/>
            </p:nvCxnSpPr>
            <p:spPr>
              <a:xfrm rot="5400000">
                <a:off x="7433851" y="882502"/>
                <a:ext cx="0" cy="432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powerpoint template design by DAJU_PPT正版来源小红书大橘PPT微信DAJU_PPT请勿抄袭搬运！盗版必究！-3"/>
              <p:cNvCxnSpPr/>
              <p:nvPr/>
            </p:nvCxnSpPr>
            <p:spPr>
              <a:xfrm rot="5400000">
                <a:off x="4996752" y="882502"/>
                <a:ext cx="0" cy="432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64"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grpSp>
        <p:nvGrpSpPr>
          <p:cNvPr id="85" name="powerpoint template design by DAJU_PPT正版来源小红书大橘PPT微信DAJU_PPT请勿抄袭搬运！盗版必究！"/>
          <p:cNvGrpSpPr/>
          <p:nvPr/>
        </p:nvGrpSpPr>
        <p:grpSpPr>
          <a:xfrm>
            <a:off x="346323" y="7359091"/>
            <a:ext cx="6975655" cy="1525239"/>
            <a:chOff x="2757129" y="2951722"/>
            <a:chExt cx="6975655" cy="1525239"/>
          </a:xfrm>
        </p:grpSpPr>
        <p:grpSp>
          <p:nvGrpSpPr>
            <p:cNvPr id="69" name="组合 68"/>
            <p:cNvGrpSpPr/>
            <p:nvPr/>
          </p:nvGrpSpPr>
          <p:grpSpPr>
            <a:xfrm>
              <a:off x="2757129" y="2951722"/>
              <a:ext cx="2836767" cy="584775"/>
              <a:chOff x="2449306" y="2523261"/>
              <a:chExt cx="2836767" cy="584775"/>
            </a:xfrm>
          </p:grpSpPr>
          <p:sp>
            <p:nvSpPr>
              <p:cNvPr id="29" name="powerpoint template design by DAJU_PPT正版来源小红书大橘PPT微信DAJU_PPT请勿抄袭搬运！盗版必究！-1"/>
              <p:cNvSpPr txBox="1"/>
              <p:nvPr/>
            </p:nvSpPr>
            <p:spPr>
              <a:xfrm>
                <a:off x="2449306" y="2523261"/>
                <a:ext cx="639919" cy="584775"/>
              </a:xfrm>
              <a:prstGeom prst="rect">
                <a:avLst/>
              </a:prstGeom>
              <a:noFill/>
            </p:spPr>
            <p:txBody>
              <a:bodyPr wrap="none" rtlCol="0">
                <a:spAutoFit/>
              </a:bodyPr>
              <a:lstStyle/>
              <a:p>
                <a:r>
                  <a:rPr lang="en-US" altLang="zh-CN" sz="3200" b="1" dirty="0"/>
                  <a:t>01</a:t>
                </a:r>
                <a:endParaRPr lang="zh-CN" altLang="en-US" sz="3200" b="1" dirty="0"/>
              </a:p>
            </p:txBody>
          </p:sp>
          <p:sp>
            <p:nvSpPr>
              <p:cNvPr id="66" name="powerpoint template design by DAJU_PPT正版来源小红书大橘PPT微信DAJU_PPT请勿抄袭搬运！盗版必究！-2"/>
              <p:cNvSpPr txBox="1"/>
              <p:nvPr/>
            </p:nvSpPr>
            <p:spPr>
              <a:xfrm>
                <a:off x="3306044" y="2523261"/>
                <a:ext cx="1980029" cy="584775"/>
              </a:xfrm>
              <a:prstGeom prst="rect">
                <a:avLst/>
              </a:prstGeom>
              <a:noFill/>
            </p:spPr>
            <p:txBody>
              <a:bodyPr wrap="none" rtlCol="0">
                <a:spAutoFit/>
              </a:bodyPr>
              <a:lstStyle/>
              <a:p>
                <a:r>
                  <a:rPr lang="zh-CN" altLang="en-US" sz="3200" b="1" spc="300" dirty="0"/>
                  <a:t>学业成绩</a:t>
                </a:r>
              </a:p>
            </p:txBody>
          </p:sp>
          <p:cxnSp>
            <p:nvCxnSpPr>
              <p:cNvPr id="31" name="powerpoint template design by DAJU_PPT正版来源小红书大橘PPT微信DAJU_PPT请勿抄袭搬运！盗版必究！-3"/>
              <p:cNvCxnSpPr/>
              <p:nvPr/>
            </p:nvCxnSpPr>
            <p:spPr>
              <a:xfrm flipH="1">
                <a:off x="3146933" y="2624077"/>
                <a:ext cx="159111" cy="4446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6896017" y="2951722"/>
              <a:ext cx="2836767" cy="584775"/>
              <a:chOff x="2449306" y="2523261"/>
              <a:chExt cx="2836767" cy="584775"/>
            </a:xfrm>
          </p:grpSpPr>
          <p:sp>
            <p:nvSpPr>
              <p:cNvPr id="71" name="powerpoint template design by DAJU_PPT正版来源小红书大橘PPT微信DAJU_PPT请勿抄袭搬运！盗版必究！-4"/>
              <p:cNvSpPr txBox="1"/>
              <p:nvPr/>
            </p:nvSpPr>
            <p:spPr>
              <a:xfrm>
                <a:off x="2449306" y="2523261"/>
                <a:ext cx="639919" cy="584775"/>
              </a:xfrm>
              <a:prstGeom prst="rect">
                <a:avLst/>
              </a:prstGeom>
              <a:noFill/>
            </p:spPr>
            <p:txBody>
              <a:bodyPr wrap="none" rtlCol="0">
                <a:spAutoFit/>
              </a:bodyPr>
              <a:lstStyle/>
              <a:p>
                <a:r>
                  <a:rPr lang="en-US" altLang="zh-CN" sz="3200" b="1" dirty="0"/>
                  <a:t>02</a:t>
                </a:r>
                <a:endParaRPr lang="zh-CN" altLang="en-US" sz="3200" b="1" dirty="0"/>
              </a:p>
            </p:txBody>
          </p:sp>
          <p:sp>
            <p:nvSpPr>
              <p:cNvPr id="72" name="powerpoint template design by DAJU_PPT正版来源小红书大橘PPT微信DAJU_PPT请勿抄袭搬运！盗版必究！-5"/>
              <p:cNvSpPr txBox="1"/>
              <p:nvPr/>
            </p:nvSpPr>
            <p:spPr>
              <a:xfrm>
                <a:off x="3306044" y="2523261"/>
                <a:ext cx="1980029" cy="584775"/>
              </a:xfrm>
              <a:prstGeom prst="rect">
                <a:avLst/>
              </a:prstGeom>
              <a:noFill/>
            </p:spPr>
            <p:txBody>
              <a:bodyPr wrap="none" rtlCol="0">
                <a:spAutoFit/>
              </a:bodyPr>
              <a:lstStyle/>
              <a:p>
                <a:r>
                  <a:rPr lang="zh-CN" altLang="en-US" sz="3200" b="1" spc="300" dirty="0"/>
                  <a:t>科研竞赛</a:t>
                </a:r>
              </a:p>
            </p:txBody>
          </p:sp>
          <p:cxnSp>
            <p:nvCxnSpPr>
              <p:cNvPr id="73" name="powerpoint template design by DAJU_PPT正版来源小红书大橘PPT微信DAJU_PPT请勿抄袭搬运！盗版必究！-6"/>
              <p:cNvCxnSpPr/>
              <p:nvPr/>
            </p:nvCxnSpPr>
            <p:spPr>
              <a:xfrm flipH="1">
                <a:off x="3146933" y="2624077"/>
                <a:ext cx="159111" cy="4446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2757129" y="3892186"/>
              <a:ext cx="2836767" cy="584775"/>
              <a:chOff x="2449306" y="2523261"/>
              <a:chExt cx="2836767" cy="584775"/>
            </a:xfrm>
          </p:grpSpPr>
          <p:sp>
            <p:nvSpPr>
              <p:cNvPr id="75" name="powerpoint template design by DAJU_PPT正版来源小红书大橘PPT微信DAJU_PPT请勿抄袭搬运！盗版必究！-7"/>
              <p:cNvSpPr txBox="1"/>
              <p:nvPr/>
            </p:nvSpPr>
            <p:spPr>
              <a:xfrm>
                <a:off x="2449306" y="2523261"/>
                <a:ext cx="639919" cy="584775"/>
              </a:xfrm>
              <a:prstGeom prst="rect">
                <a:avLst/>
              </a:prstGeom>
              <a:noFill/>
            </p:spPr>
            <p:txBody>
              <a:bodyPr wrap="none" rtlCol="0">
                <a:spAutoFit/>
              </a:bodyPr>
              <a:lstStyle/>
              <a:p>
                <a:r>
                  <a:rPr lang="en-US" altLang="zh-CN" sz="3200" b="1" dirty="0"/>
                  <a:t>03</a:t>
                </a:r>
                <a:endParaRPr lang="zh-CN" altLang="en-US" sz="3200" b="1" dirty="0"/>
              </a:p>
            </p:txBody>
          </p:sp>
          <p:sp>
            <p:nvSpPr>
              <p:cNvPr id="76" name="powerpoint template design by DAJU_PPT正版来源小红书大橘PPT微信DAJU_PPT请勿抄袭搬运！盗版必究！-8"/>
              <p:cNvSpPr txBox="1"/>
              <p:nvPr/>
            </p:nvSpPr>
            <p:spPr>
              <a:xfrm>
                <a:off x="3306044" y="2523261"/>
                <a:ext cx="1980029" cy="584775"/>
              </a:xfrm>
              <a:prstGeom prst="rect">
                <a:avLst/>
              </a:prstGeom>
              <a:noFill/>
            </p:spPr>
            <p:txBody>
              <a:bodyPr wrap="none" rtlCol="0">
                <a:spAutoFit/>
              </a:bodyPr>
              <a:lstStyle/>
              <a:p>
                <a:r>
                  <a:rPr lang="zh-CN" altLang="en-US" sz="3200" b="1" spc="300" dirty="0"/>
                  <a:t>社会实践</a:t>
                </a:r>
              </a:p>
            </p:txBody>
          </p:sp>
          <p:cxnSp>
            <p:nvCxnSpPr>
              <p:cNvPr id="77" name="powerpoint template design by DAJU_PPT正版来源小红书大橘PPT微信DAJU_PPT请勿抄袭搬运！盗版必究！-9"/>
              <p:cNvCxnSpPr/>
              <p:nvPr/>
            </p:nvCxnSpPr>
            <p:spPr>
              <a:xfrm flipH="1">
                <a:off x="3146933" y="2624077"/>
                <a:ext cx="159111" cy="4446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6896017" y="3892186"/>
              <a:ext cx="2836767" cy="584775"/>
              <a:chOff x="2449306" y="2523261"/>
              <a:chExt cx="2836767" cy="584775"/>
            </a:xfrm>
          </p:grpSpPr>
          <p:sp>
            <p:nvSpPr>
              <p:cNvPr id="79" name="powerpoint template design by DAJU_PPT正版来源小红书大橘PPT微信DAJU_PPT请勿抄袭搬运！盗版必究！-10"/>
              <p:cNvSpPr txBox="1"/>
              <p:nvPr/>
            </p:nvSpPr>
            <p:spPr>
              <a:xfrm>
                <a:off x="2449306" y="2523261"/>
                <a:ext cx="639919" cy="584775"/>
              </a:xfrm>
              <a:prstGeom prst="rect">
                <a:avLst/>
              </a:prstGeom>
              <a:noFill/>
            </p:spPr>
            <p:txBody>
              <a:bodyPr wrap="none" rtlCol="0">
                <a:spAutoFit/>
              </a:bodyPr>
              <a:lstStyle/>
              <a:p>
                <a:r>
                  <a:rPr lang="en-US" altLang="zh-CN" sz="3200" b="1" dirty="0"/>
                  <a:t>04</a:t>
                </a:r>
                <a:endParaRPr lang="zh-CN" altLang="en-US" sz="3200" b="1" dirty="0"/>
              </a:p>
            </p:txBody>
          </p:sp>
          <p:sp>
            <p:nvSpPr>
              <p:cNvPr id="80" name="powerpoint template design by DAJU_PPT正版来源小红书大橘PPT微信DAJU_PPT请勿抄袭搬运！盗版必究！-11"/>
              <p:cNvSpPr txBox="1"/>
              <p:nvPr/>
            </p:nvSpPr>
            <p:spPr>
              <a:xfrm>
                <a:off x="3306044" y="2523261"/>
                <a:ext cx="1980029" cy="584775"/>
              </a:xfrm>
              <a:prstGeom prst="rect">
                <a:avLst/>
              </a:prstGeom>
              <a:noFill/>
            </p:spPr>
            <p:txBody>
              <a:bodyPr wrap="none" rtlCol="0">
                <a:spAutoFit/>
              </a:bodyPr>
              <a:lstStyle/>
              <a:p>
                <a:r>
                  <a:rPr lang="zh-CN" altLang="en-US" sz="3200" b="1" spc="300" dirty="0"/>
                  <a:t>未来规划</a:t>
                </a:r>
              </a:p>
            </p:txBody>
          </p:sp>
          <p:cxnSp>
            <p:nvCxnSpPr>
              <p:cNvPr id="81" name="powerpoint template design by DAJU_PPT正版来源小红书大橘PPT微信DAJU_PPT请勿抄袭搬运！盗版必究！-12"/>
              <p:cNvCxnSpPr/>
              <p:nvPr/>
            </p:nvCxnSpPr>
            <p:spPr>
              <a:xfrm flipH="1">
                <a:off x="3146933" y="2624077"/>
                <a:ext cx="159111" cy="4446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53" name="powerpoint template design by DAJU_PPT正版来源小红书大橘PPT微信DAJU_PPT请勿抄袭搬运！盗版必究！"/>
          <p:cNvGrpSpPr/>
          <p:nvPr/>
        </p:nvGrpSpPr>
        <p:grpSpPr>
          <a:xfrm>
            <a:off x="625734" y="2721751"/>
            <a:ext cx="10350628" cy="1690271"/>
            <a:chOff x="625734" y="2483214"/>
            <a:chExt cx="10350628" cy="1690271"/>
          </a:xfrm>
        </p:grpSpPr>
        <p:grpSp>
          <p:nvGrpSpPr>
            <p:cNvPr id="43" name="组合 42"/>
            <p:cNvGrpSpPr/>
            <p:nvPr/>
          </p:nvGrpSpPr>
          <p:grpSpPr>
            <a:xfrm>
              <a:off x="625734" y="2483214"/>
              <a:ext cx="2749471" cy="1690271"/>
              <a:chOff x="812932" y="2483214"/>
              <a:chExt cx="2749471" cy="1690271"/>
            </a:xfrm>
          </p:grpSpPr>
          <p:sp>
            <p:nvSpPr>
              <p:cNvPr id="2" name="powerpoint template design by DAJU_PPT正版来源小红书大橘PPT微信DAJU_PPT请勿抄袭搬运！盗版必究！-1"/>
              <p:cNvSpPr txBox="1"/>
              <p:nvPr/>
            </p:nvSpPr>
            <p:spPr>
              <a:xfrm>
                <a:off x="812932" y="3342488"/>
                <a:ext cx="2749471" cy="830997"/>
              </a:xfrm>
              <a:prstGeom prst="rect">
                <a:avLst/>
              </a:prstGeom>
              <a:noFill/>
            </p:spPr>
            <p:txBody>
              <a:bodyPr wrap="square" rtlCol="0">
                <a:spAutoFit/>
              </a:bodyPr>
              <a:lstStyle/>
              <a:p>
                <a:pPr algn="ctr"/>
                <a:r>
                  <a:rPr lang="en-US" altLang="zh-CN" sz="2400" b="1" spc="300" dirty="0" err="1">
                    <a:solidFill>
                      <a:schemeClr val="accent1"/>
                    </a:solidFill>
                  </a:rPr>
                  <a:t>Background&amp;purpose</a:t>
                </a:r>
                <a:r>
                  <a:rPr lang="en-US" altLang="zh-CN" sz="2400" b="1" spc="300" dirty="0">
                    <a:solidFill>
                      <a:schemeClr val="accent1"/>
                    </a:solidFill>
                  </a:rPr>
                  <a:t> </a:t>
                </a:r>
              </a:p>
            </p:txBody>
          </p:sp>
          <p:grpSp>
            <p:nvGrpSpPr>
              <p:cNvPr id="33" name="组合 32"/>
              <p:cNvGrpSpPr/>
              <p:nvPr/>
            </p:nvGrpSpPr>
            <p:grpSpPr>
              <a:xfrm>
                <a:off x="1813265" y="2483214"/>
                <a:ext cx="748800" cy="748800"/>
                <a:chOff x="1819499" y="2483214"/>
                <a:chExt cx="748800" cy="748800"/>
              </a:xfrm>
            </p:grpSpPr>
            <p:sp>
              <p:nvSpPr>
                <p:cNvPr id="32" name="powerpoint template design by DAJU_PPT正版来源小红书大橘PPT微信DAJU_PPT请勿抄袭搬运！盗版必究！-3"/>
                <p:cNvSpPr txBox="1"/>
                <p:nvPr/>
              </p:nvSpPr>
              <p:spPr>
                <a:xfrm>
                  <a:off x="1819499" y="2483214"/>
                  <a:ext cx="748800" cy="748800"/>
                </a:xfrm>
                <a:prstGeom prst="ellipse">
                  <a:avLst/>
                </a:prstGeom>
                <a:noFill/>
                <a:ln w="6350" cap="flat" cmpd="sng" algn="ctr">
                  <a:solidFill>
                    <a:srgbClr val="000000">
                      <a:alpha val="2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30" name="powerpoint template design by DAJU_PPT正版来源小红书大橘PPT微信DAJU_PPT请勿抄袭搬运！盗版必究！-4"/>
                <p:cNvSpPr txBox="1"/>
                <p:nvPr/>
              </p:nvSpPr>
              <p:spPr>
                <a:xfrm>
                  <a:off x="1862699" y="2526414"/>
                  <a:ext cx="662400" cy="662400"/>
                </a:xfrm>
                <a:prstGeom prst="ellipse">
                  <a:avLst/>
                </a:prstGeom>
                <a:noFill/>
                <a:ln w="12700" cap="flat" cmpd="sng" algn="ctr">
                  <a:solidFill>
                    <a:srgbClr val="000000">
                      <a:alpha val="4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13" name="powerpoint template design by DAJU_PPT正版来源小红书大橘PPT微信DAJU_PPT请勿抄袭搬运！盗版必究！-5"/>
                <p:cNvSpPr txBox="1"/>
                <p:nvPr/>
              </p:nvSpPr>
              <p:spPr>
                <a:xfrm>
                  <a:off x="1905899" y="2569614"/>
                  <a:ext cx="576000" cy="576000"/>
                </a:xfrm>
                <a:prstGeom prst="ellipse">
                  <a:avLst/>
                </a:prstGeom>
                <a:noFill/>
              </p:spPr>
              <p:txBody>
                <a:bodyPr wrap="none" lIns="0" tIns="0" rIns="0" bIns="0" rtlCol="0">
                  <a:spAutoFit/>
                </a:bodyPr>
                <a:lstStyle/>
                <a:p>
                  <a:pPr algn="ctr"/>
                  <a:r>
                    <a:rPr lang="en-US" altLang="zh-CN" sz="2800" b="1" dirty="0">
                      <a:solidFill>
                        <a:schemeClr val="accent2"/>
                      </a:solidFill>
                    </a:rPr>
                    <a:t>01</a:t>
                  </a:r>
                  <a:endParaRPr lang="zh-CN" altLang="en-US" sz="2800" b="1" dirty="0">
                    <a:solidFill>
                      <a:schemeClr val="accent2"/>
                    </a:solidFill>
                  </a:endParaRPr>
                </a:p>
              </p:txBody>
            </p:sp>
          </p:grpSp>
        </p:grpSp>
        <p:grpSp>
          <p:nvGrpSpPr>
            <p:cNvPr id="44" name="组合 43"/>
            <p:cNvGrpSpPr/>
            <p:nvPr/>
          </p:nvGrpSpPr>
          <p:grpSpPr>
            <a:xfrm>
              <a:off x="3695923" y="2483214"/>
              <a:ext cx="2069797" cy="1320939"/>
              <a:chOff x="3758322" y="2483214"/>
              <a:chExt cx="2069797" cy="1320939"/>
            </a:xfrm>
          </p:grpSpPr>
          <p:sp>
            <p:nvSpPr>
              <p:cNvPr id="3" name="powerpoint template design by DAJU_PPT正版来源小红书大橘PPT微信DAJU_PPT请勿抄袭搬运！盗版必究！-6"/>
              <p:cNvSpPr txBox="1"/>
              <p:nvPr/>
            </p:nvSpPr>
            <p:spPr>
              <a:xfrm>
                <a:off x="3758322" y="3342488"/>
                <a:ext cx="2069797" cy="461665"/>
              </a:xfrm>
              <a:prstGeom prst="rect">
                <a:avLst/>
              </a:prstGeom>
              <a:noFill/>
            </p:spPr>
            <p:txBody>
              <a:bodyPr wrap="square" rtlCol="0">
                <a:spAutoFit/>
              </a:bodyPr>
              <a:lstStyle/>
              <a:p>
                <a:pPr algn="ctr"/>
                <a:r>
                  <a:rPr lang="en-US" altLang="zh-CN" sz="2400" b="1" spc="300" dirty="0">
                    <a:solidFill>
                      <a:schemeClr val="accent1"/>
                    </a:solidFill>
                  </a:rPr>
                  <a:t>process </a:t>
                </a:r>
                <a:endParaRPr lang="zh-CN" altLang="en-US" sz="2400" b="1" spc="300" dirty="0">
                  <a:solidFill>
                    <a:schemeClr val="accent1"/>
                  </a:solidFill>
                </a:endParaRPr>
              </a:p>
            </p:txBody>
          </p:sp>
          <p:grpSp>
            <p:nvGrpSpPr>
              <p:cNvPr id="36" name="组合 35"/>
              <p:cNvGrpSpPr/>
              <p:nvPr/>
            </p:nvGrpSpPr>
            <p:grpSpPr>
              <a:xfrm>
                <a:off x="4418821" y="2483214"/>
                <a:ext cx="748800" cy="748800"/>
                <a:chOff x="4425055" y="2483214"/>
                <a:chExt cx="748800" cy="748800"/>
              </a:xfrm>
            </p:grpSpPr>
            <p:sp>
              <p:nvSpPr>
                <p:cNvPr id="35" name="powerpoint template design by DAJU_PPT正版来源小红书大橘PPT微信DAJU_PPT请勿抄袭搬运！盗版必究！-8"/>
                <p:cNvSpPr txBox="1"/>
                <p:nvPr/>
              </p:nvSpPr>
              <p:spPr>
                <a:xfrm>
                  <a:off x="4425055" y="2483214"/>
                  <a:ext cx="748800" cy="748800"/>
                </a:xfrm>
                <a:prstGeom prst="ellipse">
                  <a:avLst/>
                </a:prstGeom>
                <a:noFill/>
                <a:ln w="6350" cap="flat" cmpd="sng" algn="ctr">
                  <a:solidFill>
                    <a:srgbClr val="000000">
                      <a:alpha val="2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34" name="powerpoint template design by DAJU_PPT正版来源小红书大橘PPT微信DAJU_PPT请勿抄袭搬运！盗版必究！-9"/>
                <p:cNvSpPr txBox="1"/>
                <p:nvPr/>
              </p:nvSpPr>
              <p:spPr>
                <a:xfrm>
                  <a:off x="4468255" y="2526414"/>
                  <a:ext cx="662400" cy="662400"/>
                </a:xfrm>
                <a:prstGeom prst="ellipse">
                  <a:avLst/>
                </a:prstGeom>
                <a:noFill/>
                <a:ln w="12700" cap="flat" cmpd="sng" algn="ctr">
                  <a:solidFill>
                    <a:srgbClr val="000000">
                      <a:alpha val="4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14" name="powerpoint template design by DAJU_PPT正版来源小红书大橘PPT微信DAJU_PPT请勿抄袭搬运！盗版必究！-10"/>
                <p:cNvSpPr txBox="1"/>
                <p:nvPr/>
              </p:nvSpPr>
              <p:spPr>
                <a:xfrm>
                  <a:off x="4511455" y="2569614"/>
                  <a:ext cx="576000" cy="576000"/>
                </a:xfrm>
                <a:prstGeom prst="ellipse">
                  <a:avLst/>
                </a:prstGeom>
                <a:noFill/>
              </p:spPr>
              <p:txBody>
                <a:bodyPr wrap="none" lIns="0" tIns="0" rIns="0" bIns="0" rtlCol="0">
                  <a:spAutoFit/>
                </a:bodyPr>
                <a:lstStyle/>
                <a:p>
                  <a:pPr algn="ctr"/>
                  <a:r>
                    <a:rPr lang="en-US" altLang="zh-CN" sz="2800" b="1" dirty="0">
                      <a:solidFill>
                        <a:schemeClr val="accent2"/>
                      </a:solidFill>
                    </a:rPr>
                    <a:t>02</a:t>
                  </a:r>
                  <a:endParaRPr lang="zh-CN" altLang="en-US" sz="2800" b="1" dirty="0">
                    <a:solidFill>
                      <a:schemeClr val="accent2"/>
                    </a:solidFill>
                  </a:endParaRPr>
                </a:p>
              </p:txBody>
            </p:sp>
          </p:grpSp>
        </p:grpSp>
        <p:grpSp>
          <p:nvGrpSpPr>
            <p:cNvPr id="45" name="组合 44"/>
            <p:cNvGrpSpPr/>
            <p:nvPr/>
          </p:nvGrpSpPr>
          <p:grpSpPr>
            <a:xfrm>
              <a:off x="6676347" y="2483214"/>
              <a:ext cx="1569660" cy="1320939"/>
              <a:chOff x="6613947" y="2483214"/>
              <a:chExt cx="1569660" cy="1320939"/>
            </a:xfrm>
          </p:grpSpPr>
          <p:sp>
            <p:nvSpPr>
              <p:cNvPr id="4" name="powerpoint template design by DAJU_PPT正版来源小红书大橘PPT微信DAJU_PPT请勿抄袭搬运！盗版必究！-11"/>
              <p:cNvSpPr txBox="1"/>
              <p:nvPr/>
            </p:nvSpPr>
            <p:spPr>
              <a:xfrm>
                <a:off x="6613947" y="3342488"/>
                <a:ext cx="1569660" cy="461665"/>
              </a:xfrm>
              <a:prstGeom prst="rect">
                <a:avLst/>
              </a:prstGeom>
              <a:noFill/>
            </p:spPr>
            <p:txBody>
              <a:bodyPr wrap="none" rtlCol="0">
                <a:spAutoFit/>
              </a:bodyPr>
              <a:lstStyle/>
              <a:p>
                <a:pPr algn="ctr"/>
                <a:r>
                  <a:rPr lang="zh-CN" altLang="en-US" sz="2400" b="1" spc="300" dirty="0">
                    <a:solidFill>
                      <a:schemeClr val="accent1"/>
                    </a:solidFill>
                  </a:rPr>
                  <a:t>社会实践</a:t>
                </a:r>
              </a:p>
            </p:txBody>
          </p:sp>
          <p:grpSp>
            <p:nvGrpSpPr>
              <p:cNvPr id="39" name="组合 38"/>
              <p:cNvGrpSpPr/>
              <p:nvPr/>
            </p:nvGrpSpPr>
            <p:grpSpPr>
              <a:xfrm>
                <a:off x="7024377" y="2483214"/>
                <a:ext cx="748800" cy="748800"/>
                <a:chOff x="7030612" y="2483214"/>
                <a:chExt cx="748800" cy="748800"/>
              </a:xfrm>
            </p:grpSpPr>
            <p:sp>
              <p:nvSpPr>
                <p:cNvPr id="38" name="powerpoint template design by DAJU_PPT正版来源小红书大橘PPT微信DAJU_PPT请勿抄袭搬运！盗版必究！-13"/>
                <p:cNvSpPr txBox="1"/>
                <p:nvPr/>
              </p:nvSpPr>
              <p:spPr>
                <a:xfrm>
                  <a:off x="7030612" y="2483214"/>
                  <a:ext cx="748800" cy="748800"/>
                </a:xfrm>
                <a:prstGeom prst="ellipse">
                  <a:avLst/>
                </a:prstGeom>
                <a:noFill/>
                <a:ln w="6350" cap="flat" cmpd="sng" algn="ctr">
                  <a:solidFill>
                    <a:srgbClr val="000000">
                      <a:alpha val="2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37" name="powerpoint template design by DAJU_PPT正版来源小红书大橘PPT微信DAJU_PPT请勿抄袭搬运！盗版必究！-14"/>
                <p:cNvSpPr txBox="1"/>
                <p:nvPr/>
              </p:nvSpPr>
              <p:spPr>
                <a:xfrm>
                  <a:off x="7073812" y="2526414"/>
                  <a:ext cx="662400" cy="662400"/>
                </a:xfrm>
                <a:prstGeom prst="ellipse">
                  <a:avLst/>
                </a:prstGeom>
                <a:noFill/>
                <a:ln w="12700" cap="flat" cmpd="sng" algn="ctr">
                  <a:solidFill>
                    <a:srgbClr val="000000">
                      <a:alpha val="4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15" name="powerpoint template design by DAJU_PPT正版来源小红书大橘PPT微信DAJU_PPT请勿抄袭搬运！盗版必究！-15"/>
                <p:cNvSpPr txBox="1"/>
                <p:nvPr/>
              </p:nvSpPr>
              <p:spPr>
                <a:xfrm>
                  <a:off x="7117011" y="2569614"/>
                  <a:ext cx="576000" cy="576000"/>
                </a:xfrm>
                <a:prstGeom prst="ellipse">
                  <a:avLst/>
                </a:prstGeom>
                <a:noFill/>
              </p:spPr>
              <p:txBody>
                <a:bodyPr wrap="none" lIns="0" tIns="0" rIns="0" bIns="0" rtlCol="0">
                  <a:spAutoFit/>
                </a:bodyPr>
                <a:lstStyle/>
                <a:p>
                  <a:pPr algn="ctr"/>
                  <a:r>
                    <a:rPr lang="en-US" altLang="zh-CN" sz="2800" b="1" dirty="0">
                      <a:solidFill>
                        <a:schemeClr val="accent2"/>
                      </a:solidFill>
                    </a:rPr>
                    <a:t>03</a:t>
                  </a:r>
                  <a:endParaRPr lang="zh-CN" altLang="en-US" sz="2800" b="1" dirty="0">
                    <a:solidFill>
                      <a:schemeClr val="accent2"/>
                    </a:solidFill>
                  </a:endParaRPr>
                </a:p>
              </p:txBody>
            </p:sp>
          </p:grpSp>
        </p:grpSp>
        <p:grpSp>
          <p:nvGrpSpPr>
            <p:cNvPr id="46" name="组合 45"/>
            <p:cNvGrpSpPr/>
            <p:nvPr/>
          </p:nvGrpSpPr>
          <p:grpSpPr>
            <a:xfrm>
              <a:off x="9406702" y="2483214"/>
              <a:ext cx="1569660" cy="1320939"/>
              <a:chOff x="9219502" y="2483214"/>
              <a:chExt cx="1569660" cy="1320939"/>
            </a:xfrm>
          </p:grpSpPr>
          <p:sp>
            <p:nvSpPr>
              <p:cNvPr id="6" name="powerpoint template design by DAJU_PPT正版来源小红书大橘PPT微信DAJU_PPT请勿抄袭搬运！盗版必究！-16"/>
              <p:cNvSpPr txBox="1"/>
              <p:nvPr/>
            </p:nvSpPr>
            <p:spPr>
              <a:xfrm>
                <a:off x="9219502" y="3342488"/>
                <a:ext cx="1569660" cy="461665"/>
              </a:xfrm>
              <a:prstGeom prst="rect">
                <a:avLst/>
              </a:prstGeom>
              <a:noFill/>
            </p:spPr>
            <p:txBody>
              <a:bodyPr wrap="none" rtlCol="0">
                <a:spAutoFit/>
              </a:bodyPr>
              <a:lstStyle/>
              <a:p>
                <a:pPr algn="ctr"/>
                <a:r>
                  <a:rPr lang="zh-CN" altLang="en-US" sz="2400" b="1" spc="300" dirty="0">
                    <a:solidFill>
                      <a:schemeClr val="accent1"/>
                    </a:solidFill>
                  </a:rPr>
                  <a:t>未来规划</a:t>
                </a:r>
              </a:p>
            </p:txBody>
          </p:sp>
          <p:grpSp>
            <p:nvGrpSpPr>
              <p:cNvPr id="42" name="组合 41"/>
              <p:cNvGrpSpPr/>
              <p:nvPr/>
            </p:nvGrpSpPr>
            <p:grpSpPr>
              <a:xfrm>
                <a:off x="9629932" y="2483214"/>
                <a:ext cx="748800" cy="748800"/>
                <a:chOff x="9636167" y="2483214"/>
                <a:chExt cx="748800" cy="748800"/>
              </a:xfrm>
            </p:grpSpPr>
            <p:sp>
              <p:nvSpPr>
                <p:cNvPr id="41" name="powerpoint template design by DAJU_PPT正版来源小红书大橘PPT微信DAJU_PPT请勿抄袭搬运！盗版必究！-18"/>
                <p:cNvSpPr txBox="1"/>
                <p:nvPr/>
              </p:nvSpPr>
              <p:spPr>
                <a:xfrm>
                  <a:off x="9636167" y="2483214"/>
                  <a:ext cx="748800" cy="748800"/>
                </a:xfrm>
                <a:prstGeom prst="ellipse">
                  <a:avLst/>
                </a:prstGeom>
                <a:noFill/>
                <a:ln w="6350" cap="flat" cmpd="sng" algn="ctr">
                  <a:solidFill>
                    <a:srgbClr val="000000">
                      <a:alpha val="2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40" name="powerpoint template design by DAJU_PPT正版来源小红书大橘PPT微信DAJU_PPT请勿抄袭搬运！盗版必究！-19"/>
                <p:cNvSpPr txBox="1"/>
                <p:nvPr/>
              </p:nvSpPr>
              <p:spPr>
                <a:xfrm>
                  <a:off x="9679367" y="2526414"/>
                  <a:ext cx="662400" cy="662400"/>
                </a:xfrm>
                <a:prstGeom prst="ellipse">
                  <a:avLst/>
                </a:prstGeom>
                <a:noFill/>
                <a:ln w="12700" cap="flat" cmpd="sng" algn="ctr">
                  <a:solidFill>
                    <a:srgbClr val="000000">
                      <a:alpha val="40000"/>
                    </a:srgbClr>
                  </a:solidFill>
                  <a:prstDash val="solid"/>
                  <a:round/>
                  <a:headEnd type="none" w="med" len="med"/>
                  <a:tailEnd type="none" w="med" len="med"/>
                </a:ln>
              </p:spPr>
              <p:txBody>
                <a:bodyPr wrap="none" lIns="0" tIns="0" rIns="0" bIns="0" rtlCol="0">
                  <a:noAutofit/>
                </a:bodyPr>
                <a:lstStyle/>
                <a:p>
                  <a:pPr algn="ctr"/>
                  <a:endParaRPr lang="zh-CN" altLang="en-US" dirty="0"/>
                </a:p>
              </p:txBody>
            </p:sp>
            <p:sp>
              <p:nvSpPr>
                <p:cNvPr id="16" name="powerpoint template design by DAJU_PPT正版来源小红书大橘PPT微信DAJU_PPT请勿抄袭搬运！盗版必究！-20"/>
                <p:cNvSpPr txBox="1"/>
                <p:nvPr/>
              </p:nvSpPr>
              <p:spPr>
                <a:xfrm>
                  <a:off x="9722566" y="2569614"/>
                  <a:ext cx="576000" cy="576000"/>
                </a:xfrm>
                <a:prstGeom prst="ellipse">
                  <a:avLst/>
                </a:prstGeom>
                <a:noFill/>
              </p:spPr>
              <p:txBody>
                <a:bodyPr wrap="none" lIns="0" tIns="0" rIns="0" bIns="0" rtlCol="0">
                  <a:spAutoFit/>
                </a:bodyPr>
                <a:lstStyle/>
                <a:p>
                  <a:pPr algn="ctr"/>
                  <a:r>
                    <a:rPr lang="en-US" altLang="zh-CN" sz="2800" b="1" dirty="0">
                      <a:solidFill>
                        <a:schemeClr val="accent2"/>
                      </a:solidFill>
                    </a:rPr>
                    <a:t>04</a:t>
                  </a:r>
                  <a:endParaRPr lang="zh-CN" altLang="en-US" sz="2800" b="1" dirty="0">
                    <a:solidFill>
                      <a:schemeClr val="accent2"/>
                    </a:solidFill>
                  </a:endParaRPr>
                </a:p>
              </p:txBody>
            </p:sp>
          </p:grpSp>
        </p:grpSp>
        <p:cxnSp>
          <p:nvCxnSpPr>
            <p:cNvPr id="49" name="powerpoint template design by DAJU_PPT正版来源小红书大橘PPT微信DAJU_PPT请勿抄袭搬运！盗版必究！-21"/>
            <p:cNvCxnSpPr/>
            <p:nvPr/>
          </p:nvCxnSpPr>
          <p:spPr>
            <a:xfrm>
              <a:off x="3368233" y="2643799"/>
              <a:ext cx="0" cy="142928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powerpoint template design by DAJU_PPT正版来源小红书大橘PPT微信DAJU_PPT请勿抄袭搬运！盗版必究！-22"/>
            <p:cNvCxnSpPr/>
            <p:nvPr/>
          </p:nvCxnSpPr>
          <p:spPr>
            <a:xfrm>
              <a:off x="6095999" y="2643799"/>
              <a:ext cx="0" cy="142928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powerpoint template design by DAJU_PPT正版来源小红书大橘PPT微信DAJU_PPT请勿抄袭搬运！盗版必究！-23"/>
            <p:cNvCxnSpPr/>
            <p:nvPr/>
          </p:nvCxnSpPr>
          <p:spPr>
            <a:xfrm>
              <a:off x="8823765" y="2643799"/>
              <a:ext cx="0" cy="142928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powerpoint template design by DAJU_PPT正版来源小红书大橘PPT微信DAJU_PPT请勿抄袭搬运！盗版必究！"/>
          <p:cNvSpPr/>
          <p:nvPr/>
        </p:nvSpPr>
        <p:spPr>
          <a:xfrm>
            <a:off x="-1" y="5830355"/>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6702" y="518578"/>
            <a:ext cx="2099269" cy="475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CD6A04D8-2081-4ED3-C4D1-9AEDE3ECBE10}"/>
              </a:ext>
            </a:extLst>
          </p:cNvPr>
          <p:cNvGraphicFramePr/>
          <p:nvPr>
            <p:extLst>
              <p:ext uri="{D42A27DB-BD31-4B8C-83A1-F6EECF244321}">
                <p14:modId xmlns:p14="http://schemas.microsoft.com/office/powerpoint/2010/main" val="3929445081"/>
              </p:ext>
            </p:extLst>
          </p:nvPr>
        </p:nvGraphicFramePr>
        <p:xfrm>
          <a:off x="-1" y="0"/>
          <a:ext cx="5576341"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348B77B7-98CA-3478-65BC-F06EC1691C00}"/>
              </a:ext>
            </a:extLst>
          </p:cNvPr>
          <p:cNvSpPr txBox="1"/>
          <p:nvPr/>
        </p:nvSpPr>
        <p:spPr>
          <a:xfrm>
            <a:off x="5821680" y="2631440"/>
            <a:ext cx="5445760" cy="3139321"/>
          </a:xfrm>
          <a:prstGeom prst="rect">
            <a:avLst/>
          </a:prstGeom>
          <a:noFill/>
        </p:spPr>
        <p:txBody>
          <a:bodyPr wrap="square" rtlCol="0">
            <a:spAutoFit/>
          </a:bodyPr>
          <a:lstStyle/>
          <a:p>
            <a:r>
              <a:rPr lang="en-US" altLang="zh-CN" dirty="0"/>
              <a:t>From the chart on the right, we can see that the majority of people choose </a:t>
            </a:r>
            <a:r>
              <a:rPr lang="en-US" altLang="zh-CN" dirty="0">
                <a:solidFill>
                  <a:srgbClr val="FF0000"/>
                </a:solidFill>
              </a:rPr>
              <a:t>"never" or "rarely". </a:t>
            </a:r>
            <a:r>
              <a:rPr lang="en-US" altLang="zh-CN" dirty="0"/>
              <a:t>This is because most college students still regard the anchor as a stranger deep down when watching the live broadcast. The reluctance to participate in activities initiated by strangers is a behavior often referred to as </a:t>
            </a:r>
            <a:r>
              <a:rPr lang="en-US" altLang="zh-CN" dirty="0">
                <a:solidFill>
                  <a:srgbClr val="00B0F0"/>
                </a:solidFill>
              </a:rPr>
              <a:t>"social phobia." </a:t>
            </a:r>
            <a:r>
              <a:rPr lang="en-US" altLang="zh-CN" dirty="0"/>
              <a:t>But at the same time, the number of people who chose </a:t>
            </a:r>
            <a:r>
              <a:rPr lang="en-US" altLang="zh-CN" dirty="0">
                <a:solidFill>
                  <a:srgbClr val="FF0000"/>
                </a:solidFill>
              </a:rPr>
              <a:t>"sometimes"</a:t>
            </a:r>
            <a:r>
              <a:rPr lang="en-US" altLang="zh-CN" dirty="0"/>
              <a:t> also accounted for nearly one-third, which is also a reflection of the respondents' initiative to communicate externally.</a:t>
            </a:r>
            <a:endParaRPr lang="zh-CN" altLang="en-US" dirty="0"/>
          </a:p>
        </p:txBody>
      </p:sp>
    </p:spTree>
    <p:extLst>
      <p:ext uri="{BB962C8B-B14F-4D97-AF65-F5344CB8AC3E}">
        <p14:creationId xmlns:p14="http://schemas.microsoft.com/office/powerpoint/2010/main" val="179638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CE84C157-D140-C9B8-8147-25650E8048AD}"/>
              </a:ext>
            </a:extLst>
          </p:cNvPr>
          <p:cNvGraphicFramePr/>
          <p:nvPr>
            <p:extLst>
              <p:ext uri="{D42A27DB-BD31-4B8C-83A1-F6EECF244321}">
                <p14:modId xmlns:p14="http://schemas.microsoft.com/office/powerpoint/2010/main" val="2827010414"/>
              </p:ext>
            </p:extLst>
          </p:nvPr>
        </p:nvGraphicFramePr>
        <p:xfrm>
          <a:off x="0" y="0"/>
          <a:ext cx="5867816"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5749B0A1-87BD-B20B-B48F-F2F03BD2FCDB}"/>
              </a:ext>
            </a:extLst>
          </p:cNvPr>
          <p:cNvSpPr txBox="1"/>
          <p:nvPr/>
        </p:nvSpPr>
        <p:spPr>
          <a:xfrm>
            <a:off x="6014720" y="2235200"/>
            <a:ext cx="5445760" cy="2862322"/>
          </a:xfrm>
          <a:prstGeom prst="rect">
            <a:avLst/>
          </a:prstGeom>
          <a:noFill/>
        </p:spPr>
        <p:txBody>
          <a:bodyPr wrap="square" rtlCol="0">
            <a:spAutoFit/>
          </a:bodyPr>
          <a:lstStyle/>
          <a:p>
            <a:r>
              <a:rPr lang="en-US" altLang="zh-CN" dirty="0"/>
              <a:t>As shown in the bar chart on the left, </a:t>
            </a:r>
            <a:r>
              <a:rPr lang="en-US" altLang="zh-CN" dirty="0">
                <a:solidFill>
                  <a:srgbClr val="FF0000"/>
                </a:solidFill>
              </a:rPr>
              <a:t>most people </a:t>
            </a:r>
            <a:r>
              <a:rPr lang="en-US" altLang="zh-CN" dirty="0"/>
              <a:t>are still very resistant to uncomfortable content in live broadcasts. This also shows that online live broadcast is not and should not be the form that  attracts the attention of some people through uncomfortable content,</a:t>
            </a:r>
            <a:r>
              <a:rPr lang="zh-CN" altLang="en-US" dirty="0"/>
              <a:t> </a:t>
            </a:r>
            <a:r>
              <a:rPr lang="en-US" altLang="zh-CN" dirty="0"/>
              <a:t>Not only will live broadcasts with this kind of content not attract the attention of the audience for a long time, but it may also hit legal red lines and </a:t>
            </a:r>
            <a:r>
              <a:rPr lang="en-US" altLang="zh-CN" dirty="0">
                <a:solidFill>
                  <a:srgbClr val="00B0F0"/>
                </a:solidFill>
              </a:rPr>
              <a:t>harm others without benefiting oneself.</a:t>
            </a:r>
            <a:endParaRPr lang="zh-CN" altLang="en-US" dirty="0">
              <a:solidFill>
                <a:srgbClr val="00B0F0"/>
              </a:solidFill>
            </a:endParaRPr>
          </a:p>
        </p:txBody>
      </p:sp>
    </p:spTree>
    <p:extLst>
      <p:ext uri="{BB962C8B-B14F-4D97-AF65-F5344CB8AC3E}">
        <p14:creationId xmlns:p14="http://schemas.microsoft.com/office/powerpoint/2010/main" val="223398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A940B7D8-45E7-FC77-6092-4FA7C3F48F0B}"/>
              </a:ext>
            </a:extLst>
          </p:cNvPr>
          <p:cNvGraphicFramePr/>
          <p:nvPr>
            <p:extLst>
              <p:ext uri="{D42A27DB-BD31-4B8C-83A1-F6EECF244321}">
                <p14:modId xmlns:p14="http://schemas.microsoft.com/office/powerpoint/2010/main" val="2330149550"/>
              </p:ext>
            </p:extLst>
          </p:nvPr>
        </p:nvGraphicFramePr>
        <p:xfrm>
          <a:off x="0" y="0"/>
          <a:ext cx="609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029D9F5B-73B5-798C-F81E-E00704E13FBF}"/>
              </a:ext>
            </a:extLst>
          </p:cNvPr>
          <p:cNvSpPr txBox="1"/>
          <p:nvPr/>
        </p:nvSpPr>
        <p:spPr>
          <a:xfrm>
            <a:off x="6238240" y="1676400"/>
            <a:ext cx="5384800" cy="3970318"/>
          </a:xfrm>
          <a:prstGeom prst="rect">
            <a:avLst/>
          </a:prstGeom>
          <a:noFill/>
        </p:spPr>
        <p:txBody>
          <a:bodyPr wrap="square" rtlCol="0">
            <a:spAutoFit/>
          </a:bodyPr>
          <a:lstStyle/>
          <a:p>
            <a:r>
              <a:rPr lang="en-US" altLang="zh-CN" dirty="0"/>
              <a:t>Finally we come to improvements</a:t>
            </a:r>
          </a:p>
          <a:p>
            <a:r>
              <a:rPr lang="en-US" altLang="zh-CN" dirty="0"/>
              <a:t>Obviously, </a:t>
            </a:r>
            <a:r>
              <a:rPr lang="en-US" altLang="zh-CN" dirty="0">
                <a:solidFill>
                  <a:srgbClr val="00B0F0"/>
                </a:solidFill>
              </a:rPr>
              <a:t>improving the quality</a:t>
            </a:r>
            <a:r>
              <a:rPr lang="en-US" altLang="zh-CN" dirty="0"/>
              <a:t> of content is still what </a:t>
            </a:r>
            <a:r>
              <a:rPr lang="en-US" altLang="zh-CN" dirty="0">
                <a:solidFill>
                  <a:srgbClr val="FF0000"/>
                </a:solidFill>
              </a:rPr>
              <a:t>most people </a:t>
            </a:r>
            <a:r>
              <a:rPr lang="en-US" altLang="zh-CN" dirty="0"/>
              <a:t>are looking forward to. But what is remarkable is that </a:t>
            </a:r>
            <a:r>
              <a:rPr lang="en-US" altLang="zh-CN" dirty="0">
                <a:solidFill>
                  <a:srgbClr val="FF0000"/>
                </a:solidFill>
              </a:rPr>
              <a:t>a large part of </a:t>
            </a:r>
            <a:r>
              <a:rPr lang="en-US" altLang="zh-CN" dirty="0"/>
              <a:t>the people choose </a:t>
            </a:r>
            <a:r>
              <a:rPr lang="en-US" altLang="zh-CN" dirty="0">
                <a:solidFill>
                  <a:srgbClr val="00B0F0"/>
                </a:solidFill>
              </a:rPr>
              <a:t>supervision</a:t>
            </a:r>
            <a:r>
              <a:rPr lang="en-US" altLang="zh-CN" dirty="0"/>
              <a:t> </a:t>
            </a:r>
            <a:r>
              <a:rPr lang="zh-CN" altLang="en-US" dirty="0"/>
              <a:t>，</a:t>
            </a:r>
            <a:r>
              <a:rPr lang="en-US" altLang="zh-CN" dirty="0"/>
              <a:t> This also shows from the side that there are indeed many problems in the current live broadcast environment that need to be dealt with by relevant departments. The second is </a:t>
            </a:r>
            <a:r>
              <a:rPr lang="en-US" altLang="zh-CN" dirty="0">
                <a:solidFill>
                  <a:srgbClr val="00B0F0"/>
                </a:solidFill>
              </a:rPr>
              <a:t>user experience</a:t>
            </a:r>
            <a:r>
              <a:rPr lang="en-US" altLang="zh-CN" dirty="0"/>
              <a:t>. A user’s loyalty to a live broadcast software will still be reflected in the user’s experience. A good user experience will increase user stickiness . As for the interactive function, only a few people pay attention to it. The reason has been mentioned before, so I won’t repeat it again.</a:t>
            </a:r>
            <a:endParaRPr lang="zh-CN" altLang="en-US" dirty="0"/>
          </a:p>
        </p:txBody>
      </p:sp>
    </p:spTree>
    <p:extLst>
      <p:ext uri="{BB962C8B-B14F-4D97-AF65-F5344CB8AC3E}">
        <p14:creationId xmlns:p14="http://schemas.microsoft.com/office/powerpoint/2010/main" val="178045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owerpoint template design by DAJU_PPT正版来源小红书大橘PPT微信DAJU_PPT请勿抄袭搬运！盗版必究！"/>
          <p:cNvSpPr>
            <a:spLocks noGrp="1"/>
          </p:cNvSpPr>
          <p:nvPr>
            <p:ph type="body" sz="quarter" idx="12"/>
          </p:nvPr>
        </p:nvSpPr>
        <p:spPr>
          <a:xfrm>
            <a:off x="3437547" y="2929387"/>
            <a:ext cx="5147224" cy="664797"/>
          </a:xfrm>
          <a:prstGeom prst="rect">
            <a:avLst/>
          </a:prstGeom>
        </p:spPr>
        <p:txBody>
          <a:bodyPr/>
          <a:lstStyle/>
          <a:p>
            <a:r>
              <a:rPr lang="en-US" altLang="zh-CN" sz="4800" dirty="0">
                <a:latin typeface="+mn-lt"/>
                <a:ea typeface="+mn-ea"/>
                <a:cs typeface="+mn-ea"/>
                <a:sym typeface="+mn-lt"/>
              </a:rPr>
              <a:t>Background</a:t>
            </a:r>
            <a:endParaRPr lang="zh-CN" altLang="en-US" sz="4800" dirty="0">
              <a:latin typeface="+mn-lt"/>
              <a:ea typeface="+mn-ea"/>
              <a:cs typeface="+mn-ea"/>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560715" y="1443516"/>
            <a:ext cx="900888" cy="8309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a:latin typeface="+mn-lt"/>
                <a:cs typeface="+mn-ea"/>
                <a:sym typeface="+mn-lt"/>
              </a:rPr>
              <a:t>01</a:t>
            </a:r>
            <a:endParaRPr lang="zh-CN" altLang="en-US" dirty="0">
              <a:latin typeface="+mn-lt"/>
              <a:cs typeface="+mn-ea"/>
              <a:sym typeface="+mn-lt"/>
            </a:endParaRPr>
          </a:p>
        </p:txBody>
      </p:sp>
      <p:sp>
        <p:nvSpPr>
          <p:cNvPr id="5" name="powerpoint template design by DAJU_PPT正版来源小红书大橘PPT微信DAJU_PPT请勿抄袭搬运！盗版必究！"/>
          <p:cNvSpPr>
            <a:spLocks noGrp="1"/>
          </p:cNvSpPr>
          <p:nvPr>
            <p:ph type="body" sz="quarter" idx="15"/>
          </p:nvPr>
        </p:nvSpPr>
        <p:spPr>
          <a:xfrm>
            <a:off x="3723338" y="2332353"/>
            <a:ext cx="4575642" cy="259267"/>
          </a:xfrm>
        </p:spPr>
        <p:txBody>
          <a:bodyPr/>
          <a:lstStyle/>
          <a:p>
            <a:r>
              <a:rPr lang="en-US" altLang="zh-CN" dirty="0"/>
              <a:t>PART ONE</a:t>
            </a:r>
            <a:endParaRPr lang="zh-CN" altLang="en-US" dirty="0"/>
          </a:p>
        </p:txBody>
      </p:sp>
      <p:sp>
        <p:nvSpPr>
          <p:cNvPr id="10"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grpSp>
        <p:nvGrpSpPr>
          <p:cNvPr id="3" name="powerpoint template design by DAJU_PPT正版来源小红书大橘PPT微信DAJU_PPT请勿抄袭搬运！盗版必究！"/>
          <p:cNvGrpSpPr/>
          <p:nvPr/>
        </p:nvGrpSpPr>
        <p:grpSpPr>
          <a:xfrm>
            <a:off x="3209290" y="4002057"/>
            <a:ext cx="5773420" cy="76200"/>
            <a:chOff x="4998" y="4189"/>
            <a:chExt cx="9092" cy="120"/>
          </a:xfrm>
          <a:solidFill>
            <a:schemeClr val="accent2"/>
          </a:solidFill>
        </p:grpSpPr>
        <p:sp>
          <p:nvSpPr>
            <p:cNvPr id="4" name="powerpoint template design by DAJU_PPT正版来源小红书大橘PPT微信DAJU_PPT请勿抄袭搬运！盗版必究！-1"/>
            <p:cNvSpPr/>
            <p:nvPr/>
          </p:nvSpPr>
          <p:spPr>
            <a:xfrm flipV="1">
              <a:off x="8347" y="4189"/>
              <a:ext cx="2394" cy="1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cs typeface="阿里巴巴普惠体 R" panose="00020600040101010101" pitchFamily="18" charset="-122"/>
              </a:endParaRPr>
            </a:p>
          </p:txBody>
        </p:sp>
        <p:cxnSp>
          <p:nvCxnSpPr>
            <p:cNvPr id="6" name="powerpoint template design by DAJU_PPT正版来源小红书大橘PPT微信DAJU_PPT请勿抄袭搬运！盗版必究！-2"/>
            <p:cNvCxnSpPr/>
            <p:nvPr/>
          </p:nvCxnSpPr>
          <p:spPr>
            <a:xfrm>
              <a:off x="11221" y="4249"/>
              <a:ext cx="2869" cy="0"/>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powerpoint template design by DAJU_PPT正版来源小红书大橘PPT微信DAJU_PPT请勿抄袭搬运！盗版必究！-3"/>
            <p:cNvCxnSpPr/>
            <p:nvPr/>
          </p:nvCxnSpPr>
          <p:spPr>
            <a:xfrm>
              <a:off x="4998" y="4249"/>
              <a:ext cx="2869" cy="0"/>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702" y="518578"/>
            <a:ext cx="2099269" cy="4750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sp>
        <p:nvSpPr>
          <p:cNvPr id="8"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702" y="518578"/>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11"/>
          <p:cNvSpPr>
            <a:spLocks noGrp="1"/>
          </p:cNvSpPr>
          <p:nvPr>
            <p:ph type="body" sz="quarter" idx="12"/>
          </p:nvPr>
        </p:nvSpPr>
        <p:spPr>
          <a:xfrm>
            <a:off x="3428119" y="578148"/>
            <a:ext cx="5627484" cy="1661993"/>
          </a:xfrm>
        </p:spPr>
        <p:txBody>
          <a:bodyPr/>
          <a:lstStyle/>
          <a:p>
            <a:r>
              <a:rPr lang="en-US" altLang="zh-CN" dirty="0"/>
              <a:t>Background</a:t>
            </a:r>
            <a:endParaRPr lang="zh-CN" altLang="en-US" dirty="0"/>
          </a:p>
        </p:txBody>
      </p:sp>
      <p:pic>
        <p:nvPicPr>
          <p:cNvPr id="2" name="图片 1" descr="v2-ac11ff57c90d384dc324bfe9a52e0eee_r"/>
          <p:cNvPicPr>
            <a:picLocks noChangeAspect="1"/>
          </p:cNvPicPr>
          <p:nvPr/>
        </p:nvPicPr>
        <p:blipFill>
          <a:blip r:embed="rId4"/>
          <a:stretch>
            <a:fillRect/>
          </a:stretch>
        </p:blipFill>
        <p:spPr>
          <a:xfrm>
            <a:off x="7617460" y="2169795"/>
            <a:ext cx="4043680" cy="2693035"/>
          </a:xfrm>
          <a:prstGeom prst="rect">
            <a:avLst/>
          </a:prstGeom>
        </p:spPr>
      </p:pic>
      <p:sp>
        <p:nvSpPr>
          <p:cNvPr id="3" name="文本框 2"/>
          <p:cNvSpPr txBox="1"/>
          <p:nvPr/>
        </p:nvSpPr>
        <p:spPr>
          <a:xfrm>
            <a:off x="502920" y="1690370"/>
            <a:ext cx="6976110" cy="3476625"/>
          </a:xfrm>
          <a:prstGeom prst="rect">
            <a:avLst/>
          </a:prstGeom>
          <a:noFill/>
        </p:spPr>
        <p:txBody>
          <a:bodyPr wrap="square" rtlCol="0">
            <a:spAutoFit/>
          </a:bodyPr>
          <a:lstStyle/>
          <a:p>
            <a:r>
              <a:rPr lang="en-US" altLang="zh-CN" sz="2000"/>
              <a:t>• Nowadays,live video stream enjoys high popularity among</a:t>
            </a:r>
          </a:p>
          <a:p>
            <a:r>
              <a:rPr lang="en-US" altLang="zh-CN" sz="2000"/>
              <a:t>people of all ages,especially the teenagers.</a:t>
            </a:r>
          </a:p>
          <a:p>
            <a:endParaRPr lang="en-US" altLang="zh-CN" sz="2000"/>
          </a:p>
          <a:p>
            <a:endParaRPr lang="en-US" altLang="zh-CN" sz="2000"/>
          </a:p>
          <a:p>
            <a:r>
              <a:rPr lang="en-US" altLang="zh-CN" sz="2000">
                <a:sym typeface="+mn-ea"/>
              </a:rPr>
              <a:t>• Live video stream is double-egded.</a:t>
            </a:r>
          </a:p>
          <a:p>
            <a:r>
              <a:rPr lang="en-US" altLang="zh-CN" sz="2000"/>
              <a:t>(positive:provides a platform and some resourses for study……)</a:t>
            </a:r>
          </a:p>
          <a:p>
            <a:r>
              <a:rPr lang="en-US" altLang="zh-CN" sz="2000"/>
              <a:t>(negative:some teenages are addicted to it……)</a:t>
            </a:r>
          </a:p>
          <a:p>
            <a:endParaRPr lang="en-US" altLang="zh-CN" sz="2000"/>
          </a:p>
          <a:p>
            <a:endParaRPr lang="en-US" altLang="zh-CN" sz="2000"/>
          </a:p>
          <a:p>
            <a:r>
              <a:rPr lang="en-US" altLang="zh-CN" sz="2000">
                <a:sym typeface="+mn-ea"/>
              </a:rPr>
              <a:t>•People’s views about live video stream are different.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plus(in)">
                                      <p:cBhvr>
                                        <p:cTn id="7" dur="2000"/>
                                        <p:tgtEl>
                                          <p:spTgt spid="3">
                                            <p:txEl>
                                              <p:pRg st="4" end="4"/>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plus(in)">
                                      <p:cBhvr>
                                        <p:cTn id="10" dur="2000"/>
                                        <p:tgtEl>
                                          <p:spTgt spid="3">
                                            <p:txEl>
                                              <p:pRg st="5" end="5"/>
                                            </p:txEl>
                                          </p:spTgt>
                                        </p:tgtEl>
                                      </p:cBhvr>
                                    </p:animEffect>
                                  </p:childTnLst>
                                </p:cTn>
                              </p:par>
                              <p:par>
                                <p:cTn id="11" presetID="13" presetClass="entr" presetSubtype="16"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plus(in)">
                                      <p:cBhvr>
                                        <p:cTn id="13" dur="20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diamond(in)">
                                      <p:cBhvr>
                                        <p:cTn id="1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sp>
        <p:nvSpPr>
          <p:cNvPr id="8"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702" y="518578"/>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11"/>
          <p:cNvSpPr>
            <a:spLocks noGrp="1"/>
          </p:cNvSpPr>
          <p:nvPr>
            <p:ph type="body" sz="quarter" idx="12"/>
          </p:nvPr>
        </p:nvSpPr>
        <p:spPr>
          <a:xfrm>
            <a:off x="3428119" y="578148"/>
            <a:ext cx="5147224" cy="830580"/>
          </a:xfrm>
        </p:spPr>
        <p:txBody>
          <a:bodyPr/>
          <a:lstStyle/>
          <a:p>
            <a:r>
              <a:rPr lang="en-US" altLang="zh-CN" dirty="0"/>
              <a:t>Purpose</a:t>
            </a:r>
          </a:p>
        </p:txBody>
      </p:sp>
      <p:sp>
        <p:nvSpPr>
          <p:cNvPr id="2" name="文本框 1"/>
          <p:cNvSpPr txBox="1"/>
          <p:nvPr/>
        </p:nvSpPr>
        <p:spPr>
          <a:xfrm>
            <a:off x="351099" y="1659255"/>
            <a:ext cx="11401019" cy="2308324"/>
          </a:xfrm>
          <a:prstGeom prst="rect">
            <a:avLst/>
          </a:prstGeom>
          <a:noFill/>
        </p:spPr>
        <p:txBody>
          <a:bodyPr wrap="square" rtlCol="0">
            <a:spAutoFit/>
          </a:bodyPr>
          <a:lstStyle/>
          <a:p>
            <a:r>
              <a:rPr lang="en-US" altLang="zh-CN" sz="2400" dirty="0"/>
              <a:t>(main purpose) 1.Learn about what people think about live video stream</a:t>
            </a:r>
          </a:p>
          <a:p>
            <a:endParaRPr lang="en-US" altLang="zh-CN" sz="2400" dirty="0"/>
          </a:p>
          <a:p>
            <a:r>
              <a:rPr lang="en-US" altLang="zh-CN" sz="2400" dirty="0"/>
              <a:t>                         2.Investigate how </a:t>
            </a:r>
            <a:r>
              <a:rPr lang="en-US" altLang="zh-CN" sz="2400" dirty="0" err="1"/>
              <a:t>gender,age</a:t>
            </a:r>
            <a:r>
              <a:rPr lang="en-US" altLang="zh-CN" sz="2400" dirty="0"/>
              <a:t> and educational background affects people’s opinion on it</a:t>
            </a:r>
          </a:p>
          <a:p>
            <a:endParaRPr lang="en-US" altLang="zh-CN" sz="2400" dirty="0"/>
          </a:p>
          <a:p>
            <a:r>
              <a:rPr lang="en-US" altLang="zh-CN" sz="2400" dirty="0"/>
              <a:t>                         3.Learn about what effects the live video stream bring to audience</a:t>
            </a:r>
          </a:p>
        </p:txBody>
      </p:sp>
      <p:sp>
        <p:nvSpPr>
          <p:cNvPr id="3" name="文本框 2"/>
          <p:cNvSpPr txBox="1"/>
          <p:nvPr/>
        </p:nvSpPr>
        <p:spPr>
          <a:xfrm>
            <a:off x="653415" y="4586605"/>
            <a:ext cx="10885805" cy="706755"/>
          </a:xfrm>
          <a:prstGeom prst="rect">
            <a:avLst/>
          </a:prstGeom>
          <a:noFill/>
        </p:spPr>
        <p:txBody>
          <a:bodyPr wrap="square" rtlCol="0">
            <a:spAutoFit/>
          </a:bodyPr>
          <a:lstStyle/>
          <a:p>
            <a:r>
              <a:rPr lang="en-US" altLang="zh-CN" sz="2000" b="1"/>
              <a:t>This survey is very meaningful because we all gain deeper insight into live video stream through it.</a:t>
            </a:r>
          </a:p>
        </p:txBody>
      </p:sp>
      <p:pic>
        <p:nvPicPr>
          <p:cNvPr id="4" name="Picture 2">
            <a:extLst>
              <a:ext uri="{FF2B5EF4-FFF2-40B4-BE49-F238E27FC236}">
                <a16:creationId xmlns:a16="http://schemas.microsoft.com/office/drawing/2014/main" id="{E73B857A-166A-5702-8AF9-6714641E24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9102" y="670978"/>
            <a:ext cx="2099269" cy="4750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ox(in)">
                                      <p:cBhvr>
                                        <p:cTn id="13" dur="20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F81C70-F3F3-FFB7-94A4-1E67D7BD1474}"/>
              </a:ext>
            </a:extLst>
          </p:cNvPr>
          <p:cNvSpPr>
            <a:spLocks noGrp="1"/>
          </p:cNvSpPr>
          <p:nvPr>
            <p:ph type="body" sz="quarter" idx="12"/>
          </p:nvPr>
        </p:nvSpPr>
        <p:spPr/>
        <p:txBody>
          <a:bodyPr/>
          <a:lstStyle/>
          <a:p>
            <a:r>
              <a:rPr lang="en-US" altLang="zh-CN" dirty="0"/>
              <a:t>Process</a:t>
            </a:r>
            <a:endParaRPr lang="zh-CN" altLang="en-US" dirty="0"/>
          </a:p>
        </p:txBody>
      </p:sp>
      <p:sp>
        <p:nvSpPr>
          <p:cNvPr id="3" name="文本占位符 2">
            <a:extLst>
              <a:ext uri="{FF2B5EF4-FFF2-40B4-BE49-F238E27FC236}">
                <a16:creationId xmlns:a16="http://schemas.microsoft.com/office/drawing/2014/main" id="{032D7C67-1C8B-6A25-A214-68A0B3A8FB9A}"/>
              </a:ext>
            </a:extLst>
          </p:cNvPr>
          <p:cNvSpPr>
            <a:spLocks noGrp="1"/>
          </p:cNvSpPr>
          <p:nvPr>
            <p:ph type="body" sz="quarter" idx="10"/>
          </p:nvPr>
        </p:nvSpPr>
        <p:spPr>
          <a:xfrm>
            <a:off x="5645555" y="1886726"/>
            <a:ext cx="900889" cy="830997"/>
          </a:xfrm>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1D1E862C-F03A-6D0A-BBE3-C80B80F3D6D2}"/>
              </a:ext>
            </a:extLst>
          </p:cNvPr>
          <p:cNvSpPr>
            <a:spLocks noGrp="1"/>
          </p:cNvSpPr>
          <p:nvPr>
            <p:ph type="body" sz="quarter" idx="15"/>
          </p:nvPr>
        </p:nvSpPr>
        <p:spPr/>
        <p:txBody>
          <a:bodyPr/>
          <a:lstStyle/>
          <a:p>
            <a:r>
              <a:rPr lang="en-US" altLang="zh-CN" dirty="0"/>
              <a:t>Part two</a:t>
            </a:r>
            <a:endParaRPr lang="zh-CN" altLang="en-US" dirty="0"/>
          </a:p>
        </p:txBody>
      </p:sp>
      <p:pic>
        <p:nvPicPr>
          <p:cNvPr id="5" name="Picture 2">
            <a:extLst>
              <a:ext uri="{FF2B5EF4-FFF2-40B4-BE49-F238E27FC236}">
                <a16:creationId xmlns:a16="http://schemas.microsoft.com/office/drawing/2014/main" id="{885FD8E0-305C-83F1-1D0C-C77A468875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1712" y="443627"/>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7" name="powerpoint template design by DAJU_PPT正版来源小红书大橘PPT微信DAJU_PPT请勿抄袭搬运！盗版必究！">
            <a:extLst>
              <a:ext uri="{FF2B5EF4-FFF2-40B4-BE49-F238E27FC236}">
                <a16:creationId xmlns:a16="http://schemas.microsoft.com/office/drawing/2014/main" id="{626C6044-3735-86FD-4171-0BACEE502E2A}"/>
              </a:ext>
            </a:extLst>
          </p:cNvPr>
          <p:cNvSpPr/>
          <p:nvPr/>
        </p:nvSpPr>
        <p:spPr>
          <a:xfrm>
            <a:off x="-1" y="5906373"/>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151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werpoint template design by DAJU_PPT正版来源小红书大橘PPT微信DAJU_PPT请勿抄袭搬运！盗版必究！">
            <a:extLst>
              <a:ext uri="{FF2B5EF4-FFF2-40B4-BE49-F238E27FC236}">
                <a16:creationId xmlns:a16="http://schemas.microsoft.com/office/drawing/2014/main" id="{2A28B77C-A625-2F41-21DA-583D5EF44D2B}"/>
              </a:ext>
            </a:extLst>
          </p:cNvPr>
          <p:cNvSpPr/>
          <p:nvPr/>
        </p:nvSpPr>
        <p:spPr>
          <a:xfrm>
            <a:off x="-1" y="5906373"/>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00559C17-5CDE-9BDC-C92D-9ECB991EBA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1712" y="443627"/>
            <a:ext cx="2099269" cy="47506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979E150B-046C-6C1B-63B0-210C6B23972F}"/>
              </a:ext>
            </a:extLst>
          </p:cNvPr>
          <p:cNvSpPr txBox="1"/>
          <p:nvPr/>
        </p:nvSpPr>
        <p:spPr>
          <a:xfrm>
            <a:off x="1606444" y="4632218"/>
            <a:ext cx="8979108" cy="707886"/>
          </a:xfrm>
          <a:prstGeom prst="rect">
            <a:avLst/>
          </a:prstGeom>
          <a:noFill/>
        </p:spPr>
        <p:txBody>
          <a:bodyPr wrap="square" rtlCol="0">
            <a:spAutoFit/>
          </a:bodyPr>
          <a:lstStyle/>
          <a:p>
            <a:r>
              <a:rPr lang="en-US" altLang="zh-CN" sz="2000" b="1" dirty="0"/>
              <a:t>So we surveyed 80 people of different ages using the </a:t>
            </a:r>
            <a:r>
              <a:rPr lang="en-US" altLang="zh-CN" sz="2000" b="1" dirty="0" err="1">
                <a:solidFill>
                  <a:srgbClr val="00B050"/>
                </a:solidFill>
              </a:rPr>
              <a:t>wechat</a:t>
            </a:r>
            <a:r>
              <a:rPr lang="en-US" altLang="zh-CN" sz="2000" b="1" dirty="0"/>
              <a:t> mini program</a:t>
            </a:r>
            <a:endParaRPr lang="zh-CN" altLang="en-US" sz="2000" b="1" dirty="0"/>
          </a:p>
        </p:txBody>
      </p:sp>
      <p:sp>
        <p:nvSpPr>
          <p:cNvPr id="9" name="文本框 8">
            <a:extLst>
              <a:ext uri="{FF2B5EF4-FFF2-40B4-BE49-F238E27FC236}">
                <a16:creationId xmlns:a16="http://schemas.microsoft.com/office/drawing/2014/main" id="{C101175D-E549-648D-DBFE-8F04933780A4}"/>
              </a:ext>
            </a:extLst>
          </p:cNvPr>
          <p:cNvSpPr txBox="1"/>
          <p:nvPr/>
        </p:nvSpPr>
        <p:spPr>
          <a:xfrm>
            <a:off x="127415" y="1559215"/>
            <a:ext cx="11937167" cy="2432484"/>
          </a:xfrm>
          <a:prstGeom prst="rect">
            <a:avLst/>
          </a:prstGeom>
          <a:noFill/>
        </p:spPr>
        <p:txBody>
          <a:bodyPr wrap="square" tIns="72000" bIns="252000" rtlCol="0">
            <a:spAutoFit/>
          </a:bodyPr>
          <a:lstStyle/>
          <a:p>
            <a:pPr>
              <a:lnSpc>
                <a:spcPct val="200000"/>
              </a:lnSpc>
            </a:pPr>
            <a:r>
              <a:rPr lang="en-US" altLang="zh-CN" sz="2400" b="1" dirty="0">
                <a:latin typeface="Microsoft YaHei UI" panose="020B0503020204020204" pitchFamily="34" charset="-122"/>
                <a:ea typeface="Microsoft YaHei UI" panose="020B0503020204020204" pitchFamily="34" charset="-122"/>
              </a:rPr>
              <a:t>Since we want to understand the views of different groups of people on live broadcasting, we first analyze the </a:t>
            </a:r>
            <a:r>
              <a:rPr lang="en-US" altLang="zh-CN" sz="2400" b="1" dirty="0">
                <a:solidFill>
                  <a:schemeClr val="accent1"/>
                </a:solidFill>
                <a:latin typeface="Microsoft YaHei UI" panose="020B0503020204020204" pitchFamily="34" charset="-122"/>
                <a:ea typeface="Microsoft YaHei UI" panose="020B0503020204020204" pitchFamily="34" charset="-122"/>
              </a:rPr>
              <a:t>gender, age and educational background </a:t>
            </a:r>
            <a:r>
              <a:rPr lang="en-US" altLang="zh-CN" sz="2400" b="1" dirty="0">
                <a:latin typeface="Microsoft YaHei UI" panose="020B0503020204020204" pitchFamily="34" charset="-122"/>
                <a:ea typeface="Microsoft YaHei UI" panose="020B0503020204020204" pitchFamily="34" charset="-122"/>
              </a:rPr>
              <a:t>of the crowd.</a:t>
            </a:r>
            <a:endParaRPr lang="zh-CN" altLang="en-US" sz="2400" b="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9282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a:extLst>
              <a:ext uri="{FF2B5EF4-FFF2-40B4-BE49-F238E27FC236}">
                <a16:creationId xmlns:a16="http://schemas.microsoft.com/office/drawing/2014/main" id="{5067A3DF-F3BC-9CB4-9662-D907CA11E412}"/>
              </a:ext>
            </a:extLst>
          </p:cNvPr>
          <p:cNvGraphicFramePr/>
          <p:nvPr>
            <p:extLst>
              <p:ext uri="{D42A27DB-BD31-4B8C-83A1-F6EECF244321}">
                <p14:modId xmlns:p14="http://schemas.microsoft.com/office/powerpoint/2010/main" val="1204503241"/>
              </p:ext>
            </p:extLst>
          </p:nvPr>
        </p:nvGraphicFramePr>
        <p:xfrm>
          <a:off x="7777395" y="257620"/>
          <a:ext cx="3185783" cy="3597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图表 16">
            <a:extLst>
              <a:ext uri="{FF2B5EF4-FFF2-40B4-BE49-F238E27FC236}">
                <a16:creationId xmlns:a16="http://schemas.microsoft.com/office/drawing/2014/main" id="{DEBC73D9-BE15-A0EB-C22A-600CE497C317}"/>
              </a:ext>
            </a:extLst>
          </p:cNvPr>
          <p:cNvGraphicFramePr/>
          <p:nvPr>
            <p:extLst>
              <p:ext uri="{D42A27DB-BD31-4B8C-83A1-F6EECF244321}">
                <p14:modId xmlns:p14="http://schemas.microsoft.com/office/powerpoint/2010/main" val="1988169127"/>
              </p:ext>
            </p:extLst>
          </p:nvPr>
        </p:nvGraphicFramePr>
        <p:xfrm>
          <a:off x="343107" y="486289"/>
          <a:ext cx="5408118" cy="314030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C9BED2C1-6F60-C3C8-E50D-2DCF953C28FE}"/>
              </a:ext>
            </a:extLst>
          </p:cNvPr>
          <p:cNvSpPr txBox="1"/>
          <p:nvPr/>
        </p:nvSpPr>
        <p:spPr>
          <a:xfrm>
            <a:off x="1016000" y="4013200"/>
            <a:ext cx="10129520" cy="2308324"/>
          </a:xfrm>
          <a:prstGeom prst="rect">
            <a:avLst/>
          </a:prstGeom>
          <a:noFill/>
        </p:spPr>
        <p:txBody>
          <a:bodyPr wrap="square" rtlCol="0">
            <a:spAutoFit/>
          </a:bodyPr>
          <a:lstStyle/>
          <a:p>
            <a:r>
              <a:rPr lang="en-US" altLang="zh-CN" dirty="0"/>
              <a:t>First, we analyze gender. It is not difficult to find that the proportion of men and women participating in this survey is relatively equal, with slightly more men than women, so the conclusions of our group will be closer to men’s usage habits. But this survey also has certain reference value for women</a:t>
            </a:r>
          </a:p>
          <a:p>
            <a:r>
              <a:rPr lang="en-US" altLang="zh-CN" dirty="0"/>
              <a:t>Secondly, by analyzing the picture on the right, we can easily find that 13 to 18 years old account for more than half of this sample. Almost half are over 19 years old. It is not difficult to find that our survey respondents tend to be younger. This is a method that is consistent with the survey theme of online live broadcasting.</a:t>
            </a:r>
            <a:endParaRPr lang="zh-CN" altLang="en-US" dirty="0"/>
          </a:p>
        </p:txBody>
      </p:sp>
    </p:spTree>
    <p:extLst>
      <p:ext uri="{BB962C8B-B14F-4D97-AF65-F5344CB8AC3E}">
        <p14:creationId xmlns:p14="http://schemas.microsoft.com/office/powerpoint/2010/main" val="396925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表 11">
            <a:extLst>
              <a:ext uri="{FF2B5EF4-FFF2-40B4-BE49-F238E27FC236}">
                <a16:creationId xmlns:a16="http://schemas.microsoft.com/office/drawing/2014/main" id="{515CDBC0-D9E8-AEDE-5D1E-A67F276F2301}"/>
              </a:ext>
            </a:extLst>
          </p:cNvPr>
          <p:cNvGraphicFramePr/>
          <p:nvPr>
            <p:extLst>
              <p:ext uri="{D42A27DB-BD31-4B8C-83A1-F6EECF244321}">
                <p14:modId xmlns:p14="http://schemas.microsoft.com/office/powerpoint/2010/main" val="3629431012"/>
              </p:ext>
            </p:extLst>
          </p:nvPr>
        </p:nvGraphicFramePr>
        <p:xfrm>
          <a:off x="0" y="0"/>
          <a:ext cx="5456420" cy="455701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170A8962-2E42-8424-50C4-A7F6DBB9C63B}"/>
              </a:ext>
            </a:extLst>
          </p:cNvPr>
          <p:cNvSpPr txBox="1"/>
          <p:nvPr/>
        </p:nvSpPr>
        <p:spPr>
          <a:xfrm>
            <a:off x="5050020" y="2123440"/>
            <a:ext cx="6136140" cy="2031325"/>
          </a:xfrm>
          <a:prstGeom prst="rect">
            <a:avLst/>
          </a:prstGeom>
          <a:noFill/>
        </p:spPr>
        <p:txBody>
          <a:bodyPr wrap="square" rtlCol="0">
            <a:spAutoFit/>
          </a:bodyPr>
          <a:lstStyle/>
          <a:p>
            <a:r>
              <a:rPr lang="en-US" altLang="zh-CN" dirty="0"/>
              <a:t>Due to the identity of the team members, college students accounted for almost all the survey samples in this survey. But in fact, </a:t>
            </a:r>
            <a:r>
              <a:rPr lang="en-US" altLang="zh-CN" dirty="0">
                <a:solidFill>
                  <a:srgbClr val="FF0000"/>
                </a:solidFill>
              </a:rPr>
              <a:t>they are the main audience for live broadcasts.</a:t>
            </a:r>
            <a:r>
              <a:rPr lang="en-US" altLang="zh-CN" dirty="0"/>
              <a:t> Therefore, after careful consideration, our group finally adopted this data. It is precisely by using this data that our team came to some very valuable conclusions after carefully analyzing this data.</a:t>
            </a:r>
            <a:endParaRPr lang="zh-CN" altLang="en-US" dirty="0"/>
          </a:p>
        </p:txBody>
      </p:sp>
    </p:spTree>
    <p:extLst>
      <p:ext uri="{BB962C8B-B14F-4D97-AF65-F5344CB8AC3E}">
        <p14:creationId xmlns:p14="http://schemas.microsoft.com/office/powerpoint/2010/main" val="104653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Kind&quot;:&quot;System&quot;,&quot;OldGuidesSetting&quot;:{&quot;HeaderHeight&quot;:13.0,&quot;FooterHeight&quot;:6.0,&quot;SideMargin&quot;:4.0,&quot;TopMargin&quot;:0.0,&quot;BottomMargin&quot;:0.0,&quot;IntervalMargin&quot;:1.5}}"/>
  <p:tag name="KSO_WPP_MARK_KEY" val="39ca7b59-c814-4a42-8902-87496594fe54"/>
  <p:tag name="COMMONDATA" val="eyJoZGlkIjoiZjY2NTZiOTcwN2ZlYWEyODg3Y2Q1NDkzYTY1MDU3MDIifQ=="/>
</p:tagLst>
</file>

<file path=ppt/tags/tag2.xml><?xml version="1.0" encoding="utf-8"?>
<p:tagLst xmlns:a="http://schemas.openxmlformats.org/drawingml/2006/main" xmlns:r="http://schemas.openxmlformats.org/officeDocument/2006/relationships" xmlns:p="http://schemas.openxmlformats.org/presentationml/2006/main">
  <p:tag name="ISLIDE.ICON" val="#36637;"/>
</p:tagLst>
</file>

<file path=ppt/tags/tag3.xml><?xml version="1.0" encoding="utf-8"?>
<p:tagLst xmlns:a="http://schemas.openxmlformats.org/drawingml/2006/main" xmlns:r="http://schemas.openxmlformats.org/officeDocument/2006/relationships" xmlns:p="http://schemas.openxmlformats.org/presentationml/2006/main">
  <p:tag name="ISLIDE.ICON" val="#35732;"/>
</p:tagLst>
</file>

<file path=ppt/tags/tag4.xml><?xml version="1.0" encoding="utf-8"?>
<p:tagLst xmlns:a="http://schemas.openxmlformats.org/drawingml/2006/main" xmlns:r="http://schemas.openxmlformats.org/officeDocument/2006/relationships" xmlns:p="http://schemas.openxmlformats.org/presentationml/2006/main">
  <p:tag name="ISLIDE.ICON" val="#35732;"/>
</p:tagLst>
</file>

<file path=ppt/tags/tag5.xml><?xml version="1.0" encoding="utf-8"?>
<p:tagLst xmlns:a="http://schemas.openxmlformats.org/drawingml/2006/main" xmlns:r="http://schemas.openxmlformats.org/officeDocument/2006/relationships" xmlns:p="http://schemas.openxmlformats.org/presentationml/2006/main">
  <p:tag name="ISLIDE.ICON" val="#35732;"/>
</p:tagLst>
</file>

<file path=ppt/theme/theme1.xml><?xml version="1.0" encoding="utf-8"?>
<a:theme xmlns:a="http://schemas.openxmlformats.org/drawingml/2006/main" name="Office Theme">
  <a:themeElements>
    <a:clrScheme name="00大学——华南理工大学">
      <a:dk1>
        <a:srgbClr val="000000"/>
      </a:dk1>
      <a:lt1>
        <a:srgbClr val="FFFFFF"/>
      </a:lt1>
      <a:dk2>
        <a:srgbClr val="000000"/>
      </a:dk2>
      <a:lt2>
        <a:srgbClr val="FFFFFF"/>
      </a:lt2>
      <a:accent1>
        <a:srgbClr val="004487"/>
      </a:accent1>
      <a:accent2>
        <a:srgbClr val="D7C39F"/>
      </a:accent2>
      <a:accent3>
        <a:srgbClr val="004487"/>
      </a:accent3>
      <a:accent4>
        <a:srgbClr val="D7C39F"/>
      </a:accent4>
      <a:accent5>
        <a:srgbClr val="004487"/>
      </a:accent5>
      <a:accent6>
        <a:srgbClr val="D7C39F"/>
      </a:accent6>
      <a:hlink>
        <a:srgbClr val="0563C1"/>
      </a:hlink>
      <a:folHlink>
        <a:srgbClr val="954F72"/>
      </a:folHlink>
    </a:clrScheme>
    <a:fontScheme name="mmhun255">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1779</Words>
  <Application>Microsoft Office PowerPoint</Application>
  <PresentationFormat>宽屏</PresentationFormat>
  <Paragraphs>93</Paragraphs>
  <Slides>22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Microsoft YaHei UI</vt:lpstr>
      <vt:lpstr>微软雅黑</vt:lpstr>
      <vt:lpstr>Arial</vt:lpstr>
      <vt:lpstr>Calibri Light</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2314981968@qq.com</dc:creator>
  <cp:lastModifiedBy>Hzj01072024@outlook.com</cp:lastModifiedBy>
  <cp:revision>90</cp:revision>
  <dcterms:created xsi:type="dcterms:W3CDTF">2019-11-26T03:41:00Z</dcterms:created>
  <dcterms:modified xsi:type="dcterms:W3CDTF">2024-10-09T09:18:08Z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BC69EB345F4F457288BFAD1BFA019858</vt:lpwstr>
  </property>
  <property fmtid="{D5CDD505-2E9C-101B-9397-08002B2CF9AE}" pid="3" name="KSOProductBuildVer">
    <vt:lpwstr>2052-11.1.0.12165</vt:lpwstr>
  </property>
</Properties>
</file>