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8" r:id="rId6"/>
    <p:sldId id="261" r:id="rId7"/>
    <p:sldId id="262" r:id="rId8"/>
    <p:sldId id="270" r:id="rId9"/>
    <p:sldId id="258" r:id="rId10"/>
    <p:sldId id="271" r:id="rId11"/>
    <p:sldId id="263" r:id="rId12"/>
    <p:sldId id="264" r:id="rId13"/>
    <p:sldId id="274" r:id="rId14"/>
    <p:sldId id="265" r:id="rId15"/>
    <p:sldId id="275" r:id="rId16"/>
    <p:sldId id="266" r:id="rId17"/>
    <p:sldId id="267" r:id="rId18"/>
    <p:sldId id="272" r:id="rId19"/>
    <p:sldId id="26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94687"/>
  </p:normalViewPr>
  <p:slideViewPr>
    <p:cSldViewPr snapToGrid="0">
      <p:cViewPr varScale="1">
        <p:scale>
          <a:sx n="112" d="100"/>
          <a:sy n="112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6681E-C138-4E14-8EF3-88DB05DE3D80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44F81-97B3-4E63-BA58-1349253F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1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DFD3-C4D6-9C3D-1381-42A649C37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A7E7E-8BAE-B7F3-10F0-891D04971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EEB6A-7701-CE2B-E393-2048F6EA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F761-2427-4A11-A757-F27C11982683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92D7-F40E-4289-9861-D6DED3BD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13E9-38E1-25F8-CDC8-115FAEED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E3FA-050B-33A2-35E5-C6BFA4F7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00DBE-7713-9939-971D-F0B1C7F3A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F4EEF-DB18-40DA-64DC-F7B0ED37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D6BD-5824-402E-AEC1-9D16703B837F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C5EA-ECB0-27F4-18C1-33CFD3AF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FEB9-5851-A485-00A7-670E3FFB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4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B68AE-DE1E-34BC-9C6F-9A44A99A0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8F4F1-A412-C119-EE9B-A427D5E92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5F75F-6FFF-1893-F2E6-8CD91429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2A22-480E-4723-A0C2-C9545093C7D1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605EE-2F98-49FD-1AE7-F6815E5F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3F7C-B1D3-09F5-749C-8364982A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6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43E1-5406-B932-BBF5-C9E4C48E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505C-94F8-7C24-865F-89E59D81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754B3-83AE-99C8-4DCE-C5B5A0EA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32D-2CBC-41E9-A3E8-96BB1EDB67A8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0A93A-DD91-F226-FE79-9FA5390C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FAEDF-21EF-A44C-4974-4BFF263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2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9D33-0F7D-2688-89AE-5FB22D34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DE7EC-BD3A-66CC-5612-12FADE8BB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FE87-E47B-DD8F-9BA5-49259E3E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C939-E4E4-4223-983A-F5EC82127F15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CA180-F948-391B-0872-9477DE2D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070E1-FBDA-0C15-2C67-EC7AA574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4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5416-3C76-4EC3-77CB-6FD5B5F1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67CB-040D-2FF0-F223-5DD15A236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E238F-E9C2-87DD-45DE-1D4444A06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27B13-0031-4A98-F609-E438A9A7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FE44-FE7D-4AD8-95F3-D0936D7F6A24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C2C5D-2479-405F-E302-E34DF380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5970-8A66-7339-CF17-6C622EED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2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32B7-1CE8-0402-C52B-0D2A49BF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7473-0F41-AF58-59AF-6CD681D5D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754D4-4ED3-C2CF-19BC-6BAF99022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07588-1CA4-9BD5-EEF7-4D4532D05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C101D-7D64-9DC1-649A-D7158AA0D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FC836-FF33-2F5F-80A2-61CC8CA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2396-90F7-4EAE-81AB-031766FCB8A7}" type="datetime1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02CC6-C470-CB02-E317-C71B5A55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39277-C910-56DE-48D9-9167CD20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BFB7-35EB-5B1F-34A3-38F6DFBC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A89D8-F774-9444-C408-80967750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9AAA-82E3-427D-8D56-37F48FDA0435}" type="datetime1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85DF1-A0AA-A195-272E-10B82169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FDE7B-D065-1008-E118-FD54E280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E8CA9-9A34-D530-595F-0B42478A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B724-2583-4C13-9884-F407C8C1D688}" type="datetime1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BD298-5E9E-FE48-2CB6-A5F15CCD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CFCA3-C132-5BC8-B184-486BAA1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5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A2B1-9867-5CA5-AA1B-0C2330B0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3AD8-972D-047D-B9DD-D3A417EE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9ED07-EF39-A892-B1D3-392DF1E2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C6627-D69C-1A7A-6270-D41CA74A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ACAC-D2CA-41E7-9C38-49472B635494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AB373-4958-5C03-59CC-7FAA9B08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4EF9F-5C87-BDFA-9A24-0782BD7F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7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7EC5-CEAF-1C01-EB5B-E381DB37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3019D-38F7-F439-68B7-2C58BB63E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B191-9C70-C556-D437-78DFD6418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EC68-0C63-ABDF-BBDF-DF4E1043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F985-AA5A-4B09-BA6C-595BEAC73F3F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4A22F-358C-E91A-E884-3FE89BAC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806F7-380E-E42F-7653-C87817CE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1DC52-4D03-CFB2-979C-8B5AB5A6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908DD-D0EE-A9EA-3199-7C211B85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6A759-3653-F3F9-0A03-04E59F733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CD239-0083-4FB8-9DA3-77D78AA2564E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DB56-6C27-8CAD-761D-B007BBC62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Prathamesh Dhake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5A5A7-8306-1AB5-ABF5-BF64B4DB7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3537-48E0-43FE-A6E9-593A4C31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eis.org/A29025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uss.python.org/t/sieve-of-eratosthenes-in-python/17130/4" TargetMode="External"/><Relationship Id="rId2" Type="http://schemas.openxmlformats.org/officeDocument/2006/relationships/hyperlink" Target="https://github.com/sympy/sympy/blob/74c56ac8d664356c6dc065da0dfdb10771591a17/sympy/ntheory/generate.py#L1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enix.org/conference/osdi23/presentation/berg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pratham9@b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mpy/sympy/blob/74c56ac8d664356c6dc065da0dfdb10771591a17/sympy/ntheory/generate.py#L1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AFDF-9C1E-FE5C-3B15-8DD2117A0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2816"/>
            <a:ext cx="9144000" cy="2387600"/>
          </a:xfrm>
        </p:spPr>
        <p:txBody>
          <a:bodyPr/>
          <a:lstStyle/>
          <a:p>
            <a:r>
              <a:rPr lang="en-US" dirty="0"/>
              <a:t>Finding a Solution for </a:t>
            </a:r>
            <a:r>
              <a:rPr lang="en-US" dirty="0">
                <a:hlinkClick r:id="rId2"/>
              </a:rPr>
              <a:t>A290250</a:t>
            </a:r>
            <a:r>
              <a:rPr lang="en-US" dirty="0"/>
              <a:t> for n=1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39285-11E6-4F22-DBB6-50F5F2F3F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CS566 A3 Analysis of Algorithms</a:t>
            </a:r>
          </a:p>
          <a:p>
            <a:r>
              <a:rPr lang="en-US" dirty="0"/>
              <a:t>Prof. Alexander Belyaev</a:t>
            </a:r>
          </a:p>
          <a:p>
            <a:r>
              <a:rPr lang="en-US" dirty="0"/>
              <a:t>Spring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0112B-73F7-EF28-3842-3EDE08F1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4B66-9EA9-D0BC-F65A-C2437782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350244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FF35-0573-574C-4332-E84D3565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Profiling </a:t>
            </a:r>
            <a:r>
              <a:rPr lang="en-US" i="1" dirty="0" err="1"/>
              <a:t>sympy.primerange</a:t>
            </a:r>
            <a:r>
              <a:rPr lang="en-US" i="1" dirty="0"/>
              <a:t>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1495-6371-E579-0E93-609DE34C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predicted, the overhead of importing </a:t>
            </a:r>
            <a:r>
              <a:rPr lang="en-US" i="1" dirty="0" err="1"/>
              <a:t>sympy</a:t>
            </a:r>
            <a:r>
              <a:rPr lang="en-US" i="1" dirty="0"/>
              <a:t> </a:t>
            </a:r>
            <a:r>
              <a:rPr lang="en-US" dirty="0"/>
              <a:t>seems to be the highest.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455B6-D286-6293-6094-0CC17B039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4466"/>
            <a:ext cx="10149840" cy="15859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21C2-56BC-B575-1442-88B4BECF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9ED5BE1-887A-BD63-5A49-F4827C1F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6889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B9194-629B-C64F-1756-67CCB346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Comparison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13DE-90DE-61C9-2C9F-05ADD192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602" y="731747"/>
            <a:ext cx="6858000" cy="164592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dirty="0"/>
              <a:t>I test for n = 100, 10,000, 50,000, 100,000, 125,000, 150,000</a:t>
            </a:r>
          </a:p>
          <a:p>
            <a:r>
              <a:rPr lang="en-US" sz="1800" dirty="0"/>
              <a:t>Observations: </a:t>
            </a:r>
            <a:r>
              <a:rPr lang="en-US" sz="1800" i="1" dirty="0" err="1"/>
              <a:t>sympy</a:t>
            </a:r>
            <a:r>
              <a:rPr lang="en-US" sz="1800" dirty="0"/>
              <a:t> is the fastest for the tests, the relative speed up between </a:t>
            </a:r>
            <a:r>
              <a:rPr lang="en-US" sz="1800" i="1" dirty="0" err="1"/>
              <a:t>sympy.primerange</a:t>
            </a:r>
            <a:r>
              <a:rPr lang="en-US" sz="1800" i="1" dirty="0"/>
              <a:t>()</a:t>
            </a:r>
            <a:r>
              <a:rPr lang="en-US" sz="1800" dirty="0"/>
              <a:t> and Croft’s Spiral Sieve has also been shown.</a:t>
            </a:r>
          </a:p>
          <a:p>
            <a:r>
              <a:rPr lang="en-US" sz="1800" dirty="0"/>
              <a:t>However due to the overhead caused by importing </a:t>
            </a:r>
            <a:r>
              <a:rPr lang="en-US" sz="1800" i="1" dirty="0" err="1"/>
              <a:t>synpy</a:t>
            </a:r>
            <a:r>
              <a:rPr lang="en-US" sz="1800" i="1" dirty="0"/>
              <a:t>, I choose Croft’s Spiral Sieve for generation of prime numbers.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 descr="A graph with a red line&#10;&#10;Description automatically generated">
            <a:extLst>
              <a:ext uri="{FF2B5EF4-FFF2-40B4-BE49-F238E27FC236}">
                <a16:creationId xmlns:a16="http://schemas.microsoft.com/office/drawing/2014/main" id="{1E4BBC7F-6D3E-7F2F-CF3D-78D78A358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3209634"/>
            <a:ext cx="3584448" cy="2432967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7A807C58-7B22-E79F-C3A2-91E390F9B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99" y="3219016"/>
            <a:ext cx="3584448" cy="2414204"/>
          </a:xfrm>
          <a:prstGeom prst="rect">
            <a:avLst/>
          </a:prstGeom>
        </p:spPr>
      </p:pic>
      <p:pic>
        <p:nvPicPr>
          <p:cNvPr id="7" name="Picture 6" descr="A graph with red line and blue line&#10;&#10;Description automatically generated">
            <a:extLst>
              <a:ext uri="{FF2B5EF4-FFF2-40B4-BE49-F238E27FC236}">
                <a16:creationId xmlns:a16="http://schemas.microsoft.com/office/drawing/2014/main" id="{7C1D8AEE-B1E1-F9B2-0FA8-E8EAE9415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5" y="3267998"/>
            <a:ext cx="3584448" cy="231623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E1CDBF-057E-A429-2B30-479B1D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11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52E43FE-87E4-41B0-281E-0F707598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43732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9210-C570-3D00-4E7B-3858C780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Implementing Computation: Algorithm-1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F741-0892-DACB-EE4E-ED6F816A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I receive the prime numbers from the previous steps, I compute the required sum using two basic algorithms,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5FCA9-71A9-5864-9141-911A69B7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13" y="2774788"/>
            <a:ext cx="9554908" cy="23244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4ED5-98FB-F202-E089-892D603F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705010-9D0A-DA04-659C-016DF2E0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99288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189E-2442-64EB-1208-7513BAC2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Profiling Algorithm-1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2B04-57E6-767F-FB9D-B522983F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I see that, in the step where we compute the factorial sum, its very inefficient, since over 80% of the time is being consumed.</a:t>
            </a:r>
          </a:p>
          <a:p>
            <a:r>
              <a:rPr lang="en-US" dirty="0"/>
              <a:t>I also see that a copy of about 402MB/s is taking place in this step which is not good since copying data always slows down our 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0A842-A399-8C4E-2840-48C2E7CA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D202F-34BB-F23C-1D95-985707B6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DF00D-D875-5E2C-810D-EF24D7F3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4338321"/>
            <a:ext cx="11095390" cy="16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6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A2EB-CE27-2431-15E8-4B38BE05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D36B-0296-A9AD-1F6B-E3EDC55E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as one can see, there’s a very small change, but check how it changes the computation time!</a:t>
            </a:r>
          </a:p>
          <a:p>
            <a:r>
              <a:rPr lang="en-US" dirty="0"/>
              <a:t> The change is in line 5, and 6, instead of squaring the </a:t>
            </a:r>
            <a:r>
              <a:rPr lang="en-US" i="1" dirty="0" err="1"/>
              <a:t>fact_sum</a:t>
            </a:r>
            <a:r>
              <a:rPr lang="en-US" i="1" dirty="0"/>
              <a:t> </a:t>
            </a:r>
            <a:r>
              <a:rPr lang="en-US" dirty="0"/>
              <a:t>and adding it, we are computing the</a:t>
            </a:r>
            <a:r>
              <a:rPr lang="en-US" i="1" dirty="0"/>
              <a:t> </a:t>
            </a:r>
            <a:r>
              <a:rPr lang="en-US" i="1" dirty="0" err="1"/>
              <a:t>fact_num</a:t>
            </a:r>
            <a:r>
              <a:rPr lang="en-US" i="1" dirty="0"/>
              <a:t> </a:t>
            </a:r>
            <a:r>
              <a:rPr lang="en-US" dirty="0"/>
              <a:t>itself by squaring the individual numbers.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0102B-B009-EA3B-56B3-2B1678F4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2" y="4084319"/>
            <a:ext cx="9088118" cy="2092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55B17C-1239-97EB-8DC1-5A7A43DA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14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A2DA31-E9A3-26B7-2705-B216A3E8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660433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BAEB-11CF-8842-6B60-FA2285F2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Profiling Algorithm-2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9880-A225-7E44-CD45-9DDB6A99B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 can see that majority of the memory consumption occurred in the step where we compute the square of the factorial.</a:t>
            </a:r>
          </a:p>
          <a:p>
            <a:r>
              <a:rPr lang="en-US" dirty="0"/>
              <a:t>And a substantial amount of time as well. But this is a much better result compared to Algorithm-1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9628D-0637-31CB-DF95-5B841F45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BC48A-3B39-AF1E-4AEA-EEFD7075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C7603-5950-79B1-E767-6D216AF3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01294"/>
            <a:ext cx="9479280" cy="196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80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9A04-7DEC-31DE-9574-91CFB0E8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Benchmarking Algorithm-1 and Algorithm-2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673C-BBCF-DEDE-93D0-AF09FB02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compare them both for prime numbers for n=100, 1000, 5000, 10000, 15000, 16384.</a:t>
            </a:r>
          </a:p>
          <a:p>
            <a:r>
              <a:rPr lang="en-US" dirty="0"/>
              <a:t>Following this, due to memory issues, I only used Algorithm-2 to compute our result, which I computed for n=25000, 75000, 100000, 125000, 150000. Note that these are number of prime numbers tested. The last prime number tested is, 2381149.</a:t>
            </a:r>
          </a:p>
          <a:p>
            <a:r>
              <a:rPr lang="en-US" dirty="0"/>
              <a:t>I find that there’s only </a:t>
            </a:r>
            <a:r>
              <a:rPr lang="en-US" b="1" i="1" dirty="0"/>
              <a:t>one </a:t>
            </a:r>
            <a:r>
              <a:rPr lang="en-US" i="1" dirty="0"/>
              <a:t>solution till then.</a:t>
            </a:r>
          </a:p>
          <a:p>
            <a:r>
              <a:rPr lang="en-US" i="1" dirty="0"/>
              <a:t>96379th prime number, </a:t>
            </a:r>
            <a:r>
              <a:rPr lang="en-US" b="1" i="1" dirty="0"/>
              <a:t>1248829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F0AED3-321E-667C-CD6E-5D06B6D33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1248829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96379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 prime).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8D3618-3944-3B32-C39A-2247E875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1248829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</a:rPr>
              <a:t>96379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 prime).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14C14E-C253-9E30-BCE5-55A64B15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2381149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4EFC8-2B80-24CD-548F-8EAF4FA7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F6FA8-06BF-EE70-E31C-61343FA9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28053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1E7E0-E6A4-56B1-294E-8409B551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Benchmarking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7B42-3BCB-4DC1-CB29-31E32F9CB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Just to get an idea how CPU frequencies matter, I ran a few tests, with CPU in normal, and once in turbo mode. The tests were done for n=100, 1000, 5000, 10000, 15000, 16384. </a:t>
            </a:r>
          </a:p>
          <a:p>
            <a:r>
              <a:rPr lang="en-US" sz="1800" dirty="0"/>
              <a:t>Its interesting to see how much difference such a small change makes,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 descr="A graph on a whiteboard&#10;&#10;Description automatically generated">
            <a:extLst>
              <a:ext uri="{FF2B5EF4-FFF2-40B4-BE49-F238E27FC236}">
                <a16:creationId xmlns:a16="http://schemas.microsoft.com/office/drawing/2014/main" id="{348F7170-AEB3-A83B-BE47-77ACFE395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8" y="2729397"/>
            <a:ext cx="4912498" cy="3483864"/>
          </a:xfrm>
          <a:prstGeom prst="rect">
            <a:avLst/>
          </a:prstGeom>
        </p:spPr>
      </p:pic>
      <p:pic>
        <p:nvPicPr>
          <p:cNvPr id="5" name="Picture 4" descr="A graph on a white background&#10;&#10;Description automatically generated">
            <a:extLst>
              <a:ext uri="{FF2B5EF4-FFF2-40B4-BE49-F238E27FC236}">
                <a16:creationId xmlns:a16="http://schemas.microsoft.com/office/drawing/2014/main" id="{DC1156DA-41A8-0FBA-11A6-DD28F1732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80" y="2729397"/>
            <a:ext cx="5025284" cy="348386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0291D0-402F-7123-2A8C-488D2868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2EC371E-7B81-9A82-8BB9-D901A235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3363062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0CEB6-1E73-A645-B62D-75AB782F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Finding </a:t>
            </a:r>
            <a:r>
              <a:rPr lang="en-US" sz="5400"/>
              <a:t>a Solution</a:t>
            </a:r>
            <a:endParaRPr lang="en-US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0FBA-067D-1906-612B-111E6C5B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After n=16384, Algorithm-1 became too expensive to run, so I proceed to run the next cases with Algorithm-2.</a:t>
            </a:r>
          </a:p>
          <a:p>
            <a:r>
              <a:rPr lang="en-US" sz="2200" dirty="0"/>
              <a:t>I find a solution at n=100000, and verify that there are none more </a:t>
            </a:r>
            <a:r>
              <a:rPr lang="en-US" sz="2200" dirty="0" err="1"/>
              <a:t>upto</a:t>
            </a:r>
            <a:r>
              <a:rPr lang="en-US" sz="2200" dirty="0"/>
              <a:t> n=150000.</a:t>
            </a:r>
          </a:p>
          <a:p>
            <a:r>
              <a:rPr lang="en-US" sz="2200" dirty="0"/>
              <a:t>The time taken for the entire process for 150000 primes was about 2hr 10min.</a:t>
            </a:r>
          </a:p>
          <a:p>
            <a:endParaRPr lang="en-US" sz="2200" dirty="0"/>
          </a:p>
        </p:txBody>
      </p:sp>
      <p:pic>
        <p:nvPicPr>
          <p:cNvPr id="5" name="Picture 4" descr="A green line graph on a white background&#10;&#10;Description automatically generated">
            <a:extLst>
              <a:ext uri="{FF2B5EF4-FFF2-40B4-BE49-F238E27FC236}">
                <a16:creationId xmlns:a16="http://schemas.microsoft.com/office/drawing/2014/main" id="{FDC308BB-673C-5F78-7A55-14ACC430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99589"/>
            <a:ext cx="6903720" cy="48588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623E6-A071-B25B-70FB-05338F84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199417-9F2C-FEF4-55BA-3219E673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236346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6E7-A16F-03DD-6F3D-A43EDCC6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AE31-133F-6677-6690-3B50FC9EC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sympy.primerange</a:t>
            </a:r>
            <a:r>
              <a:rPr lang="en-US" dirty="0"/>
              <a:t>(): </a:t>
            </a:r>
            <a:r>
              <a:rPr lang="en-US" dirty="0">
                <a:hlinkClick r:id="rId2"/>
              </a:rPr>
              <a:t>https://github.com/sympy/sympy/blob/74c56ac8d664356c6dc065da0dfdb10771591a17/sympy/ntheory/generate.py#L120</a:t>
            </a:r>
            <a:endParaRPr lang="en-US" dirty="0"/>
          </a:p>
          <a:p>
            <a:r>
              <a:rPr lang="en-US" dirty="0"/>
              <a:t>Croft’s Sieve: </a:t>
            </a:r>
            <a:r>
              <a:rPr lang="en-US" dirty="0">
                <a:hlinkClick r:id="rId3"/>
              </a:rPr>
              <a:t>https://discuss.python.org/t/sieve-of-eratosthenes-in-python/17130/4</a:t>
            </a:r>
            <a:endParaRPr lang="en-US" dirty="0"/>
          </a:p>
          <a:p>
            <a:r>
              <a:rPr lang="en-US" dirty="0"/>
              <a:t>Scalene: Berger, E. D., Stern, S., &amp; </a:t>
            </a:r>
            <a:r>
              <a:rPr lang="en-US" dirty="0" err="1"/>
              <a:t>Pizzorno</a:t>
            </a:r>
            <a:r>
              <a:rPr lang="en-US" dirty="0"/>
              <a:t>, J. A. (2023, July). Triangulating Python Performance Issues with Scalene. </a:t>
            </a:r>
            <a:r>
              <a:rPr lang="en-US" i="1" dirty="0"/>
              <a:t>17th USENIX Symposium on Operating Systems Design and Implementation (OSDI 23)</a:t>
            </a:r>
            <a:r>
              <a:rPr lang="en-US" dirty="0"/>
              <a:t>, 51–64. Retrieved from </a:t>
            </a:r>
            <a:r>
              <a:rPr lang="en-US" dirty="0">
                <a:hlinkClick r:id="rId4"/>
              </a:rPr>
              <a:t>https://www.usenix.org/conference/osdi23/presentation/berger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3DA07-9BFE-AC40-D8DC-7CFFBC0D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7B9E-ACC9-32AC-52FB-459FBC7C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60472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F4A1-1CAE-3C91-F5FB-5E2F0BF0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A290250?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EEE69-CDA4-BA01-5203-E01DC7E99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sequence defined in On-Line Sequence of Integer Sequences</a:t>
                </a:r>
              </a:p>
              <a:p>
                <a:r>
                  <a:rPr lang="en-US" dirty="0"/>
                  <a:t>States: for a given n, find the smallest prime a(n) such that,</a:t>
                </a:r>
              </a:p>
              <a:p>
                <a:pPr marL="0" indent="0" algn="ctr">
                  <a:buNone/>
                </a:pPr>
                <a:r>
                  <a:rPr lang="pt-BR" sz="5400" dirty="0"/>
                  <a:t>a(n) |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5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54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54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54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p>
                          <m:sSupPr>
                            <m:ctrlPr>
                              <a:rPr lang="pt-BR" sz="5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!)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endParaRPr lang="en-US" sz="5400" dirty="0"/>
              </a:p>
              <a:p>
                <a:endParaRPr lang="en-US" dirty="0"/>
              </a:p>
              <a:p>
                <a:r>
                  <a:rPr lang="en-US" dirty="0"/>
                  <a:t>I solve this problem for n=1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EEE69-CDA4-BA01-5203-E01DC7E99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15AA9-56F3-ECE3-4496-DD21CA6B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3A20-4645-F6C3-2B02-963E0C21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3405228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4722-15F4-55D4-8D17-3B727724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A40E-D3A3-3FA6-6BD3-F24D7619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Please feel free to contact me if you wish to connect or discuss further upon this topic. I will be happily willing to work together if anybody is interested.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>
                <a:hlinkClick r:id="rId2"/>
              </a:rPr>
              <a:t>pratham9</a:t>
            </a:r>
            <a:r>
              <a:rPr lang="en-US" dirty="0">
                <a:hlinkClick r:id="rId2"/>
              </a:rPr>
              <a:t>@bu.edu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EF0C7-05F2-EE62-A3FF-12E30A85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113E7-49E4-1F64-A71F-3C9BFD7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4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E151-3083-3E40-6884-133B9EF0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Solving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0A68-A448-D4FA-A67D-6DA407BC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approach the problem in 2 main parts,</a:t>
            </a:r>
          </a:p>
          <a:p>
            <a:r>
              <a:rPr lang="en-US" dirty="0"/>
              <a:t>First, generation of prime numbers, </a:t>
            </a:r>
          </a:p>
          <a:p>
            <a:pPr lvl="1"/>
            <a:r>
              <a:rPr lang="en-US" dirty="0"/>
              <a:t>Three methods, Sieve of  Eratosthenes, Using </a:t>
            </a:r>
            <a:r>
              <a:rPr lang="en-US" i="1" dirty="0" err="1"/>
              <a:t>sympy</a:t>
            </a:r>
            <a:r>
              <a:rPr lang="en-US" dirty="0"/>
              <a:t> in Python, Implementing Croft’s Algorithm</a:t>
            </a:r>
          </a:p>
          <a:p>
            <a:pPr lvl="1"/>
            <a:r>
              <a:rPr lang="en-US" dirty="0"/>
              <a:t>Benchmark</a:t>
            </a:r>
          </a:p>
          <a:p>
            <a:pPr lvl="1"/>
            <a:r>
              <a:rPr lang="en-US" dirty="0"/>
              <a:t>Use the fastest</a:t>
            </a:r>
          </a:p>
          <a:p>
            <a:r>
              <a:rPr lang="en-US" dirty="0"/>
              <a:t>Next, I compute the sum and perform the division</a:t>
            </a:r>
          </a:p>
          <a:p>
            <a:pPr lvl="1"/>
            <a:r>
              <a:rPr lang="en-US" dirty="0"/>
              <a:t>Two basic, very similar algorithms</a:t>
            </a:r>
          </a:p>
          <a:p>
            <a:pPr lvl="1"/>
            <a:r>
              <a:rPr lang="en-US" dirty="0"/>
              <a:t>Benchmark</a:t>
            </a:r>
          </a:p>
          <a:p>
            <a:pPr lvl="1"/>
            <a:r>
              <a:rPr lang="en-US" dirty="0"/>
              <a:t>Compute the solution</a:t>
            </a:r>
          </a:p>
          <a:p>
            <a:r>
              <a:rPr lang="en-US" dirty="0"/>
              <a:t>I use the Python profiler Scalene for profiling my code. One of its salient features is the step-by-step execution and its </a:t>
            </a:r>
            <a:r>
              <a:rPr lang="en-US" dirty="0" err="1"/>
              <a:t>reltively</a:t>
            </a:r>
            <a:r>
              <a:rPr lang="en-US" dirty="0"/>
              <a:t> low overhead of 10-20%.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E7DD1-1952-88C8-994C-8B507115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A0AF-D82C-F8B5-7ADE-0E93A3C7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263099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CF341-A594-559D-1E4F-25CE170F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B706-ED89-FE49-3903-D9B3258E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/>
              <a:t>Developed back in 200BC by Eratosthenes</a:t>
            </a:r>
          </a:p>
          <a:p>
            <a:r>
              <a:rPr lang="en-US" altLang="en-US" sz="2000"/>
              <a:t>The basic idea is simple:</a:t>
            </a:r>
          </a:p>
          <a:p>
            <a:pPr marL="368300" lvl="1" indent="0">
              <a:spcBef>
                <a:spcPts val="2900"/>
              </a:spcBef>
              <a:buFont typeface="Zapf Dingbats" charset="0"/>
              <a:buNone/>
            </a:pPr>
            <a:r>
              <a:rPr lang="en-US" altLang="en-US" sz="2000">
                <a:latin typeface="Courier" charset="0"/>
                <a:sym typeface="Courier" charset="0"/>
              </a:rPr>
              <a:t>make a list of numbers, starting with 2</a:t>
            </a:r>
          </a:p>
          <a:p>
            <a:pPr marL="368300" lvl="1" indent="0">
              <a:buFont typeface="Zapf Dingbats" charset="0"/>
              <a:buNone/>
            </a:pPr>
            <a:r>
              <a:rPr lang="en-US" altLang="en-US" sz="2000">
                <a:latin typeface="Courier" charset="0"/>
                <a:sym typeface="Courier" charset="0"/>
              </a:rPr>
              <a:t>repeat:</a:t>
            </a:r>
          </a:p>
          <a:p>
            <a:pPr marL="368300" lvl="1" indent="0">
              <a:buFont typeface="Zapf Dingbats" charset="0"/>
              <a:buNone/>
            </a:pPr>
            <a:r>
              <a:rPr lang="en-US" altLang="en-US" sz="2000">
                <a:latin typeface="Courier" charset="0"/>
                <a:sym typeface="Courier" charset="0"/>
              </a:rPr>
              <a:t>		the first number in the list is prime</a:t>
            </a:r>
          </a:p>
          <a:p>
            <a:pPr marL="368300" lvl="1" indent="0">
              <a:buFont typeface="Zapf Dingbats" charset="0"/>
              <a:buNone/>
            </a:pPr>
            <a:r>
              <a:rPr lang="en-US" altLang="en-US" sz="2000">
                <a:latin typeface="Courier" charset="0"/>
                <a:sym typeface="Courier" charset="0"/>
              </a:rPr>
              <a:t>		cross off multiples of the most recent prime</a:t>
            </a:r>
          </a:p>
          <a:p>
            <a:endParaRPr lang="en-US" sz="2000"/>
          </a:p>
        </p:txBody>
      </p:sp>
      <p:pic>
        <p:nvPicPr>
          <p:cNvPr id="6" name="Picture 5" descr="A colorful grid with numbers&#10;&#10;Description automatically generated">
            <a:extLst>
              <a:ext uri="{FF2B5EF4-FFF2-40B4-BE49-F238E27FC236}">
                <a16:creationId xmlns:a16="http://schemas.microsoft.com/office/drawing/2014/main" id="{76FABF7A-5136-873D-DA46-889E68761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588" y="1648167"/>
            <a:ext cx="3880588" cy="326939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B1DEA-741E-EE64-1D10-3F1C3793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131A2-17D4-6BE9-399C-64992124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180919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670F-344C-6F1F-0F74-23B99FD6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Profiling Sieve of Eratosthenes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06D0-5752-5323-BFFC-2E4A306D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825625"/>
            <a:ext cx="10515600" cy="4351338"/>
          </a:xfrm>
        </p:spPr>
        <p:txBody>
          <a:bodyPr/>
          <a:lstStyle/>
          <a:p>
            <a:r>
              <a:rPr lang="en-US" dirty="0"/>
              <a:t>We see that about 87% of the time taken is in the branching of </a:t>
            </a:r>
            <a:r>
              <a:rPr lang="en-US" i="1" dirty="0"/>
              <a:t>if</a:t>
            </a:r>
            <a:r>
              <a:rPr lang="en-US" dirty="0"/>
              <a:t> loop when </a:t>
            </a:r>
            <a:r>
              <a:rPr lang="en-US" i="1" dirty="0"/>
              <a:t>n</a:t>
            </a:r>
            <a:r>
              <a:rPr lang="en-US" dirty="0"/>
              <a:t> is divided </a:t>
            </a:r>
            <a:r>
              <a:rPr lang="en-US" i="1" dirty="0"/>
              <a:t>prime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5274A-B7E7-3AC4-8A8C-73EA0A048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3768"/>
            <a:ext cx="10876280" cy="366910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7E4672-BDD3-23EF-65AB-9554286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4F4E54C-E73E-6FE3-8D02-4DD866F9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132816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CF341-A594-559D-1E4F-25CE170F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Croft’s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B706-ED89-FE49-3903-D9B3258E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3" y="2198362"/>
            <a:ext cx="9392421" cy="391777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Based on Croft’s Spiral Sieve</a:t>
            </a:r>
          </a:p>
          <a:p>
            <a:r>
              <a:rPr lang="en-US" sz="2000" dirty="0"/>
              <a:t>I utilize the fact that only(1, 7, 11, 13, 17, 19, 23, 29) are possible as residues mod 30 for prime numbers. The first three primes (2, 3, 5) are hardcoded.</a:t>
            </a:r>
          </a:p>
          <a:p>
            <a:r>
              <a:rPr lang="en-US" sz="2000" dirty="0"/>
              <a:t>Utilizes a dictionary to track the squares of primes and the corresponding prime.</a:t>
            </a:r>
          </a:p>
          <a:p>
            <a:r>
              <a:rPr lang="en-US" sz="2000" dirty="0"/>
              <a:t>Employs a set to filter out numbers that can’t be prime.</a:t>
            </a:r>
          </a:p>
          <a:p>
            <a:r>
              <a:rPr lang="en-US" sz="2000" dirty="0"/>
              <a:t>Uses a tuple to mask out numbers that can’t be prime. Iterates over potential prime candidates.</a:t>
            </a:r>
          </a:p>
          <a:p>
            <a:r>
              <a:rPr lang="en-US" sz="2000" dirty="0"/>
              <a:t>If a candidate is in the dictionary, it’s not prime. The code finds the next number that is not a multiple of any smaller primes and not in the dictionary, and adds it to the dictionary.</a:t>
            </a:r>
          </a:p>
          <a:p>
            <a:r>
              <a:rPr lang="en-US" sz="2000" dirty="0"/>
              <a:t>If a candidate is not in the dictionary, it’s a prime. The code adds its square to the dictionary.</a:t>
            </a:r>
          </a:p>
          <a:p>
            <a:r>
              <a:rPr lang="en-US" sz="2000" dirty="0"/>
              <a:t>Uses a wheel factorization to skip numbers that are definitely not prime.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18579-9D32-B33E-C303-B9B2DD63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9E4B-9608-2C0D-FEAB-8B26C0B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384067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CF341-A594-559D-1E4F-25CE170F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Croft Spiral Sieve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B706-ED89-FE49-3903-D9B3258E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The memory consumption is roughly linear for large primes.</a:t>
            </a:r>
          </a:p>
          <a:p>
            <a:endParaRPr lang="en-US" sz="20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diagram of a wheel&#10;&#10;Description automatically generated">
            <a:extLst>
              <a:ext uri="{FF2B5EF4-FFF2-40B4-BE49-F238E27FC236}">
                <a16:creationId xmlns:a16="http://schemas.microsoft.com/office/drawing/2014/main" id="{1871F397-0183-6127-BF0C-8B509D921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76" y="569148"/>
            <a:ext cx="5105400" cy="551383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D3745-23EF-E1AC-D3C5-8479E387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7E315-10EF-4F13-52FD-2A989FDE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183700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547E-5CBB-37BE-474F-8BFDEDD2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Profiling Croft’s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6FF0-388B-06DE-F657-7DC801F1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see that, maximum memory consumption occurs when the dictionary of square roots get updated. And maximum time is consumed when I search for the next prime after a current prime.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0ED52-AA8E-8BC3-7820-4B22B6A4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3037840"/>
            <a:ext cx="10149840" cy="36880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0CB86-C29D-C6FE-3611-D816FD07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8BD557-2186-AE8F-E0A9-C1C415DF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311836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D5C3-887B-A13F-AC76-F0F2B208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err="1"/>
              <a:t>sympy.primerange</a:t>
            </a:r>
            <a:r>
              <a:rPr lang="en-US" i="1" dirty="0"/>
              <a:t>(</a:t>
            </a:r>
            <a:r>
              <a:rPr lang="en-US" i="1" dirty="0" err="1"/>
              <a:t>a,b</a:t>
            </a:r>
            <a:r>
              <a:rPr lang="en-US" i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242A-ABFA-46FF-D97A-6BCE17C7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sympy</a:t>
            </a:r>
            <a:r>
              <a:rPr lang="en-US" dirty="0"/>
              <a:t> library in Python provides an inbuilt function to compute the primes in a given range.</a:t>
            </a:r>
          </a:p>
          <a:p>
            <a:r>
              <a:rPr lang="en-US" dirty="0"/>
              <a:t>Function: </a:t>
            </a:r>
            <a:r>
              <a:rPr lang="en-US" i="1" dirty="0" err="1"/>
              <a:t>sympy.primerange</a:t>
            </a:r>
            <a:r>
              <a:rPr lang="en-US" i="1" dirty="0"/>
              <a:t>(</a:t>
            </a:r>
            <a:r>
              <a:rPr lang="en-US" i="1" dirty="0" err="1"/>
              <a:t>a,b</a:t>
            </a:r>
            <a:r>
              <a:rPr lang="en-US" i="1" dirty="0"/>
              <a:t>)</a:t>
            </a:r>
          </a:p>
          <a:p>
            <a:r>
              <a:rPr lang="en-US" dirty="0"/>
              <a:t>Output: Prime numbers in the range(a, b)</a:t>
            </a:r>
          </a:p>
          <a:p>
            <a:r>
              <a:rPr lang="en-US" dirty="0"/>
              <a:t>From the implementation available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, it divides the interval into smaller chunks, then create a list starting from a, based on certain parameters used in its implementation.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8B50-2F05-2E2C-1FE0-B3F81710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3537-48E0-43FE-A6E9-593A4C314C75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E23E0A-1D4B-8565-B22F-A61A715D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Prathamesh Dhake</a:t>
            </a:r>
          </a:p>
        </p:txBody>
      </p:sp>
    </p:spTree>
    <p:extLst>
      <p:ext uri="{BB962C8B-B14F-4D97-AF65-F5344CB8AC3E}">
        <p14:creationId xmlns:p14="http://schemas.microsoft.com/office/powerpoint/2010/main" val="17968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1238</Words>
  <Application>Microsoft Macintosh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Unicode MS</vt:lpstr>
      <vt:lpstr>Arial</vt:lpstr>
      <vt:lpstr>Calibri</vt:lpstr>
      <vt:lpstr>Calibri Light</vt:lpstr>
      <vt:lpstr>Cambria Math</vt:lpstr>
      <vt:lpstr>Courier</vt:lpstr>
      <vt:lpstr>MathJax_Main</vt:lpstr>
      <vt:lpstr>Zapf Dingbats</vt:lpstr>
      <vt:lpstr>Office Theme</vt:lpstr>
      <vt:lpstr>Finding a Solution for A290250 for n=1</vt:lpstr>
      <vt:lpstr>What is A290250? </vt:lpstr>
      <vt:lpstr>Solving the Problem</vt:lpstr>
      <vt:lpstr>Sieve of Eratosthenes</vt:lpstr>
      <vt:lpstr>Profiling Sieve of Eratosthenes</vt:lpstr>
      <vt:lpstr>Croft’s Algorithm</vt:lpstr>
      <vt:lpstr>Croft Spiral Sieve</vt:lpstr>
      <vt:lpstr>Profiling Croft’s Algorithm</vt:lpstr>
      <vt:lpstr>sympy.primerange(a,b)</vt:lpstr>
      <vt:lpstr>Profiling sympy.primerange(a,b) </vt:lpstr>
      <vt:lpstr>Comparison</vt:lpstr>
      <vt:lpstr>Implementing Computation: Algorithm-1</vt:lpstr>
      <vt:lpstr>Profiling Algorithm-1</vt:lpstr>
      <vt:lpstr>Algorithm-2</vt:lpstr>
      <vt:lpstr>Profiling Algorithm-2</vt:lpstr>
      <vt:lpstr>Benchmarking Algorithm-1 and Algorithm-2</vt:lpstr>
      <vt:lpstr>Benchmarking</vt:lpstr>
      <vt:lpstr>Finding a Solution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Solution for A290250 for n=1</dc:title>
  <dc:creator>Dhake, Prathamesh Pradip</dc:creator>
  <cp:lastModifiedBy>Dhake, Prathamesh Pradip</cp:lastModifiedBy>
  <cp:revision>10</cp:revision>
  <dcterms:created xsi:type="dcterms:W3CDTF">2024-04-23T12:44:07Z</dcterms:created>
  <dcterms:modified xsi:type="dcterms:W3CDTF">2024-06-16T22:37:57Z</dcterms:modified>
</cp:coreProperties>
</file>