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79" r:id="rId5"/>
    <p:sldId id="280" r:id="rId6"/>
    <p:sldId id="269" r:id="rId7"/>
    <p:sldId id="259" r:id="rId8"/>
    <p:sldId id="270" r:id="rId9"/>
    <p:sldId id="260" r:id="rId10"/>
    <p:sldId id="271" r:id="rId11"/>
    <p:sldId id="261" r:id="rId12"/>
    <p:sldId id="272" r:id="rId13"/>
    <p:sldId id="267" r:id="rId14"/>
    <p:sldId id="268" r:id="rId15"/>
    <p:sldId id="263" r:id="rId16"/>
    <p:sldId id="266" r:id="rId17"/>
    <p:sldId id="273" r:id="rId18"/>
    <p:sldId id="274" r:id="rId19"/>
    <p:sldId id="275" r:id="rId20"/>
    <p:sldId id="278" r:id="rId21"/>
    <p:sldId id="264" r:id="rId22"/>
    <p:sldId id="265" r:id="rId23"/>
    <p:sldId id="277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596CF-99E4-4A23-AFE5-D18C719D3ADF}" v="503" dt="2022-10-14T16:44:06.080"/>
    <p1510:client id="{9B6AC9BB-9AF9-4D27-95A9-5A219175AAC8}" v="453" dt="2022-10-18T16:25:45.631"/>
    <p1510:client id="{ADE2D2D5-AD55-4AC0-A877-61A83932B224}" v="59" dt="2022-10-17T15:57:33.551"/>
    <p1510:client id="{D90B7FD1-6DDE-4219-BC66-C3BF88BD65CF}" v="65" dt="2022-10-18T19:59:54.139"/>
    <p1510:client id="{F24EF087-1933-4E93-B1C5-F3BDD3D13027}" v="21" dt="2022-10-18T20:18:49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3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6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5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5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2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atastax.com/en/developer/python-driver/3.25/" TargetMode="External"/><Relationship Id="rId3" Type="http://schemas.openxmlformats.org/officeDocument/2006/relationships/hyperlink" Target="https://www.mongodb.com/languages/python" TargetMode="External"/><Relationship Id="rId7" Type="http://schemas.openxmlformats.org/officeDocument/2006/relationships/hyperlink" Target="https://en.wikipedia.org/wiki/Document-oriented_database" TargetMode="External"/><Relationship Id="rId2" Type="http://schemas.openxmlformats.org/officeDocument/2006/relationships/hyperlink" Target="https://neo4j.com/developer/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compatibility/json-to-mongodb" TargetMode="External"/><Relationship Id="rId5" Type="http://schemas.openxmlformats.org/officeDocument/2006/relationships/hyperlink" Target="https://stackoverflow.com/questions/62804624/run-cassandra-cqlsh-with-python-3-on-windows-10" TargetMode="External"/><Relationship Id="rId4" Type="http://schemas.openxmlformats.org/officeDocument/2006/relationships/hyperlink" Target="https://realpython.com/python-redis/" TargetMode="External"/><Relationship Id="rId9" Type="http://schemas.openxmlformats.org/officeDocument/2006/relationships/hyperlink" Target="https://pypi.org/project/cassandra-driv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225E5B-4D39-4B35-8E24-790C81645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91BD27-0A21-43ED-80E7-0A40F57C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9532" y="468754"/>
            <a:ext cx="6329420" cy="6389247"/>
          </a:xfrm>
          <a:custGeom>
            <a:avLst/>
            <a:gdLst>
              <a:gd name="connsiteX0" fmla="*/ 767991 w 6329420"/>
              <a:gd name="connsiteY0" fmla="*/ 731396 h 6389247"/>
              <a:gd name="connsiteX1" fmla="*/ 1299514 w 6329420"/>
              <a:gd name="connsiteY1" fmla="*/ 1262919 h 6389247"/>
              <a:gd name="connsiteX2" fmla="*/ 767991 w 6329420"/>
              <a:gd name="connsiteY2" fmla="*/ 1794442 h 6389247"/>
              <a:gd name="connsiteX3" fmla="*/ 236469 w 6329420"/>
              <a:gd name="connsiteY3" fmla="*/ 1262919 h 6389247"/>
              <a:gd name="connsiteX4" fmla="*/ 767991 w 6329420"/>
              <a:gd name="connsiteY4" fmla="*/ 731396 h 6389247"/>
              <a:gd name="connsiteX5" fmla="*/ 2926094 w 6329420"/>
              <a:gd name="connsiteY5" fmla="*/ 324026 h 6389247"/>
              <a:gd name="connsiteX6" fmla="*/ 3207855 w 6329420"/>
              <a:gd name="connsiteY6" fmla="*/ 605787 h 6389247"/>
              <a:gd name="connsiteX7" fmla="*/ 2926094 w 6329420"/>
              <a:gd name="connsiteY7" fmla="*/ 887548 h 6389247"/>
              <a:gd name="connsiteX8" fmla="*/ 2644333 w 6329420"/>
              <a:gd name="connsiteY8" fmla="*/ 605787 h 6389247"/>
              <a:gd name="connsiteX9" fmla="*/ 2926094 w 6329420"/>
              <a:gd name="connsiteY9" fmla="*/ 324026 h 6389247"/>
              <a:gd name="connsiteX10" fmla="*/ 5761439 w 6329420"/>
              <a:gd name="connsiteY10" fmla="*/ 17664 h 6389247"/>
              <a:gd name="connsiteX11" fmla="*/ 5784727 w 6329420"/>
              <a:gd name="connsiteY11" fmla="*/ 18309 h 6389247"/>
              <a:gd name="connsiteX12" fmla="*/ 6232947 w 6329420"/>
              <a:gd name="connsiteY12" fmla="*/ 102447 h 6389247"/>
              <a:gd name="connsiteX13" fmla="*/ 6329420 w 6329420"/>
              <a:gd name="connsiteY13" fmla="*/ 159335 h 6389247"/>
              <a:gd name="connsiteX14" fmla="*/ 6329420 w 6329420"/>
              <a:gd name="connsiteY14" fmla="*/ 6389247 h 6389247"/>
              <a:gd name="connsiteX15" fmla="*/ 3180387 w 6329420"/>
              <a:gd name="connsiteY15" fmla="*/ 6389247 h 6389247"/>
              <a:gd name="connsiteX16" fmla="*/ 2702967 w 6329420"/>
              <a:gd name="connsiteY16" fmla="*/ 6389247 h 6389247"/>
              <a:gd name="connsiteX17" fmla="*/ 1013739 w 6329420"/>
              <a:gd name="connsiteY17" fmla="*/ 6389247 h 6389247"/>
              <a:gd name="connsiteX18" fmla="*/ 1024183 w 6329420"/>
              <a:gd name="connsiteY18" fmla="*/ 6281366 h 6389247"/>
              <a:gd name="connsiteX19" fmla="*/ 903050 w 6329420"/>
              <a:gd name="connsiteY19" fmla="*/ 5588470 h 6389247"/>
              <a:gd name="connsiteX20" fmla="*/ 273230 w 6329420"/>
              <a:gd name="connsiteY20" fmla="*/ 5151559 h 6389247"/>
              <a:gd name="connsiteX21" fmla="*/ 40189 w 6329420"/>
              <a:gd name="connsiteY21" fmla="*/ 4431326 h 6389247"/>
              <a:gd name="connsiteX22" fmla="*/ 467268 w 6329420"/>
              <a:gd name="connsiteY22" fmla="*/ 3598198 h 6389247"/>
              <a:gd name="connsiteX23" fmla="*/ 3203 w 6329420"/>
              <a:gd name="connsiteY23" fmla="*/ 2797063 h 6389247"/>
              <a:gd name="connsiteX24" fmla="*/ 345913 w 6329420"/>
              <a:gd name="connsiteY24" fmla="*/ 2096653 h 6389247"/>
              <a:gd name="connsiteX25" fmla="*/ 1552774 w 6329420"/>
              <a:gd name="connsiteY25" fmla="*/ 2014542 h 6389247"/>
              <a:gd name="connsiteX26" fmla="*/ 1737708 w 6329420"/>
              <a:gd name="connsiteY26" fmla="*/ 1339596 h 6389247"/>
              <a:gd name="connsiteX27" fmla="*/ 1365343 w 6329420"/>
              <a:gd name="connsiteY27" fmla="*/ 604294 h 6389247"/>
              <a:gd name="connsiteX28" fmla="*/ 1784365 w 6329420"/>
              <a:gd name="connsiteY28" fmla="*/ 110735 h 6389247"/>
              <a:gd name="connsiteX29" fmla="*/ 1881062 w 6329420"/>
              <a:gd name="connsiteY29" fmla="*/ 100098 h 6389247"/>
              <a:gd name="connsiteX30" fmla="*/ 2326675 w 6329420"/>
              <a:gd name="connsiteY30" fmla="*/ 311301 h 6389247"/>
              <a:gd name="connsiteX31" fmla="*/ 2585018 w 6329420"/>
              <a:gd name="connsiteY31" fmla="*/ 1190279 h 6389247"/>
              <a:gd name="connsiteX32" fmla="*/ 2694528 w 6329420"/>
              <a:gd name="connsiteY32" fmla="*/ 1338063 h 6389247"/>
              <a:gd name="connsiteX33" fmla="*/ 2982926 w 6329420"/>
              <a:gd name="connsiteY33" fmla="*/ 1306959 h 6389247"/>
              <a:gd name="connsiteX34" fmla="*/ 3354163 w 6329420"/>
              <a:gd name="connsiteY34" fmla="*/ 881733 h 6389247"/>
              <a:gd name="connsiteX35" fmla="*/ 4299539 w 6329420"/>
              <a:gd name="connsiteY35" fmla="*/ 1304623 h 6389247"/>
              <a:gd name="connsiteX36" fmla="*/ 4625167 w 6329420"/>
              <a:gd name="connsiteY36" fmla="*/ 991486 h 6389247"/>
              <a:gd name="connsiteX37" fmla="*/ 4692533 w 6329420"/>
              <a:gd name="connsiteY37" fmla="*/ 854498 h 6389247"/>
              <a:gd name="connsiteX38" fmla="*/ 5607288 w 6329420"/>
              <a:gd name="connsiteY38" fmla="*/ 28863 h 6389247"/>
              <a:gd name="connsiteX39" fmla="*/ 5761439 w 6329420"/>
              <a:gd name="connsiteY39" fmla="*/ 17664 h 6389247"/>
              <a:gd name="connsiteX40" fmla="*/ 4156539 w 6329420"/>
              <a:gd name="connsiteY40" fmla="*/ 0 h 6389247"/>
              <a:gd name="connsiteX41" fmla="*/ 4663751 w 6329420"/>
              <a:gd name="connsiteY41" fmla="*/ 507212 h 6389247"/>
              <a:gd name="connsiteX42" fmla="*/ 4156539 w 6329420"/>
              <a:gd name="connsiteY42" fmla="*/ 1014424 h 6389247"/>
              <a:gd name="connsiteX43" fmla="*/ 3649327 w 6329420"/>
              <a:gd name="connsiteY43" fmla="*/ 507212 h 6389247"/>
              <a:gd name="connsiteX44" fmla="*/ 4156539 w 6329420"/>
              <a:gd name="connsiteY44" fmla="*/ 0 h 6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29420" h="6389247">
                <a:moveTo>
                  <a:pt x="767991" y="731396"/>
                </a:moveTo>
                <a:cubicBezTo>
                  <a:pt x="1061543" y="731396"/>
                  <a:pt x="1299514" y="969367"/>
                  <a:pt x="1299514" y="1262919"/>
                </a:cubicBezTo>
                <a:cubicBezTo>
                  <a:pt x="1299514" y="1556471"/>
                  <a:pt x="1061543" y="1794442"/>
                  <a:pt x="767991" y="1794442"/>
                </a:cubicBezTo>
                <a:cubicBezTo>
                  <a:pt x="474439" y="1794442"/>
                  <a:pt x="236469" y="1556471"/>
                  <a:pt x="236469" y="1262919"/>
                </a:cubicBezTo>
                <a:cubicBezTo>
                  <a:pt x="236469" y="969367"/>
                  <a:pt x="474439" y="731396"/>
                  <a:pt x="767991" y="731396"/>
                </a:cubicBezTo>
                <a:close/>
                <a:moveTo>
                  <a:pt x="2926094" y="324026"/>
                </a:moveTo>
                <a:cubicBezTo>
                  <a:pt x="3081706" y="324026"/>
                  <a:pt x="3207855" y="450175"/>
                  <a:pt x="3207855" y="605787"/>
                </a:cubicBezTo>
                <a:cubicBezTo>
                  <a:pt x="3207855" y="761399"/>
                  <a:pt x="3081706" y="887548"/>
                  <a:pt x="2926094" y="887548"/>
                </a:cubicBezTo>
                <a:cubicBezTo>
                  <a:pt x="2770482" y="887548"/>
                  <a:pt x="2644333" y="761399"/>
                  <a:pt x="2644333" y="605787"/>
                </a:cubicBezTo>
                <a:cubicBezTo>
                  <a:pt x="2644333" y="450175"/>
                  <a:pt x="2770482" y="324026"/>
                  <a:pt x="2926094" y="324026"/>
                </a:cubicBezTo>
                <a:close/>
                <a:moveTo>
                  <a:pt x="5761439" y="17664"/>
                </a:moveTo>
                <a:lnTo>
                  <a:pt x="5784727" y="18309"/>
                </a:lnTo>
                <a:cubicBezTo>
                  <a:pt x="5972924" y="25037"/>
                  <a:pt x="6119949" y="54449"/>
                  <a:pt x="6232947" y="102447"/>
                </a:cubicBezTo>
                <a:lnTo>
                  <a:pt x="6329420" y="159335"/>
                </a:lnTo>
                <a:lnTo>
                  <a:pt x="6329420" y="6389247"/>
                </a:lnTo>
                <a:lnTo>
                  <a:pt x="3180387" y="6389247"/>
                </a:lnTo>
                <a:lnTo>
                  <a:pt x="2702967" y="6389247"/>
                </a:lnTo>
                <a:lnTo>
                  <a:pt x="1013739" y="6389247"/>
                </a:lnTo>
                <a:lnTo>
                  <a:pt x="1024183" y="6281366"/>
                </a:lnTo>
                <a:cubicBezTo>
                  <a:pt x="1049848" y="6046008"/>
                  <a:pt x="1072512" y="5801284"/>
                  <a:pt x="903050" y="5588470"/>
                </a:cubicBezTo>
                <a:cubicBezTo>
                  <a:pt x="704901" y="5339877"/>
                  <a:pt x="494907" y="5451483"/>
                  <a:pt x="273230" y="5151559"/>
                </a:cubicBezTo>
                <a:cubicBezTo>
                  <a:pt x="109328" y="4929882"/>
                  <a:pt x="-26532" y="4726254"/>
                  <a:pt x="40189" y="4431326"/>
                </a:cubicBezTo>
                <a:cubicBezTo>
                  <a:pt x="129472" y="4036881"/>
                  <a:pt x="470813" y="3882974"/>
                  <a:pt x="467268" y="3598198"/>
                </a:cubicBezTo>
                <a:cubicBezTo>
                  <a:pt x="463239" y="3255890"/>
                  <a:pt x="44217" y="3187318"/>
                  <a:pt x="3203" y="2797063"/>
                </a:cubicBezTo>
                <a:cubicBezTo>
                  <a:pt x="-23550" y="2542509"/>
                  <a:pt x="119641" y="2237671"/>
                  <a:pt x="345913" y="2096653"/>
                </a:cubicBezTo>
                <a:cubicBezTo>
                  <a:pt x="762919" y="1836457"/>
                  <a:pt x="1233029" y="2275545"/>
                  <a:pt x="1552774" y="2014542"/>
                </a:cubicBezTo>
                <a:cubicBezTo>
                  <a:pt x="1743751" y="1858617"/>
                  <a:pt x="1774856" y="1540160"/>
                  <a:pt x="1737708" y="1339596"/>
                </a:cubicBezTo>
                <a:cubicBezTo>
                  <a:pt x="1666877" y="957721"/>
                  <a:pt x="1353739" y="895190"/>
                  <a:pt x="1365343" y="604294"/>
                </a:cubicBezTo>
                <a:cubicBezTo>
                  <a:pt x="1373885" y="388094"/>
                  <a:pt x="1557287" y="161098"/>
                  <a:pt x="1784365" y="110735"/>
                </a:cubicBezTo>
                <a:cubicBezTo>
                  <a:pt x="1816113" y="103643"/>
                  <a:pt x="1848539" y="100098"/>
                  <a:pt x="1881062" y="100098"/>
                </a:cubicBezTo>
                <a:cubicBezTo>
                  <a:pt x="2100564" y="100098"/>
                  <a:pt x="2273329" y="261260"/>
                  <a:pt x="2326675" y="311301"/>
                </a:cubicBezTo>
                <a:cubicBezTo>
                  <a:pt x="2579216" y="547161"/>
                  <a:pt x="2379374" y="836206"/>
                  <a:pt x="2585018" y="1190279"/>
                </a:cubicBezTo>
                <a:cubicBezTo>
                  <a:pt x="2616968" y="1242737"/>
                  <a:pt x="2653624" y="1292213"/>
                  <a:pt x="2694528" y="1338063"/>
                </a:cubicBezTo>
                <a:cubicBezTo>
                  <a:pt x="2775108" y="1429685"/>
                  <a:pt x="2925230" y="1413569"/>
                  <a:pt x="2982926" y="1306959"/>
                </a:cubicBezTo>
                <a:cubicBezTo>
                  <a:pt x="3078253" y="1130728"/>
                  <a:pt x="3169390" y="933143"/>
                  <a:pt x="3354163" y="881733"/>
                </a:cubicBezTo>
                <a:cubicBezTo>
                  <a:pt x="3713394" y="781733"/>
                  <a:pt x="3927255" y="1375615"/>
                  <a:pt x="4299539" y="1304623"/>
                </a:cubicBezTo>
                <a:cubicBezTo>
                  <a:pt x="4454094" y="1275131"/>
                  <a:pt x="4543700" y="1148457"/>
                  <a:pt x="4625167" y="991486"/>
                </a:cubicBezTo>
                <a:cubicBezTo>
                  <a:pt x="4647810" y="947730"/>
                  <a:pt x="4669890" y="901637"/>
                  <a:pt x="4692533" y="854498"/>
                </a:cubicBezTo>
                <a:cubicBezTo>
                  <a:pt x="4762477" y="605422"/>
                  <a:pt x="4865621" y="105095"/>
                  <a:pt x="5607288" y="28863"/>
                </a:cubicBezTo>
                <a:cubicBezTo>
                  <a:pt x="5658191" y="20163"/>
                  <a:pt x="5709812" y="16455"/>
                  <a:pt x="5761439" y="17664"/>
                </a:cubicBezTo>
                <a:close/>
                <a:moveTo>
                  <a:pt x="4156539" y="0"/>
                </a:moveTo>
                <a:cubicBezTo>
                  <a:pt x="4436664" y="0"/>
                  <a:pt x="4663751" y="227087"/>
                  <a:pt x="4663751" y="507212"/>
                </a:cubicBezTo>
                <a:cubicBezTo>
                  <a:pt x="4663751" y="787337"/>
                  <a:pt x="4436664" y="1014424"/>
                  <a:pt x="4156539" y="1014424"/>
                </a:cubicBezTo>
                <a:cubicBezTo>
                  <a:pt x="3876414" y="1014424"/>
                  <a:pt x="3649327" y="787337"/>
                  <a:pt x="3649327" y="507212"/>
                </a:cubicBezTo>
                <a:cubicBezTo>
                  <a:pt x="3649327" y="227087"/>
                  <a:pt x="3876414" y="0"/>
                  <a:pt x="4156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>
            <a:normAutofit/>
          </a:bodyPr>
          <a:lstStyle/>
          <a:p>
            <a:pPr algn="r"/>
            <a:r>
              <a:rPr lang="en-US" err="1">
                <a:ea typeface="+mj-lt"/>
                <a:cs typeface="+mj-lt"/>
              </a:rPr>
              <a:t>Databázy</a:t>
            </a:r>
            <a:r>
              <a:rPr lang="en-US">
                <a:ea typeface="+mj-lt"/>
                <a:cs typeface="+mj-lt"/>
              </a:rPr>
              <a:t>: </a:t>
            </a:r>
            <a:r>
              <a:rPr lang="en-US" err="1">
                <a:ea typeface="+mj-lt"/>
                <a:cs typeface="+mj-lt"/>
              </a:rPr>
              <a:t>Prehľad</a:t>
            </a:r>
            <a:r>
              <a:rPr lang="en-US">
                <a:ea typeface="+mj-lt"/>
                <a:cs typeface="+mj-lt"/>
              </a:rPr>
              <a:t> a </a:t>
            </a:r>
            <a:r>
              <a:rPr lang="en-US" err="1">
                <a:ea typeface="+mj-lt"/>
                <a:cs typeface="+mj-lt"/>
              </a:rPr>
              <a:t>porovnanie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rôznych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noSQL-databáz</a:t>
            </a:r>
            <a:endParaRPr lang="en-US"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2800" b="1" err="1">
                <a:ea typeface="+mn-lt"/>
                <a:cs typeface="+mn-lt"/>
              </a:rPr>
              <a:t>Bc</a:t>
            </a:r>
            <a:r>
              <a:rPr lang="en-US" sz="2800" b="1">
                <a:ea typeface="+mn-lt"/>
                <a:cs typeface="+mn-lt"/>
              </a:rPr>
              <a:t>. Alexander Sárközy</a:t>
            </a:r>
          </a:p>
          <a:p>
            <a:pPr algn="r"/>
            <a:r>
              <a:rPr lang="en-US" sz="2800" b="1" err="1">
                <a:ea typeface="+mn-lt"/>
                <a:cs typeface="+mn-lt"/>
              </a:rPr>
              <a:t>Bc</a:t>
            </a:r>
            <a:r>
              <a:rPr lang="en-US" sz="2800" b="1">
                <a:ea typeface="+mn-lt"/>
                <a:cs typeface="+mn-lt"/>
              </a:rPr>
              <a:t>. Ladislav Rajcsányi</a:t>
            </a:r>
          </a:p>
          <a:p>
            <a:pPr algn="r"/>
            <a:r>
              <a:rPr lang="en-US" sz="2800" b="1" err="1">
                <a:ea typeface="+mn-lt"/>
                <a:cs typeface="+mn-lt"/>
              </a:rPr>
              <a:t>Bc</a:t>
            </a:r>
            <a:r>
              <a:rPr lang="en-US" sz="2800" b="1">
                <a:ea typeface="+mn-lt"/>
                <a:cs typeface="+mn-lt"/>
              </a:rPr>
              <a:t>. Tomáš </a:t>
            </a:r>
            <a:r>
              <a:rPr lang="en-US" sz="2800" b="1" err="1">
                <a:ea typeface="+mn-lt"/>
                <a:cs typeface="+mn-lt"/>
              </a:rPr>
              <a:t>Kukumberg</a:t>
            </a:r>
            <a:endParaRPr lang="en-US" sz="2800">
              <a:ea typeface="+mn-lt"/>
              <a:cs typeface="+mn-lt"/>
            </a:endParaRPr>
          </a:p>
          <a:p>
            <a:pPr algn="r"/>
            <a:r>
              <a:rPr lang="en-US" sz="2800" b="1" err="1">
                <a:ea typeface="+mn-lt"/>
                <a:cs typeface="+mn-lt"/>
              </a:rPr>
              <a:t>Bc</a:t>
            </a:r>
            <a:r>
              <a:rPr lang="en-US" sz="2800" b="1">
                <a:ea typeface="+mn-lt"/>
                <a:cs typeface="+mn-lt"/>
              </a:rPr>
              <a:t>. Maksim </a:t>
            </a:r>
            <a:r>
              <a:rPr lang="en-US" sz="2800" b="1" err="1">
                <a:ea typeface="+mn-lt"/>
                <a:cs typeface="+mn-lt"/>
              </a:rPr>
              <a:t>Mištec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D67F-544C-3ACD-613E-0CFCF235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CouchDB data </a:t>
            </a:r>
            <a:r>
              <a:rPr lang="en-US" dirty="0" err="1">
                <a:cs typeface="Posterama"/>
              </a:rPr>
              <a:t>príklad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07FBAF8-0CC4-45E8-853E-6B4D29977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210" y="2294673"/>
            <a:ext cx="5722173" cy="3669006"/>
          </a:xfrm>
        </p:spPr>
      </p:pic>
    </p:spTree>
    <p:extLst>
      <p:ext uri="{BB962C8B-B14F-4D97-AF65-F5344CB8AC3E}">
        <p14:creationId xmlns:p14="http://schemas.microsoft.com/office/powerpoint/2010/main" val="413885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A001-9577-8E91-7303-F940C4FB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Neo4j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8FC697-AFD7-3723-CED7-317B06071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8294" y="663759"/>
            <a:ext cx="4579899" cy="171752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563F62-2728-7B16-5208-B299662DAC7B}"/>
              </a:ext>
            </a:extLst>
          </p:cNvPr>
          <p:cNvSpPr txBox="1">
            <a:spLocks/>
          </p:cNvSpPr>
          <p:nvPr/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+mn-lt"/>
                <a:cs typeface="+mn-lt"/>
              </a:rPr>
              <a:t>- </a:t>
            </a:r>
            <a:r>
              <a:rPr lang="en-US" sz="2800" dirty="0" err="1">
                <a:ea typeface="+mn-lt"/>
                <a:cs typeface="+mn-lt"/>
              </a:rPr>
              <a:t>Grafové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databázy</a:t>
            </a:r>
            <a:endParaRPr lang="en-US" sz="280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- </a:t>
            </a:r>
            <a:r>
              <a:rPr lang="en-US" sz="2800" dirty="0" err="1">
                <a:ea typeface="+mn-lt"/>
                <a:cs typeface="+mn-lt"/>
              </a:rPr>
              <a:t>Rýchlejší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výkon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dotazov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ako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relačné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databázy</a:t>
            </a:r>
            <a:endParaRPr lang="en-US" sz="280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- Cisco </a:t>
            </a:r>
            <a:r>
              <a:rPr lang="en-US" sz="2800" dirty="0" err="1">
                <a:ea typeface="+mn-lt"/>
                <a:cs typeface="+mn-lt"/>
              </a:rPr>
              <a:t>ju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používa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analýzu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problémov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zákazníckej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podpory</a:t>
            </a:r>
            <a:r>
              <a:rPr lang="en-US" sz="2800" dirty="0">
                <a:ea typeface="+mn-lt"/>
                <a:cs typeface="+mn-lt"/>
              </a:rPr>
              <a:t> s </a:t>
            </a:r>
            <a:r>
              <a:rPr lang="en-US" sz="2800" dirty="0" err="1">
                <a:ea typeface="+mn-lt"/>
                <a:cs typeface="+mn-lt"/>
              </a:rPr>
              <a:t>cieľom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predvídať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chyby</a:t>
            </a:r>
            <a:endParaRPr lang="en-US" sz="2800">
              <a:ea typeface="+mn-lt"/>
              <a:cs typeface="+mn-lt"/>
            </a:endParaRPr>
          </a:p>
          <a:p>
            <a:r>
              <a:rPr lang="en-US" sz="2800" dirty="0"/>
              <a:t>- </a:t>
            </a:r>
            <a:r>
              <a:rPr lang="en-US" sz="2800" dirty="0">
                <a:ea typeface="+mn-lt"/>
                <a:cs typeface="+mn-lt"/>
              </a:rPr>
              <a:t>Walmart </a:t>
            </a:r>
            <a:r>
              <a:rPr lang="en-US" sz="2800" dirty="0" err="1">
                <a:ea typeface="+mn-lt"/>
                <a:cs typeface="+mn-lt"/>
              </a:rPr>
              <a:t>ju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používa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poskytovanie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relevantných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propagácií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odporúčaní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produktov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2543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36B6-5C9A-762C-AEA1-E041E564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Neo4j data </a:t>
            </a:r>
            <a:r>
              <a:rPr lang="en-US" dirty="0" err="1">
                <a:cs typeface="Posterama"/>
              </a:rPr>
              <a:t>príklad</a:t>
            </a:r>
            <a:endParaRPr lang="en-US" dirty="0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920E65C-5C83-1B35-0575-0130E0D2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578" y="2087389"/>
            <a:ext cx="6880992" cy="4036534"/>
          </a:xfrm>
        </p:spPr>
      </p:pic>
    </p:spTree>
    <p:extLst>
      <p:ext uri="{BB962C8B-B14F-4D97-AF65-F5344CB8AC3E}">
        <p14:creationId xmlns:p14="http://schemas.microsoft.com/office/powerpoint/2010/main" val="131994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30C98AE-9D35-AA5F-B13C-8CB17554B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60" y="737235"/>
            <a:ext cx="9438640" cy="52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0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E1F7-E233-13D4-125B-49155D89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Python virtual environment</a:t>
            </a: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C04DA44-B75D-32F3-8A44-7FDCD7750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44" y="3141397"/>
            <a:ext cx="5450417" cy="2906889"/>
          </a:xfrm>
        </p:spPr>
      </p:pic>
    </p:spTree>
    <p:extLst>
      <p:ext uri="{BB962C8B-B14F-4D97-AF65-F5344CB8AC3E}">
        <p14:creationId xmlns:p14="http://schemas.microsoft.com/office/powerpoint/2010/main" val="220726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3F59-4CA6-AD36-FF69-54949BC3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Posterama"/>
              </a:rPr>
              <a:t>Implementácia</a:t>
            </a:r>
            <a:endParaRPr lang="en-US" err="1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5512D02E-36D4-377A-E196-2674D301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51" y="2430497"/>
            <a:ext cx="9808699" cy="35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3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CCC8-F692-2C63-718A-7C7F1C4D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228"/>
            <a:ext cx="10972800" cy="1325563"/>
          </a:xfrm>
        </p:spPr>
        <p:txBody>
          <a:bodyPr/>
          <a:lstStyle/>
          <a:p>
            <a:r>
              <a:rPr lang="en-US" dirty="0" err="1">
                <a:cs typeface="Posterama"/>
              </a:rPr>
              <a:t>Výsledky</a:t>
            </a:r>
            <a:r>
              <a:rPr lang="en-US" dirty="0">
                <a:cs typeface="Posterama"/>
              </a:rPr>
              <a:t> - INSERT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A602EE9-B5B7-D837-9F48-A2F623A7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11" y="1931880"/>
            <a:ext cx="6007570" cy="42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4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93E6-B8D1-49C3-7B2E-6D3639F7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303"/>
            <a:ext cx="10972800" cy="1325563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Výsledky</a:t>
            </a:r>
            <a:r>
              <a:rPr lang="en-US" dirty="0">
                <a:ea typeface="+mj-lt"/>
                <a:cs typeface="+mj-lt"/>
              </a:rPr>
              <a:t> - READ</a:t>
            </a:r>
            <a:endParaRPr lang="en-US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BB4B0DA-4BEA-5CD4-213B-D04D776C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548" y="2101212"/>
            <a:ext cx="5922903" cy="42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BC5-B7AB-ED05-5A8B-72BA9077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4969"/>
            <a:ext cx="10972800" cy="1325563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Výsledky</a:t>
            </a:r>
            <a:r>
              <a:rPr lang="en-US" dirty="0">
                <a:ea typeface="+mj-lt"/>
                <a:cs typeface="+mj-lt"/>
              </a:rPr>
              <a:t> - UPDATE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72FE69B-9BFB-9B08-3EA3-25D00252F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426" y="2087389"/>
            <a:ext cx="5651148" cy="4036534"/>
          </a:xfrm>
        </p:spPr>
      </p:pic>
    </p:spTree>
    <p:extLst>
      <p:ext uri="{BB962C8B-B14F-4D97-AF65-F5344CB8AC3E}">
        <p14:creationId xmlns:p14="http://schemas.microsoft.com/office/powerpoint/2010/main" val="329403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E29-2568-D16F-5D99-5201744D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303"/>
            <a:ext cx="10972800" cy="1325563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Výsledky</a:t>
            </a:r>
            <a:r>
              <a:rPr lang="en-US" dirty="0">
                <a:ea typeface="+mj-lt"/>
                <a:cs typeface="+mj-lt"/>
              </a:rPr>
              <a:t> - DELETE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143EF36-77F6-71D2-AA47-304ACA9D8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426" y="2087389"/>
            <a:ext cx="5651148" cy="4036534"/>
          </a:xfrm>
        </p:spPr>
      </p:pic>
    </p:spTree>
    <p:extLst>
      <p:ext uri="{BB962C8B-B14F-4D97-AF65-F5344CB8AC3E}">
        <p14:creationId xmlns:p14="http://schemas.microsoft.com/office/powerpoint/2010/main" val="213459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C94F-93FA-A6A2-E5B8-C16473B7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1321"/>
            <a:ext cx="10972800" cy="1325563"/>
          </a:xfrm>
        </p:spPr>
        <p:txBody>
          <a:bodyPr>
            <a:normAutofit/>
          </a:bodyPr>
          <a:lstStyle/>
          <a:p>
            <a:r>
              <a:rPr lang="en-US" err="1">
                <a:cs typeface="Posterama"/>
              </a:rPr>
              <a:t>Databázy</a:t>
            </a:r>
            <a:r>
              <a:rPr lang="en-US">
                <a:cs typeface="Posterama"/>
              </a:rPr>
              <a:t> </a:t>
            </a:r>
            <a:r>
              <a:rPr lang="en-US" err="1">
                <a:cs typeface="Posterama"/>
              </a:rPr>
              <a:t>ktoré</a:t>
            </a:r>
            <a:r>
              <a:rPr lang="en-US">
                <a:cs typeface="Posterama"/>
              </a:rPr>
              <a:t> </a:t>
            </a:r>
            <a:r>
              <a:rPr lang="en-US" err="1">
                <a:cs typeface="Posterama"/>
              </a:rPr>
              <a:t>sme</a:t>
            </a:r>
            <a:r>
              <a:rPr lang="en-US">
                <a:cs typeface="Posterama"/>
              </a:rPr>
              <a:t> </a:t>
            </a:r>
            <a:r>
              <a:rPr lang="en-US" err="1">
                <a:cs typeface="Posterama"/>
              </a:rPr>
              <a:t>použili</a:t>
            </a:r>
            <a:r>
              <a:rPr lang="en-US">
                <a:cs typeface="Posterama"/>
              </a:rPr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0E3E-8711-421A-FD3A-4E6CA3C2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- MongoDB</a:t>
            </a:r>
          </a:p>
          <a:p>
            <a:r>
              <a:rPr lang="en-US" sz="2800"/>
              <a:t>- Redis</a:t>
            </a:r>
          </a:p>
          <a:p>
            <a:r>
              <a:rPr lang="en-US" sz="2800"/>
              <a:t>- CouchDB</a:t>
            </a:r>
          </a:p>
          <a:p>
            <a:r>
              <a:rPr lang="en-US" sz="2800"/>
              <a:t>- Neo4j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6A4C19E-6AC5-6962-32EE-B1215F3E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279" y="4887230"/>
            <a:ext cx="4406591" cy="1255953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9C90DA6C-C28A-E6E0-6167-D7EDDBE8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474" y="2031380"/>
            <a:ext cx="2743200" cy="18288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2C096D9-E851-A74A-E5B0-67166BD4F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668" y="2431020"/>
            <a:ext cx="2743200" cy="1029522"/>
          </a:xfrm>
          <a:prstGeom prst="rect">
            <a:avLst/>
          </a:prstGeom>
        </p:spPr>
      </p:pic>
      <p:pic>
        <p:nvPicPr>
          <p:cNvPr id="4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442C68AA-6F48-A1C2-F9A0-BC7489DF1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938" y="4055650"/>
            <a:ext cx="2264508" cy="22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5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5EA4-E07A-84EC-2723-4A7FA321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Neo4j </a:t>
            </a:r>
            <a:r>
              <a:rPr lang="en-US" dirty="0" err="1">
                <a:cs typeface="Posterama"/>
              </a:rPr>
              <a:t>výsledky</a:t>
            </a:r>
            <a:endParaRPr lang="en-US" dirty="0" err="1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586C53-8449-D1A0-8960-6DA82DACB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999" y="2106204"/>
            <a:ext cx="8294003" cy="4036534"/>
          </a:xfrm>
        </p:spPr>
      </p:pic>
    </p:spTree>
    <p:extLst>
      <p:ext uri="{BB962C8B-B14F-4D97-AF65-F5344CB8AC3E}">
        <p14:creationId xmlns:p14="http://schemas.microsoft.com/office/powerpoint/2010/main" val="1413245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94D9-531F-2C36-7DDC-34657382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3394"/>
            <a:ext cx="10972800" cy="1325563"/>
          </a:xfrm>
        </p:spPr>
        <p:txBody>
          <a:bodyPr/>
          <a:lstStyle/>
          <a:p>
            <a:pPr algn="ctr"/>
            <a:r>
              <a:rPr lang="en-US" sz="5400" err="1">
                <a:ea typeface="+mj-lt"/>
                <a:cs typeface="+mj-lt"/>
              </a:rPr>
              <a:t>Ďakujeme</a:t>
            </a:r>
            <a:r>
              <a:rPr lang="en-US" sz="5400">
                <a:ea typeface="+mj-lt"/>
                <a:cs typeface="+mj-lt"/>
              </a:rPr>
              <a:t> za </a:t>
            </a:r>
            <a:r>
              <a:rPr lang="en-US" sz="5400" err="1">
                <a:ea typeface="+mj-lt"/>
                <a:cs typeface="+mj-lt"/>
              </a:rPr>
              <a:t>pozornosť</a:t>
            </a:r>
            <a:endParaRPr lang="en-US" sz="5400" err="1"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44036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CBD1-59FC-FB13-74E5-C2AD638D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7"/>
            <a:ext cx="10972800" cy="1325563"/>
          </a:xfrm>
        </p:spPr>
        <p:txBody>
          <a:bodyPr/>
          <a:lstStyle/>
          <a:p>
            <a:r>
              <a:rPr lang="en-US" dirty="0" err="1">
                <a:cs typeface="Posterama"/>
              </a:rPr>
              <a:t>Otázka</a:t>
            </a:r>
            <a:r>
              <a:rPr lang="en-US" dirty="0">
                <a:cs typeface="Posterama"/>
              </a:rPr>
              <a:t> #1 </a:t>
            </a:r>
            <a:r>
              <a:rPr lang="en-US" dirty="0" err="1">
                <a:cs typeface="Posterama"/>
              </a:rPr>
              <a:t>na</a:t>
            </a:r>
            <a:r>
              <a:rPr lang="en-US" dirty="0">
                <a:cs typeface="Posterama"/>
              </a:rPr>
              <a:t> </a:t>
            </a:r>
            <a:r>
              <a:rPr lang="en-US" dirty="0" err="1">
                <a:cs typeface="Posterama"/>
              </a:rPr>
              <a:t>skúšku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31FA-EC95-A002-7A24-B9425569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202740"/>
            <a:ext cx="10972800" cy="2939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 Oracle</a:t>
            </a:r>
          </a:p>
          <a:p>
            <a:r>
              <a:rPr lang="en-US" dirty="0"/>
              <a:t>- Redis</a:t>
            </a:r>
          </a:p>
          <a:p>
            <a:r>
              <a:rPr lang="en-US" dirty="0"/>
              <a:t>+ Neo4j</a:t>
            </a:r>
          </a:p>
          <a:p>
            <a:r>
              <a:rPr lang="en-US" dirty="0"/>
              <a:t>- MongoDB</a:t>
            </a:r>
          </a:p>
          <a:p>
            <a:r>
              <a:rPr lang="en-US" dirty="0"/>
              <a:t>- CouchDB</a:t>
            </a:r>
          </a:p>
          <a:p>
            <a:r>
              <a:rPr lang="en-US" dirty="0"/>
              <a:t>- Cassandra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CE1F08-8835-085A-3868-27DDEEA9D0F5}"/>
              </a:ext>
            </a:extLst>
          </p:cNvPr>
          <p:cNvSpPr txBox="1">
            <a:spLocks/>
          </p:cNvSpPr>
          <p:nvPr/>
        </p:nvSpPr>
        <p:spPr>
          <a:xfrm>
            <a:off x="604024" y="1546525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ea typeface="+mj-lt"/>
                <a:cs typeface="+mj-lt"/>
              </a:rPr>
              <a:t>Ktorá</a:t>
            </a:r>
            <a:r>
              <a:rPr lang="en-US" sz="3200" dirty="0">
                <a:ea typeface="+mj-lt"/>
                <a:cs typeface="+mj-lt"/>
              </a:rPr>
              <a:t> z </a:t>
            </a:r>
            <a:r>
              <a:rPr lang="en-US" sz="3200" dirty="0" err="1">
                <a:ea typeface="+mj-lt"/>
                <a:cs typeface="+mj-lt"/>
              </a:rPr>
              <a:t>nasledujúcich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databáz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má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grafovú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štruktúru</a:t>
            </a:r>
            <a:r>
              <a:rPr lang="en-US" sz="3200" dirty="0">
                <a:ea typeface="+mj-lt"/>
                <a:cs typeface="+mj-lt"/>
              </a:rPr>
              <a:t>?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34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CBD1-59FC-FB13-74E5-C2AD638D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7"/>
            <a:ext cx="10972800" cy="1325563"/>
          </a:xfrm>
        </p:spPr>
        <p:txBody>
          <a:bodyPr/>
          <a:lstStyle/>
          <a:p>
            <a:r>
              <a:rPr lang="en-US" dirty="0" err="1">
                <a:cs typeface="Posterama"/>
              </a:rPr>
              <a:t>Otázka</a:t>
            </a:r>
            <a:r>
              <a:rPr lang="en-US" dirty="0">
                <a:cs typeface="Posterama"/>
              </a:rPr>
              <a:t> #2 </a:t>
            </a:r>
            <a:r>
              <a:rPr lang="en-US" dirty="0" err="1">
                <a:cs typeface="Posterama"/>
              </a:rPr>
              <a:t>na</a:t>
            </a:r>
            <a:r>
              <a:rPr lang="en-US" dirty="0">
                <a:cs typeface="Posterama"/>
              </a:rPr>
              <a:t> </a:t>
            </a:r>
            <a:r>
              <a:rPr lang="en-US" dirty="0" err="1">
                <a:cs typeface="Posterama"/>
              </a:rPr>
              <a:t>skúšku</a:t>
            </a:r>
            <a:endParaRPr lang="en-US" dirty="0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31FA-EC95-A002-7A24-B9425569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202740"/>
            <a:ext cx="10972800" cy="2939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Správna </a:t>
            </a:r>
            <a:r>
              <a:rPr lang="en-US" dirty="0" err="1"/>
              <a:t>odpove</a:t>
            </a:r>
            <a:r>
              <a:rPr lang="en-US" dirty="0" err="1">
                <a:ea typeface="+mn-lt"/>
                <a:cs typeface="+mn-lt"/>
              </a:rPr>
              <a:t>ď</a:t>
            </a:r>
            <a:r>
              <a:rPr lang="en-US" dirty="0">
                <a:ea typeface="+mn-lt"/>
                <a:cs typeface="+mn-lt"/>
              </a:rPr>
              <a:t>: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Dokumentové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databázy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Kľúč-Hodnota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databázy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Stĺpcovo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orientované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databázy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Grafové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databázy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Alebo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Document databases, Key-value databases, Column-oriented databases a Graph databases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CE1F08-8835-085A-3868-27DDEEA9D0F5}"/>
              </a:ext>
            </a:extLst>
          </p:cNvPr>
          <p:cNvSpPr txBox="1">
            <a:spLocks/>
          </p:cNvSpPr>
          <p:nvPr/>
        </p:nvSpPr>
        <p:spPr>
          <a:xfrm>
            <a:off x="613431" y="1546525"/>
            <a:ext cx="1108568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ea typeface="+mj-lt"/>
                <a:cs typeface="+mj-lt"/>
              </a:rPr>
              <a:t>Aké</a:t>
            </a:r>
            <a:r>
              <a:rPr lang="en-US" sz="3200" dirty="0">
                <a:ea typeface="+mj-lt"/>
                <a:cs typeface="+mj-lt"/>
              </a:rPr>
              <a:t> 4 </a:t>
            </a:r>
            <a:r>
              <a:rPr lang="en-US" sz="3200" dirty="0" err="1">
                <a:ea typeface="+mj-lt"/>
                <a:cs typeface="+mj-lt"/>
              </a:rPr>
              <a:t>hlavné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typy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noSQL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databáz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poznáme</a:t>
            </a:r>
            <a:r>
              <a:rPr lang="en-US" sz="3200" dirty="0">
                <a:ea typeface="+mj-lt"/>
                <a:cs typeface="+mj-lt"/>
              </a:rPr>
              <a:t>? (</a:t>
            </a:r>
            <a:r>
              <a:rPr lang="en-US" sz="3200" dirty="0" err="1">
                <a:ea typeface="+mj-lt"/>
                <a:cs typeface="+mj-lt"/>
              </a:rPr>
              <a:t>Vymenujte</a:t>
            </a:r>
            <a:r>
              <a:rPr lang="en-US" sz="3200" dirty="0">
                <a:ea typeface="+mj-lt"/>
                <a:cs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844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DF5F-B2D5-DB7C-F974-32180E15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Posterama"/>
              </a:rPr>
              <a:t>Zdroje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6592-21B6-815F-4E05-73922578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https://neo4j.com/developer/python/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https://www.mongodb.com/languages/python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  <a:hlinkClick r:id="rId4"/>
              </a:rPr>
              <a:t>https://realpython.com/python-redis/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  <a:hlinkClick r:id="rId5"/>
              </a:rPr>
              <a:t>https://stackoverflow.com/questions/62804624/run-cassandra-cqlsh-with-python-3-on-windows-10</a:t>
            </a:r>
            <a:endParaRPr lang="en-US"/>
          </a:p>
          <a:p>
            <a:r>
              <a:rPr lang="en-US">
                <a:ea typeface="+mn-lt"/>
                <a:cs typeface="+mn-lt"/>
                <a:hlinkClick r:id="rId6"/>
              </a:rPr>
              <a:t>https://www.mongodb.com/compatibility/json-to-mongodb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7"/>
              </a:rPr>
              <a:t>https://en.wikipedia.org/wiki/Document-oriented_database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https://docs.datastax.com/en/developer/python-driver/3.25/</a:t>
            </a:r>
          </a:p>
          <a:p>
            <a:r>
              <a:rPr lang="en-US" u="sng">
                <a:ea typeface="+mn-lt"/>
                <a:cs typeface="+mn-lt"/>
                <a:hlinkClick r:id="rId9"/>
              </a:rPr>
              <a:t>https://pypi.org/project/cassandra-driver/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6F27-B8D7-DE16-70DC-15907FEA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MongoDB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8544-FF0C-5C53-2A03-A0BE3BAF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- </a:t>
            </a:r>
            <a:r>
              <a:rPr lang="en-US" sz="2800" dirty="0" err="1">
                <a:ea typeface="+mn-lt"/>
                <a:cs typeface="+mn-lt"/>
              </a:rPr>
              <a:t>Nerelačná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dokumentová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databáza</a:t>
            </a:r>
            <a:endParaRPr lang="en-US" sz="2800" dirty="0" err="1"/>
          </a:p>
          <a:p>
            <a:r>
              <a:rPr lang="en-US" sz="2800" dirty="0"/>
              <a:t>- JSON-like storage</a:t>
            </a:r>
          </a:p>
          <a:p>
            <a:r>
              <a:rPr lang="en-US" sz="2800" dirty="0"/>
              <a:t>- SEGA </a:t>
            </a:r>
            <a:r>
              <a:rPr lang="en-US" sz="2800" dirty="0" err="1"/>
              <a:t>ju</a:t>
            </a:r>
            <a:r>
              <a:rPr lang="en-US" sz="2800" dirty="0"/>
              <a:t> </a:t>
            </a:r>
            <a:r>
              <a:rPr lang="en-US" sz="2800" dirty="0" err="1"/>
              <a:t>používa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správu</a:t>
            </a:r>
            <a:r>
              <a:rPr lang="en-US" sz="2800" dirty="0"/>
              <a:t> </a:t>
            </a:r>
            <a:r>
              <a:rPr lang="en-US" sz="2800" dirty="0" err="1"/>
              <a:t>herných</a:t>
            </a:r>
            <a:r>
              <a:rPr lang="en-US" sz="2800" dirty="0"/>
              <a:t> </a:t>
            </a:r>
            <a:r>
              <a:rPr lang="en-US" sz="2800" dirty="0" err="1"/>
              <a:t>účtov</a:t>
            </a:r>
            <a:endParaRPr lang="en-US" sz="2800" dirty="0"/>
          </a:p>
          <a:p>
            <a:r>
              <a:rPr lang="en-US" sz="2800" dirty="0"/>
              <a:t>- </a:t>
            </a:r>
            <a:r>
              <a:rPr lang="en-US" sz="2800" dirty="0">
                <a:ea typeface="+mn-lt"/>
                <a:cs typeface="+mn-lt"/>
              </a:rPr>
              <a:t>Aer Lingus </a:t>
            </a:r>
            <a:r>
              <a:rPr lang="en-US" sz="2800" dirty="0" err="1">
                <a:ea typeface="+mn-lt"/>
                <a:cs typeface="+mn-lt"/>
              </a:rPr>
              <a:t>ju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používa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správu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leteniek</a:t>
            </a:r>
            <a:endParaRPr lang="en-US" sz="2800" dirty="0">
              <a:ea typeface="+mn-lt"/>
              <a:cs typeface="+mn-lt"/>
            </a:endParaRPr>
          </a:p>
          <a:p>
            <a:r>
              <a:rPr lang="en-US" sz="2800" dirty="0"/>
              <a:t>- </a:t>
            </a:r>
            <a:r>
              <a:rPr lang="en-US" sz="2800" dirty="0" err="1"/>
              <a:t>Sourceforge</a:t>
            </a:r>
            <a:r>
              <a:rPr lang="en-US" sz="2800" dirty="0"/>
              <a:t> </a:t>
            </a:r>
            <a:r>
              <a:rPr lang="en-US" sz="2800" dirty="0" err="1"/>
              <a:t>ju</a:t>
            </a:r>
            <a:r>
              <a:rPr lang="en-US" sz="2800" dirty="0"/>
              <a:t> </a:t>
            </a:r>
            <a:r>
              <a:rPr lang="en-US" sz="2800" dirty="0" err="1"/>
              <a:t>používa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 </a:t>
            </a:r>
            <a:r>
              <a:rPr lang="en-US" sz="2800" dirty="0" err="1"/>
              <a:t>správu</a:t>
            </a:r>
            <a:r>
              <a:rPr lang="en-US" sz="2800" dirty="0"/>
              <a:t> </a:t>
            </a:r>
            <a:r>
              <a:rPr lang="en-US" sz="2800" dirty="0" err="1"/>
              <a:t>údajov</a:t>
            </a:r>
            <a:endParaRPr lang="en-US" sz="2800" dirty="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53D141E-A74E-0CDB-18D7-0398B016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987" y="1669010"/>
            <a:ext cx="4249708" cy="12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9A29B99-B768-8726-E4CC-C27D662E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776707"/>
            <a:ext cx="3737517" cy="481207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907AFD8-0469-7E4A-A4D5-F368125A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278" y="1020153"/>
            <a:ext cx="5744736" cy="43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3B64A6A-EAF4-153C-6764-C3F14999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6" y="1407838"/>
            <a:ext cx="5196468" cy="403303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EFDA69D-F806-1200-763B-5FBE5074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03" y="272474"/>
            <a:ext cx="4545980" cy="63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0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0498-45FF-4A12-605E-0A2BDBD8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MongoDB data </a:t>
            </a:r>
            <a:r>
              <a:rPr lang="en-US" dirty="0" err="1">
                <a:cs typeface="Posterama"/>
              </a:rPr>
              <a:t>príklad</a:t>
            </a:r>
            <a:endParaRPr lang="en-US" dirty="0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7A2E69F-B983-B000-9DAF-4285CCFA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6" y="2013227"/>
            <a:ext cx="6929495" cy="41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6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1DF2-8996-7BFD-11F6-99AD720D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Redis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4CAF-5B6E-390B-C150-D050FE65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- </a:t>
            </a:r>
            <a:r>
              <a:rPr lang="en-US" sz="2800" dirty="0" err="1">
                <a:ea typeface="+mn-lt"/>
                <a:cs typeface="+mn-lt"/>
              </a:rPr>
              <a:t>Údaje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typu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kľúč-hodnota</a:t>
            </a:r>
            <a:endParaRPr lang="en-US" sz="2800" dirty="0">
              <a:ea typeface="+mn-lt"/>
              <a:cs typeface="+mn-lt"/>
            </a:endParaRPr>
          </a:p>
          <a:p>
            <a:r>
              <a:rPr lang="en-US" sz="2800" dirty="0"/>
              <a:t>- </a:t>
            </a:r>
            <a:r>
              <a:rPr lang="en-US" sz="2800" dirty="0" err="1"/>
              <a:t>Ideálne</a:t>
            </a:r>
            <a:r>
              <a:rPr lang="en-US" sz="2800" dirty="0"/>
              <a:t> </a:t>
            </a:r>
            <a:r>
              <a:rPr lang="en-US" sz="2800" dirty="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ukladanie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informácií</a:t>
            </a:r>
            <a:endParaRPr lang="en-US" sz="2800" dirty="0">
              <a:ea typeface="+mn-lt"/>
              <a:cs typeface="+mn-lt"/>
            </a:endParaRPr>
          </a:p>
          <a:p>
            <a:r>
              <a:rPr lang="en-US" sz="2800" dirty="0"/>
              <a:t>- </a:t>
            </a:r>
            <a:r>
              <a:rPr lang="en-US" sz="2800" dirty="0">
                <a:ea typeface="+mn-lt"/>
                <a:cs typeface="+mn-lt"/>
              </a:rPr>
              <a:t>Pinterest </a:t>
            </a:r>
            <a:r>
              <a:rPr lang="en-US" sz="2800" dirty="0" err="1">
                <a:ea typeface="+mn-lt"/>
                <a:cs typeface="+mn-lt"/>
              </a:rPr>
              <a:t>ju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používa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ukladanie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zoznamov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obrázkov</a:t>
            </a:r>
            <a:r>
              <a:rPr lang="en-US" sz="2800" dirty="0">
                <a:ea typeface="+mn-lt"/>
                <a:cs typeface="+mn-lt"/>
              </a:rPr>
              <a:t> a </a:t>
            </a:r>
            <a:r>
              <a:rPr lang="en-US" sz="2800" dirty="0" err="1">
                <a:ea typeface="+mn-lt"/>
                <a:cs typeface="+mn-lt"/>
              </a:rPr>
              <a:t>galérií</a:t>
            </a:r>
            <a:endParaRPr lang="en-US" sz="2800">
              <a:ea typeface="+mn-lt"/>
              <a:cs typeface="+mn-lt"/>
            </a:endParaRPr>
          </a:p>
          <a:p>
            <a:r>
              <a:rPr lang="en-US" sz="2800" dirty="0"/>
              <a:t>- </a:t>
            </a:r>
            <a:r>
              <a:rPr lang="en-US" sz="2800" dirty="0">
                <a:ea typeface="+mn-lt"/>
                <a:cs typeface="+mn-lt"/>
              </a:rPr>
              <a:t>Coinbase </a:t>
            </a:r>
            <a:r>
              <a:rPr lang="en-US" sz="2800" dirty="0" err="1">
                <a:ea typeface="+mn-lt"/>
                <a:cs typeface="+mn-lt"/>
              </a:rPr>
              <a:t>ju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používa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autorizáciu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kurzových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bodov</a:t>
            </a:r>
            <a:endParaRPr lang="en-US" sz="2800" dirty="0" err="1"/>
          </a:p>
          <a:p>
            <a:r>
              <a:rPr lang="en-US" sz="2800" dirty="0"/>
              <a:t>- </a:t>
            </a:r>
            <a:r>
              <a:rPr lang="en-US" sz="2800" dirty="0">
                <a:ea typeface="+mn-lt"/>
                <a:cs typeface="+mn-lt"/>
              </a:rPr>
              <a:t>Twitter </a:t>
            </a:r>
            <a:r>
              <a:rPr lang="en-US" sz="2800" dirty="0" err="1">
                <a:ea typeface="+mn-lt"/>
                <a:cs typeface="+mn-lt"/>
              </a:rPr>
              <a:t>ju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používa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správu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časovej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osi</a:t>
            </a:r>
            <a:endParaRPr lang="en-US" sz="2800" dirty="0" err="1"/>
          </a:p>
          <a:p>
            <a:endParaRPr lang="en-US" sz="280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718F0148-397E-AC80-72CF-DC34CE201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907" y="436100"/>
            <a:ext cx="3666564" cy="24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8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7E1-15B7-D702-2A6B-FE05F37D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Redis data </a:t>
            </a:r>
            <a:r>
              <a:rPr lang="en-US" dirty="0" err="1">
                <a:cs typeface="Posterama"/>
              </a:rPr>
              <a:t>príklad</a:t>
            </a:r>
            <a:endParaRPr lang="en-US" dirty="0" err="1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76B9355-1007-EDE0-D482-1B2B970FB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212" y="2162648"/>
            <a:ext cx="7407871" cy="4036534"/>
          </a:xfrm>
        </p:spPr>
      </p:pic>
    </p:spTree>
    <p:extLst>
      <p:ext uri="{BB962C8B-B14F-4D97-AF65-F5344CB8AC3E}">
        <p14:creationId xmlns:p14="http://schemas.microsoft.com/office/powerpoint/2010/main" val="308313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1C7E-DF0F-665B-7924-86CC6E19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CouchDB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4DD3-C391-E19F-55C6-84101FC9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- </a:t>
            </a:r>
            <a:r>
              <a:rPr lang="en-US" sz="2800" dirty="0" err="1">
                <a:ea typeface="+mn-lt"/>
                <a:cs typeface="+mn-lt"/>
              </a:rPr>
              <a:t>Nerelačná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dokumentová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databáza</a:t>
            </a:r>
            <a:endParaRPr lang="en-US" dirty="0" err="1">
              <a:ea typeface="+mn-lt"/>
              <a:cs typeface="+mn-lt"/>
            </a:endParaRPr>
          </a:p>
          <a:p>
            <a:r>
              <a:rPr lang="en-US" sz="2800" dirty="0"/>
              <a:t>- </a:t>
            </a:r>
            <a:r>
              <a:rPr lang="en-US" sz="2800" dirty="0" err="1">
                <a:ea typeface="+mn-lt"/>
                <a:cs typeface="+mn-lt"/>
              </a:rPr>
              <a:t>Jednoduchá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horizontálna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škálovateľnosť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rôznych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zariadeniach</a:t>
            </a:r>
            <a:endParaRPr lang="en-US" sz="2800" dirty="0" err="1"/>
          </a:p>
          <a:p>
            <a:r>
              <a:rPr lang="en-US" sz="2800" dirty="0"/>
              <a:t>- </a:t>
            </a:r>
            <a:r>
              <a:rPr lang="en-US" sz="2800" dirty="0" err="1">
                <a:ea typeface="+mn-lt"/>
                <a:cs typeface="+mn-lt"/>
              </a:rPr>
              <a:t>Spoločnosť</a:t>
            </a:r>
            <a:r>
              <a:rPr lang="en-US" sz="2800" dirty="0">
                <a:ea typeface="+mn-lt"/>
                <a:cs typeface="+mn-lt"/>
              </a:rPr>
              <a:t> United Airlines </a:t>
            </a:r>
            <a:r>
              <a:rPr lang="en-US" sz="2800" dirty="0" err="1">
                <a:ea typeface="+mn-lt"/>
                <a:cs typeface="+mn-lt"/>
              </a:rPr>
              <a:t>používa</a:t>
            </a:r>
            <a:r>
              <a:rPr lang="en-US" sz="2800" dirty="0">
                <a:ea typeface="+mn-lt"/>
                <a:cs typeface="+mn-lt"/>
              </a:rPr>
              <a:t> CouchDB pre </a:t>
            </a:r>
            <a:r>
              <a:rPr lang="en-US" sz="2800" dirty="0" err="1">
                <a:ea typeface="+mn-lt"/>
                <a:cs typeface="+mn-lt"/>
              </a:rPr>
              <a:t>zábavné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systémy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počas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letu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vo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viac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ako</a:t>
            </a:r>
            <a:r>
              <a:rPr lang="en-US" sz="2800" dirty="0">
                <a:ea typeface="+mn-lt"/>
                <a:cs typeface="+mn-lt"/>
              </a:rPr>
              <a:t> 3 000 </a:t>
            </a:r>
            <a:r>
              <a:rPr lang="en-US" sz="2800" dirty="0" err="1">
                <a:ea typeface="+mn-lt"/>
                <a:cs typeface="+mn-lt"/>
              </a:rPr>
              <a:t>lietadlách</a:t>
            </a:r>
            <a:endParaRPr lang="en-US" sz="2800" dirty="0" err="1"/>
          </a:p>
          <a:p>
            <a:r>
              <a:rPr lang="en-US" sz="2800" dirty="0"/>
              <a:t>- </a:t>
            </a:r>
            <a:r>
              <a:rPr lang="en-US" sz="2800" dirty="0" err="1"/>
              <a:t>Používa</a:t>
            </a:r>
            <a:r>
              <a:rPr lang="en-US" sz="2800" dirty="0"/>
              <a:t> </a:t>
            </a:r>
            <a:r>
              <a:rPr lang="en-US" sz="2800" dirty="0" err="1"/>
              <a:t>ju</a:t>
            </a:r>
            <a:r>
              <a:rPr lang="en-US" sz="2800" dirty="0"/>
              <a:t> BBC</a:t>
            </a:r>
            <a:r>
              <a:rPr lang="en-US" sz="2800" dirty="0">
                <a:ea typeface="+mn-lt"/>
                <a:cs typeface="+mn-lt"/>
              </a:rPr>
              <a:t> pre </a:t>
            </a:r>
            <a:r>
              <a:rPr lang="en-US" sz="2800" dirty="0" err="1">
                <a:ea typeface="+mn-lt"/>
                <a:cs typeface="+mn-lt"/>
              </a:rPr>
              <a:t>dynamickú</a:t>
            </a:r>
            <a:r>
              <a:rPr lang="en-US" sz="2800" dirty="0">
                <a:ea typeface="+mn-lt"/>
                <a:cs typeface="+mn-lt"/>
              </a:rPr>
              <a:t> CMS </a:t>
            </a:r>
            <a:r>
              <a:rPr lang="en-US" sz="2800" dirty="0" err="1">
                <a:ea typeface="+mn-lt"/>
                <a:cs typeface="+mn-lt"/>
              </a:rPr>
              <a:t>platformu</a:t>
            </a:r>
            <a:endParaRPr lang="en-US" sz="2800" dirty="0">
              <a:ea typeface="+mn-lt"/>
              <a:cs typeface="+mn-lt"/>
            </a:endParaRPr>
          </a:p>
          <a:p>
            <a:endParaRPr lang="en-US" sz="2800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FB365C4-E304-17D2-3284-13916E214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009" y="4651263"/>
            <a:ext cx="1846730" cy="18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7978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SplashVTI</vt:lpstr>
      <vt:lpstr>Databázy: Prehľad a porovnanie rôznych noSQL-databáz</vt:lpstr>
      <vt:lpstr>Databázy ktoré sme použili:</vt:lpstr>
      <vt:lpstr>MongoDB</vt:lpstr>
      <vt:lpstr>PowerPoint Presentation</vt:lpstr>
      <vt:lpstr>PowerPoint Presentation</vt:lpstr>
      <vt:lpstr>MongoDB data príklad</vt:lpstr>
      <vt:lpstr>Redis</vt:lpstr>
      <vt:lpstr>Redis data príklad</vt:lpstr>
      <vt:lpstr>CouchDB</vt:lpstr>
      <vt:lpstr>CouchDB data príklad</vt:lpstr>
      <vt:lpstr>Neo4j</vt:lpstr>
      <vt:lpstr>Neo4j data príklad</vt:lpstr>
      <vt:lpstr>PowerPoint Presentation</vt:lpstr>
      <vt:lpstr>Python virtual environment</vt:lpstr>
      <vt:lpstr>Implementácia</vt:lpstr>
      <vt:lpstr>Výsledky - INSERT</vt:lpstr>
      <vt:lpstr>Výsledky - READ</vt:lpstr>
      <vt:lpstr>Výsledky - UPDATE</vt:lpstr>
      <vt:lpstr>Výsledky - DELETE</vt:lpstr>
      <vt:lpstr>Neo4j výsledky</vt:lpstr>
      <vt:lpstr>Ďakujeme za pozornosť</vt:lpstr>
      <vt:lpstr>Otázka #1 na skúšku</vt:lpstr>
      <vt:lpstr>Otázka #2 na skúšku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159</cp:revision>
  <dcterms:created xsi:type="dcterms:W3CDTF">2022-10-14T12:52:12Z</dcterms:created>
  <dcterms:modified xsi:type="dcterms:W3CDTF">2022-10-18T20:26:40Z</dcterms:modified>
</cp:coreProperties>
</file>