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63" r:id="rId6"/>
    <p:sldId id="264" r:id="rId7"/>
    <p:sldId id="267" r:id="rId8"/>
    <p:sldId id="257" r:id="rId9"/>
    <p:sldId id="258" r:id="rId10"/>
    <p:sldId id="259" r:id="rId11"/>
    <p:sldId id="262" r:id="rId12"/>
    <p:sldId id="261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DD846-54A7-40BA-A1D3-1EF73C1D226E}" v="1" dt="2022-03-02T13:41:32.872"/>
    <p1510:client id="{19E0D8B7-CA7F-4456-A844-D9EA0EBBC48D}" v="8" dt="2022-02-22T11:46:25.975"/>
    <p1510:client id="{5D07279C-326E-4D18-B482-CBD47527DEE2}" v="2" dt="2023-02-15T07:56:35.445"/>
    <p1510:client id="{D0066E55-EA42-4D32-B8E1-539EA7E419F2}" v="1" dt="2022-02-03T15:26:44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a" userId="S::ce1190263@iitd.ac.in::cb5358cf-e0d2-4bbe-b732-d97a815d38c0" providerId="AD" clId="Web-{19E0D8B7-CA7F-4456-A844-D9EA0EBBC48D}"/>
    <pc:docChg chg="modSld">
      <pc:chgData name="Liza" userId="S::ce1190263@iitd.ac.in::cb5358cf-e0d2-4bbe-b732-d97a815d38c0" providerId="AD" clId="Web-{19E0D8B7-CA7F-4456-A844-D9EA0EBBC48D}" dt="2022-02-22T11:46:25.975" v="7" actId="1076"/>
      <pc:docMkLst>
        <pc:docMk/>
      </pc:docMkLst>
      <pc:sldChg chg="modSp">
        <pc:chgData name="Liza" userId="S::ce1190263@iitd.ac.in::cb5358cf-e0d2-4bbe-b732-d97a815d38c0" providerId="AD" clId="Web-{19E0D8B7-CA7F-4456-A844-D9EA0EBBC48D}" dt="2022-02-22T11:46:25.975" v="7" actId="1076"/>
        <pc:sldMkLst>
          <pc:docMk/>
          <pc:sldMk cId="464227674" sldId="274"/>
        </pc:sldMkLst>
        <pc:picChg chg="mod">
          <ac:chgData name="Liza" userId="S::ce1190263@iitd.ac.in::cb5358cf-e0d2-4bbe-b732-d97a815d38c0" providerId="AD" clId="Web-{19E0D8B7-CA7F-4456-A844-D9EA0EBBC48D}" dt="2022-02-22T11:46:25.975" v="7" actId="1076"/>
          <ac:picMkLst>
            <pc:docMk/>
            <pc:sldMk cId="464227674" sldId="274"/>
            <ac:picMk id="4" creationId="{546523B9-11EA-4CBB-B20B-671DF456F244}"/>
          </ac:picMkLst>
        </pc:picChg>
        <pc:cxnChg chg="mod">
          <ac:chgData name="Liza" userId="S::ce1190263@iitd.ac.in::cb5358cf-e0d2-4bbe-b732-d97a815d38c0" providerId="AD" clId="Web-{19E0D8B7-CA7F-4456-A844-D9EA0EBBC48D}" dt="2022-02-22T11:45:55.302" v="3" actId="1076"/>
          <ac:cxnSpMkLst>
            <pc:docMk/>
            <pc:sldMk cId="464227674" sldId="274"/>
            <ac:cxnSpMk id="11" creationId="{82D22BB5-C75B-4059-A6AB-4AB4FEC3006A}"/>
          </ac:cxnSpMkLst>
        </pc:cxnChg>
      </pc:sldChg>
    </pc:docChg>
  </pc:docChgLst>
  <pc:docChgLst>
    <pc:chgData name="Anuj Kumar" userId="S::ce1191073@iitd.ac.in::63a987b2-936d-43af-99a6-55e59a6e3ddd" providerId="AD" clId="Web-{009DD846-54A7-40BA-A1D3-1EF73C1D226E}"/>
    <pc:docChg chg="addSld">
      <pc:chgData name="Anuj Kumar" userId="S::ce1191073@iitd.ac.in::63a987b2-936d-43af-99a6-55e59a6e3ddd" providerId="AD" clId="Web-{009DD846-54A7-40BA-A1D3-1EF73C1D226E}" dt="2022-03-02T13:41:32.872" v="0"/>
      <pc:docMkLst>
        <pc:docMk/>
      </pc:docMkLst>
      <pc:sldChg chg="new">
        <pc:chgData name="Anuj Kumar" userId="S::ce1191073@iitd.ac.in::63a987b2-936d-43af-99a6-55e59a6e3ddd" providerId="AD" clId="Web-{009DD846-54A7-40BA-A1D3-1EF73C1D226E}" dt="2022-03-02T13:41:32.872" v="0"/>
        <pc:sldMkLst>
          <pc:docMk/>
          <pc:sldMk cId="3305218864" sldId="275"/>
        </pc:sldMkLst>
      </pc:sldChg>
    </pc:docChg>
  </pc:docChgLst>
  <pc:docChgLst>
    <pc:chgData name="Akshat Shukla" userId="S::ce1200221@iitd.ac.in::87b68cc6-ebda-4499-925b-c7043a764c2b" providerId="AD" clId="Web-{5D07279C-326E-4D18-B482-CBD47527DEE2}"/>
    <pc:docChg chg="modSld">
      <pc:chgData name="Akshat Shukla" userId="S::ce1200221@iitd.ac.in::87b68cc6-ebda-4499-925b-c7043a764c2b" providerId="AD" clId="Web-{5D07279C-326E-4D18-B482-CBD47527DEE2}" dt="2023-02-15T07:56:35.445" v="1" actId="1076"/>
      <pc:docMkLst>
        <pc:docMk/>
      </pc:docMkLst>
      <pc:sldChg chg="modSp">
        <pc:chgData name="Akshat Shukla" userId="S::ce1200221@iitd.ac.in::87b68cc6-ebda-4499-925b-c7043a764c2b" providerId="AD" clId="Web-{5D07279C-326E-4D18-B482-CBD47527DEE2}" dt="2023-02-15T07:56:35.445" v="1" actId="1076"/>
        <pc:sldMkLst>
          <pc:docMk/>
          <pc:sldMk cId="464227674" sldId="274"/>
        </pc:sldMkLst>
        <pc:picChg chg="mod">
          <ac:chgData name="Akshat Shukla" userId="S::ce1200221@iitd.ac.in::87b68cc6-ebda-4499-925b-c7043a764c2b" providerId="AD" clId="Web-{5D07279C-326E-4D18-B482-CBD47527DEE2}" dt="2023-02-15T07:56:35.445" v="1" actId="1076"/>
          <ac:picMkLst>
            <pc:docMk/>
            <pc:sldMk cId="464227674" sldId="274"/>
            <ac:picMk id="4" creationId="{546523B9-11EA-4CBB-B20B-671DF456F244}"/>
          </ac:picMkLst>
        </pc:picChg>
      </pc:sldChg>
    </pc:docChg>
  </pc:docChgLst>
  <pc:docChgLst>
    <pc:chgData name="Ankit Kumar" userId="S::ce1190221@iitd.ac.in::ecb881e2-3a44-4b02-8153-375a3108bc48" providerId="AD" clId="Web-{D0066E55-EA42-4D32-B8E1-539EA7E419F2}"/>
    <pc:docChg chg="delSld">
      <pc:chgData name="Ankit Kumar" userId="S::ce1190221@iitd.ac.in::ecb881e2-3a44-4b02-8153-375a3108bc48" providerId="AD" clId="Web-{D0066E55-EA42-4D32-B8E1-539EA7E419F2}" dt="2022-02-03T15:26:44.295" v="0"/>
      <pc:docMkLst>
        <pc:docMk/>
      </pc:docMkLst>
      <pc:sldChg chg="del">
        <pc:chgData name="Ankit Kumar" userId="S::ce1190221@iitd.ac.in::ecb881e2-3a44-4b02-8153-375a3108bc48" providerId="AD" clId="Web-{D0066E55-EA42-4D32-B8E1-539EA7E419F2}" dt="2022-02-03T15:26:44.295" v="0"/>
        <pc:sldMkLst>
          <pc:docMk/>
          <pc:sldMk cId="176236820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2788-740A-4893-AB9C-5B98ED02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9F2FC-8CD1-4B92-9241-7520F6539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0AFE-3828-48AE-BCF4-39E2A9AA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96F-F412-45F6-BCB8-6D50C1A6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3C81-EBE3-486F-B920-F85449E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4C34-05D4-44D7-B34A-8F13CC05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F5EB-467B-4893-AD04-16D735BA7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9703-9F5A-43B2-BAC0-6F383CE4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CCFF-DF36-4FE7-BB05-D57DA54A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D9C6-9A60-4B1B-9B80-634C737C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6321E-03ED-4BB4-A9BC-F9645F2C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CEE2F-FE4A-46E5-B545-F8FC9560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DEA8-B7CD-4DA3-8E61-AD643BCC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DACF-042E-45C8-A8FD-D05B125A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BC13-14CC-46A3-9558-E4A62D6B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4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4BAE-7FCD-433C-8B4E-F18FC0B0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E862-FDE9-4E96-AA47-F8598765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F9B1-B5F7-4FDE-8541-63339F70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6CB0-2BF5-4CEB-B5E7-99F6D5DA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3994-14FD-4EFD-B79F-57EAE60D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50A-F584-404B-994D-B4B5E8F9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3FBC-E1A5-4C8C-A31B-1BBFB7B37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4360-0368-448B-A9FF-9EC110C9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9D99-479B-4FBD-A83C-3C3A9F6E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841D-5B5F-4EF3-969F-27DDBC9A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AEF-FF98-4385-A868-6A0BA7C2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CBB4-785D-4C0D-9E29-975484CCF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71542-6477-4F27-A6D0-335782F71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AEF90-F69E-4C4F-ADF0-DFE0BA38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AD85-D7C5-480D-A3DF-125B321E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48300-A7EE-4BFE-A142-670F30D1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E2DB-8854-4933-94F5-D7072EC2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DA06-137D-4B24-A486-85F452E6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E2AB2-DF5F-4F8A-B471-CAED0F94D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2845-4F12-4731-A29C-EB9887EAB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DF3BB-072E-4541-848E-05E7B07E4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D143-8508-4605-9125-0A33E662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6E9EF-0C5D-4ED3-B88F-A5E0414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16640-87BB-4BCE-AD65-61C64F4A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7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949E-8D36-4BBD-BED8-73E9612F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22C0E-8A74-4409-B4DB-046D775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F1DB1-B6A5-4C49-8DBA-C61AA80B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9524D-8DB7-414E-94F3-7B162314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F02DF-4E68-4DB5-9C4B-DB9205C5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8C987-3AE5-4388-A083-8FF5787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E78FA-4511-45BE-B942-38397BE0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2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D7C1-1FEA-4379-AB54-6365F792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CC87-0F2A-4734-8363-40FCD2B6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EFE59-02E9-4AED-8100-2EE4EA41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B653-9E92-482F-A3F3-B1A0AAD5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C25C3-F2E5-4B4F-BEC4-10D6667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41B3-916A-4CDA-8870-97A688B6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747E-68EA-4424-AA66-218021F0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6F2FA-09A8-4E25-953E-205D52315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BA1F-4AD7-4921-BA4F-8D21FB33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3F14B-5819-41F3-930B-A5F35ABC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2A5D8-F8E9-4525-A915-8B8DEDFD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B1F1-5137-4B99-AFFF-6AB9673B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9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A1187-4C97-4A22-81BA-B157BF36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2BAD5-68A1-4240-9E4C-9D7E25D9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4B4C-5C7B-466D-9059-413F23173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D216-4DC3-42B7-AAD9-841D0F2CDE0A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C249-921C-4AA3-BF95-A6262BCCF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249A-F8E5-46D8-AF1B-CB1DC3495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74E7-AD0A-4919-9F2A-C86FE3B0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1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4B64-C2E1-4417-B593-3D3DD627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47257"/>
            <a:ext cx="10515600" cy="1073830"/>
          </a:xfrm>
        </p:spPr>
        <p:txBody>
          <a:bodyPr/>
          <a:lstStyle/>
          <a:p>
            <a:r>
              <a:rPr lang="en-IN" u="sng"/>
              <a:t>STEEL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3E3C5-EBED-4331-9EBF-7729F5F0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621088"/>
            <a:ext cx="10515600" cy="726978"/>
          </a:xfrm>
        </p:spPr>
        <p:txBody>
          <a:bodyPr>
            <a:normAutofit/>
          </a:bodyPr>
          <a:lstStyle/>
          <a:p>
            <a:r>
              <a:rPr lang="en-IN" sz="40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Welding connection:</a:t>
            </a:r>
          </a:p>
        </p:txBody>
      </p:sp>
    </p:spTree>
    <p:extLst>
      <p:ext uri="{BB962C8B-B14F-4D97-AF65-F5344CB8AC3E}">
        <p14:creationId xmlns:p14="http://schemas.microsoft.com/office/powerpoint/2010/main" val="100209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D05618-6066-4D43-8B61-F8CAD6A7C3C9}"/>
              </a:ext>
            </a:extLst>
          </p:cNvPr>
          <p:cNvSpPr txBox="1">
            <a:spLocks/>
          </p:cNvSpPr>
          <p:nvPr/>
        </p:nvSpPr>
        <p:spPr>
          <a:xfrm>
            <a:off x="838200" y="351692"/>
            <a:ext cx="10515600" cy="2672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 : Two plates of thickness 16 mm and 14 mm are to be jointed by a butt weld, as shown in figure. The joint is subjected to a tensile force of 280 KN. Due to some reasons the effective length of the weld that could be provided was 175 mm only. Check the safety of the joint if :</a:t>
            </a:r>
          </a:p>
          <a:p>
            <a:pPr marL="514350" indent="-514350" algn="just">
              <a:lnSpc>
                <a:spcPct val="110000"/>
              </a:lnSpc>
              <a:buFont typeface="Arial" panose="020B0604020202020204" pitchFamily="34" charset="0"/>
              <a:buAutoNum type="alphaLcParenR"/>
            </a:pPr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Single-V butt weld is provided.</a:t>
            </a:r>
          </a:p>
          <a:p>
            <a:pPr marL="514350" indent="-514350" algn="just">
              <a:lnSpc>
                <a:spcPct val="110000"/>
              </a:lnSpc>
              <a:buFont typeface="Arial" panose="020B0604020202020204" pitchFamily="34" charset="0"/>
              <a:buAutoNum type="alphaLcParenR"/>
            </a:pPr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Double-V butt weld is provided.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E10B9-B7B2-4303-A753-FB6932F8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939" y="1560937"/>
            <a:ext cx="4406847" cy="184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C4DEF-AE2F-4EF1-A302-833482E0A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1274"/>
            <a:ext cx="8315131" cy="18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959D2-16DF-4C91-B060-A27B4542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66" y="3154447"/>
            <a:ext cx="10205668" cy="2565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76708-DF5B-42A5-959D-731AA31F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66" y="774441"/>
            <a:ext cx="10205668" cy="21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4F9F-9A3E-44C2-BDA5-303D347D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613"/>
            <a:ext cx="10515600" cy="847855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Welded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897E-5448-4125-9318-996F3295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839"/>
            <a:ext cx="10515600" cy="5950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2D22A-24FB-4AD8-8B0C-24FECFC9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9810987" cy="1181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0C492-3864-47AC-8A4B-A79E09F2B962}"/>
                  </a:ext>
                </a:extLst>
              </p:cNvPr>
              <p:cNvSpPr txBox="1"/>
              <p:nvPr/>
            </p:nvSpPr>
            <p:spPr>
              <a:xfrm>
                <a:off x="765110" y="2637155"/>
                <a:ext cx="10383535" cy="4189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:</a:t>
                </a:r>
              </a:p>
              <a:p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load = factor of safety * working load = 1.5 x 125 = 187.5 KN</a:t>
                </a:r>
              </a:p>
              <a:p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shear strength of weld, </a:t>
                </a:r>
                <a:r>
                  <a:rPr lang="en-I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24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24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wn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</a:t>
                </a:r>
                <a:r>
                  <a:rPr lang="en-IN" sz="24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wn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(f</a:t>
                </a:r>
                <a:r>
                  <a:rPr lang="en-I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)/ </a:t>
                </a:r>
                <a:r>
                  <a:rPr lang="en-IN" sz="24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wn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410/</a:t>
                </a:r>
                <a:r>
                  <a:rPr lang="en-IN" sz="240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/1.25 =189.4 MPa</a:t>
                </a:r>
              </a:p>
              <a:p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Plate thickness is 10 mm, minimum size of weld = 3 mm</a:t>
                </a:r>
              </a:p>
              <a:p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Max size of weld = 10 – 1.5 = 8.5 mm</a:t>
                </a:r>
              </a:p>
              <a:p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IN" sz="240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So.</a:t>
                </a:r>
                <a: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We will use weld size of = 6 mm</a:t>
                </a:r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0C492-3864-47AC-8A4B-A79E09F2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0" y="2637155"/>
                <a:ext cx="10383535" cy="4189801"/>
              </a:xfrm>
              <a:prstGeom prst="rect">
                <a:avLst/>
              </a:prstGeom>
              <a:blipFill>
                <a:blip r:embed="rId3"/>
                <a:stretch>
                  <a:fillRect l="-940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9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506E6-2735-49C1-91B7-3E8D7B0828AB}"/>
              </a:ext>
            </a:extLst>
          </p:cNvPr>
          <p:cNvSpPr txBox="1"/>
          <p:nvPr/>
        </p:nvSpPr>
        <p:spPr>
          <a:xfrm>
            <a:off x="1022838" y="527538"/>
            <a:ext cx="986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Let l be the effective length of each welds.</a:t>
            </a:r>
          </a:p>
          <a:p>
            <a:endParaRPr lang="en-IN" sz="2400"/>
          </a:p>
          <a:p>
            <a:r>
              <a:rPr lang="en-IN" sz="2400" err="1"/>
              <a:t>V</a:t>
            </a:r>
            <a:r>
              <a:rPr lang="en-IN" sz="2400" baseline="-25000" err="1"/>
              <a:t>wd</a:t>
            </a:r>
            <a:r>
              <a:rPr lang="en-IN" sz="2400"/>
              <a:t> = 2 x (0.7 x 6 x l) x </a:t>
            </a:r>
            <a:r>
              <a:rPr lang="en-IN" sz="2400" err="1"/>
              <a:t>f</a:t>
            </a:r>
            <a:r>
              <a:rPr lang="en-IN" sz="2400" baseline="-25000" err="1"/>
              <a:t>wd</a:t>
            </a:r>
            <a:endParaRPr lang="en-IN" sz="2400" baseline="-25000"/>
          </a:p>
          <a:p>
            <a:r>
              <a:rPr lang="en-IN" sz="2400"/>
              <a:t>L = 117.8 mm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8BD6-711D-41B3-8E21-3942E48E4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20" y="3010055"/>
            <a:ext cx="8096950" cy="31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1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AAA1B5-8F06-4286-A393-FFBA7FAE1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6" y="705083"/>
            <a:ext cx="9873965" cy="1263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A5AE0F-0DAF-4CDC-AD8B-10C745C6F2C9}"/>
              </a:ext>
            </a:extLst>
          </p:cNvPr>
          <p:cNvSpPr txBox="1"/>
          <p:nvPr/>
        </p:nvSpPr>
        <p:spPr>
          <a:xfrm>
            <a:off x="797145" y="24341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88D999-35D9-4647-8A41-EBBCC62AD5F4}"/>
                  </a:ext>
                </a:extLst>
              </p:cNvPr>
              <p:cNvSpPr txBox="1"/>
              <p:nvPr/>
            </p:nvSpPr>
            <p:spPr>
              <a:xfrm>
                <a:off x="797145" y="2156502"/>
                <a:ext cx="10138333" cy="3442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:</a:t>
                </a:r>
              </a:p>
              <a:p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load = factor of safety * working load = 150 KN</a:t>
                </a:r>
              </a:p>
              <a:p>
                <a:endParaRPr lang="en-I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shear strength of weld, </a:t>
                </a:r>
                <a:r>
                  <a:rPr lang="en-IN" sz="1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18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N" sz="18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18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wn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</a:t>
                </a:r>
                <a:r>
                  <a:rPr lang="en-IN" sz="18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wn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(f</a:t>
                </a:r>
                <a:r>
                  <a:rPr lang="en-IN" sz="18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)/ </a:t>
                </a:r>
                <a:r>
                  <a:rPr lang="en-IN" sz="1800" baseline="-2500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wn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189.37 MPa</a:t>
                </a:r>
              </a:p>
              <a:p>
                <a:endParaRPr lang="en-I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calculation effective length only, </a:t>
                </a:r>
              </a:p>
              <a:p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Plate thickness of thicker plate is 12 mm, minimum size of weld =  5 mm</a:t>
                </a:r>
              </a:p>
              <a:p>
                <a:endParaRPr lang="en-I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Therefore, if Sa = 5 mm, Sb = 5 x 8/12 = 3.33 mm</a:t>
                </a:r>
              </a:p>
              <a:p>
                <a:endParaRPr lang="en-I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I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88D999-35D9-4647-8A41-EBBCC62A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5" y="2156502"/>
                <a:ext cx="10138333" cy="3442417"/>
              </a:xfrm>
              <a:prstGeom prst="rect">
                <a:avLst/>
              </a:prstGeom>
              <a:blipFill>
                <a:blip r:embed="rId3"/>
                <a:stretch>
                  <a:fillRect l="-541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2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CDF2E-7E8A-4C3C-8DFE-C0ADF97A8C4D}"/>
              </a:ext>
            </a:extLst>
          </p:cNvPr>
          <p:cNvSpPr txBox="1"/>
          <p:nvPr/>
        </p:nvSpPr>
        <p:spPr>
          <a:xfrm>
            <a:off x="791308" y="685800"/>
            <a:ext cx="104276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Design shear forces. </a:t>
            </a:r>
          </a:p>
          <a:p>
            <a:r>
              <a:rPr lang="en-IN" err="1"/>
              <a:t>V</a:t>
            </a:r>
            <a:r>
              <a:rPr lang="en-IN" baseline="-25000" err="1"/>
              <a:t>wdA</a:t>
            </a:r>
            <a:r>
              <a:rPr lang="en-IN"/>
              <a:t> = (Effective length of weld x 0.7 Sa) x </a:t>
            </a:r>
            <a:r>
              <a:rPr lang="en-IN" err="1"/>
              <a:t>f</a:t>
            </a:r>
            <a:r>
              <a:rPr lang="en-IN" baseline="-25000" err="1"/>
              <a:t>wd</a:t>
            </a:r>
            <a:endParaRPr lang="en-IN" baseline="-25000"/>
          </a:p>
          <a:p>
            <a:r>
              <a:rPr lang="en-IN"/>
              <a:t>= l x 0.7 x 5 x 189.4 </a:t>
            </a:r>
          </a:p>
          <a:p>
            <a:r>
              <a:rPr lang="en-IN" err="1"/>
              <a:t>V</a:t>
            </a:r>
            <a:r>
              <a:rPr lang="en-IN" baseline="-25000" err="1"/>
              <a:t>wdB</a:t>
            </a:r>
            <a:r>
              <a:rPr lang="en-IN"/>
              <a:t> = l x 0.7 x 3.33 x 189.4</a:t>
            </a:r>
          </a:p>
          <a:p>
            <a:r>
              <a:rPr lang="en-IN"/>
              <a:t>Total = l x 0.7 x 8.33 x 189.4 =150 x 10^3</a:t>
            </a:r>
          </a:p>
          <a:p>
            <a:endParaRPr lang="en-IN"/>
          </a:p>
          <a:p>
            <a:r>
              <a:rPr lang="en-IN"/>
              <a:t>L = 135.82 mm</a:t>
            </a:r>
          </a:p>
          <a:p>
            <a:r>
              <a:rPr lang="en-IN"/>
              <a:t> Not possible.</a:t>
            </a:r>
          </a:p>
          <a:p>
            <a:endParaRPr lang="en-IN"/>
          </a:p>
          <a:p>
            <a:r>
              <a:rPr lang="en-IN"/>
              <a:t>Provide l = 125 mm</a:t>
            </a:r>
          </a:p>
          <a:p>
            <a:r>
              <a:rPr lang="en-IN"/>
              <a:t>Therefore calculate Sa + Sb</a:t>
            </a:r>
          </a:p>
          <a:p>
            <a:endParaRPr lang="en-IN"/>
          </a:p>
          <a:p>
            <a:r>
              <a:rPr lang="en-IN"/>
              <a:t>150 x 10^3 = 125 x 0.7 x (Sa + Sb) x 189.4 </a:t>
            </a:r>
          </a:p>
          <a:p>
            <a:r>
              <a:rPr lang="en-IN"/>
              <a:t>Sa + Sb = 9.05 mm</a:t>
            </a:r>
          </a:p>
          <a:p>
            <a:endParaRPr lang="en-IN"/>
          </a:p>
          <a:p>
            <a:r>
              <a:rPr lang="en-IN"/>
              <a:t>But Sa/Sb = 8/12</a:t>
            </a:r>
          </a:p>
          <a:p>
            <a:r>
              <a:rPr lang="en-IN"/>
              <a:t>Therefore, Sa = 5.45 mm</a:t>
            </a:r>
          </a:p>
          <a:p>
            <a:r>
              <a:rPr lang="en-IN"/>
              <a:t>Sb = 3.6 mm</a:t>
            </a:r>
          </a:p>
          <a:p>
            <a:endParaRPr lang="en-IN"/>
          </a:p>
          <a:p>
            <a:r>
              <a:rPr lang="en-IN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51023-941C-4AFD-93CD-EC408F745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01" y="685800"/>
            <a:ext cx="5842101" cy="3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D3BE8-E55E-4B3B-8BA4-C351AFE40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7" y="601900"/>
            <a:ext cx="9891071" cy="1086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82045-A140-43EC-B67E-6AB2E72382AA}"/>
              </a:ext>
            </a:extLst>
          </p:cNvPr>
          <p:cNvSpPr txBox="1"/>
          <p:nvPr/>
        </p:nvSpPr>
        <p:spPr>
          <a:xfrm>
            <a:off x="797145" y="24341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6484B-C63E-484C-8EA8-BCD6966AF3A0}"/>
              </a:ext>
            </a:extLst>
          </p:cNvPr>
          <p:cNvSpPr txBox="1"/>
          <p:nvPr/>
        </p:nvSpPr>
        <p:spPr>
          <a:xfrm>
            <a:off x="559837" y="1856792"/>
            <a:ext cx="10086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Solution:</a:t>
            </a:r>
          </a:p>
          <a:p>
            <a:r>
              <a:rPr lang="en-IN" b="1" err="1"/>
              <a:t>fwd</a:t>
            </a:r>
            <a:r>
              <a:rPr lang="en-IN" b="1"/>
              <a:t> =  </a:t>
            </a:r>
            <a:r>
              <a:rPr lang="en-IN" b="1" err="1"/>
              <a:t>fwn</a:t>
            </a:r>
            <a:r>
              <a:rPr lang="en-IN" b="1"/>
              <a:t>/factor of safety of weld = 410/ 3^0.5/ 1.25 = 189.37 </a:t>
            </a:r>
            <a:r>
              <a:rPr lang="en-IN" b="1" err="1"/>
              <a:t>Mpa</a:t>
            </a:r>
            <a:endParaRPr lang="en-IN" b="1"/>
          </a:p>
          <a:p>
            <a:r>
              <a:rPr lang="en-IN" b="1"/>
              <a:t>for angle, </a:t>
            </a:r>
            <a:r>
              <a:rPr lang="en-IN" b="1" err="1"/>
              <a:t>Cz</a:t>
            </a:r>
            <a:r>
              <a:rPr lang="en-IN" b="1"/>
              <a:t> = Cy = 27.6 mm</a:t>
            </a:r>
          </a:p>
          <a:p>
            <a:endParaRPr lang="en-IN" b="1"/>
          </a:p>
          <a:p>
            <a:r>
              <a:rPr lang="en-IN" b="1"/>
              <a:t>Let l1 be the effective length on back of the angle </a:t>
            </a:r>
          </a:p>
          <a:p>
            <a:r>
              <a:rPr lang="en-IN" b="1"/>
              <a:t>Let l2 be the effective length on toe of the angle</a:t>
            </a:r>
          </a:p>
          <a:p>
            <a:endParaRPr lang="en-IN" b="1"/>
          </a:p>
          <a:p>
            <a:r>
              <a:rPr lang="en-IN" b="1"/>
              <a:t>Let Vwd1 be the design shear force in the weld of effective length l1</a:t>
            </a:r>
          </a:p>
          <a:p>
            <a:r>
              <a:rPr lang="en-IN" b="1"/>
              <a:t>And Vwd1 be the design shear force in the weld of effective length l2</a:t>
            </a:r>
          </a:p>
          <a:p>
            <a:endParaRPr lang="en-IN" b="1"/>
          </a:p>
          <a:p>
            <a:r>
              <a:rPr lang="en-IN" b="1"/>
              <a:t>Size of the weld should be &lt;= 3/4 * 8 = 6 mm</a:t>
            </a:r>
          </a:p>
          <a:p>
            <a:endParaRPr lang="en-IN" b="1"/>
          </a:p>
          <a:p>
            <a:r>
              <a:rPr lang="en-IN" b="1"/>
              <a:t>Let size of the weld be 6 mm</a:t>
            </a:r>
          </a:p>
          <a:p>
            <a:r>
              <a:rPr lang="en-IN" b="1"/>
              <a:t>Therefore, Vwdl1 = 0.7 x s x l1 x </a:t>
            </a:r>
            <a:r>
              <a:rPr lang="en-IN" b="1" err="1"/>
              <a:t>fwd</a:t>
            </a:r>
            <a:r>
              <a:rPr lang="en-IN" b="1"/>
              <a:t> = 0.7*6*l1*189.37 = 795.354 l1</a:t>
            </a:r>
          </a:p>
          <a:p>
            <a:r>
              <a:rPr lang="en-IN" b="1"/>
              <a:t>Vwdl2 = 0.7 x s x l2 x </a:t>
            </a:r>
            <a:r>
              <a:rPr lang="en-IN" b="1" err="1"/>
              <a:t>fwd</a:t>
            </a:r>
            <a:r>
              <a:rPr lang="en-IN" b="1"/>
              <a:t> = 0.7*6*l2*189.37 = 795.354 l2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38AE8-C11D-48D3-86B2-4C9ED7C10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3" y="1688839"/>
            <a:ext cx="4749281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7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00D9-351B-485D-8A38-05A7252C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equation, </a:t>
            </a: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Vwdl1 + Vwdl2 = 200 x 1000</a:t>
            </a: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795.35 (l1 +l2) = 200 x 1000</a:t>
            </a: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l1+l2 = 200 x 1000/ 795.35</a:t>
            </a: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l1 + l2 = 251.47</a:t>
            </a: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Taking moment about a point on the line of action of Vwd1,</a:t>
            </a: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Vwd2 x 100 = 200 x 10^3 x 27.6 </a:t>
            </a: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Vwd2 = 55.2 KN</a:t>
            </a:r>
          </a:p>
          <a:p>
            <a:pPr marL="0" indent="0">
              <a:buNone/>
            </a:pP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L2 = 69.40 mm</a:t>
            </a:r>
          </a:p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L1 = 182 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523B9-11EA-4CBB-B20B-671DF456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15" y="67557"/>
            <a:ext cx="7425422" cy="35250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C063E0-D222-4BB2-BD27-247AE759333C}"/>
              </a:ext>
            </a:extLst>
          </p:cNvPr>
          <p:cNvCxnSpPr>
            <a:cxnSpLocks/>
          </p:cNvCxnSpPr>
          <p:nvPr/>
        </p:nvCxnSpPr>
        <p:spPr>
          <a:xfrm flipH="1">
            <a:off x="4218709" y="3648489"/>
            <a:ext cx="6525491" cy="383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D22BB5-C75B-4059-A6AB-4AB4FEC3006A}"/>
              </a:ext>
            </a:extLst>
          </p:cNvPr>
          <p:cNvCxnSpPr>
            <a:cxnSpLocks/>
          </p:cNvCxnSpPr>
          <p:nvPr/>
        </p:nvCxnSpPr>
        <p:spPr>
          <a:xfrm flipV="1">
            <a:off x="4218709" y="3648490"/>
            <a:ext cx="6525491" cy="38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936E9-EB1E-46D2-9255-2D6B590FFC02}"/>
              </a:ext>
            </a:extLst>
          </p:cNvPr>
          <p:cNvCxnSpPr>
            <a:cxnSpLocks/>
          </p:cNvCxnSpPr>
          <p:nvPr/>
        </p:nvCxnSpPr>
        <p:spPr>
          <a:xfrm flipH="1">
            <a:off x="4015741" y="3934691"/>
            <a:ext cx="6811586" cy="39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2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616B-E6DC-41C8-A0A4-8037E787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6382-CBA8-4F60-A3B9-AA39E123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5CD1-6E01-4177-A7DE-FAFCF767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r>
              <a:rPr lang="en-IN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Welding Connection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C5717-EB2B-4C28-8F28-8C8F5FC4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3" y="2038652"/>
            <a:ext cx="7595117" cy="3706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28CB3-E6E3-4A9E-B16D-7767D6907B18}"/>
              </a:ext>
            </a:extLst>
          </p:cNvPr>
          <p:cNvSpPr txBox="1"/>
          <p:nvPr/>
        </p:nvSpPr>
        <p:spPr>
          <a:xfrm>
            <a:off x="838200" y="1382867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Minimum Size of fillet weld</a:t>
            </a:r>
          </a:p>
        </p:txBody>
      </p:sp>
    </p:spTree>
    <p:extLst>
      <p:ext uri="{BB962C8B-B14F-4D97-AF65-F5344CB8AC3E}">
        <p14:creationId xmlns:p14="http://schemas.microsoft.com/office/powerpoint/2010/main" val="6360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0A37D-DFC3-4E3C-9EB0-6109F1CCA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69" y="1696236"/>
            <a:ext cx="9029461" cy="4329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4EE8A-0A27-4AFF-A61F-D02D09B5463A}"/>
              </a:ext>
            </a:extLst>
          </p:cNvPr>
          <p:cNvSpPr txBox="1"/>
          <p:nvPr/>
        </p:nvSpPr>
        <p:spPr>
          <a:xfrm>
            <a:off x="744893" y="832360"/>
            <a:ext cx="5730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Maximum Size of fillet weld</a:t>
            </a:r>
          </a:p>
        </p:txBody>
      </p:sp>
    </p:spTree>
    <p:extLst>
      <p:ext uri="{BB962C8B-B14F-4D97-AF65-F5344CB8AC3E}">
        <p14:creationId xmlns:p14="http://schemas.microsoft.com/office/powerpoint/2010/main" val="136584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876D-DBA3-4A79-8A07-33062481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IN" sz="3200" u="sng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value as per IS 800: 2007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B2DF8-AB0C-4351-854F-801A8E9F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14" y="1287624"/>
            <a:ext cx="9491315" cy="192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73DCE-6CB1-4588-B33D-0D06F4CCACD8}"/>
              </a:ext>
            </a:extLst>
          </p:cNvPr>
          <p:cNvSpPr txBox="1"/>
          <p:nvPr/>
        </p:nvSpPr>
        <p:spPr>
          <a:xfrm>
            <a:off x="838200" y="3713585"/>
            <a:ext cx="6718040" cy="120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angle between two faces: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throat thickness is given as – 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t = K x S</a:t>
            </a:r>
          </a:p>
        </p:txBody>
      </p:sp>
    </p:spTree>
    <p:extLst>
      <p:ext uri="{BB962C8B-B14F-4D97-AF65-F5344CB8AC3E}">
        <p14:creationId xmlns:p14="http://schemas.microsoft.com/office/powerpoint/2010/main" val="35045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4F9F-9A3E-44C2-BDA5-303D347D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613"/>
            <a:ext cx="10515600" cy="847855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Welded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897E-5448-4125-9318-996F3295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839"/>
            <a:ext cx="10515600" cy="115919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A tie member 75 mm x 8 mm is to transmit a load of 90 KN. Design the fillet weld and calculate the necessary overlap. (Allowable stress of weld= 108 N/mm</a:t>
            </a:r>
            <a:r>
              <a:rPr lang="en-IN" sz="2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43FC0-5631-4BA0-A6AF-B2097A758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5132"/>
            <a:ext cx="8785082" cy="36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8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03496-032A-424C-AFFA-A8961230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342873"/>
            <a:ext cx="6531428" cy="308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A9EAB-99DA-4820-9F43-DED3A6FCF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90" y="881744"/>
            <a:ext cx="6186195" cy="250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EA234-830C-40EB-95DE-E033CA256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2" y="4133461"/>
            <a:ext cx="8313576" cy="20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FB2FA-47A1-4509-92A7-4549801B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16" y="505444"/>
            <a:ext cx="9713167" cy="41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2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F0F66-2B3B-4F7A-9272-06780A867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43" y="322295"/>
            <a:ext cx="7586332" cy="270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FC88DE-971D-463A-87C2-793FAE2B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94" y="3181739"/>
            <a:ext cx="8925833" cy="31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80FB7-C64A-48B5-B83E-9D1A5982C0BB}"/>
              </a:ext>
            </a:extLst>
          </p:cNvPr>
          <p:cNvSpPr txBox="1"/>
          <p:nvPr/>
        </p:nvSpPr>
        <p:spPr>
          <a:xfrm>
            <a:off x="933061" y="578499"/>
            <a:ext cx="503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welding is done on the three sides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DEBCA-2713-47AA-AF7F-805EACF4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7" y="326338"/>
            <a:ext cx="3421380" cy="2491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AC088-2818-4AED-B7FC-7E2AABD26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8" y="1268185"/>
            <a:ext cx="6353337" cy="236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38577-0485-4D5F-910B-FFFAB9582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8" y="3753393"/>
            <a:ext cx="8159155" cy="15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F7D68E061D1438D093AB6CE092698" ma:contentTypeVersion="0" ma:contentTypeDescription="Create a new document." ma:contentTypeScope="" ma:versionID="d85926ba1ba5c1cd671c7b105ffb75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2B3E9D-C0A2-4599-8C00-92B8DC64DCFB}"/>
</file>

<file path=customXml/itemProps2.xml><?xml version="1.0" encoding="utf-8"?>
<ds:datastoreItem xmlns:ds="http://schemas.openxmlformats.org/officeDocument/2006/customXml" ds:itemID="{4864DFA6-3F82-43F9-A347-7F84C0A37C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ADCA5B-AA74-41CF-9147-E30C439E58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STEEL STRUCTURES</vt:lpstr>
      <vt:lpstr>Welding Connection Criteria</vt:lpstr>
      <vt:lpstr>PowerPoint Presentation</vt:lpstr>
      <vt:lpstr>K value as per IS 800: 2007</vt:lpstr>
      <vt:lpstr>Welded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Welded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Welded Connection</dc:title>
  <dc:creator>Kunal Shelote</dc:creator>
  <cp:revision>3</cp:revision>
  <dcterms:created xsi:type="dcterms:W3CDTF">2021-02-03T07:56:42Z</dcterms:created>
  <dcterms:modified xsi:type="dcterms:W3CDTF">2023-02-15T07:56:39Z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0x010100A34F7D68E061D1438D093AB6CE092698</vt:lpwstr>
  </property>
</Properties>
</file>