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87" r:id="rId5"/>
    <p:sldId id="288" r:id="rId6"/>
    <p:sldId id="289" r:id="rId7"/>
    <p:sldId id="290" r:id="rId8"/>
    <p:sldId id="294" r:id="rId9"/>
    <p:sldId id="293" r:id="rId10"/>
    <p:sldId id="296" r:id="rId11"/>
    <p:sldId id="297" r:id="rId12"/>
    <p:sldId id="298" r:id="rId13"/>
    <p:sldId id="2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19C838-6CD2-401B-BC83-4EC715C2EC6F}" v="3" dt="2023-03-31T08:28:18.793"/>
    <p1510:client id="{FF6E0E5B-B521-3502-D627-F128BA6903D7}" v="2" dt="2023-03-31T17:46:58.7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navi Anand" userId="S::ce1200312@iitd.ac.in::6d7dc9df-1895-4d63-aaf7-07d047a048b6" providerId="AD" clId="Web-{FF6E0E5B-B521-3502-D627-F128BA6903D7}"/>
    <pc:docChg chg="modSld">
      <pc:chgData name="Vaishnavi Anand" userId="S::ce1200312@iitd.ac.in::6d7dc9df-1895-4d63-aaf7-07d047a048b6" providerId="AD" clId="Web-{FF6E0E5B-B521-3502-D627-F128BA6903D7}" dt="2023-03-31T17:46:58.740" v="1" actId="1076"/>
      <pc:docMkLst>
        <pc:docMk/>
      </pc:docMkLst>
      <pc:sldChg chg="modSp">
        <pc:chgData name="Vaishnavi Anand" userId="S::ce1200312@iitd.ac.in::6d7dc9df-1895-4d63-aaf7-07d047a048b6" providerId="AD" clId="Web-{FF6E0E5B-B521-3502-D627-F128BA6903D7}" dt="2023-03-31T17:46:58.740" v="1" actId="1076"/>
        <pc:sldMkLst>
          <pc:docMk/>
          <pc:sldMk cId="1636407252" sldId="297"/>
        </pc:sldMkLst>
        <pc:spChg chg="mod">
          <ac:chgData name="Vaishnavi Anand" userId="S::ce1200312@iitd.ac.in::6d7dc9df-1895-4d63-aaf7-07d047a048b6" providerId="AD" clId="Web-{FF6E0E5B-B521-3502-D627-F128BA6903D7}" dt="2023-03-31T17:46:58.740" v="1" actId="1076"/>
          <ac:spMkLst>
            <pc:docMk/>
            <pc:sldMk cId="1636407252" sldId="297"/>
            <ac:spMk id="3" creationId="{D9352892-F11F-4DBC-838A-018334A8A335}"/>
          </ac:spMkLst>
        </pc:spChg>
      </pc:sldChg>
      <pc:sldChg chg="modSp">
        <pc:chgData name="Vaishnavi Anand" userId="S::ce1200312@iitd.ac.in::6d7dc9df-1895-4d63-aaf7-07d047a048b6" providerId="AD" clId="Web-{FF6E0E5B-B521-3502-D627-F128BA6903D7}" dt="2023-03-31T17:26:06.172" v="0" actId="1076"/>
        <pc:sldMkLst>
          <pc:docMk/>
          <pc:sldMk cId="3095271995" sldId="299"/>
        </pc:sldMkLst>
        <pc:spChg chg="mod">
          <ac:chgData name="Vaishnavi Anand" userId="S::ce1200312@iitd.ac.in::6d7dc9df-1895-4d63-aaf7-07d047a048b6" providerId="AD" clId="Web-{FF6E0E5B-B521-3502-D627-F128BA6903D7}" dt="2023-03-31T17:26:06.172" v="0" actId="1076"/>
          <ac:spMkLst>
            <pc:docMk/>
            <pc:sldMk cId="3095271995" sldId="299"/>
            <ac:spMk id="3" creationId="{2E49E9C7-2708-4259-8ABB-4A3C6D6D94D7}"/>
          </ac:spMkLst>
        </pc:spChg>
      </pc:sldChg>
    </pc:docChg>
  </pc:docChgLst>
  <pc:docChgLst>
    <pc:chgData name="Aditya Singh Niranjan" userId="S::ce1200218@iitd.ac.in::bebea1cd-e0b2-4e10-94e4-2ef8f7fba5a5" providerId="AD" clId="Web-{D019C838-6CD2-401B-BC83-4EC715C2EC6F}"/>
    <pc:docChg chg="modSld">
      <pc:chgData name="Aditya Singh Niranjan" userId="S::ce1200218@iitd.ac.in::bebea1cd-e0b2-4e10-94e4-2ef8f7fba5a5" providerId="AD" clId="Web-{D019C838-6CD2-401B-BC83-4EC715C2EC6F}" dt="2023-03-31T08:28:18.793" v="2"/>
      <pc:docMkLst>
        <pc:docMk/>
      </pc:docMkLst>
      <pc:sldChg chg="modSp">
        <pc:chgData name="Aditya Singh Niranjan" userId="S::ce1200218@iitd.ac.in::bebea1cd-e0b2-4e10-94e4-2ef8f7fba5a5" providerId="AD" clId="Web-{D019C838-6CD2-401B-BC83-4EC715C2EC6F}" dt="2023-03-31T08:28:18.793" v="2"/>
        <pc:sldMkLst>
          <pc:docMk/>
          <pc:sldMk cId="2690280079" sldId="290"/>
        </pc:sldMkLst>
        <pc:graphicFrameChg chg="modGraphic">
          <ac:chgData name="Aditya Singh Niranjan" userId="S::ce1200218@iitd.ac.in::bebea1cd-e0b2-4e10-94e4-2ef8f7fba5a5" providerId="AD" clId="Web-{D019C838-6CD2-401B-BC83-4EC715C2EC6F}" dt="2023-03-31T08:28:18.793" v="2"/>
          <ac:graphicFrameMkLst>
            <pc:docMk/>
            <pc:sldMk cId="2690280079" sldId="290"/>
            <ac:graphicFrameMk id="4" creationId="{651BADD4-C69F-4328-B4CE-F4EC9FA72897}"/>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A8F5-0E4E-415E-916F-1CCD94249A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379492-0512-4E41-B9CB-9AA7E35EB4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0FE165-EBCE-4B66-95B9-7EA5687E8D42}"/>
              </a:ext>
            </a:extLst>
          </p:cNvPr>
          <p:cNvSpPr>
            <a:spLocks noGrp="1"/>
          </p:cNvSpPr>
          <p:nvPr>
            <p:ph type="dt" sz="half" idx="10"/>
          </p:nvPr>
        </p:nvSpPr>
        <p:spPr/>
        <p:txBody>
          <a:bodyPr/>
          <a:lstStyle/>
          <a:p>
            <a:fld id="{A0C33CE7-6518-4DC3-BAEA-0243CFB01849}" type="datetimeFigureOut">
              <a:rPr lang="en-IN" smtClean="0"/>
              <a:t>31-03-2023</a:t>
            </a:fld>
            <a:endParaRPr lang="en-IN"/>
          </a:p>
        </p:txBody>
      </p:sp>
      <p:sp>
        <p:nvSpPr>
          <p:cNvPr id="5" name="Footer Placeholder 4">
            <a:extLst>
              <a:ext uri="{FF2B5EF4-FFF2-40B4-BE49-F238E27FC236}">
                <a16:creationId xmlns:a16="http://schemas.microsoft.com/office/drawing/2014/main" id="{DCE5B0C9-18AD-4A3F-9AA6-FA92B5A150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6956CF-515A-460F-9CEC-2C15CCF5F5E3}"/>
              </a:ext>
            </a:extLst>
          </p:cNvPr>
          <p:cNvSpPr>
            <a:spLocks noGrp="1"/>
          </p:cNvSpPr>
          <p:nvPr>
            <p:ph type="sldNum" sz="quarter" idx="12"/>
          </p:nvPr>
        </p:nvSpPr>
        <p:spPr/>
        <p:txBody>
          <a:bodyPr/>
          <a:lstStyle/>
          <a:p>
            <a:fld id="{BFF18D22-A5A4-4C5F-BB93-6CF9E5D02BC8}" type="slidenum">
              <a:rPr lang="en-IN" smtClean="0"/>
              <a:t>‹#›</a:t>
            </a:fld>
            <a:endParaRPr lang="en-IN"/>
          </a:p>
        </p:txBody>
      </p:sp>
    </p:spTree>
    <p:extLst>
      <p:ext uri="{BB962C8B-B14F-4D97-AF65-F5344CB8AC3E}">
        <p14:creationId xmlns:p14="http://schemas.microsoft.com/office/powerpoint/2010/main" val="138543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FDD4-077F-4B83-B524-9FCA38F212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57A005-4FCB-4037-BAFF-E2A4DDD33B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AC6B86-BBA3-4FDE-A863-D92E05873E99}"/>
              </a:ext>
            </a:extLst>
          </p:cNvPr>
          <p:cNvSpPr>
            <a:spLocks noGrp="1"/>
          </p:cNvSpPr>
          <p:nvPr>
            <p:ph type="dt" sz="half" idx="10"/>
          </p:nvPr>
        </p:nvSpPr>
        <p:spPr/>
        <p:txBody>
          <a:bodyPr/>
          <a:lstStyle/>
          <a:p>
            <a:fld id="{A0C33CE7-6518-4DC3-BAEA-0243CFB01849}" type="datetimeFigureOut">
              <a:rPr lang="en-IN" smtClean="0"/>
              <a:t>31-03-2023</a:t>
            </a:fld>
            <a:endParaRPr lang="en-IN"/>
          </a:p>
        </p:txBody>
      </p:sp>
      <p:sp>
        <p:nvSpPr>
          <p:cNvPr id="5" name="Footer Placeholder 4">
            <a:extLst>
              <a:ext uri="{FF2B5EF4-FFF2-40B4-BE49-F238E27FC236}">
                <a16:creationId xmlns:a16="http://schemas.microsoft.com/office/drawing/2014/main" id="{DE218B14-B71E-4C26-87A1-CB3D7AEEF1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E4511C-7854-4B65-B483-3E62FC5CD151}"/>
              </a:ext>
            </a:extLst>
          </p:cNvPr>
          <p:cNvSpPr>
            <a:spLocks noGrp="1"/>
          </p:cNvSpPr>
          <p:nvPr>
            <p:ph type="sldNum" sz="quarter" idx="12"/>
          </p:nvPr>
        </p:nvSpPr>
        <p:spPr/>
        <p:txBody>
          <a:bodyPr/>
          <a:lstStyle/>
          <a:p>
            <a:fld id="{BFF18D22-A5A4-4C5F-BB93-6CF9E5D02BC8}" type="slidenum">
              <a:rPr lang="en-IN" smtClean="0"/>
              <a:t>‹#›</a:t>
            </a:fld>
            <a:endParaRPr lang="en-IN"/>
          </a:p>
        </p:txBody>
      </p:sp>
    </p:spTree>
    <p:extLst>
      <p:ext uri="{BB962C8B-B14F-4D97-AF65-F5344CB8AC3E}">
        <p14:creationId xmlns:p14="http://schemas.microsoft.com/office/powerpoint/2010/main" val="1205791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458BD0-7234-4FF0-9C5A-113C9B4EB5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F37ECB-F031-488D-96AF-048EF011EA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93F5D4-8CB5-4FA0-99CE-ADD63E6DA59B}"/>
              </a:ext>
            </a:extLst>
          </p:cNvPr>
          <p:cNvSpPr>
            <a:spLocks noGrp="1"/>
          </p:cNvSpPr>
          <p:nvPr>
            <p:ph type="dt" sz="half" idx="10"/>
          </p:nvPr>
        </p:nvSpPr>
        <p:spPr/>
        <p:txBody>
          <a:bodyPr/>
          <a:lstStyle/>
          <a:p>
            <a:fld id="{A0C33CE7-6518-4DC3-BAEA-0243CFB01849}" type="datetimeFigureOut">
              <a:rPr lang="en-IN" smtClean="0"/>
              <a:t>31-03-2023</a:t>
            </a:fld>
            <a:endParaRPr lang="en-IN"/>
          </a:p>
        </p:txBody>
      </p:sp>
      <p:sp>
        <p:nvSpPr>
          <p:cNvPr id="5" name="Footer Placeholder 4">
            <a:extLst>
              <a:ext uri="{FF2B5EF4-FFF2-40B4-BE49-F238E27FC236}">
                <a16:creationId xmlns:a16="http://schemas.microsoft.com/office/drawing/2014/main" id="{AA138A2B-FA9D-4D1F-9746-06EF314EE3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F54724-4E07-4D69-A096-C76BB8C1E508}"/>
              </a:ext>
            </a:extLst>
          </p:cNvPr>
          <p:cNvSpPr>
            <a:spLocks noGrp="1"/>
          </p:cNvSpPr>
          <p:nvPr>
            <p:ph type="sldNum" sz="quarter" idx="12"/>
          </p:nvPr>
        </p:nvSpPr>
        <p:spPr/>
        <p:txBody>
          <a:bodyPr/>
          <a:lstStyle/>
          <a:p>
            <a:fld id="{BFF18D22-A5A4-4C5F-BB93-6CF9E5D02BC8}" type="slidenum">
              <a:rPr lang="en-IN" smtClean="0"/>
              <a:t>‹#›</a:t>
            </a:fld>
            <a:endParaRPr lang="en-IN"/>
          </a:p>
        </p:txBody>
      </p:sp>
    </p:spTree>
    <p:extLst>
      <p:ext uri="{BB962C8B-B14F-4D97-AF65-F5344CB8AC3E}">
        <p14:creationId xmlns:p14="http://schemas.microsoft.com/office/powerpoint/2010/main" val="346878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8C61D-3189-4941-96DF-5B57F1C5A8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FA692A-6F3D-44F5-A5A4-00880016D1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D73C3B-A66C-4C58-A957-9CB8BF7E1F2B}"/>
              </a:ext>
            </a:extLst>
          </p:cNvPr>
          <p:cNvSpPr>
            <a:spLocks noGrp="1"/>
          </p:cNvSpPr>
          <p:nvPr>
            <p:ph type="dt" sz="half" idx="10"/>
          </p:nvPr>
        </p:nvSpPr>
        <p:spPr/>
        <p:txBody>
          <a:bodyPr/>
          <a:lstStyle/>
          <a:p>
            <a:fld id="{A0C33CE7-6518-4DC3-BAEA-0243CFB01849}" type="datetimeFigureOut">
              <a:rPr lang="en-IN" smtClean="0"/>
              <a:t>31-03-2023</a:t>
            </a:fld>
            <a:endParaRPr lang="en-IN"/>
          </a:p>
        </p:txBody>
      </p:sp>
      <p:sp>
        <p:nvSpPr>
          <p:cNvPr id="5" name="Footer Placeholder 4">
            <a:extLst>
              <a:ext uri="{FF2B5EF4-FFF2-40B4-BE49-F238E27FC236}">
                <a16:creationId xmlns:a16="http://schemas.microsoft.com/office/drawing/2014/main" id="{AADDA249-97DF-4C99-A791-CE32BCF689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EC69E2-F9B5-41E4-BF6C-D6B6E469F424}"/>
              </a:ext>
            </a:extLst>
          </p:cNvPr>
          <p:cNvSpPr>
            <a:spLocks noGrp="1"/>
          </p:cNvSpPr>
          <p:nvPr>
            <p:ph type="sldNum" sz="quarter" idx="12"/>
          </p:nvPr>
        </p:nvSpPr>
        <p:spPr/>
        <p:txBody>
          <a:bodyPr/>
          <a:lstStyle/>
          <a:p>
            <a:fld id="{BFF18D22-A5A4-4C5F-BB93-6CF9E5D02BC8}" type="slidenum">
              <a:rPr lang="en-IN" smtClean="0"/>
              <a:t>‹#›</a:t>
            </a:fld>
            <a:endParaRPr lang="en-IN"/>
          </a:p>
        </p:txBody>
      </p:sp>
    </p:spTree>
    <p:extLst>
      <p:ext uri="{BB962C8B-B14F-4D97-AF65-F5344CB8AC3E}">
        <p14:creationId xmlns:p14="http://schemas.microsoft.com/office/powerpoint/2010/main" val="2624782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C167C-17E6-4959-B940-A00B3E6D91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0F1620-1F80-45E1-AD81-82B36D2FEE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69E698-7431-4E2C-86DC-A22A77754E46}"/>
              </a:ext>
            </a:extLst>
          </p:cNvPr>
          <p:cNvSpPr>
            <a:spLocks noGrp="1"/>
          </p:cNvSpPr>
          <p:nvPr>
            <p:ph type="dt" sz="half" idx="10"/>
          </p:nvPr>
        </p:nvSpPr>
        <p:spPr/>
        <p:txBody>
          <a:bodyPr/>
          <a:lstStyle/>
          <a:p>
            <a:fld id="{A0C33CE7-6518-4DC3-BAEA-0243CFB01849}" type="datetimeFigureOut">
              <a:rPr lang="en-IN" smtClean="0"/>
              <a:t>31-03-2023</a:t>
            </a:fld>
            <a:endParaRPr lang="en-IN"/>
          </a:p>
        </p:txBody>
      </p:sp>
      <p:sp>
        <p:nvSpPr>
          <p:cNvPr id="5" name="Footer Placeholder 4">
            <a:extLst>
              <a:ext uri="{FF2B5EF4-FFF2-40B4-BE49-F238E27FC236}">
                <a16:creationId xmlns:a16="http://schemas.microsoft.com/office/drawing/2014/main" id="{DBA25CBB-4065-4B68-A365-716924CA3C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23ED6E-96EB-42FB-A86B-CEB970969C1F}"/>
              </a:ext>
            </a:extLst>
          </p:cNvPr>
          <p:cNvSpPr>
            <a:spLocks noGrp="1"/>
          </p:cNvSpPr>
          <p:nvPr>
            <p:ph type="sldNum" sz="quarter" idx="12"/>
          </p:nvPr>
        </p:nvSpPr>
        <p:spPr/>
        <p:txBody>
          <a:bodyPr/>
          <a:lstStyle/>
          <a:p>
            <a:fld id="{BFF18D22-A5A4-4C5F-BB93-6CF9E5D02BC8}" type="slidenum">
              <a:rPr lang="en-IN" smtClean="0"/>
              <a:t>‹#›</a:t>
            </a:fld>
            <a:endParaRPr lang="en-IN"/>
          </a:p>
        </p:txBody>
      </p:sp>
    </p:spTree>
    <p:extLst>
      <p:ext uri="{BB962C8B-B14F-4D97-AF65-F5344CB8AC3E}">
        <p14:creationId xmlns:p14="http://schemas.microsoft.com/office/powerpoint/2010/main" val="3471897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CD06A-B4C6-46DB-954E-B97515626A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A44F0D-7AB1-4983-B16A-BA42ADFD78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848E1B-4BB4-451A-8544-63414FF8A7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A813D3-905D-4F20-BCB0-F25DAB80ADC3}"/>
              </a:ext>
            </a:extLst>
          </p:cNvPr>
          <p:cNvSpPr>
            <a:spLocks noGrp="1"/>
          </p:cNvSpPr>
          <p:nvPr>
            <p:ph type="dt" sz="half" idx="10"/>
          </p:nvPr>
        </p:nvSpPr>
        <p:spPr/>
        <p:txBody>
          <a:bodyPr/>
          <a:lstStyle/>
          <a:p>
            <a:fld id="{A0C33CE7-6518-4DC3-BAEA-0243CFB01849}" type="datetimeFigureOut">
              <a:rPr lang="en-IN" smtClean="0"/>
              <a:t>31-03-2023</a:t>
            </a:fld>
            <a:endParaRPr lang="en-IN"/>
          </a:p>
        </p:txBody>
      </p:sp>
      <p:sp>
        <p:nvSpPr>
          <p:cNvPr id="6" name="Footer Placeholder 5">
            <a:extLst>
              <a:ext uri="{FF2B5EF4-FFF2-40B4-BE49-F238E27FC236}">
                <a16:creationId xmlns:a16="http://schemas.microsoft.com/office/drawing/2014/main" id="{361FDC4B-A293-4A6C-BE8A-2B3B06F633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EF8A2C-C681-4136-8B3F-9505C7F67A12}"/>
              </a:ext>
            </a:extLst>
          </p:cNvPr>
          <p:cNvSpPr>
            <a:spLocks noGrp="1"/>
          </p:cNvSpPr>
          <p:nvPr>
            <p:ph type="sldNum" sz="quarter" idx="12"/>
          </p:nvPr>
        </p:nvSpPr>
        <p:spPr/>
        <p:txBody>
          <a:bodyPr/>
          <a:lstStyle/>
          <a:p>
            <a:fld id="{BFF18D22-A5A4-4C5F-BB93-6CF9E5D02BC8}" type="slidenum">
              <a:rPr lang="en-IN" smtClean="0"/>
              <a:t>‹#›</a:t>
            </a:fld>
            <a:endParaRPr lang="en-IN"/>
          </a:p>
        </p:txBody>
      </p:sp>
    </p:spTree>
    <p:extLst>
      <p:ext uri="{BB962C8B-B14F-4D97-AF65-F5344CB8AC3E}">
        <p14:creationId xmlns:p14="http://schemas.microsoft.com/office/powerpoint/2010/main" val="184875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0BD76-B48B-4C57-B5D2-0DE5190863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4EC047-C034-4F01-A51A-8001B7D93D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384EB5-0CBF-45FB-9E66-895211ECCB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A8E828-9D8C-4041-A44A-5F26F8144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C3DCE1-1CA6-4DB4-9FF2-40D471F536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E0B812-755B-4F5F-A1F1-FAE70804B87E}"/>
              </a:ext>
            </a:extLst>
          </p:cNvPr>
          <p:cNvSpPr>
            <a:spLocks noGrp="1"/>
          </p:cNvSpPr>
          <p:nvPr>
            <p:ph type="dt" sz="half" idx="10"/>
          </p:nvPr>
        </p:nvSpPr>
        <p:spPr/>
        <p:txBody>
          <a:bodyPr/>
          <a:lstStyle/>
          <a:p>
            <a:fld id="{A0C33CE7-6518-4DC3-BAEA-0243CFB01849}" type="datetimeFigureOut">
              <a:rPr lang="en-IN" smtClean="0"/>
              <a:t>31-03-2023</a:t>
            </a:fld>
            <a:endParaRPr lang="en-IN"/>
          </a:p>
        </p:txBody>
      </p:sp>
      <p:sp>
        <p:nvSpPr>
          <p:cNvPr id="8" name="Footer Placeholder 7">
            <a:extLst>
              <a:ext uri="{FF2B5EF4-FFF2-40B4-BE49-F238E27FC236}">
                <a16:creationId xmlns:a16="http://schemas.microsoft.com/office/drawing/2014/main" id="{06CD7CEB-27D2-4DF1-B1F8-E61395FD57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34DC0D-C4CD-493D-B52B-56C8A6969234}"/>
              </a:ext>
            </a:extLst>
          </p:cNvPr>
          <p:cNvSpPr>
            <a:spLocks noGrp="1"/>
          </p:cNvSpPr>
          <p:nvPr>
            <p:ph type="sldNum" sz="quarter" idx="12"/>
          </p:nvPr>
        </p:nvSpPr>
        <p:spPr/>
        <p:txBody>
          <a:bodyPr/>
          <a:lstStyle/>
          <a:p>
            <a:fld id="{BFF18D22-A5A4-4C5F-BB93-6CF9E5D02BC8}" type="slidenum">
              <a:rPr lang="en-IN" smtClean="0"/>
              <a:t>‹#›</a:t>
            </a:fld>
            <a:endParaRPr lang="en-IN"/>
          </a:p>
        </p:txBody>
      </p:sp>
    </p:spTree>
    <p:extLst>
      <p:ext uri="{BB962C8B-B14F-4D97-AF65-F5344CB8AC3E}">
        <p14:creationId xmlns:p14="http://schemas.microsoft.com/office/powerpoint/2010/main" val="1034830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56EC-08C6-4588-A2EE-4B61FCA57F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771039-D275-421F-9471-1DC40A77DBFA}"/>
              </a:ext>
            </a:extLst>
          </p:cNvPr>
          <p:cNvSpPr>
            <a:spLocks noGrp="1"/>
          </p:cNvSpPr>
          <p:nvPr>
            <p:ph type="dt" sz="half" idx="10"/>
          </p:nvPr>
        </p:nvSpPr>
        <p:spPr/>
        <p:txBody>
          <a:bodyPr/>
          <a:lstStyle/>
          <a:p>
            <a:fld id="{A0C33CE7-6518-4DC3-BAEA-0243CFB01849}" type="datetimeFigureOut">
              <a:rPr lang="en-IN" smtClean="0"/>
              <a:t>31-03-2023</a:t>
            </a:fld>
            <a:endParaRPr lang="en-IN"/>
          </a:p>
        </p:txBody>
      </p:sp>
      <p:sp>
        <p:nvSpPr>
          <p:cNvPr id="4" name="Footer Placeholder 3">
            <a:extLst>
              <a:ext uri="{FF2B5EF4-FFF2-40B4-BE49-F238E27FC236}">
                <a16:creationId xmlns:a16="http://schemas.microsoft.com/office/drawing/2014/main" id="{F0188345-EA17-44DE-A606-5562A40D8A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BA70F7-9D69-4759-8560-6677BD3F9567}"/>
              </a:ext>
            </a:extLst>
          </p:cNvPr>
          <p:cNvSpPr>
            <a:spLocks noGrp="1"/>
          </p:cNvSpPr>
          <p:nvPr>
            <p:ph type="sldNum" sz="quarter" idx="12"/>
          </p:nvPr>
        </p:nvSpPr>
        <p:spPr/>
        <p:txBody>
          <a:bodyPr/>
          <a:lstStyle/>
          <a:p>
            <a:fld id="{BFF18D22-A5A4-4C5F-BB93-6CF9E5D02BC8}" type="slidenum">
              <a:rPr lang="en-IN" smtClean="0"/>
              <a:t>‹#›</a:t>
            </a:fld>
            <a:endParaRPr lang="en-IN"/>
          </a:p>
        </p:txBody>
      </p:sp>
    </p:spTree>
    <p:extLst>
      <p:ext uri="{BB962C8B-B14F-4D97-AF65-F5344CB8AC3E}">
        <p14:creationId xmlns:p14="http://schemas.microsoft.com/office/powerpoint/2010/main" val="84066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176CC5-F15A-4AB7-88E7-475EA65E2B78}"/>
              </a:ext>
            </a:extLst>
          </p:cNvPr>
          <p:cNvSpPr>
            <a:spLocks noGrp="1"/>
          </p:cNvSpPr>
          <p:nvPr>
            <p:ph type="dt" sz="half" idx="10"/>
          </p:nvPr>
        </p:nvSpPr>
        <p:spPr/>
        <p:txBody>
          <a:bodyPr/>
          <a:lstStyle/>
          <a:p>
            <a:fld id="{A0C33CE7-6518-4DC3-BAEA-0243CFB01849}" type="datetimeFigureOut">
              <a:rPr lang="en-IN" smtClean="0"/>
              <a:t>31-03-2023</a:t>
            </a:fld>
            <a:endParaRPr lang="en-IN"/>
          </a:p>
        </p:txBody>
      </p:sp>
      <p:sp>
        <p:nvSpPr>
          <p:cNvPr id="3" name="Footer Placeholder 2">
            <a:extLst>
              <a:ext uri="{FF2B5EF4-FFF2-40B4-BE49-F238E27FC236}">
                <a16:creationId xmlns:a16="http://schemas.microsoft.com/office/drawing/2014/main" id="{0E031C5D-3759-4452-B7C0-B5DF00D556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778C82-F832-41BE-BC77-34D98DE8E25A}"/>
              </a:ext>
            </a:extLst>
          </p:cNvPr>
          <p:cNvSpPr>
            <a:spLocks noGrp="1"/>
          </p:cNvSpPr>
          <p:nvPr>
            <p:ph type="sldNum" sz="quarter" idx="12"/>
          </p:nvPr>
        </p:nvSpPr>
        <p:spPr/>
        <p:txBody>
          <a:bodyPr/>
          <a:lstStyle/>
          <a:p>
            <a:fld id="{BFF18D22-A5A4-4C5F-BB93-6CF9E5D02BC8}" type="slidenum">
              <a:rPr lang="en-IN" smtClean="0"/>
              <a:t>‹#›</a:t>
            </a:fld>
            <a:endParaRPr lang="en-IN"/>
          </a:p>
        </p:txBody>
      </p:sp>
    </p:spTree>
    <p:extLst>
      <p:ext uri="{BB962C8B-B14F-4D97-AF65-F5344CB8AC3E}">
        <p14:creationId xmlns:p14="http://schemas.microsoft.com/office/powerpoint/2010/main" val="344637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8C387-4795-46DD-834E-622533BE0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EAABEA-7886-4631-A984-3417E3BE53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19D6B0-7A0D-4C3A-8814-40B8B350F9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5F055-DF40-4089-B093-3A4FC2D5BC73}"/>
              </a:ext>
            </a:extLst>
          </p:cNvPr>
          <p:cNvSpPr>
            <a:spLocks noGrp="1"/>
          </p:cNvSpPr>
          <p:nvPr>
            <p:ph type="dt" sz="half" idx="10"/>
          </p:nvPr>
        </p:nvSpPr>
        <p:spPr/>
        <p:txBody>
          <a:bodyPr/>
          <a:lstStyle/>
          <a:p>
            <a:fld id="{A0C33CE7-6518-4DC3-BAEA-0243CFB01849}" type="datetimeFigureOut">
              <a:rPr lang="en-IN" smtClean="0"/>
              <a:t>31-03-2023</a:t>
            </a:fld>
            <a:endParaRPr lang="en-IN"/>
          </a:p>
        </p:txBody>
      </p:sp>
      <p:sp>
        <p:nvSpPr>
          <p:cNvPr id="6" name="Footer Placeholder 5">
            <a:extLst>
              <a:ext uri="{FF2B5EF4-FFF2-40B4-BE49-F238E27FC236}">
                <a16:creationId xmlns:a16="http://schemas.microsoft.com/office/drawing/2014/main" id="{3B7AB8D3-AF0B-414A-BBBC-A1FA0FDA19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E0FD7C-8364-45FD-BA86-F1D46679F407}"/>
              </a:ext>
            </a:extLst>
          </p:cNvPr>
          <p:cNvSpPr>
            <a:spLocks noGrp="1"/>
          </p:cNvSpPr>
          <p:nvPr>
            <p:ph type="sldNum" sz="quarter" idx="12"/>
          </p:nvPr>
        </p:nvSpPr>
        <p:spPr/>
        <p:txBody>
          <a:bodyPr/>
          <a:lstStyle/>
          <a:p>
            <a:fld id="{BFF18D22-A5A4-4C5F-BB93-6CF9E5D02BC8}" type="slidenum">
              <a:rPr lang="en-IN" smtClean="0"/>
              <a:t>‹#›</a:t>
            </a:fld>
            <a:endParaRPr lang="en-IN"/>
          </a:p>
        </p:txBody>
      </p:sp>
    </p:spTree>
    <p:extLst>
      <p:ext uri="{BB962C8B-B14F-4D97-AF65-F5344CB8AC3E}">
        <p14:creationId xmlns:p14="http://schemas.microsoft.com/office/powerpoint/2010/main" val="3902016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108B-084F-49D1-82BA-B93FB4C323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3D348B-D146-448A-A924-EE4990DEF1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79653A-BD9A-4B94-9975-1C3BDF49C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601BF-E671-48FF-B193-089FE172D432}"/>
              </a:ext>
            </a:extLst>
          </p:cNvPr>
          <p:cNvSpPr>
            <a:spLocks noGrp="1"/>
          </p:cNvSpPr>
          <p:nvPr>
            <p:ph type="dt" sz="half" idx="10"/>
          </p:nvPr>
        </p:nvSpPr>
        <p:spPr/>
        <p:txBody>
          <a:bodyPr/>
          <a:lstStyle/>
          <a:p>
            <a:fld id="{A0C33CE7-6518-4DC3-BAEA-0243CFB01849}" type="datetimeFigureOut">
              <a:rPr lang="en-IN" smtClean="0"/>
              <a:t>31-03-2023</a:t>
            </a:fld>
            <a:endParaRPr lang="en-IN"/>
          </a:p>
        </p:txBody>
      </p:sp>
      <p:sp>
        <p:nvSpPr>
          <p:cNvPr id="6" name="Footer Placeholder 5">
            <a:extLst>
              <a:ext uri="{FF2B5EF4-FFF2-40B4-BE49-F238E27FC236}">
                <a16:creationId xmlns:a16="http://schemas.microsoft.com/office/drawing/2014/main" id="{5F823693-AE1D-4C8A-A822-C06BA51F61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54FAA7-E74A-416E-AE7C-8007821391BF}"/>
              </a:ext>
            </a:extLst>
          </p:cNvPr>
          <p:cNvSpPr>
            <a:spLocks noGrp="1"/>
          </p:cNvSpPr>
          <p:nvPr>
            <p:ph type="sldNum" sz="quarter" idx="12"/>
          </p:nvPr>
        </p:nvSpPr>
        <p:spPr/>
        <p:txBody>
          <a:bodyPr/>
          <a:lstStyle/>
          <a:p>
            <a:fld id="{BFF18D22-A5A4-4C5F-BB93-6CF9E5D02BC8}" type="slidenum">
              <a:rPr lang="en-IN" smtClean="0"/>
              <a:t>‹#›</a:t>
            </a:fld>
            <a:endParaRPr lang="en-IN"/>
          </a:p>
        </p:txBody>
      </p:sp>
    </p:spTree>
    <p:extLst>
      <p:ext uri="{BB962C8B-B14F-4D97-AF65-F5344CB8AC3E}">
        <p14:creationId xmlns:p14="http://schemas.microsoft.com/office/powerpoint/2010/main" val="1001124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4C8F1-1BCD-4F99-B05C-5DCB1D638D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5C1057-A6C3-4874-85C4-0E190F2992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A1612C-F4CC-4B6E-A5A4-96BFBB56A6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33CE7-6518-4DC3-BAEA-0243CFB01849}" type="datetimeFigureOut">
              <a:rPr lang="en-IN" smtClean="0"/>
              <a:t>31-03-2023</a:t>
            </a:fld>
            <a:endParaRPr lang="en-IN"/>
          </a:p>
        </p:txBody>
      </p:sp>
      <p:sp>
        <p:nvSpPr>
          <p:cNvPr id="5" name="Footer Placeholder 4">
            <a:extLst>
              <a:ext uri="{FF2B5EF4-FFF2-40B4-BE49-F238E27FC236}">
                <a16:creationId xmlns:a16="http://schemas.microsoft.com/office/drawing/2014/main" id="{9A6CA67E-323E-4734-B216-37D87E5C4B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701C09-3B21-42AD-A25B-34CB5BFE7E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F18D22-A5A4-4C5F-BB93-6CF9E5D02BC8}" type="slidenum">
              <a:rPr lang="en-IN" smtClean="0"/>
              <a:t>‹#›</a:t>
            </a:fld>
            <a:endParaRPr lang="en-IN"/>
          </a:p>
        </p:txBody>
      </p:sp>
    </p:spTree>
    <p:extLst>
      <p:ext uri="{BB962C8B-B14F-4D97-AF65-F5344CB8AC3E}">
        <p14:creationId xmlns:p14="http://schemas.microsoft.com/office/powerpoint/2010/main" val="3893414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DCDBD8-8449-42F5-8640-7925F614BEC9}"/>
              </a:ext>
            </a:extLst>
          </p:cNvPr>
          <p:cNvSpPr txBox="1"/>
          <p:nvPr/>
        </p:nvSpPr>
        <p:spPr>
          <a:xfrm>
            <a:off x="1" y="1"/>
            <a:ext cx="12191999" cy="6211893"/>
          </a:xfrm>
          <a:prstGeom prst="rect">
            <a:avLst/>
          </a:prstGeom>
          <a:noFill/>
        </p:spPr>
        <p:txBody>
          <a:bodyPr wrap="square">
            <a:spAutoFit/>
          </a:bodyPr>
          <a:lstStyle/>
          <a:p>
            <a:pPr marR="1511935" algn="ctr">
              <a:lnSpc>
                <a:spcPct val="107000"/>
              </a:lnSpc>
              <a:spcAft>
                <a:spcPts val="800"/>
              </a:spcAft>
            </a:pPr>
            <a:r>
              <a:rPr lang="en-CA" sz="2600">
                <a:solidFill>
                  <a:srgbClr val="000000"/>
                </a:solidFill>
                <a:effectLst/>
                <a:latin typeface="Times New Roman" panose="02020603050405020304" pitchFamily="18" charset="0"/>
                <a:ea typeface="Times New Roman" panose="02020603050405020304" pitchFamily="18" charset="0"/>
              </a:rPr>
              <a:t>Design of lacing, Battering and Column bases</a:t>
            </a:r>
            <a:endParaRPr lang="en-CA" sz="1100">
              <a:solidFill>
                <a:srgbClr val="000000"/>
              </a:solidFill>
              <a:effectLst/>
              <a:latin typeface="Calibri" panose="020F0502020204030204" pitchFamily="34" charset="0"/>
              <a:ea typeface="Calibri" panose="020F0502020204030204" pitchFamily="34" charset="0"/>
            </a:endParaRPr>
          </a:p>
          <a:p>
            <a:pPr indent="-6350">
              <a:lnSpc>
                <a:spcPct val="107000"/>
              </a:lnSpc>
              <a:spcAft>
                <a:spcPts val="800"/>
              </a:spcAft>
            </a:pPr>
            <a:r>
              <a:rPr lang="en-CA" sz="2400">
                <a:solidFill>
                  <a:srgbClr val="000000"/>
                </a:solidFill>
                <a:effectLst/>
                <a:latin typeface="Times New Roman" panose="02020603050405020304" pitchFamily="18" charset="0"/>
                <a:ea typeface="Times New Roman" panose="02020603050405020304" pitchFamily="18" charset="0"/>
              </a:rPr>
              <a:t>Codal Requirement</a:t>
            </a:r>
            <a:endParaRPr lang="en-CA" sz="1100">
              <a:solidFill>
                <a:srgbClr val="000000"/>
              </a:solidFill>
              <a:effectLst/>
              <a:latin typeface="Calibri" panose="020F0502020204030204" pitchFamily="34" charset="0"/>
              <a:ea typeface="Calibri" panose="020F0502020204030204" pitchFamily="34" charset="0"/>
            </a:endParaRPr>
          </a:p>
          <a:p>
            <a:pPr marL="6350" indent="-6350">
              <a:lnSpc>
                <a:spcPct val="107000"/>
              </a:lnSpc>
              <a:spcAft>
                <a:spcPts val="15"/>
              </a:spcAft>
            </a:pPr>
            <a:r>
              <a:rPr lang="en-CA" sz="2400" b="1" kern="0">
                <a:solidFill>
                  <a:srgbClr val="000000"/>
                </a:solidFill>
                <a:effectLst/>
                <a:latin typeface="Times New Roman" panose="02020603050405020304" pitchFamily="18" charset="0"/>
                <a:ea typeface="Times New Roman" panose="02020603050405020304" pitchFamily="18" charset="0"/>
              </a:rPr>
              <a:t>IS 800:2007 Steel table </a:t>
            </a:r>
          </a:p>
          <a:p>
            <a:pPr marL="282575" indent="-228600" algn="just">
              <a:lnSpc>
                <a:spcPct val="107000"/>
              </a:lnSpc>
              <a:spcAft>
                <a:spcPts val="2365"/>
              </a:spcAft>
            </a:pPr>
            <a:r>
              <a:rPr lang="en-CA" sz="1800" b="1">
                <a:solidFill>
                  <a:srgbClr val="000000"/>
                </a:solidFill>
                <a:effectLst/>
                <a:latin typeface="Times New Roman" panose="02020603050405020304" pitchFamily="18" charset="0"/>
                <a:ea typeface="Times New Roman" panose="02020603050405020304" pitchFamily="18" charset="0"/>
              </a:rPr>
              <a:t>Example 1 </a:t>
            </a:r>
            <a:r>
              <a:rPr lang="en-CA" sz="1800">
                <a:solidFill>
                  <a:srgbClr val="000000"/>
                </a:solidFill>
                <a:effectLst/>
                <a:latin typeface="Times New Roman" panose="02020603050405020304" pitchFamily="18" charset="0"/>
                <a:ea typeface="Times New Roman" panose="02020603050405020304" pitchFamily="18" charset="0"/>
              </a:rPr>
              <a:t>Design a build up column to carry </a:t>
            </a:r>
            <a:r>
              <a:rPr lang="en-CA">
                <a:solidFill>
                  <a:srgbClr val="000000"/>
                </a:solidFill>
                <a:latin typeface="Times New Roman" panose="02020603050405020304" pitchFamily="18" charset="0"/>
                <a:ea typeface="Times New Roman" panose="02020603050405020304" pitchFamily="18" charset="0"/>
              </a:rPr>
              <a:t>an</a:t>
            </a:r>
            <a:r>
              <a:rPr lang="en-CA" sz="1800">
                <a:solidFill>
                  <a:srgbClr val="000000"/>
                </a:solidFill>
                <a:effectLst/>
                <a:latin typeface="Times New Roman" panose="02020603050405020304" pitchFamily="18" charset="0"/>
                <a:ea typeface="Times New Roman" panose="02020603050405020304" pitchFamily="18" charset="0"/>
              </a:rPr>
              <a:t> axial load of </a:t>
            </a:r>
            <a:r>
              <a:rPr lang="en-CA">
                <a:solidFill>
                  <a:srgbClr val="000000"/>
                </a:solidFill>
                <a:latin typeface="Times New Roman" panose="02020603050405020304" pitchFamily="18" charset="0"/>
                <a:ea typeface="Times New Roman" panose="02020603050405020304" pitchFamily="18" charset="0"/>
              </a:rPr>
              <a:t>666.67</a:t>
            </a:r>
            <a:r>
              <a:rPr lang="en-CA" sz="1800">
                <a:solidFill>
                  <a:srgbClr val="000000"/>
                </a:solidFill>
                <a:effectLst/>
                <a:latin typeface="Times New Roman" panose="02020603050405020304" pitchFamily="18" charset="0"/>
                <a:ea typeface="Times New Roman" panose="02020603050405020304" pitchFamily="18" charset="0"/>
              </a:rPr>
              <a:t>kN which is 5.5m long hinged at both ends. Design the associated lacing system also. Use steel of grade Fe410 and bolts of grade 4.6. only available section is channel section. Explain all possible arrangement of channel section.</a:t>
            </a:r>
            <a:endParaRPr lang="en-CA" sz="1100">
              <a:solidFill>
                <a:srgbClr val="000000"/>
              </a:solidFill>
              <a:effectLst/>
              <a:latin typeface="Calibri" panose="020F0502020204030204" pitchFamily="34" charset="0"/>
              <a:ea typeface="Calibri" panose="020F0502020204030204" pitchFamily="34" charset="0"/>
            </a:endParaRPr>
          </a:p>
          <a:p>
            <a:pPr marL="60325" indent="-6350" algn="just">
              <a:lnSpc>
                <a:spcPct val="107000"/>
              </a:lnSpc>
              <a:spcAft>
                <a:spcPts val="1840"/>
              </a:spcAft>
            </a:pPr>
            <a:r>
              <a:rPr lang="en-CA" sz="1800">
                <a:solidFill>
                  <a:srgbClr val="000000"/>
                </a:solidFill>
                <a:effectLst/>
                <a:latin typeface="Times New Roman" panose="02020603050405020304" pitchFamily="18" charset="0"/>
                <a:ea typeface="Times New Roman" panose="02020603050405020304" pitchFamily="18" charset="0"/>
              </a:rPr>
              <a:t>Solution : Design load is 666.67KN , factored load = 1.5*666.67 = 1000KN </a:t>
            </a:r>
            <a:endParaRPr lang="en-CA" sz="1100">
              <a:solidFill>
                <a:srgbClr val="000000"/>
              </a:solidFill>
              <a:effectLst/>
              <a:latin typeface="Calibri" panose="020F0502020204030204" pitchFamily="34" charset="0"/>
              <a:ea typeface="Calibri" panose="020F0502020204030204" pitchFamily="34" charset="0"/>
            </a:endParaRPr>
          </a:p>
          <a:p>
            <a:pPr marL="377190" indent="-6350" algn="just">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For Fe 410, f</a:t>
            </a:r>
            <a:r>
              <a:rPr lang="en-CA" sz="1800" baseline="-25000">
                <a:solidFill>
                  <a:srgbClr val="000000"/>
                </a:solidFill>
                <a:effectLst/>
                <a:latin typeface="Times New Roman" panose="02020603050405020304" pitchFamily="18" charset="0"/>
                <a:ea typeface="Times New Roman" panose="02020603050405020304" pitchFamily="18" charset="0"/>
              </a:rPr>
              <a:t>u </a:t>
            </a:r>
            <a:r>
              <a:rPr lang="en-CA" sz="1800">
                <a:solidFill>
                  <a:srgbClr val="000000"/>
                </a:solidFill>
                <a:effectLst/>
                <a:latin typeface="Times New Roman" panose="02020603050405020304" pitchFamily="18" charset="0"/>
                <a:ea typeface="Times New Roman" panose="02020603050405020304" pitchFamily="18" charset="0"/>
              </a:rPr>
              <a:t>= 410 N/mm</a:t>
            </a:r>
            <a:r>
              <a:rPr lang="en-CA" sz="1800" baseline="30000">
                <a:solidFill>
                  <a:srgbClr val="000000"/>
                </a:solidFill>
                <a:effectLst/>
                <a:latin typeface="Times New Roman" panose="02020603050405020304" pitchFamily="18" charset="0"/>
                <a:ea typeface="Times New Roman" panose="02020603050405020304" pitchFamily="18" charset="0"/>
              </a:rPr>
              <a:t>2</a:t>
            </a:r>
            <a:r>
              <a:rPr lang="en-CA" sz="1800">
                <a:solidFill>
                  <a:srgbClr val="000000"/>
                </a:solidFill>
                <a:effectLst/>
                <a:latin typeface="Times New Roman" panose="02020603050405020304" pitchFamily="18" charset="0"/>
                <a:ea typeface="Times New Roman" panose="02020603050405020304" pitchFamily="18" charset="0"/>
              </a:rPr>
              <a:t>,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y</a:t>
            </a:r>
            <a:r>
              <a:rPr lang="en-CA" sz="1800" baseline="-25000">
                <a:solidFill>
                  <a:srgbClr val="000000"/>
                </a:solidFill>
                <a:effectLst/>
                <a:latin typeface="Times New Roman" panose="02020603050405020304" pitchFamily="18" charset="0"/>
                <a:ea typeface="Times New Roman" panose="02020603050405020304" pitchFamily="18" charset="0"/>
              </a:rPr>
              <a:t> = </a:t>
            </a:r>
            <a:r>
              <a:rPr lang="en-CA" sz="1800">
                <a:solidFill>
                  <a:srgbClr val="000000"/>
                </a:solidFill>
                <a:effectLst/>
                <a:latin typeface="Times New Roman" panose="02020603050405020304" pitchFamily="18" charset="0"/>
                <a:ea typeface="Times New Roman" panose="02020603050405020304" pitchFamily="18" charset="0"/>
              </a:rPr>
              <a:t>250N/mm</a:t>
            </a:r>
            <a:r>
              <a:rPr lang="en-CA" sz="1800" baseline="30000">
                <a:solidFill>
                  <a:srgbClr val="000000"/>
                </a:solidFill>
                <a:effectLst/>
                <a:latin typeface="Times New Roman" panose="02020603050405020304" pitchFamily="18" charset="0"/>
                <a:ea typeface="Times New Roman" panose="02020603050405020304" pitchFamily="18" charset="0"/>
              </a:rPr>
              <a:t>2</a:t>
            </a:r>
            <a:endParaRPr lang="en-CA" sz="1100">
              <a:solidFill>
                <a:srgbClr val="000000"/>
              </a:solidFill>
              <a:effectLst/>
              <a:latin typeface="Calibri" panose="020F0502020204030204" pitchFamily="34" charset="0"/>
              <a:ea typeface="Calibri" panose="020F0502020204030204" pitchFamily="34" charset="0"/>
            </a:endParaRPr>
          </a:p>
          <a:p>
            <a:pPr marL="377190" indent="-6350" algn="just">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Let bolts of grade 4.6 are used and thus f</a:t>
            </a:r>
            <a:r>
              <a:rPr lang="en-CA" sz="1800" baseline="-25000">
                <a:solidFill>
                  <a:srgbClr val="000000"/>
                </a:solidFill>
                <a:effectLst/>
                <a:latin typeface="Times New Roman" panose="02020603050405020304" pitchFamily="18" charset="0"/>
                <a:ea typeface="Times New Roman" panose="02020603050405020304" pitchFamily="18" charset="0"/>
              </a:rPr>
              <a:t>ub=</a:t>
            </a:r>
            <a:r>
              <a:rPr lang="en-CA" sz="1800">
                <a:solidFill>
                  <a:srgbClr val="000000"/>
                </a:solidFill>
                <a:effectLst/>
                <a:latin typeface="Times New Roman" panose="02020603050405020304" pitchFamily="18" charset="0"/>
                <a:ea typeface="Times New Roman" panose="02020603050405020304" pitchFamily="18" charset="0"/>
              </a:rPr>
              <a:t>400N/mm</a:t>
            </a:r>
            <a:r>
              <a:rPr lang="en-CA" sz="1800" baseline="30000">
                <a:solidFill>
                  <a:srgbClr val="000000"/>
                </a:solidFill>
                <a:effectLst/>
                <a:latin typeface="Times New Roman" panose="02020603050405020304" pitchFamily="18" charset="0"/>
                <a:ea typeface="Times New Roman" panose="02020603050405020304" pitchFamily="18" charset="0"/>
              </a:rPr>
              <a:t>2</a:t>
            </a:r>
            <a:endParaRPr lang="en-CA" sz="1100">
              <a:solidFill>
                <a:srgbClr val="000000"/>
              </a:solidFill>
              <a:effectLst/>
              <a:latin typeface="Calibri" panose="020F0502020204030204" pitchFamily="34" charset="0"/>
              <a:ea typeface="Calibri" panose="020F0502020204030204" pitchFamily="34" charset="0"/>
            </a:endParaRPr>
          </a:p>
          <a:p>
            <a:pPr marL="377190" indent="-6350" algn="just">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Factor od safety for angle material ¥</a:t>
            </a:r>
            <a:r>
              <a:rPr lang="en-CA" sz="1800" baseline="-25000" err="1">
                <a:solidFill>
                  <a:srgbClr val="000000"/>
                </a:solidFill>
                <a:effectLst/>
                <a:latin typeface="Times New Roman" panose="02020603050405020304" pitchFamily="18" charset="0"/>
                <a:ea typeface="Times New Roman" panose="02020603050405020304" pitchFamily="18" charset="0"/>
              </a:rPr>
              <a:t>mo</a:t>
            </a:r>
            <a:r>
              <a:rPr lang="en-CA" sz="1800" baseline="-25000">
                <a:solidFill>
                  <a:srgbClr val="000000"/>
                </a:solidFill>
                <a:effectLst/>
                <a:latin typeface="Times New Roman" panose="02020603050405020304" pitchFamily="18" charset="0"/>
                <a:ea typeface="Times New Roman" panose="02020603050405020304" pitchFamily="18" charset="0"/>
              </a:rPr>
              <a:t> </a:t>
            </a:r>
            <a:r>
              <a:rPr lang="en-CA" sz="1800">
                <a:solidFill>
                  <a:srgbClr val="000000"/>
                </a:solidFill>
                <a:effectLst/>
                <a:latin typeface="Times New Roman" panose="02020603050405020304" pitchFamily="18" charset="0"/>
                <a:ea typeface="Times New Roman" panose="02020603050405020304" pitchFamily="18" charset="0"/>
              </a:rPr>
              <a:t>= 1.10</a:t>
            </a:r>
            <a:endParaRPr lang="en-CA" sz="1100">
              <a:solidFill>
                <a:srgbClr val="000000"/>
              </a:solidFill>
              <a:effectLst/>
              <a:latin typeface="Calibri" panose="020F0502020204030204" pitchFamily="34" charset="0"/>
              <a:ea typeface="Calibri" panose="020F0502020204030204" pitchFamily="34" charset="0"/>
            </a:endParaRPr>
          </a:p>
          <a:p>
            <a:pPr marL="377190" indent="-6350" algn="just">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Factor od safety for angle material ¥</a:t>
            </a:r>
            <a:r>
              <a:rPr lang="en-CA" sz="1800" baseline="-25000">
                <a:solidFill>
                  <a:srgbClr val="000000"/>
                </a:solidFill>
                <a:effectLst/>
                <a:latin typeface="Times New Roman" panose="02020603050405020304" pitchFamily="18" charset="0"/>
                <a:ea typeface="Times New Roman" panose="02020603050405020304" pitchFamily="18" charset="0"/>
              </a:rPr>
              <a:t>mb </a:t>
            </a:r>
            <a:r>
              <a:rPr lang="en-CA" sz="1800">
                <a:solidFill>
                  <a:srgbClr val="000000"/>
                </a:solidFill>
                <a:effectLst/>
                <a:latin typeface="Times New Roman" panose="02020603050405020304" pitchFamily="18" charset="0"/>
                <a:ea typeface="Times New Roman" panose="02020603050405020304" pitchFamily="18" charset="0"/>
              </a:rPr>
              <a:t>= 1.25</a:t>
            </a:r>
            <a:endParaRPr lang="en-CA" sz="1100">
              <a:solidFill>
                <a:srgbClr val="000000"/>
              </a:solidFill>
              <a:effectLst/>
              <a:latin typeface="Calibri" panose="020F0502020204030204" pitchFamily="34" charset="0"/>
              <a:ea typeface="Calibri" panose="020F0502020204030204" pitchFamily="34" charset="0"/>
            </a:endParaRPr>
          </a:p>
          <a:p>
            <a:pPr marL="380365" marR="6236335" indent="-326390" algn="just">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For preliminary design, let design compressive stress,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a:solidFill>
                  <a:srgbClr val="000000"/>
                </a:solidFill>
                <a:effectLst/>
                <a:latin typeface="Times New Roman" panose="02020603050405020304" pitchFamily="18" charset="0"/>
                <a:ea typeface="Times New Roman" panose="02020603050405020304" pitchFamily="18" charset="0"/>
              </a:rPr>
              <a:t>=150N/mm</a:t>
            </a:r>
            <a:r>
              <a:rPr lang="en-CA" sz="1800" baseline="30000">
                <a:solidFill>
                  <a:srgbClr val="000000"/>
                </a:solidFill>
                <a:effectLst/>
                <a:latin typeface="Times New Roman" panose="02020603050405020304" pitchFamily="18" charset="0"/>
                <a:ea typeface="Times New Roman" panose="02020603050405020304" pitchFamily="18" charset="0"/>
              </a:rPr>
              <a:t>2</a:t>
            </a:r>
            <a:endParaRPr lang="en-CA" sz="1100">
              <a:solidFill>
                <a:srgbClr val="000000"/>
              </a:solidFill>
              <a:effectLst/>
              <a:latin typeface="Calibri" panose="020F0502020204030204" pitchFamily="34" charset="0"/>
              <a:ea typeface="Calibri" panose="020F0502020204030204" pitchFamily="34" charset="0"/>
            </a:endParaRPr>
          </a:p>
          <a:p>
            <a:pPr marL="380365" marR="6236335" indent="-326390" algn="just">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Cross section area required A=P/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baseline="-25000">
                <a:solidFill>
                  <a:srgbClr val="000000"/>
                </a:solidFill>
                <a:effectLst/>
                <a:latin typeface="Times New Roman" panose="02020603050405020304" pitchFamily="18" charset="0"/>
                <a:ea typeface="Times New Roman" panose="02020603050405020304" pitchFamily="18" charset="0"/>
              </a:rPr>
              <a:t>, where </a:t>
            </a:r>
            <a:r>
              <a:rPr lang="en-CA" sz="1800">
                <a:solidFill>
                  <a:srgbClr val="000000"/>
                </a:solidFill>
                <a:effectLst/>
                <a:latin typeface="Times New Roman" panose="02020603050405020304" pitchFamily="18" charset="0"/>
                <a:ea typeface="Times New Roman" panose="02020603050405020304" pitchFamily="18" charset="0"/>
              </a:rPr>
              <a:t>P = 1000kN</a:t>
            </a:r>
            <a:endParaRPr lang="en-CA" sz="1100">
              <a:solidFill>
                <a:srgbClr val="000000"/>
              </a:solidFill>
              <a:effectLst/>
              <a:latin typeface="Calibri" panose="020F0502020204030204" pitchFamily="34" charset="0"/>
              <a:ea typeface="Calibri" panose="020F0502020204030204" pitchFamily="34" charset="0"/>
            </a:endParaRPr>
          </a:p>
          <a:p>
            <a:pPr>
              <a:lnSpc>
                <a:spcPct val="107000"/>
              </a:lnSpc>
              <a:spcAft>
                <a:spcPts val="1490"/>
              </a:spcAft>
              <a:tabLst>
                <a:tab pos="1359535" algn="ctr"/>
                <a:tab pos="3834765" algn="ctr"/>
              </a:tabLst>
            </a:pPr>
            <a:r>
              <a:rPr lang="en-CA" sz="1800">
                <a:solidFill>
                  <a:srgbClr val="000000"/>
                </a:solidFill>
                <a:effectLst/>
                <a:latin typeface="Times New Roman" panose="02020603050405020304" pitchFamily="18" charset="0"/>
                <a:ea typeface="Times New Roman" panose="02020603050405020304" pitchFamily="18" charset="0"/>
              </a:rPr>
              <a:t>		=	1000*1000/150 = 6666.67mm</a:t>
            </a:r>
            <a:r>
              <a:rPr lang="en-CA" sz="1800" baseline="30000">
                <a:solidFill>
                  <a:srgbClr val="000000"/>
                </a:solidFill>
                <a:effectLst/>
                <a:latin typeface="Times New Roman" panose="02020603050405020304" pitchFamily="18" charset="0"/>
                <a:ea typeface="Times New Roman" panose="02020603050405020304" pitchFamily="18" charset="0"/>
              </a:rPr>
              <a:t>2</a:t>
            </a:r>
            <a:endParaRPr lang="en-CA" sz="110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9777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49E9C7-2708-4259-8ABB-4A3C6D6D94D7}"/>
                  </a:ext>
                </a:extLst>
              </p:cNvPr>
              <p:cNvSpPr>
                <a:spLocks noGrp="1"/>
              </p:cNvSpPr>
              <p:nvPr>
                <p:ph idx="1"/>
              </p:nvPr>
            </p:nvSpPr>
            <p:spPr>
              <a:xfrm>
                <a:off x="383329" y="401667"/>
                <a:ext cx="10980938" cy="3770563"/>
              </a:xfrm>
            </p:spPr>
            <p:txBody>
              <a:bodyPr>
                <a:normAutofit/>
              </a:bodyPr>
              <a:lstStyle/>
              <a:p>
                <a:pPr marL="0" indent="0">
                  <a:buNone/>
                </a:pPr>
                <a:r>
                  <a:rPr lang="en-IN" sz="1800" b="1">
                    <a:latin typeface="Times New Roman" panose="02020603050405020304" pitchFamily="18" charset="0"/>
                    <a:cs typeface="Times New Roman" panose="02020603050405020304" pitchFamily="18" charset="0"/>
                  </a:rPr>
                  <a:t>Connection of lacing bar with channel section</a:t>
                </a:r>
              </a:p>
              <a:p>
                <a:pPr marL="0" indent="0">
                  <a:buNone/>
                </a:pPr>
                <a:r>
                  <a:rPr lang="en-IN" sz="1800">
                    <a:latin typeface="Times New Roman" panose="02020603050405020304" pitchFamily="18" charset="0"/>
                    <a:cs typeface="Times New Roman" panose="02020603050405020304" pitchFamily="18" charset="0"/>
                  </a:rPr>
                  <a:t>		Let two lacing bars are connected through one bolt</a:t>
                </a:r>
              </a:p>
              <a:p>
                <a:pPr marL="0" indent="0">
                  <a:buNone/>
                </a:pPr>
                <a:r>
                  <a:rPr lang="en-IN" sz="1800">
                    <a:latin typeface="Times New Roman" panose="02020603050405020304" pitchFamily="18" charset="0"/>
                    <a:cs typeface="Times New Roman" panose="02020603050405020304" pitchFamily="18" charset="0"/>
                  </a:rPr>
                  <a:t>		Thus bolt will be in double shear</a:t>
                </a:r>
              </a:p>
              <a:p>
                <a:pPr marL="0" indent="0">
                  <a:buNone/>
                </a:pPr>
                <a:r>
                  <a:rPr lang="en-IN" sz="1800">
                    <a:latin typeface="Times New Roman" panose="02020603050405020304" pitchFamily="18" charset="0"/>
                    <a:cs typeface="Times New Roman" panose="02020603050405020304" pitchFamily="18" charset="0"/>
                  </a:rPr>
                  <a:t>	Shear strength of bolt in double shear  </a:t>
                </a:r>
                <a14:m>
                  <m:oMath xmlns:m="http://schemas.openxmlformats.org/officeDocument/2006/math">
                    <m:r>
                      <a:rPr lang="en-IN" sz="1800" b="0" i="1" smtClean="0">
                        <a:latin typeface="Cambria Math" panose="02040503050406030204" pitchFamily="18" charset="0"/>
                      </a:rPr>
                      <m:t>=2 ∗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𝐴𝑛𝑏</m:t>
                        </m:r>
                        <m:r>
                          <a:rPr lang="en-IN" sz="1800" b="0" i="1" smtClean="0">
                            <a:latin typeface="Cambria Math" panose="02040503050406030204" pitchFamily="18" charset="0"/>
                          </a:rPr>
                          <m:t> ∗</m:t>
                        </m:r>
                        <m:r>
                          <a:rPr lang="en-IN" sz="1800" b="0" i="1" smtClean="0">
                            <a:latin typeface="Cambria Math" panose="02040503050406030204" pitchFamily="18" charset="0"/>
                          </a:rPr>
                          <m:t>𝑓𝑢𝑏</m:t>
                        </m:r>
                      </m:num>
                      <m:den>
                        <m:r>
                          <a:rPr lang="en-IN" sz="1800" b="0" i="1" smtClean="0">
                            <a:latin typeface="Cambria Math" panose="02040503050406030204" pitchFamily="18" charset="0"/>
                          </a:rPr>
                          <m:t>𝑠𝑞𝑟𝑡</m:t>
                        </m:r>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3</m:t>
                            </m:r>
                          </m:e>
                        </m:d>
                        <m:r>
                          <a:rPr lang="en-IN" sz="1800" b="0" i="1" smtClean="0">
                            <a:latin typeface="Cambria Math" panose="02040503050406030204" pitchFamily="18" charset="0"/>
                          </a:rPr>
                          <m:t> ∗1.25</m:t>
                        </m:r>
                      </m:den>
                    </m:f>
                    <m:r>
                      <a:rPr lang="en-IN" sz="1800" b="0" i="1" smtClean="0">
                        <a:latin typeface="Cambria Math" panose="02040503050406030204" pitchFamily="18" charset="0"/>
                      </a:rPr>
                      <m:t>=58.01 </m:t>
                    </m:r>
                    <m:r>
                      <a:rPr lang="en-IN" sz="1800" b="0" i="1" smtClean="0">
                        <a:latin typeface="Cambria Math" panose="02040503050406030204" pitchFamily="18" charset="0"/>
                      </a:rPr>
                      <m:t>𝑘𝑁</m:t>
                    </m:r>
                  </m:oMath>
                </a14:m>
                <a:endParaRPr lang="en-IN" sz="180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	Strength of bolt in bearing = </a:t>
                </a:r>
                <a14:m>
                  <m:oMath xmlns:m="http://schemas.openxmlformats.org/officeDocument/2006/math">
                    <m:r>
                      <a:rPr lang="en-IN" sz="1800" b="0" i="0" smtClean="0">
                        <a:latin typeface="Cambria Math" panose="02040503050406030204" pitchFamily="18" charset="0"/>
                      </a:rPr>
                      <m:t>2.5 ∗</m:t>
                    </m:r>
                    <m:r>
                      <m:rPr>
                        <m:sty m:val="p"/>
                      </m:rPr>
                      <a:rPr lang="en-IN" sz="1800" b="0" i="0" smtClean="0">
                        <a:latin typeface="Cambria Math" panose="02040503050406030204" pitchFamily="18" charset="0"/>
                      </a:rPr>
                      <m:t>kb</m:t>
                    </m:r>
                    <m:r>
                      <a:rPr lang="en-IN" sz="1800" b="0" i="0" smtClean="0">
                        <a:latin typeface="Cambria Math" panose="02040503050406030204" pitchFamily="18" charset="0"/>
                      </a:rPr>
                      <m:t> </m:t>
                    </m:r>
                    <m:f>
                      <m:fPr>
                        <m:ctrlPr>
                          <a:rPr lang="en-IN" sz="1800" i="1" smtClean="0">
                            <a:latin typeface="Cambria Math" panose="02040503050406030204" pitchFamily="18" charset="0"/>
                          </a:rPr>
                        </m:ctrlPr>
                      </m:fPr>
                      <m:num>
                        <m:r>
                          <a:rPr lang="en-IN" sz="1800" b="0" i="1" smtClean="0">
                            <a:latin typeface="Cambria Math" panose="02040503050406030204" pitchFamily="18" charset="0"/>
                          </a:rPr>
                          <m:t>𝑑𝑡</m:t>
                        </m:r>
                        <m:r>
                          <a:rPr lang="en-IN" sz="1800" b="0" i="1" smtClean="0">
                            <a:latin typeface="Cambria Math" panose="02040503050406030204" pitchFamily="18" charset="0"/>
                          </a:rPr>
                          <m:t> ∗</m:t>
                        </m:r>
                        <m:r>
                          <a:rPr lang="en-IN" sz="1800" b="0" i="1" smtClean="0">
                            <a:latin typeface="Cambria Math" panose="02040503050406030204" pitchFamily="18" charset="0"/>
                          </a:rPr>
                          <m:t>𝑓𝑢</m:t>
                        </m:r>
                      </m:num>
                      <m:den>
                        <m:r>
                          <m:rPr>
                            <m:sty m:val="p"/>
                          </m:rPr>
                          <a:rPr lang="el-GR" sz="1800" i="1" smtClean="0">
                            <a:latin typeface="Cambria Math" panose="02040503050406030204" pitchFamily="18" charset="0"/>
                          </a:rPr>
                          <m:t>γ</m:t>
                        </m:r>
                        <m:r>
                          <a:rPr lang="en-IN" sz="1800" b="0" i="1" smtClean="0">
                            <a:latin typeface="Cambria Math" panose="02040503050406030204" pitchFamily="18" charset="0"/>
                          </a:rPr>
                          <m:t>𝑚𝑏</m:t>
                        </m:r>
                      </m:den>
                    </m:f>
                    <m:r>
                      <a:rPr lang="en-IN" sz="1800" b="0" i="1" smtClean="0">
                        <a:latin typeface="Cambria Math" panose="02040503050406030204" pitchFamily="18" charset="0"/>
                      </a:rPr>
                      <m:t>=(2.5 ∗1∗16∗8∗</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410</m:t>
                        </m:r>
                      </m:num>
                      <m:den>
                        <m:r>
                          <a:rPr lang="en-IN" sz="1800" b="0" i="1" smtClean="0">
                            <a:latin typeface="Cambria Math" panose="02040503050406030204" pitchFamily="18" charset="0"/>
                          </a:rPr>
                          <m:t>1.25</m:t>
                        </m:r>
                      </m:den>
                    </m:f>
                    <m:r>
                      <a:rPr lang="en-IN" sz="1800" b="0" i="1" smtClean="0">
                        <a:latin typeface="Cambria Math" panose="02040503050406030204" pitchFamily="18" charset="0"/>
                      </a:rPr>
                      <m:t>=104.96 </m:t>
                    </m:r>
                    <m:r>
                      <a:rPr lang="en-IN" sz="1800" b="0" i="1" smtClean="0">
                        <a:latin typeface="Cambria Math" panose="02040503050406030204" pitchFamily="18" charset="0"/>
                      </a:rPr>
                      <m:t>𝑘𝑁</m:t>
                    </m:r>
                    <m:r>
                      <a:rPr lang="en-IN" sz="1800" b="0" i="1" smtClean="0">
                        <a:latin typeface="Cambria Math" panose="02040503050406030204" pitchFamily="18" charset="0"/>
                      </a:rPr>
                      <m:t>   </m:t>
                    </m:r>
                  </m:oMath>
                </a14:m>
                <a:r>
                  <a:rPr lang="en-IN" sz="1800">
                    <a:latin typeface="Times New Roman" panose="02020603050405020304" pitchFamily="18" charset="0"/>
                    <a:cs typeface="Times New Roman" panose="02020603050405020304" pitchFamily="18" charset="0"/>
                  </a:rPr>
                  <a:t>(Assume kb = 1)</a:t>
                </a:r>
              </a:p>
              <a:p>
                <a:pPr marL="0" indent="0">
                  <a:buNone/>
                </a:pPr>
                <a:r>
                  <a:rPr lang="en-IN" sz="1800">
                    <a:latin typeface="Times New Roman" panose="02020603050405020304" pitchFamily="18" charset="0"/>
                    <a:cs typeface="Times New Roman" panose="02020603050405020304" pitchFamily="18" charset="0"/>
                  </a:rPr>
                  <a:t>		Therefore, Strength of 16 mm diameter bolt = 58.01 KN</a:t>
                </a:r>
              </a:p>
              <a:p>
                <a:pPr marL="0" indent="0">
                  <a:buNone/>
                </a:pPr>
                <a:r>
                  <a:rPr lang="en-IN" sz="1800">
                    <a:latin typeface="Times New Roman" panose="02020603050405020304" pitchFamily="18" charset="0"/>
                    <a:cs typeface="Times New Roman" panose="02020603050405020304" pitchFamily="18" charset="0"/>
                  </a:rPr>
                  <a:t>		Force coming on bolt from the two lacing flats </a:t>
                </a:r>
                <a14:m>
                  <m:oMath xmlns:m="http://schemas.openxmlformats.org/officeDocument/2006/math">
                    <m:r>
                      <a:rPr lang="en-IN" sz="1800" b="0" i="1" smtClean="0">
                        <a:latin typeface="Cambria Math" panose="02040503050406030204" pitchFamily="18" charset="0"/>
                      </a:rPr>
                      <m:t>=2∗</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𝑉</m:t>
                        </m:r>
                      </m:num>
                      <m:den>
                        <m:r>
                          <a:rPr lang="en-IN" sz="1800" b="0" i="1" smtClean="0">
                            <a:latin typeface="Cambria Math" panose="02040503050406030204" pitchFamily="18" charset="0"/>
                          </a:rPr>
                          <m:t>𝑁</m:t>
                        </m:r>
                      </m:den>
                    </m:f>
                    <m:func>
                      <m:funcPr>
                        <m:ctrlPr>
                          <a:rPr lang="en-IN" sz="1800" b="0" i="1" smtClean="0">
                            <a:latin typeface="Cambria Math" panose="02040503050406030204" pitchFamily="18" charset="0"/>
                          </a:rPr>
                        </m:ctrlPr>
                      </m:funcPr>
                      <m:fName>
                        <m:r>
                          <m:rPr>
                            <m:sty m:val="p"/>
                          </m:rPr>
                          <a:rPr lang="en-IN" sz="1800" b="0" i="0" smtClean="0">
                            <a:latin typeface="Cambria Math" panose="02040503050406030204" pitchFamily="18" charset="0"/>
                          </a:rPr>
                          <m:t>cot</m:t>
                        </m:r>
                      </m:fName>
                      <m:e>
                        <m:r>
                          <a:rPr lang="en-IN" sz="1800" b="0" i="1" smtClean="0">
                            <a:latin typeface="Cambria Math" panose="02040503050406030204" pitchFamily="18" charset="0"/>
                          </a:rPr>
                          <m:t>45</m:t>
                        </m:r>
                      </m:e>
                    </m:func>
                    <m:r>
                      <a:rPr lang="en-IN" sz="1800" b="0" i="1" smtClean="0">
                        <a:latin typeface="Cambria Math" panose="02040503050406030204" pitchFamily="18" charset="0"/>
                      </a:rPr>
                      <m:t>=25 </m:t>
                    </m:r>
                    <m:r>
                      <a:rPr lang="en-IN" sz="1800" b="0" i="1" smtClean="0">
                        <a:latin typeface="Cambria Math" panose="02040503050406030204" pitchFamily="18" charset="0"/>
                      </a:rPr>
                      <m:t>𝐾𝑁</m:t>
                    </m:r>
                  </m:oMath>
                </a14:m>
                <a:endParaRPr lang="en-IN" sz="180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		Therefore, Number of bolts required = 25/58.01 = 0.43 = 1 (say)</a:t>
                </a:r>
              </a:p>
              <a:p>
                <a:pPr marL="0" indent="0">
                  <a:buNone/>
                </a:pPr>
                <a:r>
                  <a:rPr lang="en-IN" sz="1800">
                    <a:latin typeface="Times New Roman" panose="02020603050405020304" pitchFamily="18" charset="0"/>
                    <a:cs typeface="Times New Roman" panose="02020603050405020304" pitchFamily="18" charset="0"/>
                  </a:rPr>
                  <a:t>		Therefore, Provide 1-16 mm dia. bolts</a:t>
                </a:r>
              </a:p>
              <a:p>
                <a:pPr marL="0" indent="0">
                  <a:buNone/>
                </a:pPr>
                <a:endParaRPr lang="en-IN" sz="180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2E49E9C7-2708-4259-8ABB-4A3C6D6D94D7}"/>
                  </a:ext>
                </a:extLst>
              </p:cNvPr>
              <p:cNvSpPr>
                <a:spLocks noGrp="1" noRot="1" noChangeAspect="1" noMove="1" noResize="1" noEditPoints="1" noAdjustHandles="1" noChangeArrowheads="1" noChangeShapeType="1" noTextEdit="1"/>
              </p:cNvSpPr>
              <p:nvPr>
                <p:ph idx="1"/>
              </p:nvPr>
            </p:nvSpPr>
            <p:spPr>
              <a:xfrm>
                <a:off x="383329" y="401667"/>
                <a:ext cx="10980938" cy="3770563"/>
              </a:xfrm>
              <a:blipFill>
                <a:blip r:embed="rId2"/>
                <a:stretch>
                  <a:fillRect l="-500" t="-1618" b="-1133"/>
                </a:stretch>
              </a:blipFill>
            </p:spPr>
            <p:txBody>
              <a:bodyPr/>
              <a:lstStyle/>
              <a:p>
                <a:r>
                  <a:rPr lang="en-US">
                    <a:noFill/>
                  </a:rPr>
                  <a:t> </a:t>
                </a:r>
              </a:p>
            </p:txBody>
          </p:sp>
        </mc:Fallback>
      </mc:AlternateContent>
    </p:spTree>
    <p:extLst>
      <p:ext uri="{BB962C8B-B14F-4D97-AF65-F5344CB8AC3E}">
        <p14:creationId xmlns:p14="http://schemas.microsoft.com/office/powerpoint/2010/main" val="3095271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AD7B6BC-B244-4406-8AA7-EA60F583B44A}"/>
              </a:ext>
            </a:extLst>
          </p:cNvPr>
          <p:cNvGraphicFramePr>
            <a:graphicFrameLocks noGrp="1"/>
          </p:cNvGraphicFramePr>
          <p:nvPr/>
        </p:nvGraphicFramePr>
        <p:xfrm>
          <a:off x="0" y="0"/>
          <a:ext cx="12191999" cy="5069863"/>
        </p:xfrm>
        <a:graphic>
          <a:graphicData uri="http://schemas.openxmlformats.org/drawingml/2006/table">
            <a:tbl>
              <a:tblPr firstRow="1" firstCol="1" bandRow="1">
                <a:tableStyleId>{5C22544A-7EE6-4342-B048-85BDC9FD1C3A}</a:tableStyleId>
              </a:tblPr>
              <a:tblGrid>
                <a:gridCol w="760477">
                  <a:extLst>
                    <a:ext uri="{9D8B030D-6E8A-4147-A177-3AD203B41FA5}">
                      <a16:colId xmlns:a16="http://schemas.microsoft.com/office/drawing/2014/main" val="4203369215"/>
                    </a:ext>
                  </a:extLst>
                </a:gridCol>
                <a:gridCol w="565623">
                  <a:extLst>
                    <a:ext uri="{9D8B030D-6E8A-4147-A177-3AD203B41FA5}">
                      <a16:colId xmlns:a16="http://schemas.microsoft.com/office/drawing/2014/main" val="2985479314"/>
                    </a:ext>
                  </a:extLst>
                </a:gridCol>
                <a:gridCol w="612306">
                  <a:extLst>
                    <a:ext uri="{9D8B030D-6E8A-4147-A177-3AD203B41FA5}">
                      <a16:colId xmlns:a16="http://schemas.microsoft.com/office/drawing/2014/main" val="3750696815"/>
                    </a:ext>
                  </a:extLst>
                </a:gridCol>
                <a:gridCol w="612306">
                  <a:extLst>
                    <a:ext uri="{9D8B030D-6E8A-4147-A177-3AD203B41FA5}">
                      <a16:colId xmlns:a16="http://schemas.microsoft.com/office/drawing/2014/main" val="4167939201"/>
                    </a:ext>
                  </a:extLst>
                </a:gridCol>
                <a:gridCol w="608246">
                  <a:extLst>
                    <a:ext uri="{9D8B030D-6E8A-4147-A177-3AD203B41FA5}">
                      <a16:colId xmlns:a16="http://schemas.microsoft.com/office/drawing/2014/main" val="2438555070"/>
                    </a:ext>
                  </a:extLst>
                </a:gridCol>
                <a:gridCol w="598099">
                  <a:extLst>
                    <a:ext uri="{9D8B030D-6E8A-4147-A177-3AD203B41FA5}">
                      <a16:colId xmlns:a16="http://schemas.microsoft.com/office/drawing/2014/main" val="390854634"/>
                    </a:ext>
                  </a:extLst>
                </a:gridCol>
                <a:gridCol w="554798">
                  <a:extLst>
                    <a:ext uri="{9D8B030D-6E8A-4147-A177-3AD203B41FA5}">
                      <a16:colId xmlns:a16="http://schemas.microsoft.com/office/drawing/2014/main" val="1927041249"/>
                    </a:ext>
                  </a:extLst>
                </a:gridCol>
                <a:gridCol w="556827">
                  <a:extLst>
                    <a:ext uri="{9D8B030D-6E8A-4147-A177-3AD203B41FA5}">
                      <a16:colId xmlns:a16="http://schemas.microsoft.com/office/drawing/2014/main" val="2753586304"/>
                    </a:ext>
                  </a:extLst>
                </a:gridCol>
                <a:gridCol w="496612">
                  <a:extLst>
                    <a:ext uri="{9D8B030D-6E8A-4147-A177-3AD203B41FA5}">
                      <a16:colId xmlns:a16="http://schemas.microsoft.com/office/drawing/2014/main" val="3395993344"/>
                    </a:ext>
                  </a:extLst>
                </a:gridCol>
                <a:gridCol w="460752">
                  <a:extLst>
                    <a:ext uri="{9D8B030D-6E8A-4147-A177-3AD203B41FA5}">
                      <a16:colId xmlns:a16="http://schemas.microsoft.com/office/drawing/2014/main" val="3130691264"/>
                    </a:ext>
                  </a:extLst>
                </a:gridCol>
                <a:gridCol w="556827">
                  <a:extLst>
                    <a:ext uri="{9D8B030D-6E8A-4147-A177-3AD203B41FA5}">
                      <a16:colId xmlns:a16="http://schemas.microsoft.com/office/drawing/2014/main" val="3933615441"/>
                    </a:ext>
                  </a:extLst>
                </a:gridCol>
                <a:gridCol w="617042">
                  <a:extLst>
                    <a:ext uri="{9D8B030D-6E8A-4147-A177-3AD203B41FA5}">
                      <a16:colId xmlns:a16="http://schemas.microsoft.com/office/drawing/2014/main" val="708568139"/>
                    </a:ext>
                  </a:extLst>
                </a:gridCol>
                <a:gridCol w="617042">
                  <a:extLst>
                    <a:ext uri="{9D8B030D-6E8A-4147-A177-3AD203B41FA5}">
                      <a16:colId xmlns:a16="http://schemas.microsoft.com/office/drawing/2014/main" val="850613192"/>
                    </a:ext>
                  </a:extLst>
                </a:gridCol>
                <a:gridCol w="512172">
                  <a:extLst>
                    <a:ext uri="{9D8B030D-6E8A-4147-A177-3AD203B41FA5}">
                      <a16:colId xmlns:a16="http://schemas.microsoft.com/office/drawing/2014/main" val="1225634954"/>
                    </a:ext>
                  </a:extLst>
                </a:gridCol>
                <a:gridCol w="370766">
                  <a:extLst>
                    <a:ext uri="{9D8B030D-6E8A-4147-A177-3AD203B41FA5}">
                      <a16:colId xmlns:a16="http://schemas.microsoft.com/office/drawing/2014/main" val="639882359"/>
                    </a:ext>
                  </a:extLst>
                </a:gridCol>
                <a:gridCol w="303785">
                  <a:extLst>
                    <a:ext uri="{9D8B030D-6E8A-4147-A177-3AD203B41FA5}">
                      <a16:colId xmlns:a16="http://schemas.microsoft.com/office/drawing/2014/main" val="2830656860"/>
                    </a:ext>
                  </a:extLst>
                </a:gridCol>
                <a:gridCol w="303785">
                  <a:extLst>
                    <a:ext uri="{9D8B030D-6E8A-4147-A177-3AD203B41FA5}">
                      <a16:colId xmlns:a16="http://schemas.microsoft.com/office/drawing/2014/main" val="2666158954"/>
                    </a:ext>
                  </a:extLst>
                </a:gridCol>
                <a:gridCol w="357911">
                  <a:extLst>
                    <a:ext uri="{9D8B030D-6E8A-4147-A177-3AD203B41FA5}">
                      <a16:colId xmlns:a16="http://schemas.microsoft.com/office/drawing/2014/main" val="1455819763"/>
                    </a:ext>
                  </a:extLst>
                </a:gridCol>
                <a:gridCol w="639369">
                  <a:extLst>
                    <a:ext uri="{9D8B030D-6E8A-4147-A177-3AD203B41FA5}">
                      <a16:colId xmlns:a16="http://schemas.microsoft.com/office/drawing/2014/main" val="167377723"/>
                    </a:ext>
                  </a:extLst>
                </a:gridCol>
                <a:gridCol w="651548">
                  <a:extLst>
                    <a:ext uri="{9D8B030D-6E8A-4147-A177-3AD203B41FA5}">
                      <a16:colId xmlns:a16="http://schemas.microsoft.com/office/drawing/2014/main" val="707935372"/>
                    </a:ext>
                  </a:extLst>
                </a:gridCol>
                <a:gridCol w="651548">
                  <a:extLst>
                    <a:ext uri="{9D8B030D-6E8A-4147-A177-3AD203B41FA5}">
                      <a16:colId xmlns:a16="http://schemas.microsoft.com/office/drawing/2014/main" val="4215177416"/>
                    </a:ext>
                  </a:extLst>
                </a:gridCol>
                <a:gridCol w="784158">
                  <a:extLst>
                    <a:ext uri="{9D8B030D-6E8A-4147-A177-3AD203B41FA5}">
                      <a16:colId xmlns:a16="http://schemas.microsoft.com/office/drawing/2014/main" val="506299992"/>
                    </a:ext>
                  </a:extLst>
                </a:gridCol>
              </a:tblGrid>
              <a:tr h="1197570">
                <a:tc rowSpan="3">
                  <a:txBody>
                    <a:bodyPr/>
                    <a:lstStyle/>
                    <a:p>
                      <a:pPr algn="ctr">
                        <a:lnSpc>
                          <a:spcPct val="107000"/>
                        </a:lnSpc>
                        <a:spcAft>
                          <a:spcPts val="800"/>
                        </a:spcAft>
                      </a:pPr>
                      <a:r>
                        <a:rPr lang="en-CA" sz="1100" err="1">
                          <a:effectLst/>
                          <a:latin typeface="Times New Roman" panose="02020603050405020304" pitchFamily="18" charset="0"/>
                          <a:cs typeface="Times New Roman" panose="02020603050405020304" pitchFamily="18" charset="0"/>
                        </a:rPr>
                        <a:t>Designati</a:t>
                      </a:r>
                      <a:r>
                        <a:rPr lang="en-CA" sz="1100">
                          <a:effectLst/>
                          <a:latin typeface="Times New Roman" panose="02020603050405020304" pitchFamily="18" charset="0"/>
                          <a:cs typeface="Times New Roman" panose="02020603050405020304" pitchFamily="18" charset="0"/>
                        </a:rPr>
                        <a:t> on</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algn="ctr">
                        <a:lnSpc>
                          <a:spcPct val="97000"/>
                        </a:lnSpc>
                        <a:spcAft>
                          <a:spcPts val="800"/>
                        </a:spcAft>
                      </a:pPr>
                      <a:r>
                        <a:rPr lang="en-CA" sz="1100">
                          <a:effectLst/>
                          <a:latin typeface="Times New Roman" panose="02020603050405020304" pitchFamily="18" charset="0"/>
                          <a:cs typeface="Times New Roman" panose="02020603050405020304" pitchFamily="18" charset="0"/>
                        </a:rPr>
                        <a:t>Weight per </a:t>
                      </a:r>
                      <a:endParaRPr lang="en-CA" sz="1200">
                        <a:effectLst/>
                        <a:latin typeface="Times New Roman" panose="02020603050405020304" pitchFamily="18" charset="0"/>
                        <a:cs typeface="Times New Roman" panose="02020603050405020304" pitchFamily="18" charset="0"/>
                      </a:endParaRPr>
                    </a:p>
                    <a:p>
                      <a:pPr marL="63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Mete (w)</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Sectional Area (a)</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4064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Depth of </a:t>
                      </a:r>
                      <a:endParaRPr lang="en-CA" sz="1200">
                        <a:effectLst/>
                        <a:latin typeface="Times New Roman" panose="02020603050405020304" pitchFamily="18" charset="0"/>
                        <a:cs typeface="Times New Roman" panose="02020603050405020304" pitchFamily="18" charset="0"/>
                      </a:endParaRPr>
                    </a:p>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effectLst/>
                        <a:latin typeface="Times New Roman" panose="02020603050405020304" pitchFamily="18" charset="0"/>
                        <a:cs typeface="Times New Roman" panose="02020603050405020304" pitchFamily="18" charset="0"/>
                      </a:endParaRPr>
                    </a:p>
                    <a:p>
                      <a:pPr marL="78740" algn="l">
                        <a:lnSpc>
                          <a:spcPct val="107000"/>
                        </a:lnSpc>
                        <a:spcAft>
                          <a:spcPts val="800"/>
                        </a:spcAft>
                      </a:pPr>
                      <a:r>
                        <a:rPr lang="en-CA" sz="1100">
                          <a:effectLst/>
                          <a:latin typeface="Times New Roman" panose="02020603050405020304" pitchFamily="18" charset="0"/>
                          <a:cs typeface="Times New Roman" panose="02020603050405020304" pitchFamily="18" charset="0"/>
                        </a:rPr>
                        <a:t>Section </a:t>
                      </a:r>
                      <a:endParaRPr lang="en-CA" sz="1200">
                        <a:effectLst/>
                        <a:latin typeface="Times New Roman" panose="02020603050405020304" pitchFamily="18" charset="0"/>
                        <a:cs typeface="Times New Roman" panose="02020603050405020304" pitchFamily="18" charset="0"/>
                      </a:endParaRPr>
                    </a:p>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(h)</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Width of flange (b)</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algn="ctr">
                        <a:lnSpc>
                          <a:spcPct val="97000"/>
                        </a:lnSpc>
                        <a:spcAft>
                          <a:spcPts val="110"/>
                        </a:spcAft>
                      </a:pPr>
                      <a:r>
                        <a:rPr lang="en-CA" sz="1100">
                          <a:effectLst/>
                          <a:latin typeface="Times New Roman" panose="02020603050405020304" pitchFamily="18" charset="0"/>
                          <a:cs typeface="Times New Roman" panose="02020603050405020304" pitchFamily="18" charset="0"/>
                        </a:rPr>
                        <a:t>Thickness of Flange </a:t>
                      </a:r>
                      <a:endParaRPr lang="en-CA" sz="1200">
                        <a:effectLst/>
                        <a:latin typeface="Times New Roman" panose="02020603050405020304" pitchFamily="18" charset="0"/>
                        <a:cs typeface="Times New Roman" panose="02020603050405020304" pitchFamily="18" charset="0"/>
                      </a:endParaRPr>
                    </a:p>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(t</a:t>
                      </a:r>
                      <a:r>
                        <a:rPr lang="en-CA" sz="1100" baseline="-25000">
                          <a:effectLst/>
                          <a:latin typeface="Times New Roman" panose="02020603050405020304" pitchFamily="18" charset="0"/>
                          <a:cs typeface="Times New Roman" panose="02020603050405020304" pitchFamily="18" charset="0"/>
                        </a:rPr>
                        <a:t>f</a:t>
                      </a:r>
                      <a:r>
                        <a:rPr lang="en-CA" sz="1100">
                          <a:effectLst/>
                          <a:latin typeface="Times New Roman" panose="02020603050405020304" pitchFamily="18" charset="0"/>
                          <a:cs typeface="Times New Roman" panose="02020603050405020304" pitchFamily="18" charset="0"/>
                        </a:rPr>
                        <a:t>)</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algn="ctr">
                        <a:lnSpc>
                          <a:spcPct val="97000"/>
                        </a:lnSpc>
                        <a:spcAft>
                          <a:spcPts val="180"/>
                        </a:spcAft>
                      </a:pPr>
                      <a:r>
                        <a:rPr lang="en-CA" sz="1100">
                          <a:effectLst/>
                          <a:latin typeface="Times New Roman" panose="02020603050405020304" pitchFamily="18" charset="0"/>
                          <a:cs typeface="Times New Roman" panose="02020603050405020304" pitchFamily="18" charset="0"/>
                        </a:rPr>
                        <a:t> Thicknes s of Web </a:t>
                      </a:r>
                      <a:endParaRPr lang="en-CA" sz="1200">
                        <a:effectLst/>
                        <a:latin typeface="Times New Roman" panose="02020603050405020304" pitchFamily="18" charset="0"/>
                        <a:cs typeface="Times New Roman" panose="02020603050405020304" pitchFamily="18" charset="0"/>
                      </a:endParaRPr>
                    </a:p>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(t</a:t>
                      </a:r>
                      <a:r>
                        <a:rPr lang="en-CA" sz="1100" baseline="-25000">
                          <a:effectLst/>
                          <a:latin typeface="Times New Roman" panose="02020603050405020304" pitchFamily="18" charset="0"/>
                          <a:cs typeface="Times New Roman" panose="02020603050405020304" pitchFamily="18" charset="0"/>
                        </a:rPr>
                        <a:t>w</a:t>
                      </a:r>
                      <a:r>
                        <a:rPr lang="en-CA" sz="1100">
                          <a:effectLst/>
                          <a:latin typeface="Times New Roman" panose="02020603050405020304" pitchFamily="18" charset="0"/>
                          <a:cs typeface="Times New Roman" panose="02020603050405020304" pitchFamily="18" charset="0"/>
                        </a:rPr>
                        <a:t>)</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10795" algn="ctr">
                        <a:lnSpc>
                          <a:spcPct val="97000"/>
                        </a:lnSpc>
                        <a:spcAft>
                          <a:spcPts val="800"/>
                        </a:spcAft>
                      </a:pPr>
                      <a:r>
                        <a:rPr lang="en-CA" sz="1100">
                          <a:effectLst/>
                          <a:latin typeface="Times New Roman" panose="02020603050405020304" pitchFamily="18" charset="0"/>
                          <a:cs typeface="Times New Roman" panose="02020603050405020304" pitchFamily="18" charset="0"/>
                        </a:rPr>
                        <a:t>Centre of </a:t>
                      </a:r>
                      <a:endParaRPr lang="en-CA" sz="1200">
                        <a:effectLst/>
                        <a:latin typeface="Times New Roman" panose="02020603050405020304" pitchFamily="18" charset="0"/>
                        <a:cs typeface="Times New Roman" panose="02020603050405020304" pitchFamily="18" charset="0"/>
                      </a:endParaRPr>
                    </a:p>
                    <a:p>
                      <a:pPr marL="55880" algn="l">
                        <a:lnSpc>
                          <a:spcPct val="107000"/>
                        </a:lnSpc>
                        <a:spcAft>
                          <a:spcPts val="160"/>
                        </a:spcAft>
                      </a:pPr>
                      <a:r>
                        <a:rPr lang="en-CA" sz="1100">
                          <a:effectLst/>
                          <a:latin typeface="Times New Roman" panose="02020603050405020304" pitchFamily="18" charset="0"/>
                          <a:cs typeface="Times New Roman" panose="02020603050405020304" pitchFamily="18" charset="0"/>
                        </a:rPr>
                        <a:t>Gravity </a:t>
                      </a:r>
                      <a:endParaRPr lang="en-CA" sz="1200">
                        <a:effectLst/>
                        <a:latin typeface="Times New Roman" panose="02020603050405020304" pitchFamily="18" charset="0"/>
                        <a:cs typeface="Times New Roman" panose="02020603050405020304" pitchFamily="18" charset="0"/>
                      </a:endParaRPr>
                    </a:p>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Cyy</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rowSpan="3">
                  <a:txBody>
                    <a:bodyPr/>
                    <a:lstStyle/>
                    <a:p>
                      <a:pPr marL="4635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Ixx cm4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rowSpan="3">
                  <a:txBody>
                    <a:bodyPr/>
                    <a:lstStyle/>
                    <a:p>
                      <a:pPr marL="3746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Iyy cm4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2730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Raddi of </a:t>
                      </a:r>
                      <a:endParaRPr lang="en-CA" sz="1200">
                        <a:effectLst/>
                        <a:latin typeface="Times New Roman" panose="02020603050405020304" pitchFamily="18" charset="0"/>
                        <a:cs typeface="Times New Roman" panose="02020603050405020304" pitchFamily="18" charset="0"/>
                      </a:endParaRPr>
                    </a:p>
                    <a:p>
                      <a:pPr marL="14605" algn="just">
                        <a:lnSpc>
                          <a:spcPct val="107000"/>
                        </a:lnSpc>
                        <a:spcAft>
                          <a:spcPts val="200"/>
                        </a:spcAft>
                      </a:pPr>
                      <a:r>
                        <a:rPr lang="en-CA" sz="1100">
                          <a:effectLst/>
                          <a:latin typeface="Times New Roman" panose="02020603050405020304" pitchFamily="18" charset="0"/>
                          <a:cs typeface="Times New Roman" panose="02020603050405020304" pitchFamily="18" charset="0"/>
                        </a:rPr>
                        <a:t>Gyration</a:t>
                      </a:r>
                      <a:endParaRPr lang="en-CA" sz="1200">
                        <a:effectLst/>
                        <a:latin typeface="Times New Roman" panose="02020603050405020304" pitchFamily="18" charset="0"/>
                        <a:cs typeface="Times New Roman" panose="02020603050405020304" pitchFamily="18" charset="0"/>
                      </a:endParaRPr>
                    </a:p>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rxx</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2667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Raddi of </a:t>
                      </a:r>
                      <a:endParaRPr lang="en-CA" sz="1200">
                        <a:effectLst/>
                        <a:latin typeface="Times New Roman" panose="02020603050405020304" pitchFamily="18" charset="0"/>
                        <a:cs typeface="Times New Roman" panose="02020603050405020304" pitchFamily="18" charset="0"/>
                      </a:endParaRPr>
                    </a:p>
                    <a:p>
                      <a:pPr algn="just">
                        <a:lnSpc>
                          <a:spcPct val="107000"/>
                        </a:lnSpc>
                        <a:spcAft>
                          <a:spcPts val="205"/>
                        </a:spcAft>
                      </a:pPr>
                      <a:r>
                        <a:rPr lang="en-CA" sz="1100">
                          <a:effectLst/>
                          <a:latin typeface="Times New Roman" panose="02020603050405020304" pitchFamily="18" charset="0"/>
                          <a:cs typeface="Times New Roman" panose="02020603050405020304" pitchFamily="18" charset="0"/>
                        </a:rPr>
                        <a:t> Gyration</a:t>
                      </a:r>
                      <a:endParaRPr lang="en-CA" sz="120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ryy</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2286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Modulli </a:t>
                      </a:r>
                      <a:endParaRPr lang="en-CA" sz="1200">
                        <a:effectLst/>
                        <a:latin typeface="Times New Roman" panose="02020603050405020304" pitchFamily="18" charset="0"/>
                        <a:cs typeface="Times New Roman" panose="02020603050405020304" pitchFamily="18" charset="0"/>
                      </a:endParaRPr>
                    </a:p>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of </a:t>
                      </a:r>
                      <a:endParaRPr lang="en-CA" sz="1200">
                        <a:effectLst/>
                        <a:latin typeface="Times New Roman" panose="02020603050405020304" pitchFamily="18" charset="0"/>
                        <a:cs typeface="Times New Roman" panose="02020603050405020304" pitchFamily="18" charset="0"/>
                      </a:endParaRPr>
                    </a:p>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effectLst/>
                        <a:latin typeface="Times New Roman" panose="02020603050405020304" pitchFamily="18" charset="0"/>
                        <a:cs typeface="Times New Roman" panose="02020603050405020304" pitchFamily="18" charset="0"/>
                      </a:endParaRPr>
                    </a:p>
                    <a:p>
                      <a:pPr marL="31750" algn="just">
                        <a:lnSpc>
                          <a:spcPct val="107000"/>
                        </a:lnSpc>
                        <a:spcAft>
                          <a:spcPts val="170"/>
                        </a:spcAft>
                      </a:pPr>
                      <a:r>
                        <a:rPr lang="en-CA" sz="1100">
                          <a:effectLst/>
                          <a:latin typeface="Times New Roman" panose="02020603050405020304" pitchFamily="18" charset="0"/>
                          <a:cs typeface="Times New Roman" panose="02020603050405020304" pitchFamily="18" charset="0"/>
                        </a:rPr>
                        <a:t>Section </a:t>
                      </a:r>
                      <a:endParaRPr lang="en-CA" sz="1200">
                        <a:effectLst/>
                        <a:latin typeface="Times New Roman" panose="02020603050405020304" pitchFamily="18" charset="0"/>
                        <a:cs typeface="Times New Roman" panose="02020603050405020304" pitchFamily="18" charset="0"/>
                      </a:endParaRPr>
                    </a:p>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Zxx</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97000"/>
                        </a:lnSpc>
                        <a:spcAft>
                          <a:spcPts val="800"/>
                        </a:spcAft>
                      </a:pPr>
                      <a:r>
                        <a:rPr lang="en-CA" sz="1100">
                          <a:effectLst/>
                          <a:latin typeface="Times New Roman" panose="02020603050405020304" pitchFamily="18" charset="0"/>
                          <a:cs typeface="Times New Roman" panose="02020603050405020304" pitchFamily="18" charset="0"/>
                        </a:rPr>
                        <a:t>Modulli of </a:t>
                      </a:r>
                      <a:endParaRPr lang="en-CA" sz="1200">
                        <a:effectLst/>
                        <a:latin typeface="Times New Roman" panose="02020603050405020304" pitchFamily="18" charset="0"/>
                        <a:cs typeface="Times New Roman" panose="02020603050405020304" pitchFamily="18" charset="0"/>
                      </a:endParaRPr>
                    </a:p>
                    <a:p>
                      <a:pPr marL="32385" algn="just">
                        <a:lnSpc>
                          <a:spcPct val="107000"/>
                        </a:lnSpc>
                        <a:spcAft>
                          <a:spcPts val="10"/>
                        </a:spcAft>
                      </a:pPr>
                      <a:r>
                        <a:rPr lang="en-CA" sz="1100">
                          <a:effectLst/>
                          <a:latin typeface="Times New Roman" panose="02020603050405020304" pitchFamily="18" charset="0"/>
                          <a:cs typeface="Times New Roman" panose="02020603050405020304" pitchFamily="18" charset="0"/>
                        </a:rPr>
                        <a:t>Section </a:t>
                      </a:r>
                      <a:endParaRPr lang="en-CA" sz="1200">
                        <a:effectLst/>
                        <a:latin typeface="Times New Roman" panose="02020603050405020304" pitchFamily="18" charset="0"/>
                        <a:cs typeface="Times New Roman" panose="02020603050405020304" pitchFamily="18" charset="0"/>
                      </a:endParaRPr>
                    </a:p>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Zyy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gridSpan="6">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Connection Details</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97000"/>
                        </a:lnSpc>
                        <a:spcAft>
                          <a:spcPts val="800"/>
                        </a:spcAft>
                      </a:pPr>
                      <a:r>
                        <a:rPr lang="en-CA" sz="1100">
                          <a:effectLst/>
                          <a:latin typeface="Times New Roman" panose="02020603050405020304" pitchFamily="18" charset="0"/>
                          <a:cs typeface="Times New Roman" panose="02020603050405020304" pitchFamily="18" charset="0"/>
                        </a:rPr>
                        <a:t>Maximum size of </a:t>
                      </a:r>
                      <a:endParaRPr lang="en-CA" sz="1200">
                        <a:effectLst/>
                        <a:latin typeface="Times New Roman" panose="02020603050405020304" pitchFamily="18" charset="0"/>
                        <a:cs typeface="Times New Roman" panose="02020603050405020304" pitchFamily="18" charset="0"/>
                      </a:endParaRPr>
                    </a:p>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Flange </a:t>
                      </a:r>
                      <a:endParaRPr lang="en-CA" sz="120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Rivet</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rowSpan="3">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Designati on</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extLst>
                  <a:ext uri="{0D108BD9-81ED-4DB2-BD59-A6C34878D82A}">
                    <a16:rowId xmlns:a16="http://schemas.microsoft.com/office/drawing/2014/main" val="4192484835"/>
                  </a:ext>
                </a:extLst>
              </a:tr>
              <a:tr h="348079">
                <a:tc vMerge="1">
                  <a:txBody>
                    <a:bodyPr/>
                    <a:lstStyle/>
                    <a:p>
                      <a:endParaRPr lang="en-CA"/>
                    </a:p>
                  </a:txBody>
                  <a:tcPr/>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kg</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93980" algn="ctr">
                        <a:lnSpc>
                          <a:spcPct val="107000"/>
                        </a:lnSpc>
                        <a:spcAft>
                          <a:spcPts val="800"/>
                        </a:spcAft>
                      </a:pPr>
                      <a:r>
                        <a:rPr lang="en-CA" sz="1100">
                          <a:effectLst/>
                          <a:latin typeface="Times New Roman" panose="02020603050405020304" pitchFamily="18" charset="0"/>
                          <a:cs typeface="Times New Roman" panose="02020603050405020304" pitchFamily="18" charset="0"/>
                        </a:rPr>
                        <a:t>cm</a:t>
                      </a:r>
                      <a:r>
                        <a:rPr lang="en-CA" sz="1100" baseline="30000">
                          <a:effectLst/>
                          <a:latin typeface="Times New Roman" panose="02020603050405020304" pitchFamily="18" charset="0"/>
                          <a:cs typeface="Times New Roman" panose="02020603050405020304" pitchFamily="18" charset="0"/>
                        </a:rPr>
                        <a:t>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1135" algn="l">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75895" algn="l">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80975" algn="l">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53670" algn="l">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2225" algn="ctr">
                        <a:lnSpc>
                          <a:spcPct val="107000"/>
                        </a:lnSpc>
                        <a:spcAft>
                          <a:spcPts val="800"/>
                        </a:spcAft>
                      </a:pPr>
                      <a:r>
                        <a:rPr lang="en-CA" sz="1100">
                          <a:effectLst/>
                          <a:latin typeface="Times New Roman" panose="02020603050405020304" pitchFamily="18" charset="0"/>
                          <a:cs typeface="Times New Roman" panose="02020603050405020304" pitchFamily="18" charset="0"/>
                        </a:rPr>
                        <a:t>cm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vMerge="1">
                  <a:txBody>
                    <a:bodyPr/>
                    <a:lstStyle/>
                    <a:p>
                      <a:endParaRPr lang="en-CA"/>
                    </a:p>
                  </a:txBody>
                  <a:tcPr/>
                </a:tc>
                <a:tc vMerge="1">
                  <a:txBody>
                    <a:bodyPr/>
                    <a:lstStyle/>
                    <a:p>
                      <a:endParaRPr lang="en-CA"/>
                    </a:p>
                  </a:txBody>
                  <a:tcPr/>
                </a:tc>
                <a:tc>
                  <a:txBody>
                    <a:bodyPr/>
                    <a:lstStyle/>
                    <a:p>
                      <a:pPr marL="22860" algn="ctr">
                        <a:lnSpc>
                          <a:spcPct val="107000"/>
                        </a:lnSpc>
                        <a:spcAft>
                          <a:spcPts val="800"/>
                        </a:spcAft>
                      </a:pPr>
                      <a:r>
                        <a:rPr lang="en-CA" sz="1100">
                          <a:effectLst/>
                          <a:latin typeface="Times New Roman" panose="02020603050405020304" pitchFamily="18" charset="0"/>
                          <a:cs typeface="Times New Roman" panose="02020603050405020304" pitchFamily="18" charset="0"/>
                        </a:rPr>
                        <a:t>cm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cm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42875" algn="l">
                        <a:lnSpc>
                          <a:spcPct val="107000"/>
                        </a:lnSpc>
                        <a:spcAft>
                          <a:spcPts val="800"/>
                        </a:spcAft>
                      </a:pPr>
                      <a:r>
                        <a:rPr lang="en-CA" sz="1100">
                          <a:effectLst/>
                          <a:latin typeface="Times New Roman" panose="02020603050405020304" pitchFamily="18" charset="0"/>
                          <a:cs typeface="Times New Roman" panose="02020603050405020304" pitchFamily="18" charset="0"/>
                        </a:rPr>
                        <a:t>cm</a:t>
                      </a:r>
                      <a:r>
                        <a:rPr lang="en-CA" sz="1100" baseline="30000">
                          <a:effectLst/>
                          <a:latin typeface="Times New Roman" panose="02020603050405020304" pitchFamily="18" charset="0"/>
                          <a:cs typeface="Times New Roman" panose="02020603050405020304" pitchFamily="18" charset="0"/>
                        </a:rPr>
                        <a:t>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32715" algn="l">
                        <a:lnSpc>
                          <a:spcPct val="107000"/>
                        </a:lnSpc>
                        <a:spcAft>
                          <a:spcPts val="800"/>
                        </a:spcAft>
                      </a:pPr>
                      <a:r>
                        <a:rPr lang="en-CA" sz="1100">
                          <a:effectLst/>
                          <a:latin typeface="Times New Roman" panose="02020603050405020304" pitchFamily="18" charset="0"/>
                          <a:cs typeface="Times New Roman" panose="02020603050405020304" pitchFamily="18" charset="0"/>
                        </a:rPr>
                        <a:t>cm</a:t>
                      </a:r>
                      <a:r>
                        <a:rPr lang="en-CA" sz="1100" baseline="30000">
                          <a:effectLst/>
                          <a:latin typeface="Times New Roman" panose="02020603050405020304" pitchFamily="18" charset="0"/>
                          <a:cs typeface="Times New Roman" panose="02020603050405020304" pitchFamily="18" charset="0"/>
                        </a:rPr>
                        <a:t>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4300" algn="l">
                        <a:lnSpc>
                          <a:spcPct val="107000"/>
                        </a:lnSpc>
                        <a:spcAft>
                          <a:spcPts val="800"/>
                        </a:spcAft>
                      </a:pPr>
                      <a:r>
                        <a:rPr lang="en-CA" sz="1100">
                          <a:effectLst/>
                          <a:latin typeface="Times New Roman" panose="02020603050405020304" pitchFamily="18" charset="0"/>
                          <a:cs typeface="Times New Roman" panose="02020603050405020304" pitchFamily="18" charset="0"/>
                        </a:rPr>
                        <a:t>h</a:t>
                      </a:r>
                      <a:r>
                        <a:rPr lang="en-CA" sz="1100" baseline="-25000">
                          <a:effectLst/>
                          <a:latin typeface="Times New Roman" panose="02020603050405020304" pitchFamily="18" charset="0"/>
                          <a:cs typeface="Times New Roman" panose="02020603050405020304" pitchFamily="18" charset="0"/>
                        </a:rPr>
                        <a:t>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3185" algn="l">
                        <a:lnSpc>
                          <a:spcPct val="107000"/>
                        </a:lnSpc>
                        <a:spcAft>
                          <a:spcPts val="800"/>
                        </a:spcAft>
                      </a:pPr>
                      <a:r>
                        <a:rPr lang="en-CA" sz="1100">
                          <a:effectLst/>
                          <a:latin typeface="Times New Roman" panose="02020603050405020304" pitchFamily="18" charset="0"/>
                          <a:cs typeface="Times New Roman" panose="02020603050405020304" pitchFamily="18" charset="0"/>
                        </a:rPr>
                        <a:t>h2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b1/2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b"/>
                </a:tc>
                <a:tc>
                  <a:txBody>
                    <a:bodyPr/>
                    <a:lstStyle/>
                    <a:p>
                      <a:pPr marL="106680" algn="l">
                        <a:lnSpc>
                          <a:spcPct val="107000"/>
                        </a:lnSpc>
                        <a:spcAft>
                          <a:spcPts val="800"/>
                        </a:spcAft>
                      </a:pPr>
                      <a:r>
                        <a:rPr lang="en-CA" sz="1100">
                          <a:effectLst/>
                          <a:latin typeface="Times New Roman" panose="02020603050405020304" pitchFamily="18" charset="0"/>
                          <a:cs typeface="Times New Roman" panose="02020603050405020304" pitchFamily="18" charset="0"/>
                        </a:rPr>
                        <a:t>C</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3175" algn="ctr">
                        <a:lnSpc>
                          <a:spcPct val="107000"/>
                        </a:lnSpc>
                        <a:spcAft>
                          <a:spcPts val="800"/>
                        </a:spcAft>
                      </a:pPr>
                      <a:r>
                        <a:rPr lang="en-CA" sz="1100">
                          <a:effectLst/>
                          <a:latin typeface="Times New Roman" panose="02020603050405020304" pitchFamily="18" charset="0"/>
                          <a:cs typeface="Times New Roman" panose="02020603050405020304" pitchFamily="18" charset="0"/>
                        </a:rPr>
                        <a:t>g</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g</a:t>
                      </a:r>
                      <a:r>
                        <a:rPr lang="en-CA" sz="1100" baseline="-25000">
                          <a:effectLst/>
                          <a:latin typeface="Times New Roman" panose="02020603050405020304" pitchFamily="18" charset="0"/>
                          <a:cs typeface="Times New Roman" panose="02020603050405020304" pitchFamily="18" charset="0"/>
                        </a:rPr>
                        <a:t>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4310" algn="l">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vMerge="1">
                  <a:txBody>
                    <a:bodyPr/>
                    <a:lstStyle/>
                    <a:p>
                      <a:endParaRPr lang="en-CA"/>
                    </a:p>
                  </a:txBody>
                  <a:tcPr/>
                </a:tc>
                <a:extLst>
                  <a:ext uri="{0D108BD9-81ED-4DB2-BD59-A6C34878D82A}">
                    <a16:rowId xmlns:a16="http://schemas.microsoft.com/office/drawing/2014/main" val="3099704167"/>
                  </a:ext>
                </a:extLst>
              </a:tr>
              <a:tr h="379352">
                <a:tc vMerge="1">
                  <a:txBody>
                    <a:bodyPr/>
                    <a:lstStyle/>
                    <a:p>
                      <a:endParaRPr lang="en-CA"/>
                    </a:p>
                  </a:txBody>
                  <a:tcPr/>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vMerge="1">
                  <a:txBody>
                    <a:bodyPr/>
                    <a:lstStyle/>
                    <a:p>
                      <a:endParaRPr lang="en-CA"/>
                    </a:p>
                  </a:txBody>
                  <a:tcPr/>
                </a:tc>
                <a:tc vMerge="1">
                  <a:txBody>
                    <a:bodyPr/>
                    <a:lstStyle/>
                    <a:p>
                      <a:endParaRPr lang="en-CA"/>
                    </a:p>
                  </a:txBody>
                  <a:tcPr/>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223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317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317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317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5651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2603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(min) 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vMerge="1">
                  <a:txBody>
                    <a:bodyPr/>
                    <a:lstStyle/>
                    <a:p>
                      <a:endParaRPr lang="en-CA"/>
                    </a:p>
                  </a:txBody>
                  <a:tcPr/>
                </a:tc>
                <a:extLst>
                  <a:ext uri="{0D108BD9-81ED-4DB2-BD59-A6C34878D82A}">
                    <a16:rowId xmlns:a16="http://schemas.microsoft.com/office/drawing/2014/main" val="2008078575"/>
                  </a:ext>
                </a:extLst>
              </a:tr>
              <a:tr h="189095">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293968501"/>
                  </a:ext>
                </a:extLst>
              </a:tr>
              <a:tr h="189095">
                <a:tc>
                  <a:txBody>
                    <a:bodyPr/>
                    <a:lstStyle/>
                    <a:p>
                      <a:pPr marL="76200" algn="l">
                        <a:lnSpc>
                          <a:spcPct val="107000"/>
                        </a:lnSpc>
                        <a:spcAft>
                          <a:spcPts val="800"/>
                        </a:spcAft>
                      </a:pPr>
                      <a:r>
                        <a:rPr lang="en-CA" sz="1100">
                          <a:effectLst/>
                          <a:latin typeface="Times New Roman" panose="02020603050405020304" pitchFamily="18" charset="0"/>
                          <a:cs typeface="Times New Roman" panose="02020603050405020304" pitchFamily="18" charset="0"/>
                        </a:rPr>
                        <a:t>ISMC 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6.8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8.67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7.3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1.31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76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12.6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2.96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1.21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20.3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4.7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3025" algn="l">
                        <a:lnSpc>
                          <a:spcPct val="107000"/>
                        </a:lnSpc>
                        <a:spcAft>
                          <a:spcPts val="800"/>
                        </a:spcAft>
                      </a:pPr>
                      <a:r>
                        <a:rPr lang="en-CA" sz="1100">
                          <a:effectLst/>
                          <a:latin typeface="Times New Roman" panose="02020603050405020304" pitchFamily="18" charset="0"/>
                          <a:cs typeface="Times New Roman" panose="02020603050405020304" pitchFamily="18" charset="0"/>
                        </a:rPr>
                        <a:t>41.4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16.8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17.8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5.9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21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12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7470" algn="l">
                        <a:lnSpc>
                          <a:spcPct val="107000"/>
                        </a:lnSpc>
                        <a:spcAft>
                          <a:spcPts val="800"/>
                        </a:spcAft>
                      </a:pPr>
                      <a:r>
                        <a:rPr lang="en-CA" sz="1100">
                          <a:effectLst/>
                          <a:latin typeface="Times New Roman" panose="02020603050405020304" pitchFamily="18" charset="0"/>
                          <a:cs typeface="Times New Roman" panose="02020603050405020304" pitchFamily="18" charset="0"/>
                        </a:rPr>
                        <a:t>ISMC 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4005011478"/>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9.2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11.7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1.53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98425" algn="l">
                        <a:lnSpc>
                          <a:spcPct val="107000"/>
                        </a:lnSpc>
                        <a:spcAft>
                          <a:spcPts val="800"/>
                        </a:spcAft>
                      </a:pPr>
                      <a:r>
                        <a:rPr lang="en-CA" sz="1100">
                          <a:effectLst/>
                          <a:latin typeface="Times New Roman" panose="02020603050405020304" pitchFamily="18" charset="0"/>
                          <a:cs typeface="Times New Roman" panose="02020603050405020304" pitchFamily="18" charset="0"/>
                        </a:rPr>
                        <a:t>186.7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1.49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37.3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64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6360" algn="l">
                        <a:lnSpc>
                          <a:spcPct val="107000"/>
                        </a:lnSpc>
                        <a:spcAft>
                          <a:spcPts val="800"/>
                        </a:spcAft>
                      </a:pPr>
                      <a:r>
                        <a:rPr lang="en-CA" sz="1100">
                          <a:effectLst/>
                          <a:latin typeface="Times New Roman" panose="02020603050405020304" pitchFamily="18" charset="0"/>
                          <a:cs typeface="Times New Roman" panose="02020603050405020304" pitchFamily="18" charset="0"/>
                        </a:rPr>
                        <a:t>18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22.7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6.2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16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943807696"/>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12.7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16.19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65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8.1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1.94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98425" algn="l">
                        <a:lnSpc>
                          <a:spcPct val="107000"/>
                        </a:lnSpc>
                        <a:spcAft>
                          <a:spcPts val="800"/>
                        </a:spcAft>
                      </a:pPr>
                      <a:r>
                        <a:rPr lang="en-CA" sz="1100">
                          <a:effectLst/>
                          <a:latin typeface="Times New Roman" panose="02020603050405020304" pitchFamily="18" charset="0"/>
                          <a:cs typeface="Times New Roman" panose="02020603050405020304" pitchFamily="18" charset="0"/>
                        </a:rPr>
                        <a:t>416.4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59.9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5.07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1.92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66.6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13.1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3025" algn="l">
                        <a:lnSpc>
                          <a:spcPct val="107000"/>
                        </a:lnSpc>
                        <a:spcAft>
                          <a:spcPts val="800"/>
                        </a:spcAft>
                      </a:pPr>
                      <a:r>
                        <a:rPr lang="en-CA" sz="1100">
                          <a:effectLst/>
                          <a:latin typeface="Times New Roman" panose="02020603050405020304" pitchFamily="18" charset="0"/>
                          <a:cs typeface="Times New Roman" panose="02020603050405020304" pitchFamily="18" charset="0"/>
                        </a:rPr>
                        <a:t>85.4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19.8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6360" algn="l">
                        <a:lnSpc>
                          <a:spcPct val="107000"/>
                        </a:lnSpc>
                        <a:spcAft>
                          <a:spcPts val="800"/>
                        </a:spcAft>
                      </a:pPr>
                      <a:r>
                        <a:rPr lang="en-CA" sz="1100">
                          <a:effectLst/>
                          <a:latin typeface="Times New Roman" panose="02020603050405020304" pitchFamily="18" charset="0"/>
                          <a:cs typeface="Times New Roman" panose="02020603050405020304" pitchFamily="18" charset="0"/>
                        </a:rPr>
                        <a:t>30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6.5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35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55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913876917"/>
                  </a:ext>
                </a:extLst>
              </a:tr>
              <a:tr h="189095">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4231313703"/>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16.4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20.88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5.4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98425" algn="l">
                        <a:lnSpc>
                          <a:spcPct val="107000"/>
                        </a:lnSpc>
                        <a:spcAft>
                          <a:spcPts val="800"/>
                        </a:spcAft>
                      </a:pPr>
                      <a:r>
                        <a:rPr lang="en-CA" sz="1100">
                          <a:effectLst/>
                          <a:latin typeface="Times New Roman" panose="02020603050405020304" pitchFamily="18" charset="0"/>
                          <a:cs typeface="Times New Roman" panose="02020603050405020304" pitchFamily="18" charset="0"/>
                        </a:rPr>
                        <a:t>779.4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7630" algn="l">
                        <a:lnSpc>
                          <a:spcPct val="107000"/>
                        </a:lnSpc>
                        <a:spcAft>
                          <a:spcPts val="800"/>
                        </a:spcAft>
                      </a:pPr>
                      <a:r>
                        <a:rPr lang="en-CA" sz="1100">
                          <a:effectLst/>
                          <a:latin typeface="Times New Roman" panose="02020603050405020304" pitchFamily="18" charset="0"/>
                          <a:cs typeface="Times New Roman" panose="02020603050405020304" pitchFamily="18" charset="0"/>
                        </a:rPr>
                        <a:t>102.3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6.11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103.9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19.4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106.7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21.7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34.8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6.9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40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55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2647922716"/>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19.1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24.38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10.2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5.7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9215" algn="l">
                        <a:lnSpc>
                          <a:spcPct val="107000"/>
                        </a:lnSpc>
                        <a:spcAft>
                          <a:spcPts val="800"/>
                        </a:spcAft>
                      </a:pPr>
                      <a:r>
                        <a:rPr lang="en-CA" sz="1100">
                          <a:effectLst/>
                          <a:latin typeface="Times New Roman" panose="02020603050405020304" pitchFamily="18" charset="0"/>
                          <a:cs typeface="Times New Roman" panose="02020603050405020304" pitchFamily="18" charset="0"/>
                        </a:rPr>
                        <a:t>1223.3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121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7.08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139.8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128.4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23.3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34.7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7.2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40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55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3763244411"/>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200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28.21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11.4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6.1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2.17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9215" algn="l">
                        <a:lnSpc>
                          <a:spcPct val="107000"/>
                        </a:lnSpc>
                        <a:spcAft>
                          <a:spcPts val="800"/>
                        </a:spcAft>
                      </a:pPr>
                      <a:r>
                        <a:rPr lang="en-CA" sz="1100">
                          <a:effectLst/>
                          <a:latin typeface="Times New Roman" panose="02020603050405020304" pitchFamily="18" charset="0"/>
                          <a:cs typeface="Times New Roman" panose="02020603050405020304" pitchFamily="18" charset="0"/>
                        </a:rPr>
                        <a:t>1819.3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7630" algn="l">
                        <a:lnSpc>
                          <a:spcPct val="107000"/>
                        </a:lnSpc>
                        <a:spcAft>
                          <a:spcPts val="800"/>
                        </a:spcAft>
                      </a:pPr>
                      <a:r>
                        <a:rPr lang="en-CA" sz="1100">
                          <a:effectLst/>
                          <a:latin typeface="Times New Roman" panose="02020603050405020304" pitchFamily="18" charset="0"/>
                          <a:cs typeface="Times New Roman" panose="02020603050405020304" pitchFamily="18" charset="0"/>
                        </a:rPr>
                        <a:t>140.4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8.03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181.9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26.3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150.2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24.9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34.5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7.6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40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60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200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1792531892"/>
                  </a:ext>
                </a:extLst>
              </a:tr>
              <a:tr h="189095">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368054916"/>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225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33.01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80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12.4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6.4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9215" algn="l">
                        <a:lnSpc>
                          <a:spcPct val="107000"/>
                        </a:lnSpc>
                        <a:spcAft>
                          <a:spcPts val="800"/>
                        </a:spcAft>
                      </a:pPr>
                      <a:r>
                        <a:rPr lang="en-CA" sz="1100">
                          <a:effectLst/>
                          <a:latin typeface="Times New Roman" panose="02020603050405020304" pitchFamily="18" charset="0"/>
                          <a:cs typeface="Times New Roman" panose="02020603050405020304" pitchFamily="18" charset="0"/>
                        </a:rPr>
                        <a:t>2694.6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7630" algn="l">
                        <a:lnSpc>
                          <a:spcPct val="107000"/>
                        </a:lnSpc>
                        <a:spcAft>
                          <a:spcPts val="800"/>
                        </a:spcAft>
                      </a:pPr>
                      <a:r>
                        <a:rPr lang="en-CA" sz="1100">
                          <a:effectLst/>
                          <a:latin typeface="Times New Roman" panose="02020603050405020304" pitchFamily="18" charset="0"/>
                          <a:cs typeface="Times New Roman" panose="02020603050405020304" pitchFamily="18" charset="0"/>
                        </a:rPr>
                        <a:t>187.2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9.03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2.38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239.5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32.8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170.9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27.1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36.8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7.9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45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60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225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3819115756"/>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250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30.4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38.67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80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14.1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9215" algn="l">
                        <a:lnSpc>
                          <a:spcPct val="107000"/>
                        </a:lnSpc>
                        <a:spcAft>
                          <a:spcPts val="800"/>
                        </a:spcAft>
                      </a:pPr>
                      <a:r>
                        <a:rPr lang="en-CA" sz="1100">
                          <a:effectLst/>
                          <a:latin typeface="Times New Roman" panose="02020603050405020304" pitchFamily="18" charset="0"/>
                          <a:cs typeface="Times New Roman" panose="02020603050405020304" pitchFamily="18" charset="0"/>
                        </a:rPr>
                        <a:t>3816.8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7630" algn="l">
                        <a:lnSpc>
                          <a:spcPct val="107000"/>
                        </a:lnSpc>
                        <a:spcAft>
                          <a:spcPts val="800"/>
                        </a:spcAft>
                      </a:pPr>
                      <a:r>
                        <a:rPr lang="en-CA" sz="1100">
                          <a:effectLst/>
                          <a:latin typeface="Times New Roman" panose="02020603050405020304" pitchFamily="18" charset="0"/>
                          <a:cs typeface="Times New Roman" panose="02020603050405020304" pitchFamily="18" charset="0"/>
                        </a:rPr>
                        <a:t>219.1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9.94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2.38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305.3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38.4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192.5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28.7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36.5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8.6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45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65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250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1619482634"/>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300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35.8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45.64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300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90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13.6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2.36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9215" algn="l">
                        <a:lnSpc>
                          <a:spcPct val="107000"/>
                        </a:lnSpc>
                        <a:spcAft>
                          <a:spcPts val="800"/>
                        </a:spcAft>
                      </a:pPr>
                      <a:r>
                        <a:rPr lang="en-CA" sz="1100">
                          <a:effectLst/>
                          <a:latin typeface="Times New Roman" panose="02020603050405020304" pitchFamily="18" charset="0"/>
                          <a:cs typeface="Times New Roman" panose="02020603050405020304" pitchFamily="18" charset="0"/>
                        </a:rPr>
                        <a:t>6362.8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7630" algn="l">
                        <a:lnSpc>
                          <a:spcPct val="107000"/>
                        </a:lnSpc>
                        <a:spcAft>
                          <a:spcPts val="800"/>
                        </a:spcAft>
                      </a:pPr>
                      <a:r>
                        <a:rPr lang="en-CA" sz="1100">
                          <a:effectLst/>
                          <a:latin typeface="Times New Roman" panose="02020603050405020304" pitchFamily="18" charset="0"/>
                          <a:cs typeface="Times New Roman" panose="02020603050405020304" pitchFamily="18" charset="0"/>
                        </a:rPr>
                        <a:t>310.8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11.81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2.61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424.2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46.8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240.7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29.6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41.2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9.1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65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300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1234662668"/>
                  </a:ext>
                </a:extLst>
              </a:tr>
              <a:tr h="189095">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1116073409"/>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350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42.1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53.66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350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13.5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8.1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2.44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4455" algn="l">
                        <a:lnSpc>
                          <a:spcPct val="107000"/>
                        </a:lnSpc>
                        <a:spcAft>
                          <a:spcPts val="800"/>
                        </a:spcAft>
                      </a:pPr>
                      <a:r>
                        <a:rPr lang="en-CA" sz="1100">
                          <a:effectLst/>
                          <a:latin typeface="Times New Roman" panose="02020603050405020304" pitchFamily="18" charset="0"/>
                          <a:cs typeface="Times New Roman" panose="02020603050405020304" pitchFamily="18" charset="0"/>
                        </a:rPr>
                        <a:t>10008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7630" algn="l">
                        <a:lnSpc>
                          <a:spcPct val="107000"/>
                        </a:lnSpc>
                        <a:spcAft>
                          <a:spcPts val="800"/>
                        </a:spcAft>
                      </a:pPr>
                      <a:r>
                        <a:rPr lang="en-CA" sz="1100">
                          <a:effectLst/>
                          <a:latin typeface="Times New Roman" panose="02020603050405020304" pitchFamily="18" charset="0"/>
                          <a:cs typeface="Times New Roman" panose="02020603050405020304" pitchFamily="18" charset="0"/>
                        </a:rPr>
                        <a:t>430.6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13.66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2.83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571.9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3175" algn="ctr">
                        <a:lnSpc>
                          <a:spcPct val="107000"/>
                        </a:lnSpc>
                        <a:spcAft>
                          <a:spcPts val="800"/>
                        </a:spcAft>
                      </a:pPr>
                      <a:r>
                        <a:rPr lang="en-CA" sz="1100">
                          <a:effectLst/>
                          <a:latin typeface="Times New Roman" panose="02020603050405020304" pitchFamily="18" charset="0"/>
                          <a:cs typeface="Times New Roman" panose="02020603050405020304" pitchFamily="18" charset="0"/>
                        </a:rPr>
                        <a:t>51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288.1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30.9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6360" algn="l">
                        <a:lnSpc>
                          <a:spcPct val="107000"/>
                        </a:lnSpc>
                        <a:spcAft>
                          <a:spcPts val="800"/>
                        </a:spcAft>
                      </a:pPr>
                      <a:r>
                        <a:rPr lang="en-CA" sz="1100">
                          <a:effectLst/>
                          <a:latin typeface="Times New Roman" panose="02020603050405020304" pitchFamily="18" charset="0"/>
                          <a:cs typeface="Times New Roman" panose="02020603050405020304" pitchFamily="18" charset="0"/>
                        </a:rPr>
                        <a:t>46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9.6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60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65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350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1196227718"/>
                  </a:ext>
                </a:extLst>
              </a:tr>
              <a:tr h="354772">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400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49.4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62.93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15.3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8.6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2.42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064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15082.8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7630" algn="l">
                        <a:lnSpc>
                          <a:spcPct val="107000"/>
                        </a:lnSpc>
                        <a:spcAft>
                          <a:spcPts val="800"/>
                        </a:spcAft>
                      </a:pPr>
                      <a:r>
                        <a:rPr lang="en-CA" sz="1100">
                          <a:effectLst/>
                          <a:latin typeface="Times New Roman" panose="02020603050405020304" pitchFamily="18" charset="0"/>
                          <a:cs typeface="Times New Roman" panose="02020603050405020304" pitchFamily="18" charset="0"/>
                        </a:rPr>
                        <a:t>504.8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15.48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2.83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754.1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66.6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332.8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33.6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45.7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191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10.1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60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70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400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3091165073"/>
                  </a:ext>
                </a:extLst>
              </a:tr>
            </a:tbl>
          </a:graphicData>
        </a:graphic>
      </p:graphicFrame>
      <p:sp>
        <p:nvSpPr>
          <p:cNvPr id="4" name="TextBox 3">
            <a:extLst>
              <a:ext uri="{FF2B5EF4-FFF2-40B4-BE49-F238E27FC236}">
                <a16:creationId xmlns:a16="http://schemas.microsoft.com/office/drawing/2014/main" id="{0652AD5B-3341-417D-9BC2-002F25C8A16A}"/>
              </a:ext>
            </a:extLst>
          </p:cNvPr>
          <p:cNvSpPr txBox="1"/>
          <p:nvPr/>
        </p:nvSpPr>
        <p:spPr>
          <a:xfrm>
            <a:off x="865572" y="5069863"/>
            <a:ext cx="6116714" cy="1107867"/>
          </a:xfrm>
          <a:prstGeom prst="rect">
            <a:avLst/>
          </a:prstGeom>
          <a:noFill/>
        </p:spPr>
        <p:txBody>
          <a:bodyPr wrap="square">
            <a:spAutoFit/>
          </a:bodyPr>
          <a:lstStyle/>
          <a:p>
            <a:pPr marL="109855">
              <a:lnSpc>
                <a:spcPct val="107000"/>
              </a:lnSpc>
              <a:spcAft>
                <a:spcPts val="1105"/>
              </a:spcAft>
            </a:pPr>
            <a:r>
              <a:rPr lang="en-CA" sz="1800">
                <a:solidFill>
                  <a:srgbClr val="000000"/>
                </a:solidFill>
                <a:effectLst/>
                <a:latin typeface="Times New Roman" panose="02020603050405020304" pitchFamily="18" charset="0"/>
                <a:ea typeface="Times New Roman" panose="02020603050405020304" pitchFamily="18" charset="0"/>
              </a:rPr>
              <a:t>Try ISMC </a:t>
            </a:r>
            <a:r>
              <a:rPr lang="en-CA" sz="1800" u="sng">
                <a:solidFill>
                  <a:srgbClr val="0563C1"/>
                </a:solidFill>
                <a:effectLst/>
                <a:uFill>
                  <a:solidFill>
                    <a:srgbClr val="0563C1"/>
                  </a:solidFill>
                </a:uFill>
                <a:latin typeface="Times New Roman" panose="02020603050405020304" pitchFamily="18" charset="0"/>
                <a:ea typeface="Times New Roman" panose="02020603050405020304" pitchFamily="18" charset="0"/>
              </a:rPr>
              <a:t>250@298.2N/m</a:t>
            </a:r>
            <a:endParaRPr lang="en-CA" sz="1100">
              <a:solidFill>
                <a:srgbClr val="000000"/>
              </a:solidFill>
              <a:effectLst/>
              <a:latin typeface="Calibri" panose="020F0502020204030204" pitchFamily="34" charset="0"/>
              <a:ea typeface="Calibri" panose="020F0502020204030204" pitchFamily="34" charset="0"/>
            </a:endParaRPr>
          </a:p>
          <a:p>
            <a:pPr>
              <a:lnSpc>
                <a:spcPct val="107000"/>
              </a:lnSpc>
              <a:spcAft>
                <a:spcPts val="1230"/>
              </a:spcAft>
              <a:tabLst>
                <a:tab pos="3765550" algn="ctr"/>
                <a:tab pos="6217920" algn="ctr"/>
              </a:tabLst>
            </a:pPr>
            <a:r>
              <a:rPr lang="en-CA" sz="1800">
                <a:solidFill>
                  <a:srgbClr val="000000"/>
                </a:solidFill>
                <a:effectLst/>
                <a:latin typeface="Times New Roman" panose="02020603050405020304" pitchFamily="18" charset="0"/>
                <a:ea typeface="Times New Roman" panose="02020603050405020304" pitchFamily="18" charset="0"/>
              </a:rPr>
              <a:t>Thus, area provided by 2 ISMC 250  	= 2*3867 =	7734mm</a:t>
            </a:r>
            <a:r>
              <a:rPr lang="en-CA" sz="1800" baseline="30000">
                <a:solidFill>
                  <a:srgbClr val="000000"/>
                </a:solidFill>
                <a:effectLst/>
                <a:latin typeface="Times New Roman" panose="02020603050405020304" pitchFamily="18" charset="0"/>
                <a:ea typeface="Times New Roman" panose="02020603050405020304" pitchFamily="18" charset="0"/>
              </a:rPr>
              <a:t>2 </a:t>
            </a:r>
            <a:r>
              <a:rPr lang="en-CA" sz="1800">
                <a:solidFill>
                  <a:srgbClr val="000000"/>
                </a:solidFill>
                <a:effectLst/>
                <a:latin typeface="Times New Roman" panose="02020603050405020304" pitchFamily="18" charset="0"/>
                <a:ea typeface="Times New Roman" panose="02020603050405020304" pitchFamily="18" charset="0"/>
              </a:rPr>
              <a:t>&gt; 6666.67mm</a:t>
            </a:r>
            <a:r>
              <a:rPr lang="en-CA" sz="1800" baseline="30000">
                <a:solidFill>
                  <a:srgbClr val="000000"/>
                </a:solidFill>
                <a:effectLst/>
                <a:latin typeface="Times New Roman" panose="02020603050405020304" pitchFamily="18" charset="0"/>
                <a:ea typeface="Times New Roman" panose="02020603050405020304" pitchFamily="18" charset="0"/>
              </a:rPr>
              <a:t>2</a:t>
            </a:r>
            <a:endParaRPr lang="en-CA" sz="110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6190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C969701-FF8A-465E-A892-C1735BAE4BA5}"/>
              </a:ext>
            </a:extLst>
          </p:cNvPr>
          <p:cNvSpPr txBox="1"/>
          <p:nvPr/>
        </p:nvSpPr>
        <p:spPr>
          <a:xfrm>
            <a:off x="197529" y="194664"/>
            <a:ext cx="11778448" cy="6199839"/>
          </a:xfrm>
          <a:prstGeom prst="rect">
            <a:avLst/>
          </a:prstGeom>
          <a:noFill/>
        </p:spPr>
        <p:txBody>
          <a:bodyPr wrap="square">
            <a:spAutoFit/>
          </a:bodyPr>
          <a:lstStyle/>
          <a:p>
            <a:pPr marL="338455" indent="-228600" algn="just">
              <a:lnSpc>
                <a:spcPct val="107000"/>
              </a:lnSpc>
              <a:spcAft>
                <a:spcPts val="2425"/>
              </a:spcAft>
            </a:pPr>
            <a:r>
              <a:rPr lang="en-CA" sz="1800">
                <a:solidFill>
                  <a:srgbClr val="000000"/>
                </a:solidFill>
                <a:effectLst/>
                <a:latin typeface="Times New Roman" panose="02020603050405020304" pitchFamily="18" charset="0"/>
                <a:ea typeface="Times New Roman" panose="02020603050405020304" pitchFamily="18" charset="0"/>
              </a:rPr>
              <a:t>The advantage of build up column is that least radius of gyration can be increased so that is lest radios of gyration can be made more at least equal to </a:t>
            </a:r>
            <a:r>
              <a:rPr lang="en-CA" sz="1800" err="1">
                <a:solidFill>
                  <a:srgbClr val="000000"/>
                </a:solidFill>
                <a:effectLst/>
                <a:latin typeface="Times New Roman" panose="02020603050405020304" pitchFamily="18" charset="0"/>
                <a:ea typeface="Times New Roman" panose="02020603050405020304" pitchFamily="18" charset="0"/>
              </a:rPr>
              <a:t>r</a:t>
            </a:r>
            <a:r>
              <a:rPr lang="en-CA" sz="1800" baseline="-25000" err="1">
                <a:solidFill>
                  <a:srgbClr val="000000"/>
                </a:solidFill>
                <a:effectLst/>
                <a:latin typeface="Times New Roman" panose="02020603050405020304" pitchFamily="18" charset="0"/>
                <a:ea typeface="Times New Roman" panose="02020603050405020304" pitchFamily="18" charset="0"/>
              </a:rPr>
              <a:t>zz</a:t>
            </a:r>
            <a:r>
              <a:rPr lang="en-CA" sz="1800" baseline="-25000">
                <a:solidFill>
                  <a:srgbClr val="000000"/>
                </a:solidFill>
                <a:effectLst/>
                <a:latin typeface="Times New Roman" panose="02020603050405020304" pitchFamily="18" charset="0"/>
                <a:ea typeface="Times New Roman" panose="02020603050405020304" pitchFamily="18" charset="0"/>
              </a:rPr>
              <a:t> </a:t>
            </a:r>
            <a:r>
              <a:rPr lang="en-CA" sz="1800">
                <a:solidFill>
                  <a:srgbClr val="000000"/>
                </a:solidFill>
                <a:effectLst/>
                <a:latin typeface="Times New Roman" panose="02020603050405020304" pitchFamily="18" charset="0"/>
                <a:ea typeface="Times New Roman" panose="02020603050405020304" pitchFamily="18" charset="0"/>
              </a:rPr>
              <a:t>i.e.</a:t>
            </a:r>
            <a:endParaRPr lang="en-CA" sz="1100">
              <a:solidFill>
                <a:srgbClr val="000000"/>
              </a:solidFill>
              <a:effectLst/>
              <a:latin typeface="Calibri" panose="020F0502020204030204" pitchFamily="34" charset="0"/>
              <a:ea typeface="Calibri" panose="020F0502020204030204" pitchFamily="34" charset="0"/>
            </a:endParaRPr>
          </a:p>
          <a:p>
            <a:pPr marL="208280" marR="201930" indent="-6350">
              <a:lnSpc>
                <a:spcPct val="107000"/>
              </a:lnSpc>
              <a:spcAft>
                <a:spcPts val="1055"/>
              </a:spcAft>
            </a:pPr>
            <a:r>
              <a:rPr lang="en-CA" sz="1800">
                <a:solidFill>
                  <a:srgbClr val="000000"/>
                </a:solidFill>
                <a:effectLst/>
                <a:latin typeface="Times New Roman" panose="02020603050405020304" pitchFamily="18" charset="0"/>
                <a:ea typeface="Times New Roman" panose="02020603050405020304" pitchFamily="18" charset="0"/>
              </a:rPr>
              <a:t>				</a:t>
            </a:r>
            <a:r>
              <a:rPr lang="en-CA" sz="2200" err="1">
                <a:solidFill>
                  <a:srgbClr val="000000"/>
                </a:solidFill>
                <a:effectLst/>
                <a:latin typeface="Times New Roman" panose="02020603050405020304" pitchFamily="18" charset="0"/>
                <a:ea typeface="Times New Roman" panose="02020603050405020304" pitchFamily="18" charset="0"/>
              </a:rPr>
              <a:t>r</a:t>
            </a:r>
            <a:r>
              <a:rPr lang="en-CA" sz="1600" baseline="-25000" err="1">
                <a:solidFill>
                  <a:srgbClr val="000000"/>
                </a:solidFill>
                <a:effectLst/>
                <a:latin typeface="Times New Roman" panose="02020603050405020304" pitchFamily="18" charset="0"/>
                <a:ea typeface="Times New Roman" panose="02020603050405020304" pitchFamily="18" charset="0"/>
              </a:rPr>
              <a:t>min</a:t>
            </a:r>
            <a:r>
              <a:rPr lang="en-CA" sz="1600">
                <a:solidFill>
                  <a:srgbClr val="000000"/>
                </a:solidFill>
                <a:effectLst/>
                <a:latin typeface="Times New Roman" panose="02020603050405020304" pitchFamily="18" charset="0"/>
                <a:ea typeface="Times New Roman" panose="02020603050405020304" pitchFamily="18" charset="0"/>
              </a:rPr>
              <a:t> =</a:t>
            </a:r>
            <a:r>
              <a:rPr lang="en-CA" sz="2200" err="1">
                <a:solidFill>
                  <a:srgbClr val="000000"/>
                </a:solidFill>
                <a:effectLst/>
                <a:latin typeface="Times New Roman" panose="02020603050405020304" pitchFamily="18" charset="0"/>
                <a:ea typeface="Times New Roman" panose="02020603050405020304" pitchFamily="18" charset="0"/>
              </a:rPr>
              <a:t>r</a:t>
            </a:r>
            <a:r>
              <a:rPr lang="en-CA" sz="1600" baseline="-25000" err="1">
                <a:solidFill>
                  <a:srgbClr val="000000"/>
                </a:solidFill>
                <a:effectLst/>
                <a:latin typeface="Times New Roman" panose="02020603050405020304" pitchFamily="18" charset="0"/>
                <a:ea typeface="Times New Roman" panose="02020603050405020304" pitchFamily="18" charset="0"/>
              </a:rPr>
              <a:t>zz</a:t>
            </a:r>
            <a:r>
              <a:rPr lang="en-CA" sz="1600">
                <a:solidFill>
                  <a:srgbClr val="000000"/>
                </a:solidFill>
                <a:effectLst/>
                <a:latin typeface="Times New Roman" panose="02020603050405020304" pitchFamily="18" charset="0"/>
                <a:ea typeface="Times New Roman" panose="02020603050405020304" pitchFamily="18" charset="0"/>
              </a:rPr>
              <a:t>   </a:t>
            </a:r>
            <a:r>
              <a:rPr lang="en-CA" sz="1200">
                <a:solidFill>
                  <a:srgbClr val="000000"/>
                </a:solidFill>
                <a:effectLst/>
                <a:latin typeface="Times New Roman" panose="02020603050405020304" pitchFamily="18" charset="0"/>
                <a:ea typeface="Times New Roman" panose="02020603050405020304" pitchFamily="18" charset="0"/>
              </a:rPr>
              <a:t>		</a:t>
            </a:r>
            <a:r>
              <a:rPr lang="en-CA" sz="1800">
                <a:solidFill>
                  <a:srgbClr val="000000"/>
                </a:solidFill>
                <a:effectLst/>
                <a:latin typeface="Times New Roman" panose="02020603050405020304" pitchFamily="18" charset="0"/>
                <a:ea typeface="Times New Roman" panose="02020603050405020304" pitchFamily="18" charset="0"/>
              </a:rPr>
              <a:t>this is done by adjusting spacing between the sections.</a:t>
            </a:r>
          </a:p>
          <a:p>
            <a:pPr marL="208280" marR="201930" indent="-6350">
              <a:lnSpc>
                <a:spcPct val="107000"/>
              </a:lnSpc>
              <a:spcAft>
                <a:spcPts val="1055"/>
              </a:spcAft>
            </a:pPr>
            <a:endParaRPr lang="en-CA" sz="1100">
              <a:solidFill>
                <a:srgbClr val="000000"/>
              </a:solidFill>
              <a:effectLst/>
              <a:latin typeface="Calibri" panose="020F0502020204030204" pitchFamily="34" charset="0"/>
              <a:ea typeface="Calibri" panose="020F0502020204030204" pitchFamily="34" charset="0"/>
            </a:endParaRPr>
          </a:p>
          <a:p>
            <a:pPr marL="208280" marR="201930" indent="-6350">
              <a:lnSpc>
                <a:spcPct val="107000"/>
              </a:lnSpc>
              <a:spcAft>
                <a:spcPts val="1055"/>
              </a:spcAft>
            </a:pPr>
            <a:endParaRPr lang="en-CA" sz="1100">
              <a:solidFill>
                <a:srgbClr val="000000"/>
              </a:solidFill>
              <a:latin typeface="Calibri" panose="020F0502020204030204" pitchFamily="34" charset="0"/>
              <a:ea typeface="Calibri" panose="020F0502020204030204" pitchFamily="34" charset="0"/>
            </a:endParaRPr>
          </a:p>
          <a:p>
            <a:pPr marL="208280" marR="201930" indent="-6350">
              <a:lnSpc>
                <a:spcPct val="107000"/>
              </a:lnSpc>
              <a:spcAft>
                <a:spcPts val="1055"/>
              </a:spcAft>
            </a:pPr>
            <a:endParaRPr lang="en-CA" sz="1100">
              <a:solidFill>
                <a:srgbClr val="000000"/>
              </a:solidFill>
              <a:effectLst/>
              <a:latin typeface="Calibri" panose="020F0502020204030204" pitchFamily="34" charset="0"/>
              <a:ea typeface="Calibri" panose="020F0502020204030204" pitchFamily="34" charset="0"/>
            </a:endParaRPr>
          </a:p>
          <a:p>
            <a:pPr marL="208280" marR="201930" indent="-6350">
              <a:lnSpc>
                <a:spcPct val="107000"/>
              </a:lnSpc>
              <a:spcAft>
                <a:spcPts val="1055"/>
              </a:spcAft>
            </a:pPr>
            <a:endParaRPr lang="en-CA" sz="1100">
              <a:solidFill>
                <a:srgbClr val="000000"/>
              </a:solidFill>
              <a:effectLst/>
              <a:latin typeface="Calibri" panose="020F0502020204030204" pitchFamily="34" charset="0"/>
              <a:ea typeface="Calibri" panose="020F0502020204030204" pitchFamily="34" charset="0"/>
            </a:endParaRPr>
          </a:p>
          <a:p>
            <a:pPr>
              <a:lnSpc>
                <a:spcPct val="107000"/>
              </a:lnSpc>
              <a:spcAft>
                <a:spcPts val="1290"/>
              </a:spcAft>
              <a:tabLst>
                <a:tab pos="1107440" algn="ctr"/>
                <a:tab pos="2538095" algn="ctr"/>
                <a:tab pos="3554730" algn="ctr"/>
                <a:tab pos="4449445" algn="ctr"/>
              </a:tabLst>
            </a:pPr>
            <a:r>
              <a:rPr lang="en-CA" sz="1800">
                <a:solidFill>
                  <a:srgbClr val="000000"/>
                </a:solidFill>
                <a:effectLst/>
                <a:latin typeface="Times New Roman" panose="02020603050405020304" pitchFamily="18" charset="0"/>
                <a:ea typeface="Times New Roman" panose="02020603050405020304" pitchFamily="18" charset="0"/>
              </a:rPr>
              <a:t>Effective length	= </a:t>
            </a:r>
            <a:r>
              <a:rPr lang="en-CA" sz="1800" err="1">
                <a:solidFill>
                  <a:srgbClr val="000000"/>
                </a:solidFill>
                <a:effectLst/>
                <a:latin typeface="Times New Roman" panose="02020603050405020304" pitchFamily="18" charset="0"/>
                <a:ea typeface="Times New Roman" panose="02020603050405020304" pitchFamily="18" charset="0"/>
              </a:rPr>
              <a:t>kL</a:t>
            </a:r>
            <a:r>
              <a:rPr lang="en-CA" sz="1800">
                <a:solidFill>
                  <a:srgbClr val="000000"/>
                </a:solidFill>
                <a:effectLst/>
                <a:latin typeface="Times New Roman" panose="02020603050405020304" pitchFamily="18" charset="0"/>
                <a:ea typeface="Times New Roman" panose="02020603050405020304" pitchFamily="18" charset="0"/>
              </a:rPr>
              <a:t>	= 1*5.5	= 5.5m</a:t>
            </a:r>
            <a:endParaRPr lang="en-CA" sz="1800">
              <a:solidFill>
                <a:srgbClr val="000000"/>
              </a:solidFill>
              <a:effectLst/>
              <a:latin typeface="Calibri" panose="020F0502020204030204" pitchFamily="34" charset="0"/>
              <a:ea typeface="Calibri" panose="020F0502020204030204" pitchFamily="34" charset="0"/>
            </a:endParaRPr>
          </a:p>
          <a:p>
            <a:pPr marL="208280" marR="4345940" indent="-6350">
              <a:lnSpc>
                <a:spcPct val="107000"/>
              </a:lnSpc>
              <a:spcBef>
                <a:spcPts val="1090"/>
              </a:spcBef>
              <a:spcAft>
                <a:spcPts val="1220"/>
              </a:spcAft>
            </a:pPr>
            <a:r>
              <a:rPr lang="en-CA" sz="1800">
                <a:solidFill>
                  <a:srgbClr val="000000"/>
                </a:solidFill>
                <a:effectLst/>
                <a:latin typeface="Times New Roman" panose="02020603050405020304" pitchFamily="18" charset="0"/>
                <a:ea typeface="Times New Roman" panose="02020603050405020304" pitchFamily="18" charset="0"/>
              </a:rPr>
              <a:t>For effective slenderness ratio</a:t>
            </a:r>
            <a:endParaRPr lang="en-CA" sz="1800">
              <a:solidFill>
                <a:srgbClr val="000000"/>
              </a:solidFill>
              <a:effectLst/>
              <a:latin typeface="Calibri" panose="020F0502020204030204" pitchFamily="34" charset="0"/>
              <a:ea typeface="Calibri" panose="020F0502020204030204" pitchFamily="34" charset="0"/>
            </a:endParaRPr>
          </a:p>
          <a:p>
            <a:pPr marL="2372360" marR="3106420" indent="-6350" algn="ctr">
              <a:lnSpc>
                <a:spcPct val="107000"/>
              </a:lnSpc>
              <a:spcAft>
                <a:spcPts val="1390"/>
              </a:spcAft>
            </a:pPr>
            <a:r>
              <a:rPr lang="en-CA" sz="1800">
                <a:solidFill>
                  <a:srgbClr val="000000"/>
                </a:solidFill>
                <a:effectLst/>
                <a:latin typeface="Times New Roman" panose="02020603050405020304" pitchFamily="18" charset="0"/>
                <a:ea typeface="Times New Roman" panose="02020603050405020304" pitchFamily="18" charset="0"/>
              </a:rPr>
              <a:t>(</a:t>
            </a:r>
            <a:r>
              <a:rPr lang="en-CA" sz="1800" err="1">
                <a:solidFill>
                  <a:srgbClr val="000000"/>
                </a:solidFill>
                <a:effectLst/>
                <a:latin typeface="Times New Roman" panose="02020603050405020304" pitchFamily="18" charset="0"/>
                <a:ea typeface="Times New Roman" panose="02020603050405020304" pitchFamily="18" charset="0"/>
              </a:rPr>
              <a:t>kL</a:t>
            </a:r>
            <a:r>
              <a:rPr lang="en-CA" sz="1800">
                <a:solidFill>
                  <a:srgbClr val="000000"/>
                </a:solidFill>
                <a:effectLst/>
                <a:latin typeface="Times New Roman" panose="02020603050405020304" pitchFamily="18" charset="0"/>
                <a:ea typeface="Times New Roman" panose="02020603050405020304" pitchFamily="18" charset="0"/>
              </a:rPr>
              <a:t>/r)</a:t>
            </a:r>
            <a:r>
              <a:rPr lang="en-CA" sz="1800" baseline="-25000">
                <a:solidFill>
                  <a:srgbClr val="000000"/>
                </a:solidFill>
                <a:effectLst/>
                <a:latin typeface="Times New Roman" panose="02020603050405020304" pitchFamily="18" charset="0"/>
                <a:ea typeface="Times New Roman" panose="02020603050405020304" pitchFamily="18" charset="0"/>
              </a:rPr>
              <a:t> e </a:t>
            </a:r>
            <a:r>
              <a:rPr lang="en-CA" sz="1800">
                <a:solidFill>
                  <a:srgbClr val="000000"/>
                </a:solidFill>
                <a:effectLst/>
                <a:latin typeface="Times New Roman" panose="02020603050405020304" pitchFamily="18" charset="0"/>
                <a:ea typeface="Times New Roman" panose="02020603050405020304" pitchFamily="18" charset="0"/>
              </a:rPr>
              <a:t>= </a:t>
            </a:r>
            <a:r>
              <a:rPr lang="en-CA">
                <a:solidFill>
                  <a:srgbClr val="000000"/>
                </a:solidFill>
                <a:latin typeface="Times New Roman" panose="02020603050405020304" pitchFamily="18" charset="0"/>
                <a:ea typeface="Times New Roman" panose="02020603050405020304" pitchFamily="18" charset="0"/>
              </a:rPr>
              <a:t>58.09</a:t>
            </a:r>
            <a:r>
              <a:rPr lang="en-CA" sz="1800">
                <a:solidFill>
                  <a:srgbClr val="000000"/>
                </a:solidFill>
                <a:effectLst/>
                <a:latin typeface="Times New Roman" panose="02020603050405020304" pitchFamily="18" charset="0"/>
                <a:ea typeface="Times New Roman" panose="02020603050405020304" pitchFamily="18" charset="0"/>
              </a:rPr>
              <a:t> and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y</a:t>
            </a:r>
            <a:r>
              <a:rPr lang="en-CA" sz="1800">
                <a:solidFill>
                  <a:srgbClr val="000000"/>
                </a:solidFill>
                <a:effectLst/>
                <a:latin typeface="Times New Roman" panose="02020603050405020304" pitchFamily="18" charset="0"/>
                <a:ea typeface="Times New Roman" panose="02020603050405020304" pitchFamily="18" charset="0"/>
              </a:rPr>
              <a:t> 250N/mm</a:t>
            </a:r>
            <a:r>
              <a:rPr lang="en-CA" sz="1800" baseline="30000">
                <a:solidFill>
                  <a:srgbClr val="000000"/>
                </a:solidFill>
                <a:effectLst/>
                <a:latin typeface="Times New Roman" panose="02020603050405020304" pitchFamily="18" charset="0"/>
                <a:ea typeface="Times New Roman" panose="02020603050405020304" pitchFamily="18" charset="0"/>
              </a:rPr>
              <a:t>2</a:t>
            </a:r>
            <a:r>
              <a:rPr lang="en-CA" sz="1800">
                <a:solidFill>
                  <a:srgbClr val="000000"/>
                </a:solidFill>
                <a:effectLst/>
                <a:latin typeface="Times New Roman" panose="02020603050405020304" pitchFamily="18" charset="0"/>
                <a:ea typeface="Times New Roman" panose="02020603050405020304" pitchFamily="18" charset="0"/>
              </a:rPr>
              <a:t> and for buckling curve “C”</a:t>
            </a:r>
            <a:endParaRPr lang="en-CA" sz="1800">
              <a:solidFill>
                <a:srgbClr val="000000"/>
              </a:solidFill>
              <a:effectLst/>
              <a:latin typeface="Calibri" panose="020F0502020204030204" pitchFamily="34" charset="0"/>
              <a:ea typeface="Calibri" panose="020F0502020204030204" pitchFamily="34" charset="0"/>
            </a:endParaRPr>
          </a:p>
          <a:p>
            <a:pPr>
              <a:lnSpc>
                <a:spcPct val="107000"/>
              </a:lnSpc>
              <a:spcAft>
                <a:spcPts val="1445"/>
              </a:spcAft>
              <a:tabLst>
                <a:tab pos="2560320" algn="ctr"/>
                <a:tab pos="4857750" algn="ctr"/>
              </a:tabLst>
            </a:pPr>
            <a:r>
              <a:rPr lang="en-CA" sz="1800">
                <a:solidFill>
                  <a:srgbClr val="000000"/>
                </a:solidFill>
                <a:effectLst/>
                <a:latin typeface="Calibri" panose="020F0502020204030204" pitchFamily="34" charset="0"/>
                <a:ea typeface="Calibri" panose="020F0502020204030204" pitchFamily="34" charset="0"/>
              </a:rPr>
              <a:t>	</a:t>
            </a:r>
            <a:r>
              <a:rPr lang="en-CA" sz="1800">
                <a:solidFill>
                  <a:srgbClr val="000000"/>
                </a:solidFill>
                <a:effectLst/>
                <a:latin typeface="Times New Roman" panose="02020603050405020304" pitchFamily="18" charset="0"/>
                <a:ea typeface="Times New Roman" panose="02020603050405020304" pitchFamily="18" charset="0"/>
              </a:rPr>
              <a:t>Design compressive stress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a:solidFill>
                  <a:srgbClr val="000000"/>
                </a:solidFill>
                <a:effectLst/>
                <a:latin typeface="Times New Roman" panose="02020603050405020304" pitchFamily="18" charset="0"/>
                <a:ea typeface="Times New Roman" panose="02020603050405020304" pitchFamily="18" charset="0"/>
              </a:rPr>
              <a:t>)	= </a:t>
            </a:r>
            <a:r>
              <a:rPr lang="en-CA">
                <a:solidFill>
                  <a:srgbClr val="000000"/>
                </a:solidFill>
                <a:latin typeface="Times New Roman" panose="02020603050405020304" pitchFamily="18" charset="0"/>
                <a:ea typeface="Times New Roman" panose="02020603050405020304" pitchFamily="18" charset="0"/>
              </a:rPr>
              <a:t>170.85 </a:t>
            </a:r>
            <a:r>
              <a:rPr lang="en-CA" sz="1800">
                <a:solidFill>
                  <a:srgbClr val="000000"/>
                </a:solidFill>
                <a:effectLst/>
                <a:latin typeface="Times New Roman" panose="02020603050405020304" pitchFamily="18" charset="0"/>
                <a:ea typeface="Times New Roman" panose="02020603050405020304" pitchFamily="18" charset="0"/>
              </a:rPr>
              <a:t>N/mm</a:t>
            </a:r>
            <a:r>
              <a:rPr lang="en-CA" sz="1800" baseline="30000">
                <a:solidFill>
                  <a:srgbClr val="000000"/>
                </a:solidFill>
                <a:effectLst/>
                <a:latin typeface="Times New Roman" panose="02020603050405020304" pitchFamily="18" charset="0"/>
                <a:ea typeface="Times New Roman" panose="02020603050405020304" pitchFamily="18" charset="0"/>
              </a:rPr>
              <a:t>2</a:t>
            </a:r>
            <a:endParaRPr lang="en-CA" sz="1800">
              <a:solidFill>
                <a:srgbClr val="000000"/>
              </a:solidFill>
              <a:effectLst/>
              <a:latin typeface="Calibri" panose="020F0502020204030204" pitchFamily="34" charset="0"/>
              <a:ea typeface="Calibri" panose="020F0502020204030204" pitchFamily="34" charset="0"/>
            </a:endParaRPr>
          </a:p>
          <a:p>
            <a:pPr>
              <a:lnSpc>
                <a:spcPct val="107000"/>
              </a:lnSpc>
              <a:spcAft>
                <a:spcPts val="1395"/>
              </a:spcAft>
              <a:tabLst>
                <a:tab pos="2707640" algn="ctr"/>
                <a:tab pos="4448175" algn="ctr"/>
                <a:tab pos="5955665" algn="ctr"/>
              </a:tabLst>
            </a:pPr>
            <a:r>
              <a:rPr lang="en-CA" sz="1800">
                <a:solidFill>
                  <a:srgbClr val="000000"/>
                </a:solidFill>
                <a:effectLst/>
                <a:latin typeface="Calibri" panose="020F0502020204030204" pitchFamily="34" charset="0"/>
                <a:ea typeface="Calibri" panose="020F0502020204030204" pitchFamily="34" charset="0"/>
              </a:rPr>
              <a:t>	</a:t>
            </a:r>
            <a:r>
              <a:rPr lang="en-CA" sz="1800">
                <a:solidFill>
                  <a:srgbClr val="000000"/>
                </a:solidFill>
                <a:effectLst/>
                <a:latin typeface="Times New Roman" panose="02020603050405020304" pitchFamily="18" charset="0"/>
                <a:ea typeface="Times New Roman" panose="02020603050405020304" pitchFamily="18" charset="0"/>
              </a:rPr>
              <a:t>Design compressive strength (</a:t>
            </a:r>
            <a:r>
              <a:rPr lang="en-CA" sz="1800" err="1">
                <a:solidFill>
                  <a:srgbClr val="000000"/>
                </a:solidFill>
                <a:effectLst/>
                <a:latin typeface="Times New Roman" panose="02020603050405020304" pitchFamily="18" charset="0"/>
                <a:ea typeface="Times New Roman" panose="02020603050405020304" pitchFamily="18" charset="0"/>
              </a:rPr>
              <a:t>P</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a:solidFill>
                  <a:srgbClr val="000000"/>
                </a:solidFill>
                <a:effectLst/>
                <a:latin typeface="Times New Roman" panose="02020603050405020304" pitchFamily="18" charset="0"/>
                <a:ea typeface="Times New Roman" panose="02020603050405020304" pitchFamily="18" charset="0"/>
              </a:rPr>
              <a:t>)	=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baseline="-25000">
                <a:solidFill>
                  <a:srgbClr val="000000"/>
                </a:solidFill>
                <a:effectLst/>
                <a:latin typeface="Times New Roman" panose="02020603050405020304" pitchFamily="18" charset="0"/>
                <a:ea typeface="Times New Roman" panose="02020603050405020304" pitchFamily="18" charset="0"/>
              </a:rPr>
              <a:t>*</a:t>
            </a:r>
            <a:r>
              <a:rPr lang="en-CA" sz="1800">
                <a:solidFill>
                  <a:srgbClr val="000000"/>
                </a:solidFill>
                <a:effectLst/>
                <a:latin typeface="Times New Roman" panose="02020603050405020304" pitchFamily="18" charset="0"/>
                <a:ea typeface="Times New Roman" panose="02020603050405020304" pitchFamily="18" charset="0"/>
              </a:rPr>
              <a:t>A	= </a:t>
            </a:r>
            <a:r>
              <a:rPr lang="en-CA">
                <a:solidFill>
                  <a:srgbClr val="000000"/>
                </a:solidFill>
                <a:latin typeface="Times New Roman" panose="02020603050405020304" pitchFamily="18" charset="0"/>
                <a:ea typeface="Times New Roman" panose="02020603050405020304" pitchFamily="18" charset="0"/>
              </a:rPr>
              <a:t>170.85</a:t>
            </a:r>
            <a:r>
              <a:rPr lang="en-CA" sz="1800">
                <a:solidFill>
                  <a:srgbClr val="000000"/>
                </a:solidFill>
                <a:effectLst/>
                <a:latin typeface="Times New Roman" panose="02020603050405020304" pitchFamily="18" charset="0"/>
                <a:ea typeface="Times New Roman" panose="02020603050405020304" pitchFamily="18" charset="0"/>
              </a:rPr>
              <a:t>*(2*3867) N = </a:t>
            </a:r>
            <a:r>
              <a:rPr lang="en-CA">
                <a:solidFill>
                  <a:srgbClr val="000000"/>
                </a:solidFill>
                <a:latin typeface="Times New Roman" panose="02020603050405020304" pitchFamily="18" charset="0"/>
                <a:ea typeface="Times New Roman" panose="02020603050405020304" pitchFamily="18" charset="0"/>
              </a:rPr>
              <a:t>1321.37 </a:t>
            </a:r>
            <a:r>
              <a:rPr lang="en-CA" sz="1800">
                <a:solidFill>
                  <a:srgbClr val="000000"/>
                </a:solidFill>
                <a:effectLst/>
                <a:latin typeface="Times New Roman" panose="02020603050405020304" pitchFamily="18" charset="0"/>
                <a:ea typeface="Times New Roman" panose="02020603050405020304" pitchFamily="18" charset="0"/>
              </a:rPr>
              <a:t>KN</a:t>
            </a:r>
            <a:endParaRPr lang="en-CA" sz="1800">
              <a:solidFill>
                <a:srgbClr val="000000"/>
              </a:solidFill>
              <a:effectLst/>
              <a:latin typeface="Calibri" panose="020F0502020204030204" pitchFamily="34" charset="0"/>
              <a:ea typeface="Calibri" panose="020F0502020204030204" pitchFamily="34" charset="0"/>
            </a:endParaRPr>
          </a:p>
          <a:p>
            <a:pPr marL="208280" marR="201930" indent="-6350">
              <a:lnSpc>
                <a:spcPct val="107000"/>
              </a:lnSpc>
              <a:spcAft>
                <a:spcPts val="1055"/>
              </a:spcAft>
            </a:pPr>
            <a:r>
              <a:rPr lang="en-CA" sz="1800">
                <a:solidFill>
                  <a:srgbClr val="000000"/>
                </a:solidFill>
                <a:effectLst/>
                <a:latin typeface="Times New Roman" panose="02020603050405020304" pitchFamily="18" charset="0"/>
                <a:ea typeface="Times New Roman" panose="02020603050405020304" pitchFamily="18" charset="0"/>
              </a:rPr>
              <a:t>									</a:t>
            </a:r>
            <a:r>
              <a:rPr lang="en-CA">
                <a:solidFill>
                  <a:srgbClr val="000000"/>
                </a:solidFill>
                <a:latin typeface="Times New Roman" panose="02020603050405020304" pitchFamily="18" charset="0"/>
                <a:ea typeface="Times New Roman" panose="02020603050405020304" pitchFamily="18" charset="0"/>
              </a:rPr>
              <a:t>1321.37 </a:t>
            </a:r>
            <a:r>
              <a:rPr lang="en-CA" sz="1800" err="1">
                <a:solidFill>
                  <a:srgbClr val="000000"/>
                </a:solidFill>
                <a:effectLst/>
                <a:latin typeface="Times New Roman" panose="02020603050405020304" pitchFamily="18" charset="0"/>
                <a:ea typeface="Times New Roman" panose="02020603050405020304" pitchFamily="18" charset="0"/>
              </a:rPr>
              <a:t>kN</a:t>
            </a:r>
            <a:r>
              <a:rPr lang="en-CA" sz="1800">
                <a:solidFill>
                  <a:srgbClr val="000000"/>
                </a:solidFill>
                <a:effectLst/>
                <a:latin typeface="Times New Roman" panose="02020603050405020304" pitchFamily="18" charset="0"/>
                <a:ea typeface="Times New Roman" panose="02020603050405020304" pitchFamily="18" charset="0"/>
              </a:rPr>
              <a:t> </a:t>
            </a:r>
            <a:r>
              <a:rPr lang="en-CA">
                <a:solidFill>
                  <a:srgbClr val="000000"/>
                </a:solidFill>
                <a:latin typeface="Times New Roman" panose="02020603050405020304" pitchFamily="18" charset="0"/>
                <a:ea typeface="Times New Roman" panose="02020603050405020304" pitchFamily="18" charset="0"/>
              </a:rPr>
              <a:t>&gt;</a:t>
            </a:r>
            <a:r>
              <a:rPr lang="en-CA" sz="1800">
                <a:solidFill>
                  <a:srgbClr val="000000"/>
                </a:solidFill>
                <a:effectLst/>
                <a:latin typeface="Times New Roman" panose="02020603050405020304" pitchFamily="18" charset="0"/>
                <a:ea typeface="Times New Roman" panose="02020603050405020304" pitchFamily="18" charset="0"/>
              </a:rPr>
              <a:t> 1000kN</a:t>
            </a:r>
            <a:endParaRPr lang="en-CA" sz="1100">
              <a:solidFill>
                <a:srgbClr val="000000"/>
              </a:solidFill>
              <a:latin typeface="Calibri" panose="020F0502020204030204" pitchFamily="34" charset="0"/>
              <a:ea typeface="Calibri" panose="020F0502020204030204" pitchFamily="34" charset="0"/>
            </a:endParaRPr>
          </a:p>
          <a:p>
            <a:pPr marL="208280" marR="201930" indent="-6350">
              <a:lnSpc>
                <a:spcPct val="107000"/>
              </a:lnSpc>
              <a:spcAft>
                <a:spcPts val="1055"/>
              </a:spcAft>
            </a:pPr>
            <a:endParaRPr lang="en-CA" sz="1100">
              <a:solidFill>
                <a:srgbClr val="000000"/>
              </a:solidFill>
              <a:effectLst/>
              <a:latin typeface="Calibri" panose="020F0502020204030204" pitchFamily="34" charset="0"/>
              <a:ea typeface="Calibri" panose="020F0502020204030204" pitchFamily="34" charset="0"/>
            </a:endParaRPr>
          </a:p>
          <a:p>
            <a:pPr marL="208280" marR="201930" indent="-6350">
              <a:lnSpc>
                <a:spcPct val="107000"/>
              </a:lnSpc>
              <a:spcAft>
                <a:spcPts val="1055"/>
              </a:spcAft>
            </a:pPr>
            <a:endParaRPr lang="en-CA" sz="1100">
              <a:solidFill>
                <a:srgbClr val="000000"/>
              </a:solidFill>
              <a:effectLst/>
              <a:latin typeface="Calibri" panose="020F0502020204030204" pitchFamily="34" charset="0"/>
              <a:ea typeface="Calibri" panose="020F0502020204030204" pitchFamily="34" charset="0"/>
            </a:endParaRPr>
          </a:p>
        </p:txBody>
      </p:sp>
      <p:graphicFrame>
        <p:nvGraphicFramePr>
          <p:cNvPr id="9" name="Table 8">
            <a:extLst>
              <a:ext uri="{FF2B5EF4-FFF2-40B4-BE49-F238E27FC236}">
                <a16:creationId xmlns:a16="http://schemas.microsoft.com/office/drawing/2014/main" id="{802D2DE1-FE45-408E-9F5F-01ABB36FDFAA}"/>
              </a:ext>
            </a:extLst>
          </p:cNvPr>
          <p:cNvGraphicFramePr>
            <a:graphicFrameLocks noGrp="1"/>
          </p:cNvGraphicFramePr>
          <p:nvPr>
            <p:extLst>
              <p:ext uri="{D42A27DB-BD31-4B8C-83A1-F6EECF244321}">
                <p14:modId xmlns:p14="http://schemas.microsoft.com/office/powerpoint/2010/main" val="2548905766"/>
              </p:ext>
            </p:extLst>
          </p:nvPr>
        </p:nvGraphicFramePr>
        <p:xfrm>
          <a:off x="1099592" y="1676093"/>
          <a:ext cx="9406890" cy="1205865"/>
        </p:xfrm>
        <a:graphic>
          <a:graphicData uri="http://schemas.openxmlformats.org/drawingml/2006/table">
            <a:tbl>
              <a:tblPr firstRow="1" firstCol="1" bandRow="1"/>
              <a:tblGrid>
                <a:gridCol w="6126480">
                  <a:extLst>
                    <a:ext uri="{9D8B030D-6E8A-4147-A177-3AD203B41FA5}">
                      <a16:colId xmlns:a16="http://schemas.microsoft.com/office/drawing/2014/main" val="2144299355"/>
                    </a:ext>
                  </a:extLst>
                </a:gridCol>
                <a:gridCol w="3280410">
                  <a:extLst>
                    <a:ext uri="{9D8B030D-6E8A-4147-A177-3AD203B41FA5}">
                      <a16:colId xmlns:a16="http://schemas.microsoft.com/office/drawing/2014/main" val="1351874978"/>
                    </a:ext>
                  </a:extLst>
                </a:gridCol>
              </a:tblGrid>
              <a:tr h="373380">
                <a:tc>
                  <a:txBody>
                    <a:bodyPr/>
                    <a:lstStyle/>
                    <a:p>
                      <a:pPr algn="l">
                        <a:lnSpc>
                          <a:spcPct val="107000"/>
                        </a:lnSpc>
                        <a:spcAft>
                          <a:spcPts val="800"/>
                        </a:spcAft>
                        <a:tabLst>
                          <a:tab pos="3714115" algn="ctr"/>
                        </a:tabLst>
                      </a:pP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Now minimum radius of gyration (</a:t>
                      </a:r>
                      <a:r>
                        <a:rPr lang="en-CA" sz="2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ʎ</a:t>
                      </a:r>
                      <a:r>
                        <a:rPr lang="en-CA" sz="2000" baseline="-25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min</a:t>
                      </a: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a:t>
                      </a:r>
                      <a:r>
                        <a:rPr lang="en-CA" sz="2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a:t>
                      </a:r>
                      <a:r>
                        <a:rPr lang="en-CA" sz="2000" baseline="-25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z</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a:noFill/>
                    </a:lnB>
                  </a:tcPr>
                </a:tc>
                <a:tc>
                  <a:txBody>
                    <a:bodyPr/>
                    <a:lstStyle/>
                    <a:p>
                      <a:pPr algn="l">
                        <a:lnSpc>
                          <a:spcPct val="107000"/>
                        </a:lnSpc>
                        <a:spcAft>
                          <a:spcPts val="800"/>
                        </a:spcAft>
                      </a:pP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99.4mm</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a:noFill/>
                    </a:lnB>
                  </a:tcPr>
                </a:tc>
                <a:extLst>
                  <a:ext uri="{0D108BD9-81ED-4DB2-BD59-A6C34878D82A}">
                    <a16:rowId xmlns:a16="http://schemas.microsoft.com/office/drawing/2014/main" val="2667721573"/>
                  </a:ext>
                </a:extLst>
              </a:tr>
              <a:tr h="459740">
                <a:tc>
                  <a:txBody>
                    <a:bodyPr/>
                    <a:lstStyle/>
                    <a:p>
                      <a:pPr algn="l">
                        <a:lnSpc>
                          <a:spcPct val="107000"/>
                        </a:lnSpc>
                        <a:spcAft>
                          <a:spcPts val="800"/>
                        </a:spcAft>
                        <a:tabLst>
                          <a:tab pos="2147570" algn="ctr"/>
                          <a:tab pos="3175635" algn="ctr"/>
                        </a:tabLst>
                      </a:pP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Slenderness ration ʎ	= </a:t>
                      </a:r>
                      <a:r>
                        <a:rPr lang="en-CA" sz="2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kL</a:t>
                      </a: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r>
                        <a:rPr lang="en-CA" sz="2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a:t>
                      </a:r>
                      <a:r>
                        <a:rPr lang="en-CA" sz="2000" baseline="-25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z</a:t>
                      </a:r>
                      <a:r>
                        <a:rPr lang="en-CA" sz="2000" baseline="-25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5500/99.4</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tcPr>
                </a:tc>
                <a:tc>
                  <a:txBody>
                    <a:bodyPr/>
                    <a:lstStyle/>
                    <a:p>
                      <a:pPr algn="l">
                        <a:lnSpc>
                          <a:spcPct val="107000"/>
                        </a:lnSpc>
                        <a:spcAft>
                          <a:spcPts val="800"/>
                        </a:spcAft>
                      </a:pP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55.33</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4276308626"/>
                  </a:ext>
                </a:extLst>
              </a:tr>
              <a:tr h="372745">
                <a:tc>
                  <a:txBody>
                    <a:bodyPr/>
                    <a:lstStyle/>
                    <a:p>
                      <a:pPr algn="l">
                        <a:lnSpc>
                          <a:spcPct val="107000"/>
                        </a:lnSpc>
                        <a:spcAft>
                          <a:spcPts val="800"/>
                        </a:spcAft>
                        <a:tabLst>
                          <a:tab pos="3262630" algn="ctr"/>
                        </a:tabLst>
                      </a:pP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Effective slenderness ratio (</a:t>
                      </a:r>
                      <a:r>
                        <a:rPr lang="en-CA" sz="2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ʎ</a:t>
                      </a:r>
                      <a:r>
                        <a:rPr lang="en-CA" sz="2000" baseline="-25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a:t>
                      </a: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1.05*55.33</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a:noFill/>
                    </a:lnB>
                  </a:tcPr>
                </a:tc>
                <a:tc>
                  <a:txBody>
                    <a:bodyPr/>
                    <a:lstStyle/>
                    <a:p>
                      <a:pPr marL="44450" algn="just">
                        <a:lnSpc>
                          <a:spcPct val="107000"/>
                        </a:lnSpc>
                        <a:spcAft>
                          <a:spcPts val="800"/>
                        </a:spcAft>
                      </a:pP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58.09 &lt; 180 …. Ok</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a:noFill/>
                    </a:lnB>
                  </a:tcPr>
                </a:tc>
                <a:extLst>
                  <a:ext uri="{0D108BD9-81ED-4DB2-BD59-A6C34878D82A}">
                    <a16:rowId xmlns:a16="http://schemas.microsoft.com/office/drawing/2014/main" val="1645600462"/>
                  </a:ext>
                </a:extLst>
              </a:tr>
            </a:tbl>
          </a:graphicData>
        </a:graphic>
      </p:graphicFrame>
      <p:graphicFrame>
        <p:nvGraphicFramePr>
          <p:cNvPr id="11" name="Table 10">
            <a:extLst>
              <a:ext uri="{FF2B5EF4-FFF2-40B4-BE49-F238E27FC236}">
                <a16:creationId xmlns:a16="http://schemas.microsoft.com/office/drawing/2014/main" id="{E7FD74B8-4448-482D-BE79-1FC10CD787C1}"/>
              </a:ext>
            </a:extLst>
          </p:cNvPr>
          <p:cNvGraphicFramePr>
            <a:graphicFrameLocks noGrp="1"/>
          </p:cNvGraphicFramePr>
          <p:nvPr>
            <p:extLst>
              <p:ext uri="{D42A27DB-BD31-4B8C-83A1-F6EECF244321}">
                <p14:modId xmlns:p14="http://schemas.microsoft.com/office/powerpoint/2010/main" val="1445479197"/>
              </p:ext>
            </p:extLst>
          </p:nvPr>
        </p:nvGraphicFramePr>
        <p:xfrm>
          <a:off x="705035" y="5753596"/>
          <a:ext cx="10515601" cy="514040"/>
        </p:xfrm>
        <a:graphic>
          <a:graphicData uri="http://schemas.openxmlformats.org/drawingml/2006/table">
            <a:tbl>
              <a:tblPr firstRow="1" firstCol="1" bandRow="1">
                <a:tableStyleId>{5C22544A-7EE6-4342-B048-85BDC9FD1C3A}</a:tableStyleId>
              </a:tblPr>
              <a:tblGrid>
                <a:gridCol w="2489400">
                  <a:extLst>
                    <a:ext uri="{9D8B030D-6E8A-4147-A177-3AD203B41FA5}">
                      <a16:colId xmlns:a16="http://schemas.microsoft.com/office/drawing/2014/main" val="3242091187"/>
                    </a:ext>
                  </a:extLst>
                </a:gridCol>
                <a:gridCol w="6957794">
                  <a:extLst>
                    <a:ext uri="{9D8B030D-6E8A-4147-A177-3AD203B41FA5}">
                      <a16:colId xmlns:a16="http://schemas.microsoft.com/office/drawing/2014/main" val="4215742717"/>
                    </a:ext>
                  </a:extLst>
                </a:gridCol>
                <a:gridCol w="1068407">
                  <a:extLst>
                    <a:ext uri="{9D8B030D-6E8A-4147-A177-3AD203B41FA5}">
                      <a16:colId xmlns:a16="http://schemas.microsoft.com/office/drawing/2014/main" val="1969449079"/>
                    </a:ext>
                  </a:extLst>
                </a:gridCol>
              </a:tblGrid>
              <a:tr h="514040">
                <a:tc>
                  <a:txBody>
                    <a:bodyPr/>
                    <a:lstStyle/>
                    <a:p>
                      <a:pPr algn="l">
                        <a:lnSpc>
                          <a:spcPct val="107000"/>
                        </a:lnSpc>
                        <a:spcAft>
                          <a:spcPts val="800"/>
                        </a:spcAft>
                      </a:pPr>
                      <a:r>
                        <a:rPr lang="en-CA" sz="1800">
                          <a:ln>
                            <a:noFill/>
                          </a:ln>
                          <a:solidFill>
                            <a:srgbClr val="FF0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ISMC </a:t>
                      </a:r>
                      <a:r>
                        <a:rPr lang="en-CA" sz="1800" u="sng">
                          <a:ln>
                            <a:noFill/>
                          </a:ln>
                          <a:solidFill>
                            <a:srgbClr val="FF0000"/>
                          </a:solidFill>
                          <a:effectLst>
                            <a:outerShdw blurRad="38100" dist="19050" dir="2700000" algn="tl">
                              <a:schemeClr val="dk1">
                                <a:alpha val="40000"/>
                              </a:schemeClr>
                            </a:outerShdw>
                          </a:effectLst>
                          <a:uFill>
                            <a:solidFill>
                              <a:srgbClr val="0563C1"/>
                            </a:solidFill>
                          </a:uFill>
                          <a:latin typeface="Times New Roman" panose="02020603050405020304" pitchFamily="18" charset="0"/>
                          <a:cs typeface="Times New Roman" panose="02020603050405020304" pitchFamily="18" charset="0"/>
                        </a:rPr>
                        <a:t>250@298.2N/m</a:t>
                      </a:r>
                      <a:endParaRPr lang="en-CA" sz="11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bg1"/>
                    </a:solidFill>
                  </a:tcPr>
                </a:tc>
                <a:tc>
                  <a:txBody>
                    <a:bodyPr/>
                    <a:lstStyle/>
                    <a:p>
                      <a:pPr algn="just">
                        <a:lnSpc>
                          <a:spcPct val="107000"/>
                        </a:lnSpc>
                        <a:spcAft>
                          <a:spcPts val="800"/>
                        </a:spcAft>
                      </a:pPr>
                      <a:r>
                        <a:rPr lang="en-CA" sz="2200">
                          <a:solidFill>
                            <a:srgbClr val="FF0000"/>
                          </a:solidFill>
                          <a:effectLst/>
                          <a:latin typeface="Times New Roman" panose="02020603050405020304" pitchFamily="18" charset="0"/>
                          <a:cs typeface="Times New Roman" panose="02020603050405020304" pitchFamily="18" charset="0"/>
                        </a:rPr>
                        <a:t>is …………………………………………………………….</a:t>
                      </a:r>
                      <a:endParaRPr lang="en-CA" sz="11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bg1"/>
                    </a:solidFill>
                  </a:tcPr>
                </a:tc>
                <a:tc>
                  <a:txBody>
                    <a:bodyPr/>
                    <a:lstStyle/>
                    <a:p>
                      <a:pPr marL="635" algn="just">
                        <a:lnSpc>
                          <a:spcPct val="107000"/>
                        </a:lnSpc>
                        <a:spcAft>
                          <a:spcPts val="800"/>
                        </a:spcAft>
                      </a:pPr>
                      <a:r>
                        <a:rPr lang="en-CA" sz="1800">
                          <a:solidFill>
                            <a:srgbClr val="FF0000"/>
                          </a:solidFill>
                          <a:effectLst/>
                          <a:latin typeface="Times New Roman" panose="02020603050405020304" pitchFamily="18" charset="0"/>
                          <a:cs typeface="Times New Roman" panose="02020603050405020304" pitchFamily="18" charset="0"/>
                        </a:rPr>
                        <a:t> over safe</a:t>
                      </a:r>
                      <a:endParaRPr lang="en-CA" sz="11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1519109036"/>
                  </a:ext>
                </a:extLst>
              </a:tr>
            </a:tbl>
          </a:graphicData>
        </a:graphic>
      </p:graphicFrame>
    </p:spTree>
    <p:extLst>
      <p:ext uri="{BB962C8B-B14F-4D97-AF65-F5344CB8AC3E}">
        <p14:creationId xmlns:p14="http://schemas.microsoft.com/office/powerpoint/2010/main" val="2223034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17BE49-50B1-494D-BE7C-E1C2244B53BD}"/>
              </a:ext>
            </a:extLst>
          </p:cNvPr>
          <p:cNvSpPr txBox="1"/>
          <p:nvPr/>
        </p:nvSpPr>
        <p:spPr>
          <a:xfrm>
            <a:off x="0" y="0"/>
            <a:ext cx="12192000" cy="6684907"/>
          </a:xfrm>
          <a:prstGeom prst="rect">
            <a:avLst/>
          </a:prstGeom>
          <a:noFill/>
        </p:spPr>
        <p:txBody>
          <a:bodyPr wrap="square">
            <a:spAutoFit/>
          </a:bodyPr>
          <a:lstStyle/>
          <a:p>
            <a:pPr marL="1350645">
              <a:lnSpc>
                <a:spcPct val="107000"/>
              </a:lnSpc>
              <a:spcAft>
                <a:spcPts val="800"/>
              </a:spcAft>
            </a:pPr>
            <a:r>
              <a:rPr lang="en-CA" sz="1800">
                <a:solidFill>
                  <a:srgbClr val="000000"/>
                </a:solidFill>
                <a:effectLst/>
                <a:latin typeface="Times New Roman" panose="02020603050405020304" pitchFamily="18" charset="0"/>
                <a:ea typeface="Calibri" panose="020F0502020204030204" pitchFamily="34" charset="0"/>
              </a:rPr>
              <a:t>Buckling class C table for </a:t>
            </a:r>
            <a:r>
              <a:rPr lang="en-CA" sz="1800" err="1">
                <a:solidFill>
                  <a:srgbClr val="000000"/>
                </a:solidFill>
                <a:effectLst/>
                <a:latin typeface="Times New Roman" panose="02020603050405020304" pitchFamily="18" charset="0"/>
                <a:ea typeface="Calibri" panose="020F0502020204030204" pitchFamily="34" charset="0"/>
              </a:rPr>
              <a:t>f</a:t>
            </a:r>
            <a:r>
              <a:rPr lang="en-CA" sz="1800" baseline="-25000" err="1">
                <a:solidFill>
                  <a:srgbClr val="000000"/>
                </a:solidFill>
                <a:effectLst/>
                <a:latin typeface="Times New Roman" panose="02020603050405020304" pitchFamily="18" charset="0"/>
                <a:ea typeface="Calibri" panose="020F0502020204030204" pitchFamily="34" charset="0"/>
              </a:rPr>
              <a:t>cd</a:t>
            </a:r>
            <a:r>
              <a:rPr lang="en-CA" sz="1800">
                <a:solidFill>
                  <a:srgbClr val="000000"/>
                </a:solidFill>
                <a:effectLst/>
                <a:latin typeface="Times New Roman" panose="02020603050405020304" pitchFamily="18" charset="0"/>
                <a:ea typeface="Calibri" panose="020F0502020204030204" pitchFamily="34" charset="0"/>
              </a:rPr>
              <a:t> value </a:t>
            </a:r>
          </a:p>
          <a:p>
            <a:pPr marL="1350645">
              <a:lnSpc>
                <a:spcPct val="107000"/>
              </a:lnSpc>
              <a:spcAft>
                <a:spcPts val="800"/>
              </a:spcAft>
            </a:pPr>
            <a:endParaRPr lang="en-CA">
              <a:solidFill>
                <a:srgbClr val="000000"/>
              </a:solidFill>
              <a:latin typeface="Times New Roman" panose="02020603050405020304" pitchFamily="18" charset="0"/>
              <a:ea typeface="Calibri" panose="020F0502020204030204" pitchFamily="34" charset="0"/>
            </a:endParaRPr>
          </a:p>
          <a:p>
            <a:pPr marL="1350645">
              <a:lnSpc>
                <a:spcPct val="107000"/>
              </a:lnSpc>
              <a:spcAft>
                <a:spcPts val="800"/>
              </a:spcAft>
            </a:pPr>
            <a:endParaRPr lang="en-CA" sz="1800">
              <a:solidFill>
                <a:srgbClr val="000000"/>
              </a:solidFill>
              <a:effectLst/>
              <a:latin typeface="Times New Roman" panose="02020603050405020304" pitchFamily="18" charset="0"/>
              <a:ea typeface="Calibri" panose="020F0502020204030204" pitchFamily="34" charset="0"/>
            </a:endParaRPr>
          </a:p>
          <a:p>
            <a:pPr marL="1350645">
              <a:lnSpc>
                <a:spcPct val="107000"/>
              </a:lnSpc>
              <a:spcAft>
                <a:spcPts val="800"/>
              </a:spcAft>
            </a:pPr>
            <a:endParaRPr lang="en-CA">
              <a:solidFill>
                <a:srgbClr val="000000"/>
              </a:solidFill>
              <a:latin typeface="Times New Roman" panose="02020603050405020304" pitchFamily="18" charset="0"/>
              <a:ea typeface="Calibri" panose="020F0502020204030204" pitchFamily="34" charset="0"/>
            </a:endParaRPr>
          </a:p>
          <a:p>
            <a:pPr marL="1350645">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Thus, Try ISMC </a:t>
            </a:r>
            <a:r>
              <a:rPr lang="en-CA" u="sng">
                <a:solidFill>
                  <a:srgbClr val="0563C1"/>
                </a:solidFill>
                <a:uFill>
                  <a:solidFill>
                    <a:srgbClr val="0563C1"/>
                  </a:solidFill>
                </a:uFill>
                <a:latin typeface="Times New Roman" panose="02020603050405020304" pitchFamily="18" charset="0"/>
                <a:ea typeface="Times New Roman" panose="02020603050405020304" pitchFamily="18" charset="0"/>
              </a:rPr>
              <a:t>225</a:t>
            </a:r>
            <a:endParaRPr lang="en-CA" sz="1800">
              <a:solidFill>
                <a:srgbClr val="000000"/>
              </a:solidFill>
              <a:effectLst/>
              <a:latin typeface="Calibri" panose="020F0502020204030204" pitchFamily="34" charset="0"/>
              <a:ea typeface="Calibri" panose="020F0502020204030204" pitchFamily="34" charset="0"/>
            </a:endParaRPr>
          </a:p>
          <a:p>
            <a:pPr marL="1350645">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For effective slenderness ratio</a:t>
            </a:r>
          </a:p>
          <a:p>
            <a:pPr marL="1350645">
              <a:lnSpc>
                <a:spcPct val="107000"/>
              </a:lnSpc>
              <a:spcAft>
                <a:spcPts val="800"/>
              </a:spcAft>
            </a:pPr>
            <a:endParaRPr lang="en-CA">
              <a:solidFill>
                <a:srgbClr val="000000"/>
              </a:solidFill>
              <a:latin typeface="Times New Roman" panose="02020603050405020304" pitchFamily="18" charset="0"/>
              <a:ea typeface="Calibri" panose="020F0502020204030204" pitchFamily="34" charset="0"/>
            </a:endParaRPr>
          </a:p>
          <a:p>
            <a:pPr marL="1350645">
              <a:lnSpc>
                <a:spcPct val="107000"/>
              </a:lnSpc>
              <a:spcAft>
                <a:spcPts val="800"/>
              </a:spcAft>
            </a:pPr>
            <a:endParaRPr lang="en-CA" sz="1800">
              <a:solidFill>
                <a:srgbClr val="000000"/>
              </a:solidFill>
              <a:effectLst/>
              <a:latin typeface="Times New Roman" panose="02020603050405020304" pitchFamily="18" charset="0"/>
              <a:ea typeface="Calibri" panose="020F0502020204030204" pitchFamily="34" charset="0"/>
            </a:endParaRPr>
          </a:p>
          <a:p>
            <a:pPr marL="1350645">
              <a:lnSpc>
                <a:spcPct val="107000"/>
              </a:lnSpc>
              <a:spcAft>
                <a:spcPts val="800"/>
              </a:spcAft>
            </a:pPr>
            <a:endParaRPr lang="en-CA">
              <a:solidFill>
                <a:srgbClr val="000000"/>
              </a:solidFill>
              <a:latin typeface="Times New Roman" panose="02020603050405020304" pitchFamily="18" charset="0"/>
              <a:ea typeface="Calibri" panose="020F0502020204030204" pitchFamily="34" charset="0"/>
            </a:endParaRPr>
          </a:p>
          <a:p>
            <a:pPr marL="433070" indent="-6350">
              <a:lnSpc>
                <a:spcPct val="110000"/>
              </a:lnSpc>
              <a:spcAft>
                <a:spcPts val="1395"/>
              </a:spcAft>
            </a:pPr>
            <a:endParaRPr lang="en-CA" sz="1800">
              <a:solidFill>
                <a:srgbClr val="000000"/>
              </a:solidFill>
              <a:effectLst/>
              <a:latin typeface="Times New Roman" panose="02020603050405020304" pitchFamily="18" charset="0"/>
              <a:ea typeface="Times New Roman" panose="02020603050405020304" pitchFamily="18" charset="0"/>
            </a:endParaRPr>
          </a:p>
          <a:p>
            <a:pPr marL="433070" indent="-6350">
              <a:lnSpc>
                <a:spcPct val="110000"/>
              </a:lnSpc>
              <a:spcAft>
                <a:spcPts val="1395"/>
              </a:spcAft>
            </a:pPr>
            <a:r>
              <a:rPr lang="en-CA" sz="1800">
                <a:solidFill>
                  <a:srgbClr val="000000"/>
                </a:solidFill>
                <a:effectLst/>
                <a:latin typeface="Times New Roman" panose="02020603050405020304" pitchFamily="18" charset="0"/>
                <a:ea typeface="Times New Roman" panose="02020603050405020304" pitchFamily="18" charset="0"/>
              </a:rPr>
              <a:t>(</a:t>
            </a:r>
            <a:r>
              <a:rPr lang="en-CA" sz="1800" err="1">
                <a:solidFill>
                  <a:srgbClr val="000000"/>
                </a:solidFill>
                <a:effectLst/>
                <a:latin typeface="Times New Roman" panose="02020603050405020304" pitchFamily="18" charset="0"/>
                <a:ea typeface="Times New Roman" panose="02020603050405020304" pitchFamily="18" charset="0"/>
              </a:rPr>
              <a:t>kL</a:t>
            </a:r>
            <a:r>
              <a:rPr lang="en-CA" sz="1800">
                <a:solidFill>
                  <a:srgbClr val="000000"/>
                </a:solidFill>
                <a:effectLst/>
                <a:latin typeface="Times New Roman" panose="02020603050405020304" pitchFamily="18" charset="0"/>
                <a:ea typeface="Times New Roman" panose="02020603050405020304" pitchFamily="18" charset="0"/>
              </a:rPr>
              <a:t>/r)</a:t>
            </a:r>
            <a:r>
              <a:rPr lang="en-CA" sz="1800" baseline="-25000">
                <a:solidFill>
                  <a:srgbClr val="000000"/>
                </a:solidFill>
                <a:effectLst/>
                <a:latin typeface="Times New Roman" panose="02020603050405020304" pitchFamily="18" charset="0"/>
                <a:ea typeface="Times New Roman" panose="02020603050405020304" pitchFamily="18" charset="0"/>
              </a:rPr>
              <a:t>e </a:t>
            </a:r>
            <a:r>
              <a:rPr lang="en-CA" sz="1800">
                <a:solidFill>
                  <a:srgbClr val="000000"/>
                </a:solidFill>
                <a:effectLst/>
                <a:latin typeface="Times New Roman" panose="02020603050405020304" pitchFamily="18" charset="0"/>
                <a:ea typeface="Times New Roman" panose="02020603050405020304" pitchFamily="18" charset="0"/>
              </a:rPr>
              <a:t>= </a:t>
            </a:r>
            <a:r>
              <a:rPr lang="en-CA">
                <a:solidFill>
                  <a:srgbClr val="000000"/>
                </a:solidFill>
                <a:latin typeface="Times New Roman" panose="02020603050405020304" pitchFamily="18" charset="0"/>
                <a:ea typeface="Times New Roman" panose="02020603050405020304" pitchFamily="18" charset="0"/>
              </a:rPr>
              <a:t>63.95</a:t>
            </a:r>
            <a:r>
              <a:rPr lang="en-CA" sz="1800">
                <a:solidFill>
                  <a:srgbClr val="000000"/>
                </a:solidFill>
                <a:effectLst/>
                <a:latin typeface="Times New Roman" panose="02020603050405020304" pitchFamily="18" charset="0"/>
                <a:ea typeface="Times New Roman" panose="02020603050405020304" pitchFamily="18" charset="0"/>
              </a:rPr>
              <a:t> and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y</a:t>
            </a:r>
            <a:r>
              <a:rPr lang="en-CA" sz="1800">
                <a:solidFill>
                  <a:srgbClr val="000000"/>
                </a:solidFill>
                <a:effectLst/>
                <a:latin typeface="Times New Roman" panose="02020603050405020304" pitchFamily="18" charset="0"/>
                <a:ea typeface="Times New Roman" panose="02020603050405020304" pitchFamily="18" charset="0"/>
              </a:rPr>
              <a:t> 250N/mm</a:t>
            </a:r>
            <a:r>
              <a:rPr lang="en-CA" sz="1800" baseline="30000">
                <a:solidFill>
                  <a:srgbClr val="000000"/>
                </a:solidFill>
                <a:effectLst/>
                <a:latin typeface="Times New Roman" panose="02020603050405020304" pitchFamily="18" charset="0"/>
                <a:ea typeface="Times New Roman" panose="02020603050405020304" pitchFamily="18" charset="0"/>
              </a:rPr>
              <a:t>2 </a:t>
            </a:r>
            <a:r>
              <a:rPr lang="en-CA" sz="1800">
                <a:solidFill>
                  <a:srgbClr val="000000"/>
                </a:solidFill>
                <a:effectLst/>
                <a:latin typeface="Times New Roman" panose="02020603050405020304" pitchFamily="18" charset="0"/>
                <a:ea typeface="Times New Roman" panose="02020603050405020304" pitchFamily="18" charset="0"/>
              </a:rPr>
              <a:t>and for buckling curve “C”</a:t>
            </a:r>
            <a:endParaRPr lang="en-CA" sz="1800">
              <a:solidFill>
                <a:srgbClr val="000000"/>
              </a:solidFill>
              <a:effectLst/>
              <a:latin typeface="Calibri" panose="020F0502020204030204" pitchFamily="34" charset="0"/>
              <a:ea typeface="Calibri" panose="020F0502020204030204" pitchFamily="34" charset="0"/>
            </a:endParaRPr>
          </a:p>
          <a:p>
            <a:pPr marL="433070" indent="-6350">
              <a:lnSpc>
                <a:spcPct val="110000"/>
              </a:lnSpc>
              <a:spcAft>
                <a:spcPts val="1450"/>
              </a:spcAft>
            </a:pPr>
            <a:r>
              <a:rPr lang="en-CA" sz="1800">
                <a:solidFill>
                  <a:srgbClr val="000000"/>
                </a:solidFill>
                <a:effectLst/>
                <a:latin typeface="Times New Roman" panose="02020603050405020304" pitchFamily="18" charset="0"/>
                <a:ea typeface="Times New Roman" panose="02020603050405020304" pitchFamily="18" charset="0"/>
              </a:rPr>
              <a:t>Design compressive stress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a:solidFill>
                  <a:srgbClr val="000000"/>
                </a:solidFill>
                <a:effectLst/>
                <a:latin typeface="Times New Roman" panose="02020603050405020304" pitchFamily="18" charset="0"/>
                <a:ea typeface="Times New Roman" panose="02020603050405020304" pitchFamily="18" charset="0"/>
              </a:rPr>
              <a:t>) = </a:t>
            </a:r>
            <a:r>
              <a:rPr lang="en-CA">
                <a:solidFill>
                  <a:srgbClr val="000000"/>
                </a:solidFill>
                <a:latin typeface="Times New Roman" panose="02020603050405020304" pitchFamily="18" charset="0"/>
                <a:ea typeface="Times New Roman" panose="02020603050405020304" pitchFamily="18" charset="0"/>
              </a:rPr>
              <a:t>161.67</a:t>
            </a:r>
            <a:r>
              <a:rPr lang="en-CA" sz="1800">
                <a:solidFill>
                  <a:srgbClr val="000000"/>
                </a:solidFill>
                <a:effectLst/>
                <a:latin typeface="Times New Roman" panose="02020603050405020304" pitchFamily="18" charset="0"/>
                <a:ea typeface="Times New Roman" panose="02020603050405020304" pitchFamily="18" charset="0"/>
              </a:rPr>
              <a:t>N/mm</a:t>
            </a:r>
            <a:r>
              <a:rPr lang="en-CA" sz="1800" baseline="30000">
                <a:solidFill>
                  <a:srgbClr val="000000"/>
                </a:solidFill>
                <a:effectLst/>
                <a:latin typeface="Times New Roman" panose="02020603050405020304" pitchFamily="18" charset="0"/>
                <a:ea typeface="Times New Roman" panose="02020603050405020304" pitchFamily="18" charset="0"/>
              </a:rPr>
              <a:t>2</a:t>
            </a:r>
            <a:endParaRPr lang="en-CA" sz="1800">
              <a:solidFill>
                <a:srgbClr val="000000"/>
              </a:solidFill>
              <a:effectLst/>
              <a:latin typeface="Calibri" panose="020F0502020204030204" pitchFamily="34" charset="0"/>
              <a:ea typeface="Calibri" panose="020F0502020204030204" pitchFamily="34" charset="0"/>
            </a:endParaRPr>
          </a:p>
          <a:p>
            <a:pPr marL="433070" indent="-6350">
              <a:lnSpc>
                <a:spcPct val="110000"/>
              </a:lnSpc>
              <a:spcAft>
                <a:spcPts val="1255"/>
              </a:spcAft>
            </a:pPr>
            <a:r>
              <a:rPr lang="en-CA" sz="1800">
                <a:solidFill>
                  <a:srgbClr val="000000"/>
                </a:solidFill>
                <a:effectLst/>
                <a:latin typeface="Times New Roman" panose="02020603050405020304" pitchFamily="18" charset="0"/>
                <a:ea typeface="Times New Roman" panose="02020603050405020304" pitchFamily="18" charset="0"/>
              </a:rPr>
              <a:t>Design compressive strength (</a:t>
            </a:r>
            <a:r>
              <a:rPr lang="en-CA" sz="1800" err="1">
                <a:solidFill>
                  <a:srgbClr val="000000"/>
                </a:solidFill>
                <a:effectLst/>
                <a:latin typeface="Times New Roman" panose="02020603050405020304" pitchFamily="18" charset="0"/>
                <a:ea typeface="Times New Roman" panose="02020603050405020304" pitchFamily="18" charset="0"/>
              </a:rPr>
              <a:t>P</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a:solidFill>
                  <a:srgbClr val="000000"/>
                </a:solidFill>
                <a:effectLst/>
                <a:latin typeface="Times New Roman" panose="02020603050405020304" pitchFamily="18" charset="0"/>
                <a:ea typeface="Times New Roman" panose="02020603050405020304" pitchFamily="18" charset="0"/>
              </a:rPr>
              <a:t>) =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baseline="-25000">
                <a:solidFill>
                  <a:srgbClr val="000000"/>
                </a:solidFill>
                <a:effectLst/>
                <a:latin typeface="Times New Roman" panose="02020603050405020304" pitchFamily="18" charset="0"/>
                <a:ea typeface="Times New Roman" panose="02020603050405020304" pitchFamily="18" charset="0"/>
              </a:rPr>
              <a:t>*</a:t>
            </a:r>
            <a:r>
              <a:rPr lang="en-CA" sz="1800">
                <a:solidFill>
                  <a:srgbClr val="000000"/>
                </a:solidFill>
                <a:effectLst/>
                <a:latin typeface="Times New Roman" panose="02020603050405020304" pitchFamily="18" charset="0"/>
                <a:ea typeface="Times New Roman" panose="02020603050405020304" pitchFamily="18" charset="0"/>
              </a:rPr>
              <a:t>A = </a:t>
            </a:r>
            <a:r>
              <a:rPr lang="en-CA">
                <a:solidFill>
                  <a:srgbClr val="000000"/>
                </a:solidFill>
                <a:latin typeface="Times New Roman" panose="02020603050405020304" pitchFamily="18" charset="0"/>
                <a:ea typeface="Times New Roman" panose="02020603050405020304" pitchFamily="18" charset="0"/>
              </a:rPr>
              <a:t>161.67</a:t>
            </a:r>
            <a:r>
              <a:rPr lang="en-CA" sz="1800">
                <a:solidFill>
                  <a:srgbClr val="000000"/>
                </a:solidFill>
                <a:effectLst/>
                <a:latin typeface="Times New Roman" panose="02020603050405020304" pitchFamily="18" charset="0"/>
                <a:ea typeface="Times New Roman" panose="02020603050405020304" pitchFamily="18" charset="0"/>
              </a:rPr>
              <a:t>*(2*3301) N = 1067.37KN</a:t>
            </a:r>
            <a:endParaRPr lang="en-CA" sz="1800">
              <a:solidFill>
                <a:srgbClr val="000000"/>
              </a:solidFill>
              <a:effectLst/>
              <a:latin typeface="Calibri" panose="020F0502020204030204" pitchFamily="34" charset="0"/>
              <a:ea typeface="Calibri" panose="020F0502020204030204" pitchFamily="34" charset="0"/>
            </a:endParaRPr>
          </a:p>
          <a:p>
            <a:pPr marL="433070" indent="-6350">
              <a:lnSpc>
                <a:spcPct val="110000"/>
              </a:lnSpc>
              <a:spcAft>
                <a:spcPts val="1125"/>
              </a:spcAft>
            </a:pPr>
            <a:r>
              <a:rPr lang="en-CA" sz="1800">
                <a:solidFill>
                  <a:srgbClr val="000000"/>
                </a:solidFill>
                <a:effectLst/>
                <a:latin typeface="Times New Roman" panose="02020603050405020304" pitchFamily="18" charset="0"/>
                <a:ea typeface="Times New Roman" panose="02020603050405020304" pitchFamily="18" charset="0"/>
              </a:rPr>
              <a:t>1067.37 </a:t>
            </a:r>
            <a:r>
              <a:rPr lang="en-CA" sz="1800" err="1">
                <a:solidFill>
                  <a:srgbClr val="000000"/>
                </a:solidFill>
                <a:effectLst/>
                <a:latin typeface="Times New Roman" panose="02020603050405020304" pitchFamily="18" charset="0"/>
                <a:ea typeface="Times New Roman" panose="02020603050405020304" pitchFamily="18" charset="0"/>
              </a:rPr>
              <a:t>kN</a:t>
            </a:r>
            <a:r>
              <a:rPr lang="en-CA" sz="1800">
                <a:solidFill>
                  <a:srgbClr val="000000"/>
                </a:solidFill>
                <a:effectLst/>
                <a:latin typeface="Times New Roman" panose="02020603050405020304" pitchFamily="18" charset="0"/>
                <a:ea typeface="Times New Roman" panose="02020603050405020304" pitchFamily="18" charset="0"/>
              </a:rPr>
              <a:t> &gt; 1000kN … ok</a:t>
            </a:r>
            <a:endParaRPr lang="en-CA" sz="1800">
              <a:solidFill>
                <a:srgbClr val="000000"/>
              </a:solidFill>
              <a:effectLst/>
              <a:latin typeface="Calibri" panose="020F0502020204030204" pitchFamily="34" charset="0"/>
              <a:ea typeface="Calibri" panose="020F0502020204030204" pitchFamily="34" charset="0"/>
            </a:endParaRPr>
          </a:p>
          <a:p>
            <a:pPr marL="1350645">
              <a:lnSpc>
                <a:spcPct val="107000"/>
              </a:lnSpc>
              <a:spcAft>
                <a:spcPts val="800"/>
              </a:spcAft>
            </a:pPr>
            <a:r>
              <a:rPr lang="en-CA" sz="1800" b="1">
                <a:effectLst/>
                <a:highlight>
                  <a:srgbClr val="008000"/>
                </a:highlight>
                <a:latin typeface="Times New Roman" panose="02020603050405020304" pitchFamily="18" charset="0"/>
                <a:ea typeface="Times New Roman" panose="02020603050405020304" pitchFamily="18" charset="0"/>
              </a:rPr>
              <a:t>Thus,  ISMC </a:t>
            </a:r>
            <a:r>
              <a:rPr lang="en-CA" b="1">
                <a:highlight>
                  <a:srgbClr val="008000"/>
                </a:highlight>
                <a:latin typeface="Times New Roman" panose="02020603050405020304" pitchFamily="18" charset="0"/>
                <a:ea typeface="Times New Roman" panose="02020603050405020304" pitchFamily="18" charset="0"/>
              </a:rPr>
              <a:t>225        </a:t>
            </a:r>
            <a:r>
              <a:rPr lang="en-CA" sz="1800" b="1">
                <a:effectLst/>
                <a:highlight>
                  <a:srgbClr val="008000"/>
                </a:highlight>
                <a:latin typeface="Times New Roman" panose="02020603050405020304" pitchFamily="18" charset="0"/>
                <a:ea typeface="Times New Roman" panose="02020603050405020304" pitchFamily="18" charset="0"/>
              </a:rPr>
              <a:t>  </a:t>
            </a:r>
            <a:r>
              <a:rPr lang="en-CA" sz="1800" b="1" baseline="30000">
                <a:effectLst/>
                <a:highlight>
                  <a:srgbClr val="008000"/>
                </a:highlight>
                <a:latin typeface="Times New Roman" panose="02020603050405020304" pitchFamily="18" charset="0"/>
                <a:ea typeface="Times New Roman" panose="02020603050405020304" pitchFamily="18" charset="0"/>
              </a:rPr>
              <a:t> </a:t>
            </a:r>
            <a:r>
              <a:rPr lang="en-CA" sz="1800" b="1">
                <a:effectLst/>
                <a:highlight>
                  <a:srgbClr val="008000"/>
                </a:highlight>
                <a:latin typeface="Times New Roman" panose="02020603050405020304" pitchFamily="18" charset="0"/>
                <a:ea typeface="Times New Roman" panose="02020603050405020304" pitchFamily="18" charset="0"/>
              </a:rPr>
              <a:t>is safe</a:t>
            </a:r>
            <a:endParaRPr lang="en-CA" sz="1800" b="1">
              <a:effectLst/>
              <a:highlight>
                <a:srgbClr val="008000"/>
              </a:highlight>
              <a:latin typeface="Times New Roman" panose="02020603050405020304" pitchFamily="18" charset="0"/>
              <a:ea typeface="Calibri" panose="020F0502020204030204" pitchFamily="34" charset="0"/>
            </a:endParaRPr>
          </a:p>
          <a:p>
            <a:pPr marL="1350645">
              <a:lnSpc>
                <a:spcPct val="107000"/>
              </a:lnSpc>
              <a:spcAft>
                <a:spcPts val="800"/>
              </a:spcAft>
            </a:pPr>
            <a:endParaRPr lang="en-CA" sz="1400">
              <a:solidFill>
                <a:srgbClr val="000000"/>
              </a:solidFill>
              <a:effectLst/>
              <a:latin typeface="Calibri" panose="020F0502020204030204" pitchFamily="34" charset="0"/>
              <a:ea typeface="Calibri" panose="020F0502020204030204" pitchFamily="34" charset="0"/>
            </a:endParaRPr>
          </a:p>
        </p:txBody>
      </p:sp>
      <p:graphicFrame>
        <p:nvGraphicFramePr>
          <p:cNvPr id="4" name="Table 3">
            <a:extLst>
              <a:ext uri="{FF2B5EF4-FFF2-40B4-BE49-F238E27FC236}">
                <a16:creationId xmlns:a16="http://schemas.microsoft.com/office/drawing/2014/main" id="{651BADD4-C69F-4328-B4CE-F4EC9FA72897}"/>
              </a:ext>
            </a:extLst>
          </p:cNvPr>
          <p:cNvGraphicFramePr>
            <a:graphicFrameLocks noGrp="1"/>
          </p:cNvGraphicFramePr>
          <p:nvPr>
            <p:extLst>
              <p:ext uri="{D42A27DB-BD31-4B8C-83A1-F6EECF244321}">
                <p14:modId xmlns:p14="http://schemas.microsoft.com/office/powerpoint/2010/main" val="3894791043"/>
              </p:ext>
            </p:extLst>
          </p:nvPr>
        </p:nvGraphicFramePr>
        <p:xfrm>
          <a:off x="418729" y="336882"/>
          <a:ext cx="11354535" cy="1190079"/>
        </p:xfrm>
        <a:graphic>
          <a:graphicData uri="http://schemas.openxmlformats.org/drawingml/2006/table">
            <a:tbl>
              <a:tblPr firstRow="1" firstCol="1" bandRow="1"/>
              <a:tblGrid>
                <a:gridCol w="436713">
                  <a:extLst>
                    <a:ext uri="{9D8B030D-6E8A-4147-A177-3AD203B41FA5}">
                      <a16:colId xmlns:a16="http://schemas.microsoft.com/office/drawing/2014/main" val="1334352075"/>
                    </a:ext>
                  </a:extLst>
                </a:gridCol>
                <a:gridCol w="436713">
                  <a:extLst>
                    <a:ext uri="{9D8B030D-6E8A-4147-A177-3AD203B41FA5}">
                      <a16:colId xmlns:a16="http://schemas.microsoft.com/office/drawing/2014/main" val="2591608939"/>
                    </a:ext>
                  </a:extLst>
                </a:gridCol>
                <a:gridCol w="436713">
                  <a:extLst>
                    <a:ext uri="{9D8B030D-6E8A-4147-A177-3AD203B41FA5}">
                      <a16:colId xmlns:a16="http://schemas.microsoft.com/office/drawing/2014/main" val="1128735326"/>
                    </a:ext>
                  </a:extLst>
                </a:gridCol>
                <a:gridCol w="436713">
                  <a:extLst>
                    <a:ext uri="{9D8B030D-6E8A-4147-A177-3AD203B41FA5}">
                      <a16:colId xmlns:a16="http://schemas.microsoft.com/office/drawing/2014/main" val="835313695"/>
                    </a:ext>
                  </a:extLst>
                </a:gridCol>
                <a:gridCol w="436713">
                  <a:extLst>
                    <a:ext uri="{9D8B030D-6E8A-4147-A177-3AD203B41FA5}">
                      <a16:colId xmlns:a16="http://schemas.microsoft.com/office/drawing/2014/main" val="1777777757"/>
                    </a:ext>
                  </a:extLst>
                </a:gridCol>
                <a:gridCol w="436713">
                  <a:extLst>
                    <a:ext uri="{9D8B030D-6E8A-4147-A177-3AD203B41FA5}">
                      <a16:colId xmlns:a16="http://schemas.microsoft.com/office/drawing/2014/main" val="130864480"/>
                    </a:ext>
                  </a:extLst>
                </a:gridCol>
                <a:gridCol w="436713">
                  <a:extLst>
                    <a:ext uri="{9D8B030D-6E8A-4147-A177-3AD203B41FA5}">
                      <a16:colId xmlns:a16="http://schemas.microsoft.com/office/drawing/2014/main" val="1568358204"/>
                    </a:ext>
                  </a:extLst>
                </a:gridCol>
                <a:gridCol w="436713">
                  <a:extLst>
                    <a:ext uri="{9D8B030D-6E8A-4147-A177-3AD203B41FA5}">
                      <a16:colId xmlns:a16="http://schemas.microsoft.com/office/drawing/2014/main" val="3984302518"/>
                    </a:ext>
                  </a:extLst>
                </a:gridCol>
                <a:gridCol w="488156">
                  <a:extLst>
                    <a:ext uri="{9D8B030D-6E8A-4147-A177-3AD203B41FA5}">
                      <a16:colId xmlns:a16="http://schemas.microsoft.com/office/drawing/2014/main" val="427105737"/>
                    </a:ext>
                  </a:extLst>
                </a:gridCol>
                <a:gridCol w="385267">
                  <a:extLst>
                    <a:ext uri="{9D8B030D-6E8A-4147-A177-3AD203B41FA5}">
                      <a16:colId xmlns:a16="http://schemas.microsoft.com/office/drawing/2014/main" val="1769489772"/>
                    </a:ext>
                  </a:extLst>
                </a:gridCol>
                <a:gridCol w="436713">
                  <a:extLst>
                    <a:ext uri="{9D8B030D-6E8A-4147-A177-3AD203B41FA5}">
                      <a16:colId xmlns:a16="http://schemas.microsoft.com/office/drawing/2014/main" val="3541279794"/>
                    </a:ext>
                  </a:extLst>
                </a:gridCol>
                <a:gridCol w="436713">
                  <a:extLst>
                    <a:ext uri="{9D8B030D-6E8A-4147-A177-3AD203B41FA5}">
                      <a16:colId xmlns:a16="http://schemas.microsoft.com/office/drawing/2014/main" val="1469664124"/>
                    </a:ext>
                  </a:extLst>
                </a:gridCol>
                <a:gridCol w="436713">
                  <a:extLst>
                    <a:ext uri="{9D8B030D-6E8A-4147-A177-3AD203B41FA5}">
                      <a16:colId xmlns:a16="http://schemas.microsoft.com/office/drawing/2014/main" val="2112545692"/>
                    </a:ext>
                  </a:extLst>
                </a:gridCol>
                <a:gridCol w="436713">
                  <a:extLst>
                    <a:ext uri="{9D8B030D-6E8A-4147-A177-3AD203B41FA5}">
                      <a16:colId xmlns:a16="http://schemas.microsoft.com/office/drawing/2014/main" val="2175171496"/>
                    </a:ext>
                  </a:extLst>
                </a:gridCol>
                <a:gridCol w="436713">
                  <a:extLst>
                    <a:ext uri="{9D8B030D-6E8A-4147-A177-3AD203B41FA5}">
                      <a16:colId xmlns:a16="http://schemas.microsoft.com/office/drawing/2014/main" val="2424549270"/>
                    </a:ext>
                  </a:extLst>
                </a:gridCol>
                <a:gridCol w="436713">
                  <a:extLst>
                    <a:ext uri="{9D8B030D-6E8A-4147-A177-3AD203B41FA5}">
                      <a16:colId xmlns:a16="http://schemas.microsoft.com/office/drawing/2014/main" val="279120710"/>
                    </a:ext>
                  </a:extLst>
                </a:gridCol>
                <a:gridCol w="436713">
                  <a:extLst>
                    <a:ext uri="{9D8B030D-6E8A-4147-A177-3AD203B41FA5}">
                      <a16:colId xmlns:a16="http://schemas.microsoft.com/office/drawing/2014/main" val="3986958745"/>
                    </a:ext>
                  </a:extLst>
                </a:gridCol>
                <a:gridCol w="436713">
                  <a:extLst>
                    <a:ext uri="{9D8B030D-6E8A-4147-A177-3AD203B41FA5}">
                      <a16:colId xmlns:a16="http://schemas.microsoft.com/office/drawing/2014/main" val="1182034995"/>
                    </a:ext>
                  </a:extLst>
                </a:gridCol>
                <a:gridCol w="436713">
                  <a:extLst>
                    <a:ext uri="{9D8B030D-6E8A-4147-A177-3AD203B41FA5}">
                      <a16:colId xmlns:a16="http://schemas.microsoft.com/office/drawing/2014/main" val="1853471152"/>
                    </a:ext>
                  </a:extLst>
                </a:gridCol>
                <a:gridCol w="436713">
                  <a:extLst>
                    <a:ext uri="{9D8B030D-6E8A-4147-A177-3AD203B41FA5}">
                      <a16:colId xmlns:a16="http://schemas.microsoft.com/office/drawing/2014/main" val="3236094559"/>
                    </a:ext>
                  </a:extLst>
                </a:gridCol>
                <a:gridCol w="436713">
                  <a:extLst>
                    <a:ext uri="{9D8B030D-6E8A-4147-A177-3AD203B41FA5}">
                      <a16:colId xmlns:a16="http://schemas.microsoft.com/office/drawing/2014/main" val="2743097191"/>
                    </a:ext>
                  </a:extLst>
                </a:gridCol>
                <a:gridCol w="436713">
                  <a:extLst>
                    <a:ext uri="{9D8B030D-6E8A-4147-A177-3AD203B41FA5}">
                      <a16:colId xmlns:a16="http://schemas.microsoft.com/office/drawing/2014/main" val="4170221072"/>
                    </a:ext>
                  </a:extLst>
                </a:gridCol>
                <a:gridCol w="436713">
                  <a:extLst>
                    <a:ext uri="{9D8B030D-6E8A-4147-A177-3AD203B41FA5}">
                      <a16:colId xmlns:a16="http://schemas.microsoft.com/office/drawing/2014/main" val="762710806"/>
                    </a:ext>
                  </a:extLst>
                </a:gridCol>
                <a:gridCol w="436713">
                  <a:extLst>
                    <a:ext uri="{9D8B030D-6E8A-4147-A177-3AD203B41FA5}">
                      <a16:colId xmlns:a16="http://schemas.microsoft.com/office/drawing/2014/main" val="3165371127"/>
                    </a:ext>
                  </a:extLst>
                </a:gridCol>
                <a:gridCol w="436713">
                  <a:extLst>
                    <a:ext uri="{9D8B030D-6E8A-4147-A177-3AD203B41FA5}">
                      <a16:colId xmlns:a16="http://schemas.microsoft.com/office/drawing/2014/main" val="585456264"/>
                    </a:ext>
                  </a:extLst>
                </a:gridCol>
                <a:gridCol w="436713">
                  <a:extLst>
                    <a:ext uri="{9D8B030D-6E8A-4147-A177-3AD203B41FA5}">
                      <a16:colId xmlns:a16="http://schemas.microsoft.com/office/drawing/2014/main" val="645277096"/>
                    </a:ext>
                  </a:extLst>
                </a:gridCol>
              </a:tblGrid>
              <a:tr h="396693">
                <a:tc>
                  <a:txBody>
                    <a:bodyPr/>
                    <a:lstStyle/>
                    <a:p>
                      <a:pPr algn="ctr">
                        <a:lnSpc>
                          <a:spcPct val="107000"/>
                        </a:lnSpc>
                        <a:spcAft>
                          <a:spcPts val="800"/>
                        </a:spcAft>
                      </a:pPr>
                      <a:r>
                        <a:rPr lang="en-CA" sz="12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kL</a:t>
                      </a:r>
                      <a:r>
                        <a:rPr lang="en-CA"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40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60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70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80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90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100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110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120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130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140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150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160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170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180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190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200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210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220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230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240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250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3988769"/>
                  </a:ext>
                </a:extLst>
              </a:tr>
              <a:tr h="396693">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a:t>
                      </a:r>
                      <a:r>
                        <a:rPr lang="en-CA" sz="1200" baseline="-25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cd</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227</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224</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211</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198</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183</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168</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152</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136</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121</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107</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94.6</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83.7</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74.3</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66.2</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59.2</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53.3</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48.1</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43.6</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39.7</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36.3</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33.3</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30.6</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28.3</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26.2</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24.3</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0844138"/>
                  </a:ext>
                </a:extLst>
              </a:tr>
              <a:tr h="396693">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0.3</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1.3</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1.3</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1.5</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1.5</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1.6</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1.6</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1.5</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1.4</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1.24</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1.09</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0.94</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0.81</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0.7</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0.59</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0.52</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0.45</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0.39</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0.34</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0.3</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0.27</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0.24</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0.21</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0.19</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4141731"/>
                  </a:ext>
                </a:extLst>
              </a:tr>
            </a:tbl>
          </a:graphicData>
        </a:graphic>
      </p:graphicFrame>
      <p:graphicFrame>
        <p:nvGraphicFramePr>
          <p:cNvPr id="5" name="Table 4">
            <a:extLst>
              <a:ext uri="{FF2B5EF4-FFF2-40B4-BE49-F238E27FC236}">
                <a16:creationId xmlns:a16="http://schemas.microsoft.com/office/drawing/2014/main" id="{965DE4F7-E283-4420-808F-07D4ABA29246}"/>
              </a:ext>
            </a:extLst>
          </p:cNvPr>
          <p:cNvGraphicFramePr>
            <a:graphicFrameLocks noGrp="1"/>
          </p:cNvGraphicFramePr>
          <p:nvPr>
            <p:extLst>
              <p:ext uri="{D42A27DB-BD31-4B8C-83A1-F6EECF244321}">
                <p14:modId xmlns:p14="http://schemas.microsoft.com/office/powerpoint/2010/main" val="2332038727"/>
              </p:ext>
            </p:extLst>
          </p:nvPr>
        </p:nvGraphicFramePr>
        <p:xfrm>
          <a:off x="1038687" y="2300301"/>
          <a:ext cx="8932197" cy="1324610"/>
        </p:xfrm>
        <a:graphic>
          <a:graphicData uri="http://schemas.openxmlformats.org/drawingml/2006/table">
            <a:tbl>
              <a:tblPr firstRow="1" firstCol="1" bandRow="1"/>
              <a:tblGrid>
                <a:gridCol w="4802504">
                  <a:extLst>
                    <a:ext uri="{9D8B030D-6E8A-4147-A177-3AD203B41FA5}">
                      <a16:colId xmlns:a16="http://schemas.microsoft.com/office/drawing/2014/main" val="1161254125"/>
                    </a:ext>
                  </a:extLst>
                </a:gridCol>
                <a:gridCol w="4129693">
                  <a:extLst>
                    <a:ext uri="{9D8B030D-6E8A-4147-A177-3AD203B41FA5}">
                      <a16:colId xmlns:a16="http://schemas.microsoft.com/office/drawing/2014/main" val="1993980378"/>
                    </a:ext>
                  </a:extLst>
                </a:gridCol>
              </a:tblGrid>
              <a:tr h="281940">
                <a:tc>
                  <a:txBody>
                    <a:bodyPr/>
                    <a:lstStyle/>
                    <a:p>
                      <a:pPr marR="4445" indent="630555" algn="l">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area provided by 2 ISMC 225 = 2*3301</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lnL>
                      <a:noFill/>
                    </a:lnL>
                    <a:lnR>
                      <a:noFill/>
                    </a:lnR>
                    <a:lnT>
                      <a:noFill/>
                    </a:lnT>
                    <a:lnB>
                      <a:noFill/>
                    </a:lnB>
                  </a:tcPr>
                </a:tc>
                <a:tc>
                  <a:txBody>
                    <a:bodyPr/>
                    <a:lstStyle/>
                    <a:p>
                      <a:pPr algn="ctr">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6602 mm</a:t>
                      </a:r>
                      <a:r>
                        <a:rPr lang="en-CA" sz="1800" baseline="30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 </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lnL>
                      <a:noFill/>
                    </a:lnL>
                    <a:lnR>
                      <a:noFill/>
                    </a:lnR>
                    <a:lnT>
                      <a:noFill/>
                    </a:lnT>
                    <a:lnB>
                      <a:noFill/>
                    </a:lnB>
                  </a:tcPr>
                </a:tc>
                <a:extLst>
                  <a:ext uri="{0D108BD9-81ED-4DB2-BD59-A6C34878D82A}">
                    <a16:rowId xmlns:a16="http://schemas.microsoft.com/office/drawing/2014/main" val="1004603808"/>
                  </a:ext>
                </a:extLst>
              </a:tr>
              <a:tr h="380365">
                <a:tc>
                  <a:txBody>
                    <a:bodyPr/>
                    <a:lstStyle/>
                    <a:p>
                      <a:pPr algn="l">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Now minimum radius of gyration (</a:t>
                      </a:r>
                      <a:r>
                        <a:rPr lang="en-CA" sz="18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ʎ</a:t>
                      </a:r>
                      <a:r>
                        <a:rPr lang="en-CA" sz="1800" baseline="-25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min</a:t>
                      </a: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nchor="ctr">
                    <a:lnL>
                      <a:noFill/>
                    </a:lnL>
                    <a:lnR>
                      <a:noFill/>
                    </a:lnR>
                    <a:lnT>
                      <a:noFill/>
                    </a:lnT>
                    <a:lnB>
                      <a:noFill/>
                    </a:lnB>
                  </a:tcPr>
                </a:tc>
                <a:tc>
                  <a:txBody>
                    <a:bodyPr/>
                    <a:lstStyle/>
                    <a:p>
                      <a:pPr algn="ctr">
                        <a:lnSpc>
                          <a:spcPct val="107000"/>
                        </a:lnSpc>
                        <a:spcAft>
                          <a:spcPts val="800"/>
                        </a:spcAft>
                        <a:tabLst>
                          <a:tab pos="1397635" algn="ctr"/>
                        </a:tabLs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a:t>
                      </a:r>
                      <a:r>
                        <a:rPr lang="en-CA" sz="18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a:t>
                      </a:r>
                      <a:r>
                        <a:rPr lang="en-CA" sz="1800" baseline="-25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z</a:t>
                      </a:r>
                      <a:r>
                        <a:rPr lang="en-CA" sz="1800" baseline="-25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90.3mm</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nchor="ctr">
                    <a:lnL>
                      <a:noFill/>
                    </a:lnL>
                    <a:lnR>
                      <a:noFill/>
                    </a:lnR>
                    <a:lnT>
                      <a:noFill/>
                    </a:lnT>
                    <a:lnB>
                      <a:noFill/>
                    </a:lnB>
                  </a:tcPr>
                </a:tc>
                <a:extLst>
                  <a:ext uri="{0D108BD9-81ED-4DB2-BD59-A6C34878D82A}">
                    <a16:rowId xmlns:a16="http://schemas.microsoft.com/office/drawing/2014/main" val="881888966"/>
                  </a:ext>
                </a:extLst>
              </a:tr>
              <a:tr h="365760">
                <a:tc>
                  <a:txBody>
                    <a:bodyPr/>
                    <a:lstStyle/>
                    <a:p>
                      <a:pPr algn="l">
                        <a:lnSpc>
                          <a:spcPct val="107000"/>
                        </a:lnSpc>
                        <a:spcAft>
                          <a:spcPts val="800"/>
                        </a:spcAft>
                        <a:tabLst>
                          <a:tab pos="2428240" algn="ctr"/>
                        </a:tabLs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Slenderness ration ʎ	= </a:t>
                      </a:r>
                      <a:r>
                        <a:rPr lang="en-CA" sz="18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kL</a:t>
                      </a: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r>
                        <a:rPr lang="en-CA" sz="18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a:t>
                      </a:r>
                      <a:r>
                        <a:rPr lang="en-CA" sz="1800" baseline="-25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z</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nchor="ctr">
                    <a:lnL>
                      <a:noFill/>
                    </a:lnL>
                    <a:lnR>
                      <a:noFill/>
                    </a:lnR>
                    <a:lnT>
                      <a:noFill/>
                    </a:lnT>
                    <a:lnB>
                      <a:noFill/>
                    </a:lnB>
                  </a:tcPr>
                </a:tc>
                <a:tc>
                  <a:txBody>
                    <a:bodyPr/>
                    <a:lstStyle/>
                    <a:p>
                      <a:pPr algn="ctr">
                        <a:lnSpc>
                          <a:spcPct val="107000"/>
                        </a:lnSpc>
                        <a:spcAft>
                          <a:spcPts val="800"/>
                        </a:spcAft>
                        <a:tabLst>
                          <a:tab pos="2125345" algn="ctr"/>
                        </a:tabLs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5500/90.3	= 60.90</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nchor="ctr">
                    <a:lnL>
                      <a:noFill/>
                    </a:lnL>
                    <a:lnR>
                      <a:noFill/>
                    </a:lnR>
                    <a:lnT>
                      <a:noFill/>
                    </a:lnT>
                    <a:lnB>
                      <a:noFill/>
                    </a:lnB>
                  </a:tcPr>
                </a:tc>
                <a:extLst>
                  <a:ext uri="{0D108BD9-81ED-4DB2-BD59-A6C34878D82A}">
                    <a16:rowId xmlns:a16="http://schemas.microsoft.com/office/drawing/2014/main" val="2864341332"/>
                  </a:ext>
                </a:extLst>
              </a:tr>
              <a:tr h="296545">
                <a:tc>
                  <a:txBody>
                    <a:bodyPr/>
                    <a:lstStyle/>
                    <a:p>
                      <a:pPr algn="l">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Effective slenderness ratio (ʎ</a:t>
                      </a:r>
                      <a:r>
                        <a:rPr lang="en-CA" sz="1800" baseline="-25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a:t>
                      </a: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lnL>
                      <a:noFill/>
                    </a:lnL>
                    <a:lnR>
                      <a:noFill/>
                    </a:lnR>
                    <a:lnT>
                      <a:noFill/>
                    </a:lnT>
                    <a:lnB>
                      <a:noFill/>
                    </a:lnB>
                  </a:tcPr>
                </a:tc>
                <a:tc>
                  <a:txBody>
                    <a:bodyPr/>
                    <a:lstStyle/>
                    <a:p>
                      <a:pPr algn="ctr">
                        <a:lnSpc>
                          <a:spcPct val="107000"/>
                        </a:lnSpc>
                        <a:spcAft>
                          <a:spcPts val="800"/>
                        </a:spcAft>
                        <a:tabLst>
                          <a:tab pos="3491230" algn="r"/>
                        </a:tabLs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1.05*60.90	= 63.95 &lt; 180 …. Ok</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lnL>
                      <a:noFill/>
                    </a:lnL>
                    <a:lnR>
                      <a:noFill/>
                    </a:lnR>
                    <a:lnT>
                      <a:noFill/>
                    </a:lnT>
                    <a:lnB>
                      <a:noFill/>
                    </a:lnB>
                  </a:tcPr>
                </a:tc>
                <a:extLst>
                  <a:ext uri="{0D108BD9-81ED-4DB2-BD59-A6C34878D82A}">
                    <a16:rowId xmlns:a16="http://schemas.microsoft.com/office/drawing/2014/main" val="1533867498"/>
                  </a:ext>
                </a:extLst>
              </a:tr>
            </a:tbl>
          </a:graphicData>
        </a:graphic>
      </p:graphicFrame>
    </p:spTree>
    <p:extLst>
      <p:ext uri="{BB962C8B-B14F-4D97-AF65-F5344CB8AC3E}">
        <p14:creationId xmlns:p14="http://schemas.microsoft.com/office/powerpoint/2010/main" val="2690280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45CBB1-71AA-4667-BE2C-6968CB978B6A}"/>
              </a:ext>
            </a:extLst>
          </p:cNvPr>
          <p:cNvSpPr>
            <a:spLocks noGrp="1"/>
          </p:cNvSpPr>
          <p:nvPr>
            <p:ph idx="1"/>
          </p:nvPr>
        </p:nvSpPr>
        <p:spPr>
          <a:xfrm>
            <a:off x="0" y="-2"/>
            <a:ext cx="12191999" cy="6858001"/>
          </a:xfrm>
        </p:spPr>
        <p:txBody>
          <a:bodyPr>
            <a:normAutofit/>
          </a:bodyPr>
          <a:lstStyle/>
          <a:p>
            <a:pPr marL="0" indent="0">
              <a:buNone/>
            </a:pPr>
            <a:r>
              <a:rPr lang="en-IN" sz="1800">
                <a:latin typeface="Times New Roman" panose="02020603050405020304" pitchFamily="18" charset="0"/>
                <a:cs typeface="Times New Roman" panose="02020603050405020304" pitchFamily="18" charset="0"/>
              </a:rPr>
              <a:t>A) Arrangement 1 – Channels are placed back to back</a:t>
            </a:r>
          </a:p>
          <a:p>
            <a:pPr marL="0" indent="0">
              <a:buNone/>
            </a:pPr>
            <a:r>
              <a:rPr lang="en-IN" sz="1800">
                <a:latin typeface="Times New Roman" panose="02020603050405020304" pitchFamily="18" charset="0"/>
                <a:cs typeface="Times New Roman" panose="02020603050405020304" pitchFamily="18" charset="0"/>
              </a:rPr>
              <a:t> 	The channels are so spaced that </a:t>
            </a:r>
          </a:p>
          <a:p>
            <a:pPr marL="0" indent="0">
              <a:buNone/>
            </a:pPr>
            <a:r>
              <a:rPr lang="en-IN" sz="1800">
                <a:latin typeface="Times New Roman" panose="02020603050405020304" pitchFamily="18" charset="0"/>
                <a:cs typeface="Times New Roman" panose="02020603050405020304" pitchFamily="18" charset="0"/>
              </a:rPr>
              <a:t>				M.O.I. </a:t>
            </a:r>
            <a:r>
              <a:rPr lang="en-IN" sz="1800" baseline="-25000">
                <a:latin typeface="Times New Roman" panose="02020603050405020304" pitchFamily="18" charset="0"/>
                <a:cs typeface="Times New Roman" panose="02020603050405020304" pitchFamily="18" charset="0"/>
              </a:rPr>
              <a:t>z</a:t>
            </a:r>
            <a:r>
              <a:rPr lang="en-IN" sz="1800">
                <a:latin typeface="Times New Roman" panose="02020603050405020304" pitchFamily="18" charset="0"/>
                <a:cs typeface="Times New Roman" panose="02020603050405020304" pitchFamily="18" charset="0"/>
              </a:rPr>
              <a:t> = M.O.I. </a:t>
            </a:r>
            <a:r>
              <a:rPr lang="en-IN" sz="1800" baseline="-25000">
                <a:latin typeface="Times New Roman" panose="02020603050405020304" pitchFamily="18" charset="0"/>
                <a:cs typeface="Times New Roman" panose="02020603050405020304" pitchFamily="18" charset="0"/>
              </a:rPr>
              <a:t>y</a:t>
            </a:r>
          </a:p>
          <a:p>
            <a:pPr marL="0" indent="0">
              <a:buNone/>
            </a:pPr>
            <a:r>
              <a:rPr lang="en-IN" sz="1800">
                <a:latin typeface="Times New Roman" panose="02020603050405020304" pitchFamily="18" charset="0"/>
                <a:cs typeface="Times New Roman" panose="02020603050405020304" pitchFamily="18" charset="0"/>
              </a:rPr>
              <a:t>			2I</a:t>
            </a:r>
            <a:r>
              <a:rPr lang="en-IN" sz="1800" baseline="-25000">
                <a:latin typeface="Times New Roman" panose="02020603050405020304" pitchFamily="18" charset="0"/>
                <a:cs typeface="Times New Roman" panose="02020603050405020304" pitchFamily="18" charset="0"/>
              </a:rPr>
              <a:t>z</a:t>
            </a:r>
            <a:r>
              <a:rPr lang="en-IN" sz="1800">
                <a:latin typeface="Times New Roman" panose="02020603050405020304" pitchFamily="18" charset="0"/>
                <a:cs typeface="Times New Roman" panose="02020603050405020304" pitchFamily="18" charset="0"/>
              </a:rPr>
              <a:t> = 2(</a:t>
            </a:r>
            <a:r>
              <a:rPr lang="en-IN" sz="1800" err="1">
                <a:latin typeface="Times New Roman" panose="02020603050405020304" pitchFamily="18" charset="0"/>
                <a:cs typeface="Times New Roman" panose="02020603050405020304" pitchFamily="18" charset="0"/>
              </a:rPr>
              <a:t>I</a:t>
            </a:r>
            <a:r>
              <a:rPr lang="en-IN" sz="1800" baseline="-25000" err="1">
                <a:latin typeface="Times New Roman" panose="02020603050405020304" pitchFamily="18" charset="0"/>
                <a:cs typeface="Times New Roman" panose="02020603050405020304" pitchFamily="18" charset="0"/>
              </a:rPr>
              <a:t>y</a:t>
            </a:r>
            <a:r>
              <a:rPr lang="en-IN" sz="1800">
                <a:latin typeface="Times New Roman" panose="02020603050405020304" pitchFamily="18" charset="0"/>
                <a:cs typeface="Times New Roman" panose="02020603050405020304" pitchFamily="18" charset="0"/>
              </a:rPr>
              <a:t> + A(S/2 + </a:t>
            </a:r>
            <a:r>
              <a:rPr lang="en-IN" sz="1800" err="1">
                <a:latin typeface="Times New Roman" panose="02020603050405020304" pitchFamily="18" charset="0"/>
                <a:cs typeface="Times New Roman" panose="02020603050405020304" pitchFamily="18" charset="0"/>
              </a:rPr>
              <a:t>C</a:t>
            </a:r>
            <a:r>
              <a:rPr lang="en-IN" sz="1800" baseline="-25000" err="1">
                <a:latin typeface="Times New Roman" panose="02020603050405020304" pitchFamily="18" charset="0"/>
                <a:cs typeface="Times New Roman" panose="02020603050405020304" pitchFamily="18" charset="0"/>
              </a:rPr>
              <a:t>yy</a:t>
            </a:r>
            <a:r>
              <a:rPr lang="en-IN" sz="1800">
                <a:latin typeface="Times New Roman" panose="02020603050405020304" pitchFamily="18" charset="0"/>
                <a:cs typeface="Times New Roman" panose="02020603050405020304" pitchFamily="18" charset="0"/>
              </a:rPr>
              <a:t>)</a:t>
            </a:r>
            <a:r>
              <a:rPr lang="en-IN" sz="1800" baseline="30000">
                <a:latin typeface="Times New Roman" panose="02020603050405020304" pitchFamily="18" charset="0"/>
                <a:cs typeface="Times New Roman" panose="02020603050405020304" pitchFamily="18" charset="0"/>
              </a:rPr>
              <a:t>2</a:t>
            </a:r>
            <a:r>
              <a:rPr lang="en-IN" sz="1800">
                <a:latin typeface="Times New Roman" panose="02020603050405020304" pitchFamily="18" charset="0"/>
                <a:cs typeface="Times New Roman" panose="02020603050405020304" pitchFamily="18" charset="0"/>
              </a:rPr>
              <a:t>)</a:t>
            </a:r>
          </a:p>
          <a:p>
            <a:pPr marL="0" indent="0">
              <a:buNone/>
            </a:pPr>
            <a:r>
              <a:rPr lang="en-IN" sz="1800">
                <a:latin typeface="Times New Roman" panose="02020603050405020304" pitchFamily="18" charset="0"/>
                <a:cs typeface="Times New Roman" panose="02020603050405020304" pitchFamily="18" charset="0"/>
              </a:rPr>
              <a:t>			2*2694.6*10000 = 2(187.2*10000 + 3301 (S/2 + 23.6)</a:t>
            </a:r>
            <a:r>
              <a:rPr lang="en-IN" sz="1800" baseline="30000">
                <a:latin typeface="Times New Roman" panose="02020603050405020304" pitchFamily="18" charset="0"/>
                <a:cs typeface="Times New Roman" panose="02020603050405020304" pitchFamily="18" charset="0"/>
              </a:rPr>
              <a:t>2</a:t>
            </a:r>
            <a:r>
              <a:rPr lang="en-IN" sz="1800">
                <a:latin typeface="Times New Roman" panose="02020603050405020304" pitchFamily="18" charset="0"/>
                <a:cs typeface="Times New Roman" panose="02020603050405020304" pitchFamily="18" charset="0"/>
              </a:rPr>
              <a:t>)</a:t>
            </a:r>
          </a:p>
          <a:p>
            <a:pPr marL="0" indent="0">
              <a:buNone/>
            </a:pPr>
            <a:r>
              <a:rPr lang="en-IN" sz="1800">
                <a:latin typeface="Times New Roman" panose="02020603050405020304" pitchFamily="18" charset="0"/>
                <a:cs typeface="Times New Roman" panose="02020603050405020304" pitchFamily="18" charset="0"/>
              </a:rPr>
              <a:t>			S = 120.47 mm = 120.47 mm</a:t>
            </a:r>
          </a:p>
          <a:p>
            <a:pPr marL="0" indent="0">
              <a:buNone/>
            </a:pPr>
            <a:r>
              <a:rPr lang="en-IN" sz="1800">
                <a:latin typeface="Times New Roman" panose="02020603050405020304" pitchFamily="18" charset="0"/>
                <a:cs typeface="Times New Roman" panose="02020603050405020304" pitchFamily="18" charset="0"/>
              </a:rPr>
              <a:t>		Thus place channels back to back at a spacing of 120.47 mm</a:t>
            </a:r>
          </a:p>
          <a:p>
            <a:pPr marL="0" indent="0">
              <a:buNone/>
            </a:pPr>
            <a:r>
              <a:rPr lang="en-IN" sz="1800">
                <a:latin typeface="Times New Roman" panose="02020603050405020304" pitchFamily="18" charset="0"/>
                <a:cs typeface="Times New Roman" panose="02020603050405020304" pitchFamily="18" charset="0"/>
              </a:rPr>
              <a:t>Design of lacings</a:t>
            </a:r>
          </a:p>
          <a:p>
            <a:pPr marL="0" indent="0">
              <a:buNone/>
            </a:pPr>
            <a:r>
              <a:rPr lang="en-IN" sz="1800">
                <a:latin typeface="Times New Roman" panose="02020603050405020304" pitchFamily="18" charset="0"/>
                <a:cs typeface="Times New Roman" panose="02020603050405020304" pitchFamily="18" charset="0"/>
              </a:rPr>
              <a:t>	Let lacing are inclined at 45 </a:t>
            </a:r>
            <a:r>
              <a:rPr lang="en-IN" sz="1800" err="1">
                <a:latin typeface="Times New Roman" panose="02020603050405020304" pitchFamily="18" charset="0"/>
                <a:cs typeface="Times New Roman" panose="02020603050405020304" pitchFamily="18" charset="0"/>
              </a:rPr>
              <a:t>deg</a:t>
            </a:r>
            <a:r>
              <a:rPr lang="en-IN" sz="1800">
                <a:latin typeface="Times New Roman" panose="02020603050405020304" pitchFamily="18" charset="0"/>
                <a:cs typeface="Times New Roman" panose="02020603050405020304" pitchFamily="18" charset="0"/>
              </a:rPr>
              <a:t> with the horizontal</a:t>
            </a:r>
          </a:p>
          <a:p>
            <a:pPr marL="0" indent="0">
              <a:buNone/>
            </a:pPr>
            <a:r>
              <a:rPr lang="en-IN" sz="1800">
                <a:latin typeface="Times New Roman" panose="02020603050405020304" pitchFamily="18" charset="0"/>
                <a:cs typeface="Times New Roman" panose="02020603050405020304" pitchFamily="18" charset="0"/>
              </a:rPr>
              <a:t>	Thus length of channel between lacings = (120.47 +45+45)cot45 * 2 = 420.94 mm</a:t>
            </a:r>
          </a:p>
          <a:p>
            <a:pPr marL="0" indent="0">
              <a:buNone/>
            </a:pPr>
            <a:r>
              <a:rPr lang="en-IN" sz="1800">
                <a:latin typeface="Times New Roman" panose="02020603050405020304" pitchFamily="18" charset="0"/>
                <a:cs typeface="Times New Roman" panose="02020603050405020304" pitchFamily="18" charset="0"/>
              </a:rPr>
              <a:t>	Therefore, Slenderness ratio of portion of channel between lacings</a:t>
            </a:r>
          </a:p>
          <a:p>
            <a:pPr marL="0" indent="0">
              <a:buNone/>
            </a:pPr>
            <a:r>
              <a:rPr lang="en-IN" sz="1800">
                <a:latin typeface="Times New Roman" panose="02020603050405020304" pitchFamily="18" charset="0"/>
                <a:cs typeface="Times New Roman" panose="02020603050405020304" pitchFamily="18" charset="0"/>
              </a:rPr>
              <a:t>				= 420.94/</a:t>
            </a:r>
            <a:r>
              <a:rPr lang="en-IN" sz="1800" err="1">
                <a:latin typeface="Times New Roman" panose="02020603050405020304" pitchFamily="18" charset="0"/>
                <a:cs typeface="Times New Roman" panose="02020603050405020304" pitchFamily="18" charset="0"/>
              </a:rPr>
              <a:t>r</a:t>
            </a:r>
            <a:r>
              <a:rPr lang="en-IN" sz="1800" baseline="-25000" err="1">
                <a:latin typeface="Times New Roman" panose="02020603050405020304" pitchFamily="18" charset="0"/>
                <a:cs typeface="Times New Roman" panose="02020603050405020304" pitchFamily="18" charset="0"/>
              </a:rPr>
              <a:t>y</a:t>
            </a:r>
            <a:r>
              <a:rPr lang="en-IN" sz="1800">
                <a:latin typeface="Times New Roman" panose="02020603050405020304" pitchFamily="18" charset="0"/>
                <a:cs typeface="Times New Roman" panose="02020603050405020304" pitchFamily="18" charset="0"/>
              </a:rPr>
              <a:t> = 440.95/23.8  = 18.3 &lt; 50 (OK)</a:t>
            </a:r>
          </a:p>
          <a:p>
            <a:pPr marL="0" indent="0">
              <a:buNone/>
            </a:pPr>
            <a:r>
              <a:rPr lang="en-IN" sz="1800">
                <a:latin typeface="Times New Roman" panose="02020603050405020304" pitchFamily="18" charset="0"/>
                <a:cs typeface="Times New Roman" panose="02020603050405020304" pitchFamily="18" charset="0"/>
              </a:rPr>
              <a:t>		Also, 0.7 (</a:t>
            </a:r>
            <a:r>
              <a:rPr lang="en-IN" sz="1800" err="1">
                <a:latin typeface="Times New Roman" panose="02020603050405020304" pitchFamily="18" charset="0"/>
                <a:cs typeface="Times New Roman" panose="02020603050405020304" pitchFamily="18" charset="0"/>
              </a:rPr>
              <a:t>kL</a:t>
            </a:r>
            <a:r>
              <a:rPr lang="en-IN" sz="1800">
                <a:latin typeface="Times New Roman" panose="02020603050405020304" pitchFamily="18" charset="0"/>
                <a:cs typeface="Times New Roman" panose="02020603050405020304" pitchFamily="18" charset="0"/>
              </a:rPr>
              <a:t>/r)</a:t>
            </a:r>
            <a:r>
              <a:rPr lang="en-IN" sz="1800" baseline="-25000">
                <a:latin typeface="Times New Roman" panose="02020603050405020304" pitchFamily="18" charset="0"/>
                <a:cs typeface="Times New Roman" panose="02020603050405020304" pitchFamily="18" charset="0"/>
              </a:rPr>
              <a:t>e</a:t>
            </a:r>
            <a:r>
              <a:rPr lang="en-IN" sz="1800">
                <a:latin typeface="Times New Roman" panose="02020603050405020304" pitchFamily="18" charset="0"/>
                <a:cs typeface="Times New Roman" panose="02020603050405020304" pitchFamily="18" charset="0"/>
              </a:rPr>
              <a:t> = 0.7 x 63.95 = 44.76 &gt;  18.52 (OK)</a:t>
            </a:r>
          </a:p>
          <a:p>
            <a:pPr marL="0" indent="0">
              <a:buNone/>
            </a:pPr>
            <a:endParaRPr lang="en-IN" sz="180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	Design shear for lacing (V0 = 2.5% of axial load = 2.5/100 x 1000 = 25 KN</a:t>
            </a:r>
          </a:p>
          <a:p>
            <a:pPr marL="0" indent="0">
              <a:buNone/>
            </a:pPr>
            <a:r>
              <a:rPr lang="en-IN" sz="1800">
                <a:latin typeface="Times New Roman" panose="02020603050405020304" pitchFamily="18" charset="0"/>
                <a:cs typeface="Times New Roman" panose="02020603050405020304" pitchFamily="18" charset="0"/>
              </a:rPr>
              <a:t>	Therefore, 	shear in each plane = V/N = 2.5/2 = 12.5 KN</a:t>
            </a:r>
          </a:p>
          <a:p>
            <a:pPr marL="0" indent="0">
              <a:buNone/>
            </a:pPr>
            <a:r>
              <a:rPr lang="en-IN" sz="1800">
                <a:latin typeface="Times New Roman" panose="02020603050405020304" pitchFamily="18" charset="0"/>
                <a:cs typeface="Times New Roman" panose="02020603050405020304" pitchFamily="18" charset="0"/>
              </a:rPr>
              <a:t>	Therefore, compressive force in the lacing bars = (V/N) *cosec (45) = 17.68 KN</a:t>
            </a:r>
          </a:p>
          <a:p>
            <a:pPr marL="0" indent="0">
              <a:buNone/>
            </a:pPr>
            <a:endParaRPr lang="en-IN" sz="600">
              <a:latin typeface="Times New Roman" panose="02020603050405020304" pitchFamily="18" charset="0"/>
              <a:cs typeface="Times New Roman" panose="02020603050405020304" pitchFamily="18" charset="0"/>
            </a:endParaRPr>
          </a:p>
        </p:txBody>
      </p:sp>
      <p:pic>
        <p:nvPicPr>
          <p:cNvPr id="4" name="Picture 3" descr="A picture containing text, appliance, kitchen appliance, stove&#10;&#10;Description automatically generated">
            <a:extLst>
              <a:ext uri="{FF2B5EF4-FFF2-40B4-BE49-F238E27FC236}">
                <a16:creationId xmlns:a16="http://schemas.microsoft.com/office/drawing/2014/main" id="{786B23D0-C18E-45CE-A87E-F30EA8775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8126" y="292963"/>
            <a:ext cx="3795249" cy="2382221"/>
          </a:xfrm>
          <a:prstGeom prst="rect">
            <a:avLst/>
          </a:prstGeom>
        </p:spPr>
      </p:pic>
      <p:pic>
        <p:nvPicPr>
          <p:cNvPr id="6" name="Picture 5" descr="Diagram, engineering drawing&#10;&#10;Description automatically generated">
            <a:extLst>
              <a:ext uri="{FF2B5EF4-FFF2-40B4-BE49-F238E27FC236}">
                <a16:creationId xmlns:a16="http://schemas.microsoft.com/office/drawing/2014/main" id="{1E823C0D-9368-4E52-A14F-FFF734948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8390" y="2968149"/>
            <a:ext cx="3071793" cy="2270003"/>
          </a:xfrm>
          <a:prstGeom prst="rect">
            <a:avLst/>
          </a:prstGeom>
        </p:spPr>
      </p:pic>
      <p:sp>
        <p:nvSpPr>
          <p:cNvPr id="2" name="TextBox 1">
            <a:extLst>
              <a:ext uri="{FF2B5EF4-FFF2-40B4-BE49-F238E27FC236}">
                <a16:creationId xmlns:a16="http://schemas.microsoft.com/office/drawing/2014/main" id="{E1E32F19-9E26-4AFF-81CC-BA07CBB0FBE2}"/>
              </a:ext>
            </a:extLst>
          </p:cNvPr>
          <p:cNvSpPr txBox="1"/>
          <p:nvPr/>
        </p:nvSpPr>
        <p:spPr>
          <a:xfrm flipH="1">
            <a:off x="9811156" y="4955832"/>
            <a:ext cx="1163579" cy="369332"/>
          </a:xfrm>
          <a:prstGeom prst="rect">
            <a:avLst/>
          </a:prstGeom>
          <a:solidFill>
            <a:schemeClr val="bg1"/>
          </a:solidFill>
        </p:spPr>
        <p:txBody>
          <a:bodyPr wrap="square" rtlCol="0">
            <a:spAutoFit/>
          </a:bodyPr>
          <a:lstStyle/>
          <a:p>
            <a:r>
              <a:rPr lang="en-CA"/>
              <a:t>120.47</a:t>
            </a:r>
          </a:p>
        </p:txBody>
      </p:sp>
    </p:spTree>
    <p:extLst>
      <p:ext uri="{BB962C8B-B14F-4D97-AF65-F5344CB8AC3E}">
        <p14:creationId xmlns:p14="http://schemas.microsoft.com/office/powerpoint/2010/main" val="4148467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91DDA-DA07-40CA-96D8-EAF01DB19521}"/>
              </a:ext>
            </a:extLst>
          </p:cNvPr>
          <p:cNvSpPr>
            <a:spLocks noGrp="1"/>
          </p:cNvSpPr>
          <p:nvPr>
            <p:ph idx="1"/>
          </p:nvPr>
        </p:nvSpPr>
        <p:spPr>
          <a:xfrm>
            <a:off x="491970" y="0"/>
            <a:ext cx="11484005" cy="6858000"/>
          </a:xfrm>
        </p:spPr>
        <p:txBody>
          <a:bodyPr>
            <a:normAutofit fontScale="92500" lnSpcReduction="20000"/>
          </a:bodyPr>
          <a:lstStyle/>
          <a:p>
            <a:pPr marL="0" indent="0">
              <a:buNone/>
            </a:pPr>
            <a:r>
              <a:rPr lang="en-IN" sz="1800" b="1">
                <a:latin typeface="Times New Roman" panose="02020603050405020304" pitchFamily="18" charset="0"/>
                <a:cs typeface="Times New Roman" panose="02020603050405020304" pitchFamily="18" charset="0"/>
              </a:rPr>
              <a:t>Section of lacing flat</a:t>
            </a:r>
          </a:p>
          <a:p>
            <a:pPr marL="0" indent="0">
              <a:buNone/>
            </a:pPr>
            <a:r>
              <a:rPr lang="en-IN" sz="1800">
                <a:latin typeface="Times New Roman" panose="02020603050405020304" pitchFamily="18" charset="0"/>
                <a:cs typeface="Times New Roman" panose="02020603050405020304" pitchFamily="18" charset="0"/>
              </a:rPr>
              <a:t>	Using 16 mm diameter bolts, minimum width of lacing flat required = 3 x 16 = 48 mm =  say 55 mm</a:t>
            </a:r>
          </a:p>
          <a:p>
            <a:pPr marL="0" indent="0">
              <a:buNone/>
            </a:pPr>
            <a:r>
              <a:rPr lang="en-IN" sz="1800">
                <a:latin typeface="Times New Roman" panose="02020603050405020304" pitchFamily="18" charset="0"/>
                <a:cs typeface="Times New Roman" panose="02020603050405020304" pitchFamily="18" charset="0"/>
              </a:rPr>
              <a:t>Thus minimum thickness of lacing flat</a:t>
            </a:r>
          </a:p>
          <a:p>
            <a:pPr marL="0" indent="0">
              <a:buNone/>
            </a:pPr>
            <a:r>
              <a:rPr lang="en-IN" sz="1800">
                <a:latin typeface="Times New Roman" panose="02020603050405020304" pitchFamily="18" charset="0"/>
                <a:cs typeface="Times New Roman" panose="02020603050405020304" pitchFamily="18" charset="0"/>
              </a:rPr>
              <a:t>				= 1/40 ( Distance between the inner end bolts)</a:t>
            </a:r>
          </a:p>
          <a:p>
            <a:pPr marL="0" indent="0">
              <a:buNone/>
            </a:pPr>
            <a:r>
              <a:rPr lang="en-IN" sz="1800">
                <a:latin typeface="Times New Roman" panose="02020603050405020304" pitchFamily="18" charset="0"/>
                <a:cs typeface="Times New Roman" panose="02020603050405020304" pitchFamily="18" charset="0"/>
              </a:rPr>
              <a:t>				= 1/40 ( 120.47 + 45 +45)cosec 45</a:t>
            </a:r>
          </a:p>
          <a:p>
            <a:pPr marL="0" indent="0">
              <a:buNone/>
            </a:pPr>
            <a:r>
              <a:rPr lang="en-IN" sz="1800">
                <a:latin typeface="Times New Roman" panose="02020603050405020304" pitchFamily="18" charset="0"/>
                <a:cs typeface="Times New Roman" panose="02020603050405020304" pitchFamily="18" charset="0"/>
              </a:rPr>
              <a:t>				= 5.26 mm = say 8 mm</a:t>
            </a:r>
          </a:p>
          <a:p>
            <a:pPr marL="0" indent="0">
              <a:buNone/>
            </a:pPr>
            <a:r>
              <a:rPr lang="en-IN" sz="1800">
                <a:latin typeface="Times New Roman" panose="02020603050405020304" pitchFamily="18" charset="0"/>
                <a:cs typeface="Times New Roman" panose="02020603050405020304" pitchFamily="18" charset="0"/>
              </a:rPr>
              <a:t>	Therefore provide lacing flat of size 55 x 8 mm( 55 ISF 8mm)</a:t>
            </a:r>
          </a:p>
          <a:p>
            <a:pPr marL="0" indent="0">
              <a:buNone/>
            </a:pPr>
            <a:r>
              <a:rPr lang="en-IN" sz="1800">
                <a:latin typeface="Times New Roman" panose="02020603050405020304" pitchFamily="18" charset="0"/>
                <a:cs typeface="Times New Roman" panose="02020603050405020304" pitchFamily="18" charset="0"/>
              </a:rPr>
              <a:t>	Minimum radius of gyration, </a:t>
            </a:r>
          </a:p>
          <a:p>
            <a:pPr marL="0" indent="0">
              <a:buNone/>
            </a:pPr>
            <a:r>
              <a:rPr lang="en-IN" sz="1800">
                <a:latin typeface="Times New Roman" panose="02020603050405020304" pitchFamily="18" charset="0"/>
                <a:cs typeface="Times New Roman" panose="02020603050405020304" pitchFamily="18" charset="0"/>
              </a:rPr>
              <a:t>				R = t/sqrt(12) = 8/sqrt(12) = 2.30</a:t>
            </a:r>
          </a:p>
          <a:p>
            <a:pPr marL="0" indent="0">
              <a:buNone/>
            </a:pPr>
            <a:r>
              <a:rPr lang="en-IN" sz="1800">
                <a:latin typeface="Times New Roman" panose="02020603050405020304" pitchFamily="18" charset="0"/>
                <a:cs typeface="Times New Roman" panose="02020603050405020304" pitchFamily="18" charset="0"/>
              </a:rPr>
              <a:t>Length of lacing is 420.94  and consider both end fixed,  so K = 0.5</a:t>
            </a:r>
          </a:p>
          <a:p>
            <a:pPr marL="0" indent="0">
              <a:buNone/>
            </a:pPr>
            <a:r>
              <a:rPr lang="en-IN" sz="1800">
                <a:latin typeface="Times New Roman" panose="02020603050405020304" pitchFamily="18" charset="0"/>
                <a:cs typeface="Times New Roman" panose="02020603050405020304" pitchFamily="18" charset="0"/>
              </a:rPr>
              <a:t>Slenderness ratio, KL/r = 210.47 cosec 45/2.30  = 129 &lt; 145 </a:t>
            </a:r>
            <a:r>
              <a:rPr lang="en-IN" sz="1800">
                <a:highlight>
                  <a:srgbClr val="FF0000"/>
                </a:highlight>
                <a:latin typeface="Times New Roman" panose="02020603050405020304" pitchFamily="18" charset="0"/>
                <a:cs typeface="Times New Roman" panose="02020603050405020304" pitchFamily="18" charset="0"/>
              </a:rPr>
              <a:t>OK</a:t>
            </a:r>
          </a:p>
          <a:p>
            <a:pPr marL="0" indent="0">
              <a:buNone/>
            </a:pPr>
            <a:r>
              <a:rPr lang="en-IN" sz="1800" err="1">
                <a:latin typeface="Times New Roman" panose="02020603050405020304" pitchFamily="18" charset="0"/>
                <a:cs typeface="Times New Roman" panose="02020603050405020304" pitchFamily="18" charset="0"/>
              </a:rPr>
              <a:t>F</a:t>
            </a:r>
            <a:r>
              <a:rPr lang="en-IN" sz="1800" baseline="-25000" err="1">
                <a:latin typeface="Times New Roman" panose="02020603050405020304" pitchFamily="18" charset="0"/>
                <a:cs typeface="Times New Roman" panose="02020603050405020304" pitchFamily="18" charset="0"/>
              </a:rPr>
              <a:t>cd</a:t>
            </a:r>
            <a:r>
              <a:rPr lang="en-IN" sz="1800" baseline="-25000">
                <a:latin typeface="Times New Roman" panose="02020603050405020304" pitchFamily="18" charset="0"/>
                <a:cs typeface="Times New Roman" panose="02020603050405020304" pitchFamily="18" charset="0"/>
              </a:rPr>
              <a:t> = </a:t>
            </a:r>
            <a:r>
              <a:rPr lang="en-IN" sz="1800">
                <a:latin typeface="Times New Roman" panose="02020603050405020304" pitchFamily="18" charset="0"/>
                <a:cs typeface="Times New Roman" panose="02020603050405020304" pitchFamily="18" charset="0"/>
              </a:rPr>
              <a:t>75.24, </a:t>
            </a:r>
            <a:r>
              <a:rPr lang="en-IN" sz="1800" err="1">
                <a:latin typeface="Times New Roman" panose="02020603050405020304" pitchFamily="18" charset="0"/>
                <a:cs typeface="Times New Roman" panose="02020603050405020304" pitchFamily="18" charset="0"/>
              </a:rPr>
              <a:t>P</a:t>
            </a:r>
            <a:r>
              <a:rPr lang="en-IN" sz="1800" baseline="-25000" err="1">
                <a:latin typeface="Times New Roman" panose="02020603050405020304" pitchFamily="18" charset="0"/>
                <a:cs typeface="Times New Roman" panose="02020603050405020304" pitchFamily="18" charset="0"/>
              </a:rPr>
              <a:t>cd</a:t>
            </a:r>
            <a:r>
              <a:rPr lang="en-IN" sz="1800" baseline="-25000">
                <a:latin typeface="Times New Roman" panose="02020603050405020304" pitchFamily="18" charset="0"/>
                <a:cs typeface="Times New Roman" panose="02020603050405020304" pitchFamily="18" charset="0"/>
              </a:rPr>
              <a:t> </a:t>
            </a:r>
            <a:r>
              <a:rPr lang="en-IN" sz="1800">
                <a:latin typeface="Times New Roman" panose="02020603050405020304" pitchFamily="18" charset="0"/>
                <a:cs typeface="Times New Roman" panose="02020603050405020304" pitchFamily="18" charset="0"/>
              </a:rPr>
              <a:t>= 75.24*55*8 = 33.10KN &gt; 17.68 </a:t>
            </a:r>
          </a:p>
          <a:p>
            <a:pPr marL="0" indent="0">
              <a:buNone/>
            </a:pPr>
            <a:r>
              <a:rPr lang="en-IN" sz="1800">
                <a:latin typeface="Times New Roman" panose="02020603050405020304" pitchFamily="18" charset="0"/>
                <a:cs typeface="Times New Roman" panose="02020603050405020304" pitchFamily="18" charset="0"/>
              </a:rPr>
              <a:t>Therefore provide lacing flat of size 55 x 12 mm( 55 ISF 12 mm)</a:t>
            </a:r>
          </a:p>
          <a:p>
            <a:pPr marL="0" indent="0">
              <a:buNone/>
            </a:pPr>
            <a:r>
              <a:rPr lang="en-IN" sz="1800">
                <a:latin typeface="Times New Roman" panose="02020603050405020304" pitchFamily="18" charset="0"/>
                <a:cs typeface="Times New Roman" panose="02020603050405020304" pitchFamily="18" charset="0"/>
              </a:rPr>
              <a:t>Minimum radius of gyration, </a:t>
            </a:r>
          </a:p>
          <a:p>
            <a:pPr marL="0" indent="0">
              <a:buNone/>
            </a:pPr>
            <a:r>
              <a:rPr lang="en-IN" sz="1800">
                <a:latin typeface="Times New Roman" panose="02020603050405020304" pitchFamily="18" charset="0"/>
                <a:cs typeface="Times New Roman" panose="02020603050405020304" pitchFamily="18" charset="0"/>
              </a:rPr>
              <a:t>				R = t/sqrt(12) = 12/sqrt(12) = 3.64</a:t>
            </a:r>
          </a:p>
          <a:p>
            <a:pPr marL="0" indent="0">
              <a:buNone/>
            </a:pPr>
            <a:r>
              <a:rPr lang="en-IN" sz="1800">
                <a:latin typeface="Times New Roman" panose="02020603050405020304" pitchFamily="18" charset="0"/>
                <a:cs typeface="Times New Roman" panose="02020603050405020304" pitchFamily="18" charset="0"/>
              </a:rPr>
              <a:t>			For KL/r = 107.16, </a:t>
            </a:r>
            <a:r>
              <a:rPr lang="en-IN" sz="1800" err="1">
                <a:latin typeface="Times New Roman" panose="02020603050405020304" pitchFamily="18" charset="0"/>
                <a:cs typeface="Times New Roman" panose="02020603050405020304" pitchFamily="18" charset="0"/>
              </a:rPr>
              <a:t>f</a:t>
            </a:r>
            <a:r>
              <a:rPr lang="en-IN" sz="1800" baseline="-25000" err="1">
                <a:latin typeface="Times New Roman" panose="02020603050405020304" pitchFamily="18" charset="0"/>
                <a:cs typeface="Times New Roman" panose="02020603050405020304" pitchFamily="18" charset="0"/>
              </a:rPr>
              <a:t>y</a:t>
            </a:r>
            <a:r>
              <a:rPr lang="en-IN" sz="1800">
                <a:latin typeface="Times New Roman" panose="02020603050405020304" pitchFamily="18" charset="0"/>
                <a:cs typeface="Times New Roman" panose="02020603050405020304" pitchFamily="18" charset="0"/>
              </a:rPr>
              <a:t> = 250 N/mm</a:t>
            </a:r>
            <a:r>
              <a:rPr lang="en-IN" sz="1800" baseline="30000">
                <a:latin typeface="Times New Roman" panose="02020603050405020304" pitchFamily="18" charset="0"/>
                <a:cs typeface="Times New Roman" panose="02020603050405020304" pitchFamily="18" charset="0"/>
              </a:rPr>
              <a:t>2</a:t>
            </a:r>
            <a:r>
              <a:rPr lang="en-IN" sz="1800">
                <a:latin typeface="Times New Roman" panose="02020603050405020304" pitchFamily="18" charset="0"/>
                <a:cs typeface="Times New Roman" panose="02020603050405020304" pitchFamily="18" charset="0"/>
              </a:rPr>
              <a:t> and for buckling curve c</a:t>
            </a:r>
          </a:p>
          <a:p>
            <a:pPr marL="0" indent="0">
              <a:buNone/>
            </a:pPr>
            <a:r>
              <a:rPr lang="en-IN" sz="1800">
                <a:latin typeface="Times New Roman" panose="02020603050405020304" pitchFamily="18" charset="0"/>
                <a:cs typeface="Times New Roman" panose="02020603050405020304" pitchFamily="18" charset="0"/>
              </a:rPr>
              <a:t>	Design compressive stress (</a:t>
            </a:r>
            <a:r>
              <a:rPr lang="en-IN" sz="1800" err="1">
                <a:latin typeface="Times New Roman" panose="02020603050405020304" pitchFamily="18" charset="0"/>
                <a:cs typeface="Times New Roman" panose="02020603050405020304" pitchFamily="18" charset="0"/>
              </a:rPr>
              <a:t>f</a:t>
            </a:r>
            <a:r>
              <a:rPr lang="en-IN" sz="1800" baseline="-25000" err="1">
                <a:latin typeface="Times New Roman" panose="02020603050405020304" pitchFamily="18" charset="0"/>
                <a:cs typeface="Times New Roman" panose="02020603050405020304" pitchFamily="18" charset="0"/>
              </a:rPr>
              <a:t>cd</a:t>
            </a:r>
            <a:r>
              <a:rPr lang="en-IN" sz="1800">
                <a:latin typeface="Times New Roman" panose="02020603050405020304" pitchFamily="18" charset="0"/>
                <a:cs typeface="Times New Roman" panose="02020603050405020304" pitchFamily="18" charset="0"/>
              </a:rPr>
              <a:t>) =  98.11 N/mm</a:t>
            </a:r>
            <a:r>
              <a:rPr lang="en-IN" sz="1800" baseline="30000">
                <a:latin typeface="Times New Roman" panose="02020603050405020304" pitchFamily="18" charset="0"/>
                <a:cs typeface="Times New Roman" panose="02020603050405020304" pitchFamily="18" charset="0"/>
              </a:rPr>
              <a:t>2</a:t>
            </a:r>
          </a:p>
          <a:p>
            <a:pPr marL="0" indent="0">
              <a:buNone/>
            </a:pPr>
            <a:r>
              <a:rPr lang="en-IN" sz="1800">
                <a:latin typeface="Times New Roman" panose="02020603050405020304" pitchFamily="18" charset="0"/>
                <a:cs typeface="Times New Roman" panose="02020603050405020304" pitchFamily="18" charset="0"/>
              </a:rPr>
              <a:t>	Therefore, Design compressive strength (</a:t>
            </a:r>
            <a:r>
              <a:rPr lang="en-IN" sz="1800" err="1">
                <a:latin typeface="Times New Roman" panose="02020603050405020304" pitchFamily="18" charset="0"/>
                <a:cs typeface="Times New Roman" panose="02020603050405020304" pitchFamily="18" charset="0"/>
              </a:rPr>
              <a:t>P</a:t>
            </a:r>
            <a:r>
              <a:rPr lang="en-IN" sz="1800" baseline="-25000" err="1">
                <a:latin typeface="Times New Roman" panose="02020603050405020304" pitchFamily="18" charset="0"/>
                <a:cs typeface="Times New Roman" panose="02020603050405020304" pitchFamily="18" charset="0"/>
              </a:rPr>
              <a:t>cd</a:t>
            </a:r>
            <a:r>
              <a:rPr lang="en-IN" sz="1800">
                <a:latin typeface="Times New Roman" panose="02020603050405020304" pitchFamily="18" charset="0"/>
                <a:cs typeface="Times New Roman" panose="02020603050405020304" pitchFamily="18" charset="0"/>
              </a:rPr>
              <a:t>)   	 = </a:t>
            </a:r>
            <a:r>
              <a:rPr lang="en-IN" sz="1800" err="1">
                <a:latin typeface="Times New Roman" panose="02020603050405020304" pitchFamily="18" charset="0"/>
                <a:cs typeface="Times New Roman" panose="02020603050405020304" pitchFamily="18" charset="0"/>
              </a:rPr>
              <a:t>f</a:t>
            </a:r>
            <a:r>
              <a:rPr lang="en-IN" sz="1800" baseline="-25000" err="1">
                <a:latin typeface="Times New Roman" panose="02020603050405020304" pitchFamily="18" charset="0"/>
                <a:cs typeface="Times New Roman" panose="02020603050405020304" pitchFamily="18" charset="0"/>
              </a:rPr>
              <a:t>cd</a:t>
            </a:r>
            <a:r>
              <a:rPr lang="en-IN" sz="1800">
                <a:latin typeface="Times New Roman" panose="02020603050405020304" pitchFamily="18" charset="0"/>
                <a:cs typeface="Times New Roman" panose="02020603050405020304" pitchFamily="18" charset="0"/>
              </a:rPr>
              <a:t> x A</a:t>
            </a:r>
          </a:p>
          <a:p>
            <a:pPr marL="0" indent="0">
              <a:buNone/>
            </a:pPr>
            <a:r>
              <a:rPr lang="en-IN" sz="1800">
                <a:latin typeface="Times New Roman" panose="02020603050405020304" pitchFamily="18" charset="0"/>
                <a:cs typeface="Times New Roman" panose="02020603050405020304" pitchFamily="18" charset="0"/>
              </a:rPr>
              <a:t>						= 98.11 x (55 x 12) N</a:t>
            </a:r>
          </a:p>
          <a:p>
            <a:pPr marL="0" indent="0">
              <a:buNone/>
            </a:pPr>
            <a:r>
              <a:rPr lang="en-IN" sz="1800">
                <a:latin typeface="Times New Roman" panose="02020603050405020304" pitchFamily="18" charset="0"/>
                <a:cs typeface="Times New Roman" panose="02020603050405020304" pitchFamily="18" charset="0"/>
              </a:rPr>
              <a:t>						= 64.7 KN (&gt;17.68 KN)</a:t>
            </a:r>
          </a:p>
          <a:p>
            <a:pPr marL="0" indent="0">
              <a:buNone/>
            </a:pPr>
            <a:r>
              <a:rPr lang="en-IN" sz="1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52055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49E9C7-2708-4259-8ABB-4A3C6D6D94D7}"/>
                  </a:ext>
                </a:extLst>
              </p:cNvPr>
              <p:cNvSpPr>
                <a:spLocks noGrp="1"/>
              </p:cNvSpPr>
              <p:nvPr>
                <p:ph idx="1"/>
              </p:nvPr>
            </p:nvSpPr>
            <p:spPr>
              <a:xfrm>
                <a:off x="186431" y="0"/>
                <a:ext cx="11780668" cy="6858000"/>
              </a:xfrm>
            </p:spPr>
            <p:txBody>
              <a:bodyPr>
                <a:normAutofit/>
              </a:bodyPr>
              <a:lstStyle/>
              <a:p>
                <a:pPr marL="0" indent="0">
                  <a:buNone/>
                </a:pPr>
                <a:r>
                  <a:rPr lang="en-IN" sz="1800">
                    <a:latin typeface="Times New Roman" panose="02020603050405020304" pitchFamily="18" charset="0"/>
                    <a:cs typeface="Times New Roman" panose="02020603050405020304" pitchFamily="18" charset="0"/>
                  </a:rPr>
                  <a:t>Check for tensile strength of lacking bar,</a:t>
                </a:r>
              </a:p>
              <a:p>
                <a:pPr marL="0" indent="0">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0.9 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𝐵</m:t>
                          </m:r>
                          <m:r>
                            <a:rPr lang="en-IN" sz="1800" b="0" i="1" smtClean="0">
                              <a:latin typeface="Cambria Math" panose="02040503050406030204" pitchFamily="18" charset="0"/>
                            </a:rPr>
                            <m:t>−</m:t>
                          </m:r>
                          <m:r>
                            <a:rPr lang="en-IN" sz="1800" b="0" i="1" smtClean="0">
                              <a:latin typeface="Cambria Math" panose="02040503050406030204" pitchFamily="18" charset="0"/>
                            </a:rPr>
                            <m:t>𝑑𝑜</m:t>
                          </m:r>
                        </m:e>
                      </m:d>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𝑡</m:t>
                          </m:r>
                          <m:r>
                            <a:rPr lang="en-IN" sz="1800" b="0" i="1" smtClean="0">
                              <a:latin typeface="Cambria Math" panose="02040503050406030204" pitchFamily="18" charset="0"/>
                            </a:rPr>
                            <m:t> . </m:t>
                          </m:r>
                          <m:r>
                            <a:rPr lang="en-IN" sz="1800" b="0" i="1" smtClean="0">
                              <a:latin typeface="Cambria Math" panose="02040503050406030204" pitchFamily="18" charset="0"/>
                            </a:rPr>
                            <m:t>𝑓𝑢</m:t>
                          </m:r>
                        </m:num>
                        <m:den>
                          <m:r>
                            <a:rPr lang="en-IN" sz="1800" b="0" i="1" smtClean="0">
                              <a:latin typeface="Cambria Math" panose="02040503050406030204" pitchFamily="18" charset="0"/>
                              <a:ea typeface="Cambria Math" panose="02040503050406030204" pitchFamily="18" charset="0"/>
                            </a:rPr>
                            <m:t>𝛾</m:t>
                          </m:r>
                          <m:r>
                            <a:rPr lang="en-IN" sz="1800" b="0" i="1" smtClean="0">
                              <a:latin typeface="Cambria Math" panose="02040503050406030204" pitchFamily="18" charset="0"/>
                              <a:ea typeface="Cambria Math" panose="02040503050406030204" pitchFamily="18" charset="0"/>
                            </a:rPr>
                            <m:t>𝑚</m:t>
                          </m:r>
                          <m:r>
                            <a:rPr lang="en-IN" sz="1800" b="0" i="1" smtClean="0">
                              <a:latin typeface="Cambria Math" panose="02040503050406030204" pitchFamily="18" charset="0"/>
                              <a:ea typeface="Cambria Math" panose="02040503050406030204" pitchFamily="18" charset="0"/>
                            </a:rPr>
                            <m:t>1</m:t>
                          </m:r>
                        </m:den>
                      </m:f>
                      <m:r>
                        <a:rPr lang="en-IN" sz="1800" b="0" i="1" smtClean="0">
                          <a:latin typeface="Cambria Math" panose="02040503050406030204" pitchFamily="18" charset="0"/>
                        </a:rPr>
                        <m:t>=0.9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55−18</m:t>
                          </m:r>
                        </m:e>
                      </m:d>
                      <m:r>
                        <a:rPr lang="en-IN" sz="1800" b="0" i="1" smtClean="0">
                          <a:latin typeface="Cambria Math" panose="02040503050406030204" pitchFamily="18" charset="0"/>
                        </a:rPr>
                        <m:t> </m:t>
                      </m:r>
                      <m:r>
                        <a:rPr lang="en-IN" sz="1800" b="0" i="1" smtClean="0">
                          <a:latin typeface="Cambria Math" panose="02040503050406030204" pitchFamily="18" charset="0"/>
                        </a:rPr>
                        <m:t>𝑥</m:t>
                      </m:r>
                      <m:r>
                        <a:rPr lang="en-IN" sz="1800" b="0" i="1" smtClean="0">
                          <a:latin typeface="Cambria Math" panose="02040503050406030204" pitchFamily="18" charset="0"/>
                        </a:rPr>
                        <m:t> 12 </m:t>
                      </m:r>
                      <m:r>
                        <a:rPr lang="en-IN" sz="1800" b="0" i="1" smtClean="0">
                          <a:latin typeface="Cambria Math" panose="02040503050406030204" pitchFamily="18" charset="0"/>
                        </a:rPr>
                        <m:t>𝑥</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410</m:t>
                          </m:r>
                        </m:num>
                        <m:den>
                          <m:r>
                            <a:rPr lang="en-IN" sz="1800" b="0" i="1" smtClean="0">
                              <a:latin typeface="Cambria Math" panose="02040503050406030204" pitchFamily="18" charset="0"/>
                            </a:rPr>
                            <m:t>1.25</m:t>
                          </m:r>
                        </m:den>
                      </m:f>
                      <m:r>
                        <a:rPr lang="en-IN" sz="1800" b="0" i="1" smtClean="0">
                          <a:latin typeface="Cambria Math" panose="02040503050406030204" pitchFamily="18" charset="0"/>
                        </a:rPr>
                        <m:t>=131.07 </m:t>
                      </m:r>
                      <m:r>
                        <a:rPr lang="en-IN" sz="1800" b="0" i="1" smtClean="0">
                          <a:latin typeface="Cambria Math" panose="02040503050406030204" pitchFamily="18" charset="0"/>
                        </a:rPr>
                        <m:t>𝑘𝑁</m:t>
                      </m:r>
                    </m:oMath>
                  </m:oMathPara>
                </a14:m>
                <a:endParaRPr lang="en-IN" sz="1800" b="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IN" sz="1800" i="1" smtClean="0">
                              <a:latin typeface="Cambria Math" panose="02040503050406030204" pitchFamily="18" charset="0"/>
                            </a:rPr>
                          </m:ctrlPr>
                        </m:fPr>
                        <m:num>
                          <m:r>
                            <a:rPr lang="en-IN" sz="1800" b="0" i="1" smtClean="0">
                              <a:latin typeface="Cambria Math" panose="02040503050406030204" pitchFamily="18" charset="0"/>
                            </a:rPr>
                            <m:t>𝐴𝑔</m:t>
                          </m:r>
                          <m:r>
                            <a:rPr lang="en-IN" sz="1800" b="0" i="1" smtClean="0">
                              <a:latin typeface="Cambria Math" panose="02040503050406030204" pitchFamily="18" charset="0"/>
                            </a:rPr>
                            <m:t> </m:t>
                          </m:r>
                          <m:r>
                            <a:rPr lang="en-IN" sz="1800" b="0" i="1" smtClean="0">
                              <a:latin typeface="Cambria Math" panose="02040503050406030204" pitchFamily="18" charset="0"/>
                            </a:rPr>
                            <m:t>𝑓𝑦</m:t>
                          </m:r>
                        </m:num>
                        <m:den>
                          <m:r>
                            <a:rPr lang="en-IN" sz="1800" i="1" smtClean="0">
                              <a:latin typeface="Cambria Math" panose="02040503050406030204" pitchFamily="18" charset="0"/>
                              <a:ea typeface="Cambria Math" panose="02040503050406030204" pitchFamily="18" charset="0"/>
                            </a:rPr>
                            <m:t>𝛾</m:t>
                          </m:r>
                          <m:r>
                            <a:rPr lang="en-IN" sz="1800" b="0" i="1" smtClean="0">
                              <a:latin typeface="Cambria Math" panose="02040503050406030204" pitchFamily="18" charset="0"/>
                              <a:ea typeface="Cambria Math" panose="02040503050406030204" pitchFamily="18" charset="0"/>
                            </a:rPr>
                            <m:t>𝑚</m:t>
                          </m:r>
                          <m:r>
                            <a:rPr lang="en-IN" sz="1800" b="0" i="1" smtClean="0">
                              <a:latin typeface="Cambria Math" panose="02040503050406030204" pitchFamily="18" charset="0"/>
                              <a:ea typeface="Cambria Math" panose="02040503050406030204" pitchFamily="18" charset="0"/>
                            </a:rPr>
                            <m:t>0</m:t>
                          </m:r>
                        </m:den>
                      </m:f>
                      <m:r>
                        <a:rPr lang="en-IN" sz="1800" b="0" i="1" smtClean="0">
                          <a:latin typeface="Cambria Math" panose="02040503050406030204" pitchFamily="18" charset="0"/>
                        </a:rPr>
                        <m:t>= </m:t>
                      </m:r>
                      <m:f>
                        <m:fPr>
                          <m:ctrlPr>
                            <a:rPr lang="en-IN" sz="1800" b="0" i="1" smtClean="0">
                              <a:latin typeface="Cambria Math" panose="02040503050406030204" pitchFamily="18" charset="0"/>
                            </a:rPr>
                          </m:ctrlPr>
                        </m:fPr>
                        <m:num>
                          <m:d>
                            <m:dPr>
                              <m:ctrlPr>
                                <a:rPr lang="en-IN" sz="1800" b="0" i="1" smtClean="0">
                                  <a:latin typeface="Cambria Math" panose="02040503050406030204" pitchFamily="18" charset="0"/>
                                </a:rPr>
                              </m:ctrlPr>
                            </m:dPr>
                            <m:e>
                              <m:r>
                                <a:rPr lang="en-IN" sz="1800" b="0" i="1" smtClean="0">
                                  <a:latin typeface="Cambria Math" panose="02040503050406030204" pitchFamily="18" charset="0"/>
                                </a:rPr>
                                <m:t>55 ∗12</m:t>
                              </m:r>
                            </m:e>
                          </m:d>
                          <m:r>
                            <a:rPr lang="en-IN" sz="1800" b="0" i="1" smtClean="0">
                              <a:latin typeface="Cambria Math" panose="02040503050406030204" pitchFamily="18" charset="0"/>
                            </a:rPr>
                            <m:t>∗250</m:t>
                          </m:r>
                        </m:num>
                        <m:den>
                          <m:r>
                            <a:rPr lang="en-IN" sz="1800" b="0" i="1" smtClean="0">
                              <a:latin typeface="Cambria Math" panose="02040503050406030204" pitchFamily="18" charset="0"/>
                            </a:rPr>
                            <m:t>1.1</m:t>
                          </m:r>
                        </m:den>
                      </m:f>
                      <m:r>
                        <a:rPr lang="en-IN" sz="1800" b="0" i="1" smtClean="0">
                          <a:latin typeface="Cambria Math" panose="02040503050406030204" pitchFamily="18" charset="0"/>
                        </a:rPr>
                        <m:t>=150 </m:t>
                      </m:r>
                      <m:r>
                        <a:rPr lang="en-IN" sz="1800" b="0" i="1" smtClean="0">
                          <a:latin typeface="Cambria Math" panose="02040503050406030204" pitchFamily="18" charset="0"/>
                        </a:rPr>
                        <m:t>𝐾𝑁</m:t>
                      </m:r>
                    </m:oMath>
                  </m:oMathPara>
                </a14:m>
                <a:endParaRPr lang="en-IN" sz="1800" b="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Thus, tensile strength of lacing bar is minimum of above two values  i.e. 131.07 KN &gt; 17.68 KN</a:t>
                </a:r>
              </a:p>
              <a:p>
                <a:pPr marL="0" indent="0">
                  <a:buNone/>
                </a:pPr>
                <a:endParaRPr lang="en-IN" sz="1800">
                  <a:latin typeface="Times New Roman" panose="02020603050405020304" pitchFamily="18" charset="0"/>
                  <a:cs typeface="Times New Roman" panose="02020603050405020304" pitchFamily="18" charset="0"/>
                </a:endParaRPr>
              </a:p>
              <a:p>
                <a:pPr marL="0" indent="0">
                  <a:buNone/>
                </a:pPr>
                <a:r>
                  <a:rPr lang="en-IN" sz="1800" b="1">
                    <a:latin typeface="Times New Roman" panose="02020603050405020304" pitchFamily="18" charset="0"/>
                    <a:cs typeface="Times New Roman" panose="02020603050405020304" pitchFamily="18" charset="0"/>
                  </a:rPr>
                  <a:t>Connection of lacing bar with channel section</a:t>
                </a:r>
              </a:p>
              <a:p>
                <a:pPr marL="0" indent="0">
                  <a:buNone/>
                </a:pPr>
                <a:r>
                  <a:rPr lang="en-IN" sz="1800">
                    <a:latin typeface="Times New Roman" panose="02020603050405020304" pitchFamily="18" charset="0"/>
                    <a:cs typeface="Times New Roman" panose="02020603050405020304" pitchFamily="18" charset="0"/>
                  </a:rPr>
                  <a:t>	Let two lacing bars are connected through one bolt</a:t>
                </a:r>
              </a:p>
              <a:p>
                <a:pPr marL="0" indent="0">
                  <a:buNone/>
                </a:pPr>
                <a:r>
                  <a:rPr lang="en-IN" sz="1800">
                    <a:latin typeface="Times New Roman" panose="02020603050405020304" pitchFamily="18" charset="0"/>
                    <a:cs typeface="Times New Roman" panose="02020603050405020304" pitchFamily="18" charset="0"/>
                  </a:rPr>
                  <a:t>	Thus bolt will be in double shear</a:t>
                </a:r>
              </a:p>
              <a:p>
                <a:pPr marL="0" indent="0">
                  <a:buNone/>
                </a:pPr>
                <a:r>
                  <a:rPr lang="en-IN" sz="1800">
                    <a:latin typeface="Times New Roman" panose="02020603050405020304" pitchFamily="18" charset="0"/>
                    <a:cs typeface="Times New Roman" panose="02020603050405020304" pitchFamily="18" charset="0"/>
                  </a:rPr>
                  <a:t>	Shear strength of bolt in double shear  </a:t>
                </a:r>
                <a14:m>
                  <m:oMath xmlns:m="http://schemas.openxmlformats.org/officeDocument/2006/math">
                    <m:r>
                      <a:rPr lang="en-IN" sz="1800" b="0" i="1" smtClean="0">
                        <a:latin typeface="Cambria Math" panose="02040503050406030204" pitchFamily="18" charset="0"/>
                      </a:rPr>
                      <m:t>=2 ∗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𝐴𝑛𝑏</m:t>
                        </m:r>
                        <m:r>
                          <a:rPr lang="en-IN" sz="1800" b="0" i="1" smtClean="0">
                            <a:latin typeface="Cambria Math" panose="02040503050406030204" pitchFamily="18" charset="0"/>
                          </a:rPr>
                          <m:t> ∗</m:t>
                        </m:r>
                        <m:r>
                          <a:rPr lang="en-IN" sz="1800" b="0" i="1" smtClean="0">
                            <a:latin typeface="Cambria Math" panose="02040503050406030204" pitchFamily="18" charset="0"/>
                          </a:rPr>
                          <m:t>𝑓𝑢𝑏</m:t>
                        </m:r>
                      </m:num>
                      <m:den>
                        <m:r>
                          <a:rPr lang="en-IN" sz="1800" b="0" i="1" smtClean="0">
                            <a:latin typeface="Cambria Math" panose="02040503050406030204" pitchFamily="18" charset="0"/>
                          </a:rPr>
                          <m:t>𝑠𝑞𝑟𝑡</m:t>
                        </m:r>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3</m:t>
                            </m:r>
                          </m:e>
                        </m:d>
                        <m:r>
                          <a:rPr lang="en-IN" sz="1800" b="0" i="1" smtClean="0">
                            <a:latin typeface="Cambria Math" panose="02040503050406030204" pitchFamily="18" charset="0"/>
                          </a:rPr>
                          <m:t> ∗1.25</m:t>
                        </m:r>
                      </m:den>
                    </m:f>
                    <m:r>
                      <a:rPr lang="en-IN" sz="1800" b="0" i="1" smtClean="0">
                        <a:latin typeface="Cambria Math" panose="02040503050406030204" pitchFamily="18" charset="0"/>
                      </a:rPr>
                      <m:t>=58.01 </m:t>
                    </m:r>
                    <m:r>
                      <a:rPr lang="en-IN" sz="1800" b="0" i="1" smtClean="0">
                        <a:latin typeface="Cambria Math" panose="02040503050406030204" pitchFamily="18" charset="0"/>
                      </a:rPr>
                      <m:t>𝑘𝑁</m:t>
                    </m:r>
                  </m:oMath>
                </a14:m>
                <a:endParaRPr lang="en-IN" sz="180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	Strength of bolt in bearing = </a:t>
                </a:r>
                <a14:m>
                  <m:oMath xmlns:m="http://schemas.openxmlformats.org/officeDocument/2006/math">
                    <m:r>
                      <a:rPr lang="en-IN" sz="1800" b="0" i="0" smtClean="0">
                        <a:latin typeface="Cambria Math" panose="02040503050406030204" pitchFamily="18" charset="0"/>
                      </a:rPr>
                      <m:t>2.5 ∗</m:t>
                    </m:r>
                    <m:r>
                      <m:rPr>
                        <m:sty m:val="p"/>
                      </m:rPr>
                      <a:rPr lang="en-IN" sz="1800" b="0" i="0" smtClean="0">
                        <a:latin typeface="Cambria Math" panose="02040503050406030204" pitchFamily="18" charset="0"/>
                      </a:rPr>
                      <m:t>kb</m:t>
                    </m:r>
                    <m:r>
                      <a:rPr lang="en-IN" sz="1800" b="0" i="0" smtClean="0">
                        <a:latin typeface="Cambria Math" panose="02040503050406030204" pitchFamily="18" charset="0"/>
                      </a:rPr>
                      <m:t> </m:t>
                    </m:r>
                    <m:f>
                      <m:fPr>
                        <m:ctrlPr>
                          <a:rPr lang="en-IN" sz="1800" i="1" smtClean="0">
                            <a:latin typeface="Cambria Math" panose="02040503050406030204" pitchFamily="18" charset="0"/>
                          </a:rPr>
                        </m:ctrlPr>
                      </m:fPr>
                      <m:num>
                        <m:r>
                          <a:rPr lang="en-IN" sz="1800" b="0" i="1" smtClean="0">
                            <a:latin typeface="Cambria Math" panose="02040503050406030204" pitchFamily="18" charset="0"/>
                          </a:rPr>
                          <m:t>𝑑𝑡</m:t>
                        </m:r>
                        <m:r>
                          <a:rPr lang="en-IN" sz="1800" b="0" i="1" smtClean="0">
                            <a:latin typeface="Cambria Math" panose="02040503050406030204" pitchFamily="18" charset="0"/>
                          </a:rPr>
                          <m:t> ∗</m:t>
                        </m:r>
                        <m:r>
                          <a:rPr lang="en-IN" sz="1800" b="0" i="1" smtClean="0">
                            <a:latin typeface="Cambria Math" panose="02040503050406030204" pitchFamily="18" charset="0"/>
                          </a:rPr>
                          <m:t>𝑓𝑢</m:t>
                        </m:r>
                      </m:num>
                      <m:den>
                        <m:r>
                          <m:rPr>
                            <m:sty m:val="p"/>
                          </m:rPr>
                          <a:rPr lang="el-GR" sz="1800" i="1" smtClean="0">
                            <a:latin typeface="Cambria Math" panose="02040503050406030204" pitchFamily="18" charset="0"/>
                          </a:rPr>
                          <m:t>γ</m:t>
                        </m:r>
                        <m:r>
                          <a:rPr lang="en-IN" sz="1800" b="0" i="1" smtClean="0">
                            <a:latin typeface="Cambria Math" panose="02040503050406030204" pitchFamily="18" charset="0"/>
                          </a:rPr>
                          <m:t>𝑚𝑏</m:t>
                        </m:r>
                      </m:den>
                    </m:f>
                    <m:r>
                      <a:rPr lang="en-IN" sz="1800" b="0" i="1" smtClean="0">
                        <a:latin typeface="Cambria Math" panose="02040503050406030204" pitchFamily="18" charset="0"/>
                      </a:rPr>
                      <m:t>=(2.5 ∗1∗16∗12∗</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410</m:t>
                        </m:r>
                      </m:num>
                      <m:den>
                        <m:r>
                          <a:rPr lang="en-IN" sz="1800" b="0" i="1" smtClean="0">
                            <a:latin typeface="Cambria Math" panose="02040503050406030204" pitchFamily="18" charset="0"/>
                          </a:rPr>
                          <m:t>1.25</m:t>
                        </m:r>
                      </m:den>
                    </m:f>
                    <m:r>
                      <a:rPr lang="en-IN" sz="1800" b="0" i="1" smtClean="0">
                        <a:latin typeface="Cambria Math" panose="02040503050406030204" pitchFamily="18" charset="0"/>
                      </a:rPr>
                      <m:t>=157.44 </m:t>
                    </m:r>
                    <m:r>
                      <a:rPr lang="en-IN" sz="1800" b="0" i="1" smtClean="0">
                        <a:latin typeface="Cambria Math" panose="02040503050406030204" pitchFamily="18" charset="0"/>
                      </a:rPr>
                      <m:t>𝑘𝑁</m:t>
                    </m:r>
                    <m:r>
                      <a:rPr lang="en-IN" sz="1800" b="0" i="1" smtClean="0">
                        <a:latin typeface="Cambria Math" panose="02040503050406030204" pitchFamily="18" charset="0"/>
                      </a:rPr>
                      <m:t>   </m:t>
                    </m:r>
                  </m:oMath>
                </a14:m>
                <a:r>
                  <a:rPr lang="en-IN" sz="1800">
                    <a:latin typeface="Times New Roman" panose="02020603050405020304" pitchFamily="18" charset="0"/>
                    <a:cs typeface="Times New Roman" panose="02020603050405020304" pitchFamily="18" charset="0"/>
                  </a:rPr>
                  <a:t>(Assume kb = 1)</a:t>
                </a:r>
              </a:p>
              <a:p>
                <a:pPr marL="0" indent="0">
                  <a:buNone/>
                </a:pPr>
                <a:r>
                  <a:rPr lang="en-IN" sz="1800">
                    <a:latin typeface="Times New Roman" panose="02020603050405020304" pitchFamily="18" charset="0"/>
                    <a:cs typeface="Times New Roman" panose="02020603050405020304" pitchFamily="18" charset="0"/>
                  </a:rPr>
                  <a:t>	Therefore, Strength of 16 mm diameter bolt = 58.01 KN</a:t>
                </a:r>
              </a:p>
              <a:p>
                <a:pPr marL="0" indent="0">
                  <a:buNone/>
                </a:pPr>
                <a:r>
                  <a:rPr lang="en-IN" sz="1800">
                    <a:latin typeface="Times New Roman" panose="02020603050405020304" pitchFamily="18" charset="0"/>
                    <a:cs typeface="Times New Roman" panose="02020603050405020304" pitchFamily="18" charset="0"/>
                  </a:rPr>
                  <a:t>	Force coming on bolt from the two lacing flats </a:t>
                </a:r>
                <a14:m>
                  <m:oMath xmlns:m="http://schemas.openxmlformats.org/officeDocument/2006/math">
                    <m:r>
                      <a:rPr lang="en-IN" sz="1800" b="0" i="1" smtClean="0">
                        <a:latin typeface="Cambria Math" panose="02040503050406030204" pitchFamily="18" charset="0"/>
                      </a:rPr>
                      <m:t>=2∗</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𝑉</m:t>
                        </m:r>
                      </m:num>
                      <m:den>
                        <m:r>
                          <a:rPr lang="en-IN" sz="1800" b="0" i="1" smtClean="0">
                            <a:latin typeface="Cambria Math" panose="02040503050406030204" pitchFamily="18" charset="0"/>
                          </a:rPr>
                          <m:t>𝑁</m:t>
                        </m:r>
                      </m:den>
                    </m:f>
                    <m:func>
                      <m:funcPr>
                        <m:ctrlPr>
                          <a:rPr lang="en-IN" sz="1800" b="0" i="1" smtClean="0">
                            <a:latin typeface="Cambria Math" panose="02040503050406030204" pitchFamily="18" charset="0"/>
                          </a:rPr>
                        </m:ctrlPr>
                      </m:funcPr>
                      <m:fName>
                        <m:r>
                          <m:rPr>
                            <m:sty m:val="p"/>
                          </m:rPr>
                          <a:rPr lang="en-IN" sz="1800" b="0" i="0" smtClean="0">
                            <a:latin typeface="Cambria Math" panose="02040503050406030204" pitchFamily="18" charset="0"/>
                          </a:rPr>
                          <m:t>cot</m:t>
                        </m:r>
                      </m:fName>
                      <m:e>
                        <m:r>
                          <a:rPr lang="en-IN" sz="1800" b="0" i="1" smtClean="0">
                            <a:latin typeface="Cambria Math" panose="02040503050406030204" pitchFamily="18" charset="0"/>
                          </a:rPr>
                          <m:t>45</m:t>
                        </m:r>
                      </m:e>
                    </m:func>
                    <m:r>
                      <a:rPr lang="en-IN" sz="1800" b="0" i="1" smtClean="0">
                        <a:latin typeface="Cambria Math" panose="02040503050406030204" pitchFamily="18" charset="0"/>
                      </a:rPr>
                      <m:t>=25 </m:t>
                    </m:r>
                    <m:r>
                      <a:rPr lang="en-IN" sz="1800" b="0" i="1" smtClean="0">
                        <a:latin typeface="Cambria Math" panose="02040503050406030204" pitchFamily="18" charset="0"/>
                      </a:rPr>
                      <m:t>𝐾𝑁</m:t>
                    </m:r>
                  </m:oMath>
                </a14:m>
                <a:endParaRPr lang="en-IN" sz="180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	Therefore, Number of bolts required = 25/58.01 = 0.43 = 1 (say)</a:t>
                </a:r>
              </a:p>
              <a:p>
                <a:pPr marL="0" indent="0">
                  <a:buNone/>
                </a:pPr>
                <a:r>
                  <a:rPr lang="en-IN" sz="1800">
                    <a:latin typeface="Times New Roman" panose="02020603050405020304" pitchFamily="18" charset="0"/>
                    <a:cs typeface="Times New Roman" panose="02020603050405020304" pitchFamily="18" charset="0"/>
                  </a:rPr>
                  <a:t>	Therefore, </a:t>
                </a:r>
              </a:p>
              <a:p>
                <a:pPr marL="0" indent="0">
                  <a:buNone/>
                </a:pPr>
                <a:r>
                  <a:rPr lang="en-IN" sz="1800">
                    <a:latin typeface="Times New Roman" panose="02020603050405020304" pitchFamily="18" charset="0"/>
                    <a:cs typeface="Times New Roman" panose="02020603050405020304" pitchFamily="18" charset="0"/>
                  </a:rPr>
                  <a:t>			Provide 1-16 mm dia. bolts</a:t>
                </a:r>
              </a:p>
              <a:p>
                <a:pPr marL="0" indent="0">
                  <a:buNone/>
                </a:pPr>
                <a:endParaRPr lang="en-IN" sz="180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2E49E9C7-2708-4259-8ABB-4A3C6D6D94D7}"/>
                  </a:ext>
                </a:extLst>
              </p:cNvPr>
              <p:cNvSpPr>
                <a:spLocks noGrp="1" noRot="1" noChangeAspect="1" noMove="1" noResize="1" noEditPoints="1" noAdjustHandles="1" noChangeArrowheads="1" noChangeShapeType="1" noTextEdit="1"/>
              </p:cNvSpPr>
              <p:nvPr>
                <p:ph idx="1"/>
              </p:nvPr>
            </p:nvSpPr>
            <p:spPr>
              <a:xfrm>
                <a:off x="186431" y="0"/>
                <a:ext cx="11780668" cy="6858000"/>
              </a:xfrm>
              <a:blipFill>
                <a:blip r:embed="rId2"/>
                <a:stretch>
                  <a:fillRect l="-466" t="-800"/>
                </a:stretch>
              </a:blipFill>
            </p:spPr>
            <p:txBody>
              <a:bodyPr/>
              <a:lstStyle/>
              <a:p>
                <a:r>
                  <a:rPr lang="en-US">
                    <a:noFill/>
                  </a:rPr>
                  <a:t> </a:t>
                </a:r>
              </a:p>
            </p:txBody>
          </p:sp>
        </mc:Fallback>
      </mc:AlternateContent>
    </p:spTree>
    <p:extLst>
      <p:ext uri="{BB962C8B-B14F-4D97-AF65-F5344CB8AC3E}">
        <p14:creationId xmlns:p14="http://schemas.microsoft.com/office/powerpoint/2010/main" val="185710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352892-F11F-4DBC-838A-018334A8A335}"/>
              </a:ext>
            </a:extLst>
          </p:cNvPr>
          <p:cNvSpPr>
            <a:spLocks noGrp="1"/>
          </p:cNvSpPr>
          <p:nvPr>
            <p:ph idx="1"/>
          </p:nvPr>
        </p:nvSpPr>
        <p:spPr>
          <a:xfrm>
            <a:off x="367683" y="282222"/>
            <a:ext cx="10515600" cy="6858000"/>
          </a:xfrm>
        </p:spPr>
        <p:txBody>
          <a:bodyPr>
            <a:normAutofit/>
          </a:bodyPr>
          <a:lstStyle/>
          <a:p>
            <a:pPr marL="0" indent="0">
              <a:buNone/>
            </a:pPr>
            <a:r>
              <a:rPr lang="en-IN" sz="1800">
                <a:latin typeface="Times New Roman" panose="02020603050405020304" pitchFamily="18" charset="0"/>
                <a:cs typeface="Times New Roman" panose="02020603050405020304" pitchFamily="18" charset="0"/>
              </a:rPr>
              <a:t>B) Arrangement 2 – Channels are placed face to face</a:t>
            </a:r>
          </a:p>
          <a:p>
            <a:pPr marL="0" indent="0">
              <a:buNone/>
            </a:pPr>
            <a:r>
              <a:rPr lang="en-IN" sz="1800">
                <a:latin typeface="Times New Roman" panose="02020603050405020304" pitchFamily="18" charset="0"/>
                <a:cs typeface="Times New Roman" panose="02020603050405020304" pitchFamily="18" charset="0"/>
              </a:rPr>
              <a:t> 	The channels are so spaced that </a:t>
            </a:r>
          </a:p>
          <a:p>
            <a:pPr marL="0" indent="0">
              <a:buNone/>
            </a:pPr>
            <a:r>
              <a:rPr lang="en-IN" sz="1800">
                <a:latin typeface="Times New Roman" panose="02020603050405020304" pitchFamily="18" charset="0"/>
                <a:cs typeface="Times New Roman" panose="02020603050405020304" pitchFamily="18" charset="0"/>
              </a:rPr>
              <a:t>				</a:t>
            </a:r>
            <a:r>
              <a:rPr lang="en-IN" sz="1800" err="1">
                <a:latin typeface="Times New Roman" panose="02020603050405020304" pitchFamily="18" charset="0"/>
                <a:cs typeface="Times New Roman" panose="02020603050405020304" pitchFamily="18" charset="0"/>
              </a:rPr>
              <a:t>M.O.I.</a:t>
            </a:r>
            <a:r>
              <a:rPr lang="en-IN" sz="1800" baseline="-25000" err="1">
                <a:latin typeface="Times New Roman" panose="02020603050405020304" pitchFamily="18" charset="0"/>
                <a:cs typeface="Times New Roman" panose="02020603050405020304" pitchFamily="18" charset="0"/>
              </a:rPr>
              <a:t>z</a:t>
            </a:r>
            <a:r>
              <a:rPr lang="en-IN" sz="1800">
                <a:latin typeface="Times New Roman" panose="02020603050405020304" pitchFamily="18" charset="0"/>
                <a:cs typeface="Times New Roman" panose="02020603050405020304" pitchFamily="18" charset="0"/>
              </a:rPr>
              <a:t> = </a:t>
            </a:r>
            <a:r>
              <a:rPr lang="en-IN" sz="1800" err="1">
                <a:latin typeface="Times New Roman" panose="02020603050405020304" pitchFamily="18" charset="0"/>
                <a:cs typeface="Times New Roman" panose="02020603050405020304" pitchFamily="18" charset="0"/>
              </a:rPr>
              <a:t>M.O.I.</a:t>
            </a:r>
            <a:r>
              <a:rPr lang="en-IN" sz="1800" baseline="-25000" err="1">
                <a:latin typeface="Times New Roman" panose="02020603050405020304" pitchFamily="18" charset="0"/>
                <a:cs typeface="Times New Roman" panose="02020603050405020304" pitchFamily="18" charset="0"/>
              </a:rPr>
              <a:t>y</a:t>
            </a:r>
            <a:endParaRPr lang="en-IN" sz="1800" baseline="-2500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				2I</a:t>
            </a:r>
            <a:r>
              <a:rPr lang="en-IN" sz="1800" baseline="-25000">
                <a:latin typeface="Times New Roman" panose="02020603050405020304" pitchFamily="18" charset="0"/>
                <a:cs typeface="Times New Roman" panose="02020603050405020304" pitchFamily="18" charset="0"/>
              </a:rPr>
              <a:t>z</a:t>
            </a:r>
            <a:r>
              <a:rPr lang="en-IN" sz="1800">
                <a:latin typeface="Times New Roman" panose="02020603050405020304" pitchFamily="18" charset="0"/>
                <a:cs typeface="Times New Roman" panose="02020603050405020304" pitchFamily="18" charset="0"/>
              </a:rPr>
              <a:t> = 2(</a:t>
            </a:r>
            <a:r>
              <a:rPr lang="en-IN" sz="1800" err="1">
                <a:latin typeface="Times New Roman" panose="02020603050405020304" pitchFamily="18" charset="0"/>
                <a:cs typeface="Times New Roman" panose="02020603050405020304" pitchFamily="18" charset="0"/>
              </a:rPr>
              <a:t>I</a:t>
            </a:r>
            <a:r>
              <a:rPr lang="en-IN" sz="1800" baseline="-25000" err="1">
                <a:latin typeface="Times New Roman" panose="02020603050405020304" pitchFamily="18" charset="0"/>
                <a:cs typeface="Times New Roman" panose="02020603050405020304" pitchFamily="18" charset="0"/>
              </a:rPr>
              <a:t>y</a:t>
            </a:r>
            <a:r>
              <a:rPr lang="en-IN" sz="1800">
                <a:latin typeface="Times New Roman" panose="02020603050405020304" pitchFamily="18" charset="0"/>
                <a:cs typeface="Times New Roman" panose="02020603050405020304" pitchFamily="18" charset="0"/>
              </a:rPr>
              <a:t> + A(S/2 - </a:t>
            </a:r>
            <a:r>
              <a:rPr lang="en-IN" sz="1800" err="1">
                <a:latin typeface="Times New Roman" panose="02020603050405020304" pitchFamily="18" charset="0"/>
                <a:cs typeface="Times New Roman" panose="02020603050405020304" pitchFamily="18" charset="0"/>
              </a:rPr>
              <a:t>C</a:t>
            </a:r>
            <a:r>
              <a:rPr lang="en-IN" sz="1800" baseline="-25000" err="1">
                <a:latin typeface="Times New Roman" panose="02020603050405020304" pitchFamily="18" charset="0"/>
                <a:cs typeface="Times New Roman" panose="02020603050405020304" pitchFamily="18" charset="0"/>
              </a:rPr>
              <a:t>yy</a:t>
            </a:r>
            <a:r>
              <a:rPr lang="en-IN" sz="1800">
                <a:latin typeface="Times New Roman" panose="02020603050405020304" pitchFamily="18" charset="0"/>
                <a:cs typeface="Times New Roman" panose="02020603050405020304" pitchFamily="18" charset="0"/>
              </a:rPr>
              <a:t>)</a:t>
            </a:r>
            <a:r>
              <a:rPr lang="en-IN" sz="1800" baseline="30000">
                <a:latin typeface="Times New Roman" panose="02020603050405020304" pitchFamily="18" charset="0"/>
                <a:cs typeface="Times New Roman" panose="02020603050405020304" pitchFamily="18" charset="0"/>
              </a:rPr>
              <a:t>2</a:t>
            </a:r>
            <a:r>
              <a:rPr lang="en-IN" sz="1800">
                <a:latin typeface="Times New Roman" panose="02020603050405020304" pitchFamily="18" charset="0"/>
                <a:cs typeface="Times New Roman" panose="02020603050405020304" pitchFamily="18" charset="0"/>
              </a:rPr>
              <a:t>)</a:t>
            </a:r>
          </a:p>
          <a:p>
            <a:pPr marL="0" indent="0">
              <a:buNone/>
            </a:pPr>
            <a:r>
              <a:rPr lang="en-IN" sz="1800">
                <a:latin typeface="Times New Roman" panose="02020603050405020304" pitchFamily="18" charset="0"/>
                <a:cs typeface="Times New Roman" panose="02020603050405020304" pitchFamily="18" charset="0"/>
              </a:rPr>
              <a:t>				2*2694.6*10000 = 2(187.2*10000 + 3301 (S/2 - 23.6)</a:t>
            </a:r>
            <a:r>
              <a:rPr lang="en-IN" sz="1800" baseline="30000">
                <a:latin typeface="Times New Roman" panose="02020603050405020304" pitchFamily="18" charset="0"/>
                <a:cs typeface="Times New Roman" panose="02020603050405020304" pitchFamily="18" charset="0"/>
              </a:rPr>
              <a:t>2</a:t>
            </a:r>
            <a:r>
              <a:rPr lang="en-IN" sz="1800">
                <a:latin typeface="Times New Roman" panose="02020603050405020304" pitchFamily="18" charset="0"/>
                <a:cs typeface="Times New Roman" panose="02020603050405020304" pitchFamily="18" charset="0"/>
              </a:rPr>
              <a:t>)</a:t>
            </a:r>
          </a:p>
          <a:p>
            <a:pPr marL="0" indent="0">
              <a:buNone/>
            </a:pPr>
            <a:r>
              <a:rPr lang="en-IN" sz="1800">
                <a:latin typeface="Times New Roman" panose="02020603050405020304" pitchFamily="18" charset="0"/>
                <a:cs typeface="Times New Roman" panose="02020603050405020304" pitchFamily="18" charset="0"/>
              </a:rPr>
              <a:t>				S = 221.50 mm = 221.50 mm</a:t>
            </a:r>
          </a:p>
          <a:p>
            <a:pPr marL="0" indent="0">
              <a:buNone/>
            </a:pPr>
            <a:r>
              <a:rPr lang="en-IN" sz="1800">
                <a:latin typeface="Times New Roman" panose="02020603050405020304" pitchFamily="18" charset="0"/>
                <a:cs typeface="Times New Roman" panose="02020603050405020304" pitchFamily="18" charset="0"/>
              </a:rPr>
              <a:t>Thus place channels face to face at a spacing of 221.50 mm</a:t>
            </a:r>
          </a:p>
          <a:p>
            <a:pPr marL="0" indent="0">
              <a:buNone/>
            </a:pPr>
            <a:r>
              <a:rPr lang="en-IN" sz="1800" b="1">
                <a:latin typeface="Times New Roman" panose="02020603050405020304" pitchFamily="18" charset="0"/>
                <a:cs typeface="Times New Roman" panose="02020603050405020304" pitchFamily="18" charset="0"/>
              </a:rPr>
              <a:t>Design of lacings</a:t>
            </a:r>
          </a:p>
          <a:p>
            <a:pPr marL="0" indent="0">
              <a:buNone/>
            </a:pPr>
            <a:r>
              <a:rPr lang="en-IN" sz="1800">
                <a:latin typeface="Times New Roman" panose="02020603050405020304" pitchFamily="18" charset="0"/>
                <a:cs typeface="Times New Roman" panose="02020603050405020304" pitchFamily="18" charset="0"/>
              </a:rPr>
              <a:t>	Let lacing are inclined at 45 </a:t>
            </a:r>
            <a:r>
              <a:rPr lang="en-IN" sz="1800" err="1">
                <a:latin typeface="Times New Roman" panose="02020603050405020304" pitchFamily="18" charset="0"/>
                <a:cs typeface="Times New Roman" panose="02020603050405020304" pitchFamily="18" charset="0"/>
              </a:rPr>
              <a:t>deg</a:t>
            </a:r>
            <a:r>
              <a:rPr lang="en-IN" sz="1800">
                <a:latin typeface="Times New Roman" panose="02020603050405020304" pitchFamily="18" charset="0"/>
                <a:cs typeface="Times New Roman" panose="02020603050405020304" pitchFamily="18" charset="0"/>
              </a:rPr>
              <a:t> with the horizontal</a:t>
            </a:r>
          </a:p>
          <a:p>
            <a:pPr marL="0" indent="0">
              <a:buNone/>
            </a:pPr>
            <a:r>
              <a:rPr lang="en-IN" sz="1800">
                <a:latin typeface="Times New Roman" panose="02020603050405020304" pitchFamily="18" charset="0"/>
                <a:cs typeface="Times New Roman" panose="02020603050405020304" pitchFamily="18" charset="0"/>
              </a:rPr>
              <a:t>	Thus length of channel between lacings = (221.50 – 45 - 45)cot45 * 2 = 263 mm</a:t>
            </a:r>
          </a:p>
          <a:p>
            <a:pPr marL="0" indent="0">
              <a:buNone/>
            </a:pPr>
            <a:r>
              <a:rPr lang="en-IN" sz="1800">
                <a:latin typeface="Times New Roman" panose="02020603050405020304" pitchFamily="18" charset="0"/>
                <a:cs typeface="Times New Roman" panose="02020603050405020304" pitchFamily="18" charset="0"/>
              </a:rPr>
              <a:t>	Therefore, Slenderness ratio of portion of channel between lacings</a:t>
            </a:r>
          </a:p>
          <a:p>
            <a:pPr marL="0" indent="0">
              <a:buNone/>
            </a:pPr>
            <a:r>
              <a:rPr lang="en-IN" sz="1800">
                <a:latin typeface="Times New Roman" panose="02020603050405020304" pitchFamily="18" charset="0"/>
                <a:cs typeface="Times New Roman" panose="02020603050405020304" pitchFamily="18" charset="0"/>
              </a:rPr>
              <a:t>					= 263/</a:t>
            </a:r>
            <a:r>
              <a:rPr lang="en-IN" sz="1800" err="1">
                <a:latin typeface="Times New Roman" panose="02020603050405020304" pitchFamily="18" charset="0"/>
                <a:cs typeface="Times New Roman" panose="02020603050405020304" pitchFamily="18" charset="0"/>
              </a:rPr>
              <a:t>r</a:t>
            </a:r>
            <a:r>
              <a:rPr lang="en-IN" sz="1800" baseline="-25000" err="1">
                <a:latin typeface="Times New Roman" panose="02020603050405020304" pitchFamily="18" charset="0"/>
                <a:cs typeface="Times New Roman" panose="02020603050405020304" pitchFamily="18" charset="0"/>
              </a:rPr>
              <a:t>y</a:t>
            </a:r>
            <a:r>
              <a:rPr lang="en-IN" sz="1800">
                <a:latin typeface="Times New Roman" panose="02020603050405020304" pitchFamily="18" charset="0"/>
                <a:cs typeface="Times New Roman" panose="02020603050405020304" pitchFamily="18" charset="0"/>
              </a:rPr>
              <a:t> = 356/23.8 = 11.05 &lt; 50 (OK)</a:t>
            </a:r>
          </a:p>
          <a:p>
            <a:pPr marL="0" indent="0">
              <a:buNone/>
            </a:pPr>
            <a:r>
              <a:rPr lang="en-IN" sz="1800">
                <a:latin typeface="Times New Roman" panose="02020603050405020304" pitchFamily="18" charset="0"/>
                <a:cs typeface="Times New Roman" panose="02020603050405020304" pitchFamily="18" charset="0"/>
              </a:rPr>
              <a:t>		Also, 0.7 (</a:t>
            </a:r>
            <a:r>
              <a:rPr lang="en-IN" sz="1800" err="1">
                <a:latin typeface="Times New Roman" panose="02020603050405020304" pitchFamily="18" charset="0"/>
                <a:cs typeface="Times New Roman" panose="02020603050405020304" pitchFamily="18" charset="0"/>
              </a:rPr>
              <a:t>kL</a:t>
            </a:r>
            <a:r>
              <a:rPr lang="en-IN" sz="1800">
                <a:latin typeface="Times New Roman" panose="02020603050405020304" pitchFamily="18" charset="0"/>
                <a:cs typeface="Times New Roman" panose="02020603050405020304" pitchFamily="18" charset="0"/>
              </a:rPr>
              <a:t>/r)</a:t>
            </a:r>
            <a:r>
              <a:rPr lang="en-IN" sz="1800" baseline="-25000">
                <a:latin typeface="Times New Roman" panose="02020603050405020304" pitchFamily="18" charset="0"/>
                <a:cs typeface="Times New Roman" panose="02020603050405020304" pitchFamily="18" charset="0"/>
              </a:rPr>
              <a:t>e</a:t>
            </a:r>
            <a:r>
              <a:rPr lang="en-IN" sz="1800">
                <a:latin typeface="Times New Roman" panose="02020603050405020304" pitchFamily="18" charset="0"/>
                <a:cs typeface="Times New Roman" panose="02020603050405020304" pitchFamily="18" charset="0"/>
              </a:rPr>
              <a:t> = 0.7 x 63.95 = 44.765 &gt; 11.05 (OK)</a:t>
            </a:r>
          </a:p>
          <a:p>
            <a:pPr marL="0" indent="0">
              <a:buNone/>
            </a:pPr>
            <a:r>
              <a:rPr lang="en-IN" sz="1800">
                <a:latin typeface="Times New Roman" panose="02020603050405020304" pitchFamily="18" charset="0"/>
                <a:cs typeface="Times New Roman" panose="02020603050405020304" pitchFamily="18" charset="0"/>
              </a:rPr>
              <a:t>	Design shear for lacing (V</a:t>
            </a:r>
            <a:r>
              <a:rPr lang="en-IN" sz="1800" baseline="-25000">
                <a:latin typeface="Times New Roman" panose="02020603050405020304" pitchFamily="18" charset="0"/>
                <a:cs typeface="Times New Roman" panose="02020603050405020304" pitchFamily="18" charset="0"/>
              </a:rPr>
              <a:t>0</a:t>
            </a:r>
            <a:r>
              <a:rPr lang="en-IN" sz="1800">
                <a:latin typeface="Times New Roman" panose="02020603050405020304" pitchFamily="18" charset="0"/>
                <a:cs typeface="Times New Roman" panose="02020603050405020304" pitchFamily="18" charset="0"/>
              </a:rPr>
              <a:t> = 2.5% of axial load = 2.5/100 x 1000 = 25 KN</a:t>
            </a:r>
          </a:p>
          <a:p>
            <a:pPr marL="0" indent="0">
              <a:buNone/>
            </a:pPr>
            <a:r>
              <a:rPr lang="en-IN" sz="1800">
                <a:latin typeface="Times New Roman" panose="02020603050405020304" pitchFamily="18" charset="0"/>
                <a:cs typeface="Times New Roman" panose="02020603050405020304" pitchFamily="18" charset="0"/>
              </a:rPr>
              <a:t>	Therefore, shear in each plane = V/N = 2.5/2 = 12.5 KN</a:t>
            </a:r>
          </a:p>
          <a:p>
            <a:pPr marL="0" indent="0">
              <a:buNone/>
            </a:pPr>
            <a:r>
              <a:rPr lang="en-IN" sz="1800">
                <a:latin typeface="Times New Roman" panose="02020603050405020304" pitchFamily="18" charset="0"/>
                <a:cs typeface="Times New Roman" panose="02020603050405020304" pitchFamily="18" charset="0"/>
              </a:rPr>
              <a:t>	Therefore, compressive force in the lacing bars = V cosec (45)/N = 17.68 KN</a:t>
            </a:r>
          </a:p>
        </p:txBody>
      </p:sp>
      <p:pic>
        <p:nvPicPr>
          <p:cNvPr id="4" name="Picture 3" descr="Diagram&#10;&#10;Description automatically generated with medium confidence">
            <a:extLst>
              <a:ext uri="{FF2B5EF4-FFF2-40B4-BE49-F238E27FC236}">
                <a16:creationId xmlns:a16="http://schemas.microsoft.com/office/drawing/2014/main" id="{E950F947-894D-4EE6-903C-FD0A45214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3117" y="1984714"/>
            <a:ext cx="2333625" cy="3314700"/>
          </a:xfrm>
          <a:prstGeom prst="rect">
            <a:avLst/>
          </a:prstGeom>
        </p:spPr>
      </p:pic>
      <p:sp>
        <p:nvSpPr>
          <p:cNvPr id="2" name="TextBox 1">
            <a:extLst>
              <a:ext uri="{FF2B5EF4-FFF2-40B4-BE49-F238E27FC236}">
                <a16:creationId xmlns:a16="http://schemas.microsoft.com/office/drawing/2014/main" id="{CFD6D21D-907A-4A3B-8E24-4B2A4B7AC545}"/>
              </a:ext>
            </a:extLst>
          </p:cNvPr>
          <p:cNvSpPr txBox="1"/>
          <p:nvPr/>
        </p:nvSpPr>
        <p:spPr>
          <a:xfrm>
            <a:off x="9507986" y="4438835"/>
            <a:ext cx="843378" cy="369332"/>
          </a:xfrm>
          <a:prstGeom prst="rect">
            <a:avLst/>
          </a:prstGeom>
          <a:noFill/>
        </p:spPr>
        <p:txBody>
          <a:bodyPr wrap="square" rtlCol="0">
            <a:spAutoFit/>
          </a:bodyPr>
          <a:lstStyle/>
          <a:p>
            <a:r>
              <a:rPr lang="en-CA"/>
              <a:t>221.50</a:t>
            </a:r>
          </a:p>
        </p:txBody>
      </p:sp>
    </p:spTree>
    <p:extLst>
      <p:ext uri="{BB962C8B-B14F-4D97-AF65-F5344CB8AC3E}">
        <p14:creationId xmlns:p14="http://schemas.microsoft.com/office/powerpoint/2010/main" val="1636407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0A5F94-A2D3-4EFF-8D21-6AA990F404FF}"/>
                  </a:ext>
                </a:extLst>
              </p:cNvPr>
              <p:cNvSpPr>
                <a:spLocks noGrp="1"/>
              </p:cNvSpPr>
              <p:nvPr>
                <p:ph idx="1"/>
              </p:nvPr>
            </p:nvSpPr>
            <p:spPr>
              <a:xfrm>
                <a:off x="479394" y="124288"/>
                <a:ext cx="10874406" cy="6733712"/>
              </a:xfrm>
            </p:spPr>
            <p:txBody>
              <a:bodyPr>
                <a:normAutofit fontScale="55000" lnSpcReduction="20000"/>
              </a:bodyPr>
              <a:lstStyle/>
              <a:p>
                <a:pPr marL="0" indent="0">
                  <a:buNone/>
                </a:pPr>
                <a:r>
                  <a:rPr lang="en-IN" sz="2800" b="1">
                    <a:latin typeface="Times New Roman" panose="02020603050405020304" pitchFamily="18" charset="0"/>
                    <a:cs typeface="Times New Roman" panose="02020603050405020304" pitchFamily="18" charset="0"/>
                  </a:rPr>
                  <a:t>Section of lacing flat</a:t>
                </a:r>
              </a:p>
              <a:p>
                <a:pPr marL="0" indent="0">
                  <a:buNone/>
                </a:pPr>
                <a:r>
                  <a:rPr lang="en-IN" sz="2800">
                    <a:latin typeface="Times New Roman" panose="02020603050405020304" pitchFamily="18" charset="0"/>
                    <a:cs typeface="Times New Roman" panose="02020603050405020304" pitchFamily="18" charset="0"/>
                  </a:rPr>
                  <a:t>		Using 16 mm diameter bolts, </a:t>
                </a:r>
              </a:p>
              <a:p>
                <a:pPr marL="0" indent="0">
                  <a:buNone/>
                </a:pPr>
                <a:r>
                  <a:rPr lang="en-IN" sz="2800">
                    <a:latin typeface="Times New Roman" panose="02020603050405020304" pitchFamily="18" charset="0"/>
                    <a:cs typeface="Times New Roman" panose="02020603050405020304" pitchFamily="18" charset="0"/>
                  </a:rPr>
                  <a:t>		minimum width of lacing flat required = 3 x 16 = 48 mm = 55 mm</a:t>
                </a:r>
              </a:p>
              <a:p>
                <a:pPr marL="0" indent="0">
                  <a:buNone/>
                </a:pPr>
                <a:r>
                  <a:rPr lang="en-IN" sz="2800">
                    <a:latin typeface="Times New Roman" panose="02020603050405020304" pitchFamily="18" charset="0"/>
                    <a:cs typeface="Times New Roman" panose="02020603050405020304" pitchFamily="18" charset="0"/>
                  </a:rPr>
                  <a:t>	Thus minimum thickness of lacing flat</a:t>
                </a:r>
              </a:p>
              <a:p>
                <a:pPr marL="0" indent="0">
                  <a:buNone/>
                </a:pPr>
                <a:r>
                  <a:rPr lang="en-IN" sz="2800">
                    <a:latin typeface="Times New Roman" panose="02020603050405020304" pitchFamily="18" charset="0"/>
                    <a:cs typeface="Times New Roman" panose="02020603050405020304" pitchFamily="18" charset="0"/>
                  </a:rPr>
                  <a:t>				= 1/40 ( Distance between the inner end bolts)</a:t>
                </a:r>
              </a:p>
              <a:p>
                <a:pPr marL="0" indent="0">
                  <a:buNone/>
                </a:pPr>
                <a:r>
                  <a:rPr lang="en-IN" sz="2800">
                    <a:latin typeface="Times New Roman" panose="02020603050405020304" pitchFamily="18" charset="0"/>
                    <a:cs typeface="Times New Roman" panose="02020603050405020304" pitchFamily="18" charset="0"/>
                  </a:rPr>
                  <a:t>				= 1/40 (221.50 </a:t>
                </a:r>
                <a:r>
                  <a:rPr lang="en-IN">
                    <a:latin typeface="Times New Roman" panose="02020603050405020304" pitchFamily="18" charset="0"/>
                    <a:cs typeface="Times New Roman" panose="02020603050405020304" pitchFamily="18" charset="0"/>
                  </a:rPr>
                  <a:t>-</a:t>
                </a:r>
                <a:r>
                  <a:rPr lang="en-IN" sz="2800">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45</a:t>
                </a:r>
                <a:r>
                  <a:rPr lang="en-IN" sz="2800">
                    <a:latin typeface="Times New Roman" panose="02020603050405020304" pitchFamily="18" charset="0"/>
                    <a:cs typeface="Times New Roman" panose="02020603050405020304" pitchFamily="18" charset="0"/>
                  </a:rPr>
                  <a:t> - </a:t>
                </a:r>
                <a:r>
                  <a:rPr lang="en-IN">
                    <a:latin typeface="Times New Roman" panose="02020603050405020304" pitchFamily="18" charset="0"/>
                    <a:cs typeface="Times New Roman" panose="02020603050405020304" pitchFamily="18" charset="0"/>
                  </a:rPr>
                  <a:t>45</a:t>
                </a:r>
                <a:r>
                  <a:rPr lang="en-IN" sz="2800">
                    <a:latin typeface="Times New Roman" panose="02020603050405020304" pitchFamily="18" charset="0"/>
                    <a:cs typeface="Times New Roman" panose="02020603050405020304" pitchFamily="18" charset="0"/>
                  </a:rPr>
                  <a:t>)cosec 45</a:t>
                </a:r>
              </a:p>
              <a:p>
                <a:pPr marL="0" indent="0">
                  <a:buNone/>
                </a:pPr>
                <a:r>
                  <a:rPr lang="en-IN" sz="2800">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4.64</a:t>
                </a:r>
                <a:r>
                  <a:rPr lang="en-IN" sz="2800">
                    <a:latin typeface="Times New Roman" panose="02020603050405020304" pitchFamily="18" charset="0"/>
                    <a:cs typeface="Times New Roman" panose="02020603050405020304" pitchFamily="18" charset="0"/>
                  </a:rPr>
                  <a:t> mm = 8 mm</a:t>
                </a:r>
              </a:p>
              <a:p>
                <a:pPr marL="0" indent="0">
                  <a:buNone/>
                </a:pPr>
                <a:r>
                  <a:rPr lang="en-IN" sz="2800">
                    <a:latin typeface="Times New Roman" panose="02020603050405020304" pitchFamily="18" charset="0"/>
                    <a:cs typeface="Times New Roman" panose="02020603050405020304" pitchFamily="18" charset="0"/>
                  </a:rPr>
                  <a:t>		Therefore provide lacing flat of size 55 x 8 mm</a:t>
                </a:r>
              </a:p>
              <a:p>
                <a:pPr marL="0" indent="0">
                  <a:buNone/>
                </a:pPr>
                <a:r>
                  <a:rPr lang="en-IN" sz="2800">
                    <a:latin typeface="Times New Roman" panose="02020603050405020304" pitchFamily="18" charset="0"/>
                    <a:cs typeface="Times New Roman" panose="02020603050405020304" pitchFamily="18" charset="0"/>
                  </a:rPr>
                  <a:t>	Minimum radius of gyration, </a:t>
                </a:r>
              </a:p>
              <a:p>
                <a:pPr marL="0" indent="0">
                  <a:buNone/>
                </a:pPr>
                <a:r>
                  <a:rPr lang="en-IN" sz="2800">
                    <a:latin typeface="Times New Roman" panose="02020603050405020304" pitchFamily="18" charset="0"/>
                    <a:cs typeface="Times New Roman" panose="02020603050405020304" pitchFamily="18" charset="0"/>
                  </a:rPr>
                  <a:t>				R = t/sqrt(12) = 8/sqrt(12) = 2.309 mm</a:t>
                </a:r>
              </a:p>
              <a:p>
                <a:pPr marL="0" indent="0">
                  <a:buNone/>
                </a:pPr>
                <a:r>
                  <a:rPr lang="en-IN" sz="2800">
                    <a:latin typeface="Times New Roman" panose="02020603050405020304" pitchFamily="18" charset="0"/>
                    <a:cs typeface="Times New Roman" panose="02020603050405020304" pitchFamily="18" charset="0"/>
                  </a:rPr>
                  <a:t>	Slenderness ratio, L/r  = (221.50 – </a:t>
                </a:r>
                <a:r>
                  <a:rPr lang="en-IN">
                    <a:latin typeface="Times New Roman" panose="02020603050405020304" pitchFamily="18" charset="0"/>
                    <a:cs typeface="Times New Roman" panose="02020603050405020304" pitchFamily="18" charset="0"/>
                  </a:rPr>
                  <a:t>45</a:t>
                </a:r>
                <a:r>
                  <a:rPr lang="en-IN" sz="2800">
                    <a:latin typeface="Times New Roman" panose="02020603050405020304" pitchFamily="18" charset="0"/>
                    <a:cs typeface="Times New Roman" panose="02020603050405020304" pitchFamily="18" charset="0"/>
                  </a:rPr>
                  <a:t> – </a:t>
                </a:r>
                <a:r>
                  <a:rPr lang="en-IN">
                    <a:latin typeface="Times New Roman" panose="02020603050405020304" pitchFamily="18" charset="0"/>
                    <a:cs typeface="Times New Roman" panose="02020603050405020304" pitchFamily="18" charset="0"/>
                  </a:rPr>
                  <a:t>45</a:t>
                </a:r>
                <a:r>
                  <a:rPr lang="en-IN" sz="2800">
                    <a:latin typeface="Times New Roman" panose="02020603050405020304" pitchFamily="18" charset="0"/>
                    <a:cs typeface="Times New Roman" panose="02020603050405020304" pitchFamily="18" charset="0"/>
                  </a:rPr>
                  <a:t>) cosec 45/2.309 = </a:t>
                </a:r>
                <a:r>
                  <a:rPr lang="en-IN">
                    <a:latin typeface="Times New Roman" panose="02020603050405020304" pitchFamily="18" charset="0"/>
                    <a:cs typeface="Times New Roman" panose="02020603050405020304" pitchFamily="18" charset="0"/>
                  </a:rPr>
                  <a:t>80.54</a:t>
                </a:r>
                <a:r>
                  <a:rPr lang="en-IN" sz="2800">
                    <a:latin typeface="Times New Roman" panose="02020603050405020304" pitchFamily="18" charset="0"/>
                    <a:cs typeface="Times New Roman" panose="02020603050405020304" pitchFamily="18" charset="0"/>
                  </a:rPr>
                  <a:t> &lt; 145</a:t>
                </a:r>
              </a:p>
              <a:p>
                <a:pPr marL="0" indent="0">
                  <a:buNone/>
                </a:pPr>
                <a:r>
                  <a:rPr lang="en-IN" sz="2800">
                    <a:latin typeface="Times New Roman" panose="02020603050405020304" pitchFamily="18" charset="0"/>
                    <a:cs typeface="Times New Roman" panose="02020603050405020304" pitchFamily="18" charset="0"/>
                  </a:rPr>
                  <a:t>	Provide 55 ISF 8 as lacing flat</a:t>
                </a:r>
              </a:p>
              <a:p>
                <a:pPr marL="0" indent="0">
                  <a:buNone/>
                </a:pPr>
                <a:r>
                  <a:rPr lang="en-IN" sz="2800">
                    <a:latin typeface="Times New Roman" panose="02020603050405020304" pitchFamily="18" charset="0"/>
                    <a:cs typeface="Times New Roman" panose="02020603050405020304" pitchFamily="18" charset="0"/>
                  </a:rPr>
                  <a:t>	For l/r = 80.54, and </a:t>
                </a:r>
                <a:r>
                  <a:rPr lang="en-IN" sz="2800" err="1">
                    <a:latin typeface="Times New Roman" panose="02020603050405020304" pitchFamily="18" charset="0"/>
                    <a:cs typeface="Times New Roman" panose="02020603050405020304" pitchFamily="18" charset="0"/>
                  </a:rPr>
                  <a:t>f</a:t>
                </a:r>
                <a:r>
                  <a:rPr lang="en-IN" sz="2800" baseline="-25000" err="1">
                    <a:latin typeface="Times New Roman" panose="02020603050405020304" pitchFamily="18" charset="0"/>
                    <a:cs typeface="Times New Roman" panose="02020603050405020304" pitchFamily="18" charset="0"/>
                  </a:rPr>
                  <a:t>y</a:t>
                </a:r>
                <a:r>
                  <a:rPr lang="en-IN" sz="2800">
                    <a:latin typeface="Times New Roman" panose="02020603050405020304" pitchFamily="18" charset="0"/>
                    <a:cs typeface="Times New Roman" panose="02020603050405020304" pitchFamily="18" charset="0"/>
                  </a:rPr>
                  <a:t> = 250 N/mm2 and for buckling curve c</a:t>
                </a:r>
              </a:p>
              <a:p>
                <a:pPr marL="0" indent="0">
                  <a:buNone/>
                </a:pPr>
                <a:r>
                  <a:rPr lang="en-IN" sz="2800">
                    <a:latin typeface="Times New Roman" panose="02020603050405020304" pitchFamily="18" charset="0"/>
                    <a:cs typeface="Times New Roman" panose="02020603050405020304" pitchFamily="18" charset="0"/>
                  </a:rPr>
                  <a:t>		Design compressive stress (</a:t>
                </a:r>
                <a:r>
                  <a:rPr lang="en-IN" sz="2800" err="1">
                    <a:latin typeface="Times New Roman" panose="02020603050405020304" pitchFamily="18" charset="0"/>
                    <a:cs typeface="Times New Roman" panose="02020603050405020304" pitchFamily="18" charset="0"/>
                  </a:rPr>
                  <a:t>f</a:t>
                </a:r>
                <a:r>
                  <a:rPr lang="en-IN" sz="2800" baseline="-25000" err="1">
                    <a:latin typeface="Times New Roman" panose="02020603050405020304" pitchFamily="18" charset="0"/>
                    <a:cs typeface="Times New Roman" panose="02020603050405020304" pitchFamily="18" charset="0"/>
                  </a:rPr>
                  <a:t>cd</a:t>
                </a:r>
                <a:r>
                  <a:rPr lang="en-IN" sz="2800">
                    <a:latin typeface="Times New Roman" panose="02020603050405020304" pitchFamily="18" charset="0"/>
                    <a:cs typeface="Times New Roman" panose="02020603050405020304" pitchFamily="18" charset="0"/>
                  </a:rPr>
                  <a:t>) =  135 N/mm</a:t>
                </a:r>
                <a:r>
                  <a:rPr lang="en-IN" sz="2800" baseline="30000">
                    <a:latin typeface="Times New Roman" panose="02020603050405020304" pitchFamily="18" charset="0"/>
                    <a:cs typeface="Times New Roman" panose="02020603050405020304" pitchFamily="18" charset="0"/>
                  </a:rPr>
                  <a:t>2</a:t>
                </a:r>
              </a:p>
              <a:p>
                <a:pPr marL="0" indent="0">
                  <a:buNone/>
                </a:pPr>
                <a:r>
                  <a:rPr lang="en-IN">
                    <a:latin typeface="Times New Roman" panose="02020603050405020304" pitchFamily="18" charset="0"/>
                    <a:cs typeface="Times New Roman" panose="02020603050405020304" pitchFamily="18" charset="0"/>
                  </a:rPr>
                  <a:t>	</a:t>
                </a:r>
                <a:r>
                  <a:rPr lang="en-IN" sz="2800">
                    <a:latin typeface="Times New Roman" panose="02020603050405020304" pitchFamily="18" charset="0"/>
                    <a:cs typeface="Times New Roman" panose="02020603050405020304" pitchFamily="18" charset="0"/>
                  </a:rPr>
                  <a:t>Therefore, Design compressive strength (</a:t>
                </a:r>
                <a:r>
                  <a:rPr lang="en-IN" sz="2800" err="1">
                    <a:latin typeface="Times New Roman" panose="02020603050405020304" pitchFamily="18" charset="0"/>
                    <a:cs typeface="Times New Roman" panose="02020603050405020304" pitchFamily="18" charset="0"/>
                  </a:rPr>
                  <a:t>P</a:t>
                </a:r>
                <a:r>
                  <a:rPr lang="en-IN" sz="2800" baseline="-25000" err="1">
                    <a:latin typeface="Times New Roman" panose="02020603050405020304" pitchFamily="18" charset="0"/>
                    <a:cs typeface="Times New Roman" panose="02020603050405020304" pitchFamily="18" charset="0"/>
                  </a:rPr>
                  <a:t>cd</a:t>
                </a:r>
                <a:r>
                  <a:rPr lang="en-IN" sz="2800">
                    <a:latin typeface="Times New Roman" panose="02020603050405020304" pitchFamily="18" charset="0"/>
                    <a:cs typeface="Times New Roman" panose="02020603050405020304" pitchFamily="18" charset="0"/>
                  </a:rPr>
                  <a:t>)    	= </a:t>
                </a:r>
                <a:r>
                  <a:rPr lang="en-IN" sz="2800" err="1">
                    <a:latin typeface="Times New Roman" panose="02020603050405020304" pitchFamily="18" charset="0"/>
                    <a:cs typeface="Times New Roman" panose="02020603050405020304" pitchFamily="18" charset="0"/>
                  </a:rPr>
                  <a:t>f</a:t>
                </a:r>
                <a:r>
                  <a:rPr lang="en-IN" sz="2800" baseline="-25000" err="1">
                    <a:latin typeface="Times New Roman" panose="02020603050405020304" pitchFamily="18" charset="0"/>
                    <a:cs typeface="Times New Roman" panose="02020603050405020304" pitchFamily="18" charset="0"/>
                  </a:rPr>
                  <a:t>cd</a:t>
                </a:r>
                <a:r>
                  <a:rPr lang="en-IN" sz="2800">
                    <a:latin typeface="Times New Roman" panose="02020603050405020304" pitchFamily="18" charset="0"/>
                    <a:cs typeface="Times New Roman" panose="02020603050405020304" pitchFamily="18" charset="0"/>
                  </a:rPr>
                  <a:t> x A</a:t>
                </a:r>
              </a:p>
              <a:p>
                <a:pPr marL="0" indent="0">
                  <a:buNone/>
                </a:pPr>
                <a:r>
                  <a:rPr lang="en-IN" sz="2800">
                    <a:latin typeface="Times New Roman" panose="02020603050405020304" pitchFamily="18" charset="0"/>
                    <a:cs typeface="Times New Roman" panose="02020603050405020304" pitchFamily="18" charset="0"/>
                  </a:rPr>
                  <a:t>					= </a:t>
                </a:r>
                <a:r>
                  <a:rPr lang="en-IN">
                    <a:latin typeface="Times New Roman" panose="02020603050405020304" pitchFamily="18" charset="0"/>
                    <a:cs typeface="Times New Roman" panose="02020603050405020304" pitchFamily="18" charset="0"/>
                  </a:rPr>
                  <a:t>135</a:t>
                </a:r>
                <a:r>
                  <a:rPr lang="en-IN" sz="2800">
                    <a:latin typeface="Times New Roman" panose="02020603050405020304" pitchFamily="18" charset="0"/>
                    <a:cs typeface="Times New Roman" panose="02020603050405020304" pitchFamily="18" charset="0"/>
                  </a:rPr>
                  <a:t> x (55 x 8) N</a:t>
                </a:r>
              </a:p>
              <a:p>
                <a:pPr marL="0" indent="0">
                  <a:buNone/>
                </a:pPr>
                <a:r>
                  <a:rPr lang="en-IN" sz="2800">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	</a:t>
                </a:r>
                <a:r>
                  <a:rPr lang="en-IN" sz="2800">
                    <a:latin typeface="Times New Roman" panose="02020603050405020304" pitchFamily="18" charset="0"/>
                    <a:cs typeface="Times New Roman" panose="02020603050405020304" pitchFamily="18" charset="0"/>
                  </a:rPr>
                  <a:t>= 59.4 KN (&gt;17.68 KN)</a:t>
                </a:r>
              </a:p>
              <a:p>
                <a:pPr marL="0" indent="0">
                  <a:buNone/>
                </a:pPr>
                <a:r>
                  <a:rPr lang="en-IN" sz="2800">
                    <a:latin typeface="Times New Roman" panose="02020603050405020304" pitchFamily="18" charset="0"/>
                    <a:cs typeface="Times New Roman" panose="02020603050405020304" pitchFamily="18" charset="0"/>
                  </a:rPr>
                  <a:t>Check for tensile strength of lacking bar,</a:t>
                </a:r>
              </a:p>
              <a:p>
                <a:pPr marL="0" indent="0">
                  <a:buNone/>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0.9 </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𝐵</m:t>
                          </m:r>
                          <m:r>
                            <a:rPr lang="en-IN" sz="2800" b="0" i="1" smtClean="0">
                              <a:latin typeface="Cambria Math" panose="02040503050406030204" pitchFamily="18" charset="0"/>
                            </a:rPr>
                            <m:t>−</m:t>
                          </m:r>
                          <m:r>
                            <a:rPr lang="en-IN" sz="2800" b="0" i="1" smtClean="0">
                              <a:latin typeface="Cambria Math" panose="02040503050406030204" pitchFamily="18" charset="0"/>
                            </a:rPr>
                            <m:t>𝑑𝑜</m:t>
                          </m:r>
                        </m:e>
                      </m:d>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𝑡</m:t>
                          </m:r>
                          <m:r>
                            <a:rPr lang="en-IN" sz="2800" b="0" i="1" smtClean="0">
                              <a:latin typeface="Cambria Math" panose="02040503050406030204" pitchFamily="18" charset="0"/>
                            </a:rPr>
                            <m:t> . </m:t>
                          </m:r>
                          <m:r>
                            <a:rPr lang="en-IN" sz="2800" b="0" i="1" smtClean="0">
                              <a:latin typeface="Cambria Math" panose="02040503050406030204" pitchFamily="18" charset="0"/>
                            </a:rPr>
                            <m:t>𝑓𝑢</m:t>
                          </m:r>
                        </m:num>
                        <m:den>
                          <m:r>
                            <a:rPr lang="en-IN" sz="2800" b="0" i="1" smtClean="0">
                              <a:latin typeface="Cambria Math" panose="02040503050406030204" pitchFamily="18" charset="0"/>
                              <a:ea typeface="Cambria Math" panose="02040503050406030204" pitchFamily="18" charset="0"/>
                            </a:rPr>
                            <m:t>𝛾</m:t>
                          </m:r>
                          <m:r>
                            <a:rPr lang="en-IN" sz="2800" b="0" i="1" smtClean="0">
                              <a:latin typeface="Cambria Math" panose="02040503050406030204" pitchFamily="18" charset="0"/>
                              <a:ea typeface="Cambria Math" panose="02040503050406030204" pitchFamily="18" charset="0"/>
                            </a:rPr>
                            <m:t>𝑚</m:t>
                          </m:r>
                          <m:r>
                            <a:rPr lang="en-IN" sz="2800" b="0" i="1" smtClean="0">
                              <a:latin typeface="Cambria Math" panose="02040503050406030204" pitchFamily="18" charset="0"/>
                              <a:ea typeface="Cambria Math" panose="02040503050406030204" pitchFamily="18" charset="0"/>
                            </a:rPr>
                            <m:t>1</m:t>
                          </m:r>
                        </m:den>
                      </m:f>
                      <m:r>
                        <a:rPr lang="en-IN" sz="2800" b="0" i="1" smtClean="0">
                          <a:latin typeface="Cambria Math" panose="02040503050406030204" pitchFamily="18" charset="0"/>
                        </a:rPr>
                        <m:t>=0.9 </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55−18</m:t>
                          </m:r>
                        </m:e>
                      </m:d>
                      <m:r>
                        <a:rPr lang="en-IN" sz="2800" b="0" i="1" smtClean="0">
                          <a:latin typeface="Cambria Math" panose="02040503050406030204" pitchFamily="18" charset="0"/>
                        </a:rPr>
                        <m:t> </m:t>
                      </m:r>
                      <m:r>
                        <a:rPr lang="en-IN" sz="2800" b="0" i="1" smtClean="0">
                          <a:latin typeface="Cambria Math" panose="02040503050406030204" pitchFamily="18" charset="0"/>
                        </a:rPr>
                        <m:t>𝑥</m:t>
                      </m:r>
                      <m:r>
                        <a:rPr lang="en-IN" sz="2800" b="0" i="1" smtClean="0">
                          <a:latin typeface="Cambria Math" panose="02040503050406030204" pitchFamily="18" charset="0"/>
                        </a:rPr>
                        <m:t> 8 </m:t>
                      </m:r>
                      <m:r>
                        <a:rPr lang="en-IN" sz="2800" b="0" i="1" smtClean="0">
                          <a:latin typeface="Cambria Math" panose="02040503050406030204" pitchFamily="18" charset="0"/>
                        </a:rPr>
                        <m:t>𝑥</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410</m:t>
                          </m:r>
                        </m:num>
                        <m:den>
                          <m:r>
                            <a:rPr lang="en-IN" sz="2800" b="0" i="1" smtClean="0">
                              <a:latin typeface="Cambria Math" panose="02040503050406030204" pitchFamily="18" charset="0"/>
                            </a:rPr>
                            <m:t>1.25</m:t>
                          </m:r>
                        </m:den>
                      </m:f>
                      <m:r>
                        <a:rPr lang="en-IN" sz="2800" b="0" i="1" smtClean="0">
                          <a:latin typeface="Cambria Math" panose="02040503050406030204" pitchFamily="18" charset="0"/>
                        </a:rPr>
                        <m:t>=87.38 </m:t>
                      </m:r>
                      <m:r>
                        <a:rPr lang="en-IN" sz="2800" b="0" i="1" smtClean="0">
                          <a:latin typeface="Cambria Math" panose="02040503050406030204" pitchFamily="18" charset="0"/>
                        </a:rPr>
                        <m:t>𝑘𝑁</m:t>
                      </m:r>
                    </m:oMath>
                  </m:oMathPara>
                </a14:m>
                <a:endParaRPr lang="en-IN" sz="2800" b="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IN" sz="2800" i="1" smtClean="0">
                              <a:latin typeface="Cambria Math" panose="02040503050406030204" pitchFamily="18" charset="0"/>
                            </a:rPr>
                          </m:ctrlPr>
                        </m:fPr>
                        <m:num>
                          <m:r>
                            <a:rPr lang="en-IN" sz="2800" b="0" i="1" smtClean="0">
                              <a:latin typeface="Cambria Math" panose="02040503050406030204" pitchFamily="18" charset="0"/>
                            </a:rPr>
                            <m:t>𝐴𝑔</m:t>
                          </m:r>
                          <m:r>
                            <a:rPr lang="en-IN" sz="2800" b="0" i="1" smtClean="0">
                              <a:latin typeface="Cambria Math" panose="02040503050406030204" pitchFamily="18" charset="0"/>
                            </a:rPr>
                            <m:t> </m:t>
                          </m:r>
                          <m:r>
                            <a:rPr lang="en-IN" sz="2800" b="0" i="1" smtClean="0">
                              <a:latin typeface="Cambria Math" panose="02040503050406030204" pitchFamily="18" charset="0"/>
                            </a:rPr>
                            <m:t>𝑓𝑦</m:t>
                          </m:r>
                        </m:num>
                        <m:den>
                          <m:r>
                            <a:rPr lang="en-IN" sz="2800" i="1" smtClean="0">
                              <a:latin typeface="Cambria Math" panose="02040503050406030204" pitchFamily="18" charset="0"/>
                              <a:ea typeface="Cambria Math" panose="02040503050406030204" pitchFamily="18" charset="0"/>
                            </a:rPr>
                            <m:t>𝛾</m:t>
                          </m:r>
                          <m:r>
                            <a:rPr lang="en-IN" sz="2800" b="0" i="1" smtClean="0">
                              <a:latin typeface="Cambria Math" panose="02040503050406030204" pitchFamily="18" charset="0"/>
                              <a:ea typeface="Cambria Math" panose="02040503050406030204" pitchFamily="18" charset="0"/>
                            </a:rPr>
                            <m:t>𝑚</m:t>
                          </m:r>
                          <m:r>
                            <a:rPr lang="en-IN" sz="2800" b="0" i="1" smtClean="0">
                              <a:latin typeface="Cambria Math" panose="02040503050406030204" pitchFamily="18" charset="0"/>
                              <a:ea typeface="Cambria Math" panose="02040503050406030204" pitchFamily="18" charset="0"/>
                            </a:rPr>
                            <m:t>0</m:t>
                          </m:r>
                        </m:den>
                      </m:f>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d>
                            <m:dPr>
                              <m:ctrlPr>
                                <a:rPr lang="en-IN" sz="2800" b="0" i="1" smtClean="0">
                                  <a:latin typeface="Cambria Math" panose="02040503050406030204" pitchFamily="18" charset="0"/>
                                </a:rPr>
                              </m:ctrlPr>
                            </m:dPr>
                            <m:e>
                              <m:r>
                                <a:rPr lang="en-IN" sz="2800" b="0" i="1" smtClean="0">
                                  <a:latin typeface="Cambria Math" panose="02040503050406030204" pitchFamily="18" charset="0"/>
                                </a:rPr>
                                <m:t>55 ∗8</m:t>
                              </m:r>
                            </m:e>
                          </m:d>
                          <m:r>
                            <a:rPr lang="en-IN" sz="2800" b="0" i="1" smtClean="0">
                              <a:latin typeface="Cambria Math" panose="02040503050406030204" pitchFamily="18" charset="0"/>
                            </a:rPr>
                            <m:t>∗250</m:t>
                          </m:r>
                        </m:num>
                        <m:den>
                          <m:r>
                            <a:rPr lang="en-IN" sz="2800" b="0" i="1" smtClean="0">
                              <a:latin typeface="Cambria Math" panose="02040503050406030204" pitchFamily="18" charset="0"/>
                            </a:rPr>
                            <m:t>1.1</m:t>
                          </m:r>
                        </m:den>
                      </m:f>
                      <m:r>
                        <a:rPr lang="en-IN" sz="2800" b="0" i="1" smtClean="0">
                          <a:latin typeface="Cambria Math" panose="02040503050406030204" pitchFamily="18" charset="0"/>
                        </a:rPr>
                        <m:t>=100 </m:t>
                      </m:r>
                      <m:r>
                        <a:rPr lang="en-IN" sz="2800" b="0" i="1" smtClean="0">
                          <a:latin typeface="Cambria Math" panose="02040503050406030204" pitchFamily="18" charset="0"/>
                        </a:rPr>
                        <m:t>𝐾𝑁</m:t>
                      </m:r>
                    </m:oMath>
                  </m:oMathPara>
                </a14:m>
                <a:endParaRPr lang="en-IN" sz="2800" b="0">
                  <a:latin typeface="Times New Roman" panose="02020603050405020304" pitchFamily="18" charset="0"/>
                  <a:cs typeface="Times New Roman" panose="02020603050405020304" pitchFamily="18" charset="0"/>
                </a:endParaRPr>
              </a:p>
              <a:p>
                <a:pPr marL="0" indent="0">
                  <a:buNone/>
                </a:pPr>
                <a:r>
                  <a:rPr lang="en-IN" sz="2800">
                    <a:latin typeface="Times New Roman" panose="02020603050405020304" pitchFamily="18" charset="0"/>
                    <a:cs typeface="Times New Roman" panose="02020603050405020304" pitchFamily="18" charset="0"/>
                  </a:rPr>
                  <a:t>Thus, tensile strength of lacing bar is minimum of above two values  i.e. 87.38 KN &gt; 17.68 KN</a:t>
                </a:r>
              </a:p>
              <a:p>
                <a:pPr marL="0" indent="0">
                  <a:buNone/>
                </a:pPr>
                <a:endParaRPr lang="en-IN" sz="2800">
                  <a:latin typeface="Times New Roman" panose="02020603050405020304" pitchFamily="18" charset="0"/>
                  <a:cs typeface="Times New Roman" panose="02020603050405020304" pitchFamily="18" charset="0"/>
                </a:endParaRPr>
              </a:p>
              <a:p>
                <a:pPr marL="0" indent="0">
                  <a:buNone/>
                </a:pPr>
                <a:endParaRPr lang="en-IN" sz="2800">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C50A5F94-A2D3-4EFF-8D21-6AA990F404FF}"/>
                  </a:ext>
                </a:extLst>
              </p:cNvPr>
              <p:cNvSpPr>
                <a:spLocks noGrp="1" noRot="1" noChangeAspect="1" noMove="1" noResize="1" noEditPoints="1" noAdjustHandles="1" noChangeArrowheads="1" noChangeShapeType="1" noTextEdit="1"/>
              </p:cNvSpPr>
              <p:nvPr>
                <p:ph idx="1"/>
              </p:nvPr>
            </p:nvSpPr>
            <p:spPr>
              <a:xfrm>
                <a:off x="479394" y="124288"/>
                <a:ext cx="10874406" cy="6733712"/>
              </a:xfrm>
              <a:blipFill>
                <a:blip r:embed="rId2"/>
                <a:stretch>
                  <a:fillRect l="-224" t="-1086"/>
                </a:stretch>
              </a:blipFill>
            </p:spPr>
            <p:txBody>
              <a:bodyPr/>
              <a:lstStyle/>
              <a:p>
                <a:r>
                  <a:rPr lang="en-US">
                    <a:noFill/>
                  </a:rPr>
                  <a:t> </a:t>
                </a:r>
              </a:p>
            </p:txBody>
          </p:sp>
        </mc:Fallback>
      </mc:AlternateContent>
    </p:spTree>
    <p:extLst>
      <p:ext uri="{BB962C8B-B14F-4D97-AF65-F5344CB8AC3E}">
        <p14:creationId xmlns:p14="http://schemas.microsoft.com/office/powerpoint/2010/main" val="4106499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34F7D68E061D1438D093AB6CE092698" ma:contentTypeVersion="0" ma:contentTypeDescription="Create a new document." ma:contentTypeScope="" ma:versionID="d85926ba1ba5c1cd671c7b105ffb75d5">
  <xsd:schema xmlns:xsd="http://www.w3.org/2001/XMLSchema" xmlns:xs="http://www.w3.org/2001/XMLSchema" xmlns:p="http://schemas.microsoft.com/office/2006/metadata/properties" targetNamespace="http://schemas.microsoft.com/office/2006/metadata/properties" ma:root="true" ma:fieldsID="d5bdcf26f133259999730471111e8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114AA1-20B5-45B5-9E11-443F44CD9E4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9DC3965-1E76-4875-8E85-FD3DE66D8E7D}"/>
</file>

<file path=customXml/itemProps3.xml><?xml version="1.0" encoding="utf-8"?>
<ds:datastoreItem xmlns:ds="http://schemas.openxmlformats.org/officeDocument/2006/customXml" ds:itemID="{363BFA37-FDD5-4C9E-9220-CA839D71FB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Steel Structures - Compression member</dc:title>
  <dc:creator>Kunal Shelote</dc:creator>
  <cp:revision>1</cp:revision>
  <dcterms:created xsi:type="dcterms:W3CDTF">2021-02-18T16:14:38Z</dcterms:created>
  <dcterms:modified xsi:type="dcterms:W3CDTF">2023-03-31T17:47:09Z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0x010100A34F7D68E061D1438D093AB6CE092698</vt:lpwstr>
  </property>
</Properties>
</file>