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57" r:id="rId6"/>
    <p:sldId id="258" r:id="rId7"/>
    <p:sldId id="259" r:id="rId8"/>
    <p:sldId id="310" r:id="rId9"/>
    <p:sldId id="260" r:id="rId10"/>
    <p:sldId id="261" r:id="rId11"/>
    <p:sldId id="262" r:id="rId12"/>
    <p:sldId id="266" r:id="rId13"/>
    <p:sldId id="267" r:id="rId14"/>
    <p:sldId id="269" r:id="rId15"/>
    <p:sldId id="268" r:id="rId16"/>
    <p:sldId id="263" r:id="rId17"/>
    <p:sldId id="264" r:id="rId18"/>
    <p:sldId id="265"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4" r:id="rId41"/>
    <p:sldId id="293"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379ED-8669-40FB-912D-34BE3D6B112B}" v="1" dt="2023-02-13T14:16:39.626"/>
    <p1510:client id="{25A7D7F6-0110-449B-BEC2-7E6EBE5E18F0}" v="1" dt="2024-01-14T11:26:58.192"/>
    <p1510:client id="{2D17C5B3-99BA-4C44-9EA0-B390A2E4D772}" v="1" dt="2022-03-02T13:18:15.845"/>
    <p1510:client id="{32263DD1-AA22-46C0-A526-301F793B83C0}" v="1" dt="2022-01-15T15:54:22.133"/>
    <p1510:client id="{49DCECAE-B70D-4247-818D-EDE1C543555B}" v="1" dt="2024-01-03T14:02:07.901"/>
    <p1510:client id="{6549C22D-4CD5-45E0-8012-31D61301D9E9}" v="1" dt="2022-02-24T11:00:48.750"/>
    <p1510:client id="{6FA11E10-0288-45E4-89EB-2A426AF8D528}" v="12" dt="2023-02-14T16:34:25.589"/>
    <p1510:client id="{733E184B-C8B5-4F26-905E-6C29BB546976}" v="2" dt="2024-01-04T16:09:11.290"/>
    <p1510:client id="{8CA4B63D-9D29-4776-975E-474E7C7917A5}" v="15" dt="2023-02-14T17:39:31.799"/>
    <p1510:client id="{9CBF2A5F-CBAD-4146-A310-5FB8929649EE}" v="1" dt="2022-03-29T13:25:43.188"/>
    <p1510:client id="{A0A83FBE-F412-4936-9B60-4DDDAC245490}" v="1" dt="2023-02-14T07:42:54.769"/>
    <p1510:client id="{E5CF04D6-8384-4448-B43E-C5DD47F0F1FD}" v="1" dt="2022-02-23T15:59:03.898"/>
    <p1510:client id="{F07336AE-D493-A611-8507-170C678380F4}" v="2" dt="2024-01-03T18:20:38.194"/>
    <p1510:client id="{FBBA7197-130D-FF0B-5635-34BF841A9DD8}" v="3" dt="2023-01-18T04:20:21.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rut Singh" userId="S::ce1200316@iitd.ac.in::0fd5e342-e24d-43cd-bd89-5b960ae1bfe3" providerId="AD" clId="Web-{8CA4B63D-9D29-4776-975E-474E7C7917A5}"/>
    <pc:docChg chg="modSld">
      <pc:chgData name="Vishrut Singh" userId="S::ce1200316@iitd.ac.in::0fd5e342-e24d-43cd-bd89-5b960ae1bfe3" providerId="AD" clId="Web-{8CA4B63D-9D29-4776-975E-474E7C7917A5}" dt="2023-02-14T17:39:30.752" v="6" actId="20577"/>
      <pc:docMkLst>
        <pc:docMk/>
      </pc:docMkLst>
      <pc:sldChg chg="modSp">
        <pc:chgData name="Vishrut Singh" userId="S::ce1200316@iitd.ac.in::0fd5e342-e24d-43cd-bd89-5b960ae1bfe3" providerId="AD" clId="Web-{8CA4B63D-9D29-4776-975E-474E7C7917A5}" dt="2023-02-14T17:39:30.752" v="6" actId="20577"/>
        <pc:sldMkLst>
          <pc:docMk/>
          <pc:sldMk cId="3383493392" sldId="262"/>
        </pc:sldMkLst>
        <pc:spChg chg="mod">
          <ac:chgData name="Vishrut Singh" userId="S::ce1200316@iitd.ac.in::0fd5e342-e24d-43cd-bd89-5b960ae1bfe3" providerId="AD" clId="Web-{8CA4B63D-9D29-4776-975E-474E7C7917A5}" dt="2023-02-14T17:39:30.752" v="6" actId="20577"/>
          <ac:spMkLst>
            <pc:docMk/>
            <pc:sldMk cId="3383493392" sldId="262"/>
            <ac:spMk id="3" creationId="{00E64605-59B3-4072-819B-4BD443CE49D0}"/>
          </ac:spMkLst>
        </pc:spChg>
      </pc:sldChg>
    </pc:docChg>
  </pc:docChgLst>
  <pc:docChgLst>
    <pc:chgData name="Anuj Kumar" userId="S::ce1191073@iitd.ac.in::63a987b2-936d-43af-99a6-55e59a6e3ddd" providerId="AD" clId="Web-{2D17C5B3-99BA-4C44-9EA0-B390A2E4D772}"/>
    <pc:docChg chg="modSld">
      <pc:chgData name="Anuj Kumar" userId="S::ce1191073@iitd.ac.in::63a987b2-936d-43af-99a6-55e59a6e3ddd" providerId="AD" clId="Web-{2D17C5B3-99BA-4C44-9EA0-B390A2E4D772}" dt="2022-03-02T13:18:15.845" v="0" actId="1076"/>
      <pc:docMkLst>
        <pc:docMk/>
      </pc:docMkLst>
      <pc:sldChg chg="modSp">
        <pc:chgData name="Anuj Kumar" userId="S::ce1191073@iitd.ac.in::63a987b2-936d-43af-99a6-55e59a6e3ddd" providerId="AD" clId="Web-{2D17C5B3-99BA-4C44-9EA0-B390A2E4D772}" dt="2022-03-02T13:18:15.845" v="0" actId="1076"/>
        <pc:sldMkLst>
          <pc:docMk/>
          <pc:sldMk cId="2334123574" sldId="267"/>
        </pc:sldMkLst>
        <pc:spChg chg="mod">
          <ac:chgData name="Anuj Kumar" userId="S::ce1191073@iitd.ac.in::63a987b2-936d-43af-99a6-55e59a6e3ddd" providerId="AD" clId="Web-{2D17C5B3-99BA-4C44-9EA0-B390A2E4D772}" dt="2022-03-02T13:18:15.845" v="0" actId="1076"/>
          <ac:spMkLst>
            <pc:docMk/>
            <pc:sldMk cId="2334123574" sldId="267"/>
            <ac:spMk id="4" creationId="{117AB9EA-CA86-46D0-91B3-95E015697D66}"/>
          </ac:spMkLst>
        </pc:spChg>
      </pc:sldChg>
    </pc:docChg>
  </pc:docChgLst>
  <pc:docChgLst>
    <pc:chgData name="Sarthak Shrivastava" userId="S::ce1190297@iitd.ac.in::1b0ce6c6-73e6-40bb-a99d-0826b10dd70b" providerId="AD" clId="Web-{6549C22D-4CD5-45E0-8012-31D61301D9E9}"/>
    <pc:docChg chg="modSld">
      <pc:chgData name="Sarthak Shrivastava" userId="S::ce1190297@iitd.ac.in::1b0ce6c6-73e6-40bb-a99d-0826b10dd70b" providerId="AD" clId="Web-{6549C22D-4CD5-45E0-8012-31D61301D9E9}" dt="2022-02-24T11:00:48.750" v="0" actId="1076"/>
      <pc:docMkLst>
        <pc:docMk/>
      </pc:docMkLst>
      <pc:sldChg chg="modSp">
        <pc:chgData name="Sarthak Shrivastava" userId="S::ce1190297@iitd.ac.in::1b0ce6c6-73e6-40bb-a99d-0826b10dd70b" providerId="AD" clId="Web-{6549C22D-4CD5-45E0-8012-31D61301D9E9}" dt="2022-02-24T11:00:48.750" v="0" actId="1076"/>
        <pc:sldMkLst>
          <pc:docMk/>
          <pc:sldMk cId="945036181" sldId="256"/>
        </pc:sldMkLst>
        <pc:picChg chg="mod">
          <ac:chgData name="Sarthak Shrivastava" userId="S::ce1190297@iitd.ac.in::1b0ce6c6-73e6-40bb-a99d-0826b10dd70b" providerId="AD" clId="Web-{6549C22D-4CD5-45E0-8012-31D61301D9E9}" dt="2022-02-24T11:00:48.750" v="0" actId="1076"/>
          <ac:picMkLst>
            <pc:docMk/>
            <pc:sldMk cId="945036181" sldId="256"/>
            <ac:picMk id="5" creationId="{C3722D51-541D-4D68-999D-2A0CA8A726EA}"/>
          </ac:picMkLst>
        </pc:picChg>
      </pc:sldChg>
    </pc:docChg>
  </pc:docChgLst>
  <pc:docChgLst>
    <pc:chgData name="Priyanshu Uttam" userId="S::ce1210050@iitd.ac.in::be59f681-4d61-4331-9d58-7f9d4e1a3f56" providerId="AD" clId="Web-{25A7D7F6-0110-449B-BEC2-7E6EBE5E18F0}"/>
    <pc:docChg chg="modSld">
      <pc:chgData name="Priyanshu Uttam" userId="S::ce1210050@iitd.ac.in::be59f681-4d61-4331-9d58-7f9d4e1a3f56" providerId="AD" clId="Web-{25A7D7F6-0110-449B-BEC2-7E6EBE5E18F0}" dt="2024-01-14T11:26:58.192" v="0" actId="1076"/>
      <pc:docMkLst>
        <pc:docMk/>
      </pc:docMkLst>
      <pc:sldChg chg="modSp">
        <pc:chgData name="Priyanshu Uttam" userId="S::ce1210050@iitd.ac.in::be59f681-4d61-4331-9d58-7f9d4e1a3f56" providerId="AD" clId="Web-{25A7D7F6-0110-449B-BEC2-7E6EBE5E18F0}" dt="2024-01-14T11:26:58.192" v="0" actId="1076"/>
        <pc:sldMkLst>
          <pc:docMk/>
          <pc:sldMk cId="198507638" sldId="263"/>
        </pc:sldMkLst>
        <pc:spChg chg="mod">
          <ac:chgData name="Priyanshu Uttam" userId="S::ce1210050@iitd.ac.in::be59f681-4d61-4331-9d58-7f9d4e1a3f56" providerId="AD" clId="Web-{25A7D7F6-0110-449B-BEC2-7E6EBE5E18F0}" dt="2024-01-14T11:26:58.192" v="0" actId="1076"/>
          <ac:spMkLst>
            <pc:docMk/>
            <pc:sldMk cId="198507638" sldId="263"/>
            <ac:spMk id="3" creationId="{4CA71574-B8BC-4357-91E3-6293AA43D149}"/>
          </ac:spMkLst>
        </pc:spChg>
      </pc:sldChg>
    </pc:docChg>
  </pc:docChgLst>
  <pc:docChgLst>
    <pc:chgData name="Yogendra Gothwal" userId="S::ce1180177@iitd.ac.in::31832128-68d0-45ba-9a1f-c27136a288e6" providerId="AD" clId="Web-{32263DD1-AA22-46C0-A526-301F793B83C0}"/>
    <pc:docChg chg="modSld">
      <pc:chgData name="Yogendra Gothwal" userId="S::ce1180177@iitd.ac.in::31832128-68d0-45ba-9a1f-c27136a288e6" providerId="AD" clId="Web-{32263DD1-AA22-46C0-A526-301F793B83C0}" dt="2022-01-15T15:54:22.118" v="0" actId="1076"/>
      <pc:docMkLst>
        <pc:docMk/>
      </pc:docMkLst>
      <pc:sldChg chg="modSp">
        <pc:chgData name="Yogendra Gothwal" userId="S::ce1180177@iitd.ac.in::31832128-68d0-45ba-9a1f-c27136a288e6" providerId="AD" clId="Web-{32263DD1-AA22-46C0-A526-301F793B83C0}" dt="2022-01-15T15:54:22.118" v="0" actId="1076"/>
        <pc:sldMkLst>
          <pc:docMk/>
          <pc:sldMk cId="945036181" sldId="256"/>
        </pc:sldMkLst>
        <pc:picChg chg="mod">
          <ac:chgData name="Yogendra Gothwal" userId="S::ce1180177@iitd.ac.in::31832128-68d0-45ba-9a1f-c27136a288e6" providerId="AD" clId="Web-{32263DD1-AA22-46C0-A526-301F793B83C0}" dt="2022-01-15T15:54:22.118" v="0" actId="1076"/>
          <ac:picMkLst>
            <pc:docMk/>
            <pc:sldMk cId="945036181" sldId="256"/>
            <ac:picMk id="5" creationId="{C3722D51-541D-4D68-999D-2A0CA8A726EA}"/>
          </ac:picMkLst>
        </pc:picChg>
      </pc:sldChg>
    </pc:docChg>
  </pc:docChgLst>
  <pc:docChgLst>
    <pc:chgData name="Ananya Yadav" userId="S::ce1190218@iitd.ac.in::c780d60a-c1ad-454c-903f-46246dc612d6" providerId="AD" clId="Web-{9CBF2A5F-CBAD-4146-A310-5FB8929649EE}"/>
    <pc:docChg chg="modSld">
      <pc:chgData name="Ananya Yadav" userId="S::ce1190218@iitd.ac.in::c780d60a-c1ad-454c-903f-46246dc612d6" providerId="AD" clId="Web-{9CBF2A5F-CBAD-4146-A310-5FB8929649EE}" dt="2022-03-29T13:25:43.188" v="0" actId="1076"/>
      <pc:docMkLst>
        <pc:docMk/>
      </pc:docMkLst>
      <pc:sldChg chg="modSp">
        <pc:chgData name="Ananya Yadav" userId="S::ce1190218@iitd.ac.in::c780d60a-c1ad-454c-903f-46246dc612d6" providerId="AD" clId="Web-{9CBF2A5F-CBAD-4146-A310-5FB8929649EE}" dt="2022-03-29T13:25:43.188" v="0" actId="1076"/>
        <pc:sldMkLst>
          <pc:docMk/>
          <pc:sldMk cId="3295421232" sldId="260"/>
        </pc:sldMkLst>
        <pc:spChg chg="mod">
          <ac:chgData name="Ananya Yadav" userId="S::ce1190218@iitd.ac.in::c780d60a-c1ad-454c-903f-46246dc612d6" providerId="AD" clId="Web-{9CBF2A5F-CBAD-4146-A310-5FB8929649EE}" dt="2022-03-29T13:25:43.188" v="0" actId="1076"/>
          <ac:spMkLst>
            <pc:docMk/>
            <pc:sldMk cId="3295421232" sldId="260"/>
            <ac:spMk id="3" creationId="{C8FC92EC-A390-4C2D-B6A4-B6A12BF6E554}"/>
          </ac:spMkLst>
        </pc:spChg>
      </pc:sldChg>
    </pc:docChg>
  </pc:docChgLst>
  <pc:docChgLst>
    <pc:chgData name="Gaurav" userId="S::ce1200239@iitd.ac.in::fb8a39b1-3900-4a5c-83cb-fd5ac3843341" providerId="AD" clId="Web-{FBBA7197-130D-FF0B-5635-34BF841A9DD8}"/>
    <pc:docChg chg="modSld">
      <pc:chgData name="Gaurav" userId="S::ce1200239@iitd.ac.in::fb8a39b1-3900-4a5c-83cb-fd5ac3843341" providerId="AD" clId="Web-{FBBA7197-130D-FF0B-5635-34BF841A9DD8}" dt="2023-01-18T04:20:21.350" v="2" actId="20577"/>
      <pc:docMkLst>
        <pc:docMk/>
      </pc:docMkLst>
      <pc:sldChg chg="modSp">
        <pc:chgData name="Gaurav" userId="S::ce1200239@iitd.ac.in::fb8a39b1-3900-4a5c-83cb-fd5ac3843341" providerId="AD" clId="Web-{FBBA7197-130D-FF0B-5635-34BF841A9DD8}" dt="2023-01-18T04:20:21.350" v="2" actId="20577"/>
        <pc:sldMkLst>
          <pc:docMk/>
          <pc:sldMk cId="945036181" sldId="256"/>
        </pc:sldMkLst>
        <pc:spChg chg="mod">
          <ac:chgData name="Gaurav" userId="S::ce1200239@iitd.ac.in::fb8a39b1-3900-4a5c-83cb-fd5ac3843341" providerId="AD" clId="Web-{FBBA7197-130D-FF0B-5635-34BF841A9DD8}" dt="2023-01-18T04:20:21.350" v="2" actId="20577"/>
          <ac:spMkLst>
            <pc:docMk/>
            <pc:sldMk cId="945036181" sldId="256"/>
            <ac:spMk id="3" creationId="{6BFA8D90-01EF-4756-8880-17E64206C662}"/>
          </ac:spMkLst>
        </pc:spChg>
      </pc:sldChg>
    </pc:docChg>
  </pc:docChgLst>
  <pc:docChgLst>
    <pc:chgData name="Abhishek Jatav" userId="S::ce1200210@iitd.ac.in::5bfee50f-5e4f-4664-8c86-e5ba6615d280" providerId="AD" clId="Web-{16B379ED-8669-40FB-912D-34BE3D6B112B}"/>
    <pc:docChg chg="modSld">
      <pc:chgData name="Abhishek Jatav" userId="S::ce1200210@iitd.ac.in::5bfee50f-5e4f-4664-8c86-e5ba6615d280" providerId="AD" clId="Web-{16B379ED-8669-40FB-912D-34BE3D6B112B}" dt="2023-02-13T14:16:39.626" v="0" actId="1076"/>
      <pc:docMkLst>
        <pc:docMk/>
      </pc:docMkLst>
      <pc:sldChg chg="modSp">
        <pc:chgData name="Abhishek Jatav" userId="S::ce1200210@iitd.ac.in::5bfee50f-5e4f-4664-8c86-e5ba6615d280" providerId="AD" clId="Web-{16B379ED-8669-40FB-912D-34BE3D6B112B}" dt="2023-02-13T14:16:39.626" v="0" actId="1076"/>
        <pc:sldMkLst>
          <pc:docMk/>
          <pc:sldMk cId="945036181" sldId="256"/>
        </pc:sldMkLst>
        <pc:picChg chg="mod">
          <ac:chgData name="Abhishek Jatav" userId="S::ce1200210@iitd.ac.in::5bfee50f-5e4f-4664-8c86-e5ba6615d280" providerId="AD" clId="Web-{16B379ED-8669-40FB-912D-34BE3D6B112B}" dt="2023-02-13T14:16:39.626" v="0" actId="1076"/>
          <ac:picMkLst>
            <pc:docMk/>
            <pc:sldMk cId="945036181" sldId="256"/>
            <ac:picMk id="5" creationId="{C3722D51-541D-4D68-999D-2A0CA8A726EA}"/>
          </ac:picMkLst>
        </pc:picChg>
      </pc:sldChg>
    </pc:docChg>
  </pc:docChgLst>
  <pc:docChgLst>
    <pc:chgData name="Kanak Sharma" userId="S::ce1210499@iitd.ac.in::9794896d-e993-4ddf-95ba-ef8d106816b1" providerId="AD" clId="Web-{49DCECAE-B70D-4247-818D-EDE1C543555B}"/>
    <pc:docChg chg="modSld">
      <pc:chgData name="Kanak Sharma" userId="S::ce1210499@iitd.ac.in::9794896d-e993-4ddf-95ba-ef8d106816b1" providerId="AD" clId="Web-{49DCECAE-B70D-4247-818D-EDE1C543555B}" dt="2024-01-03T14:02:07.901" v="0" actId="1076"/>
      <pc:docMkLst>
        <pc:docMk/>
      </pc:docMkLst>
      <pc:sldChg chg="modSp">
        <pc:chgData name="Kanak Sharma" userId="S::ce1210499@iitd.ac.in::9794896d-e993-4ddf-95ba-ef8d106816b1" providerId="AD" clId="Web-{49DCECAE-B70D-4247-818D-EDE1C543555B}" dt="2024-01-03T14:02:07.901" v="0" actId="1076"/>
        <pc:sldMkLst>
          <pc:docMk/>
          <pc:sldMk cId="3779941248" sldId="310"/>
        </pc:sldMkLst>
        <pc:picChg chg="mod">
          <ac:chgData name="Kanak Sharma" userId="S::ce1210499@iitd.ac.in::9794896d-e993-4ddf-95ba-ef8d106816b1" providerId="AD" clId="Web-{49DCECAE-B70D-4247-818D-EDE1C543555B}" dt="2024-01-03T14:02:07.901" v="0" actId="1076"/>
          <ac:picMkLst>
            <pc:docMk/>
            <pc:sldMk cId="3779941248" sldId="310"/>
            <ac:picMk id="9" creationId="{FD48A9DD-5CBB-4BA5-8813-79685E7380F5}"/>
          </ac:picMkLst>
        </pc:picChg>
      </pc:sldChg>
    </pc:docChg>
  </pc:docChgLst>
  <pc:docChgLst>
    <pc:chgData name="Aditya Shukla" userId="S::ce1210510@iitd.ac.in::0ad1bfec-2419-48e4-8532-4eed04c2d5d7" providerId="AD" clId="Web-{F07336AE-D493-A611-8507-170C678380F4}"/>
    <pc:docChg chg="modSld">
      <pc:chgData name="Aditya Shukla" userId="S::ce1210510@iitd.ac.in::0ad1bfec-2419-48e4-8532-4eed04c2d5d7" providerId="AD" clId="Web-{F07336AE-D493-A611-8507-170C678380F4}" dt="2024-01-03T18:20:38.194" v="1" actId="1076"/>
      <pc:docMkLst>
        <pc:docMk/>
      </pc:docMkLst>
      <pc:sldChg chg="modSp">
        <pc:chgData name="Aditya Shukla" userId="S::ce1210510@iitd.ac.in::0ad1bfec-2419-48e4-8532-4eed04c2d5d7" providerId="AD" clId="Web-{F07336AE-D493-A611-8507-170C678380F4}" dt="2024-01-03T18:20:38.194" v="1" actId="1076"/>
        <pc:sldMkLst>
          <pc:docMk/>
          <pc:sldMk cId="945036181" sldId="256"/>
        </pc:sldMkLst>
        <pc:picChg chg="mod">
          <ac:chgData name="Aditya Shukla" userId="S::ce1210510@iitd.ac.in::0ad1bfec-2419-48e4-8532-4eed04c2d5d7" providerId="AD" clId="Web-{F07336AE-D493-A611-8507-170C678380F4}" dt="2024-01-03T18:20:35.866" v="0" actId="1076"/>
          <ac:picMkLst>
            <pc:docMk/>
            <pc:sldMk cId="945036181" sldId="256"/>
            <ac:picMk id="5" creationId="{C3722D51-541D-4D68-999D-2A0CA8A726EA}"/>
          </ac:picMkLst>
        </pc:picChg>
        <pc:picChg chg="mod">
          <ac:chgData name="Aditya Shukla" userId="S::ce1210510@iitd.ac.in::0ad1bfec-2419-48e4-8532-4eed04c2d5d7" providerId="AD" clId="Web-{F07336AE-D493-A611-8507-170C678380F4}" dt="2024-01-03T18:20:38.194" v="1" actId="1076"/>
          <ac:picMkLst>
            <pc:docMk/>
            <pc:sldMk cId="945036181" sldId="256"/>
            <ac:picMk id="7" creationId="{2F5D299A-E130-40AE-83C8-ECCB7D4C1A93}"/>
          </ac:picMkLst>
        </pc:picChg>
      </pc:sldChg>
    </pc:docChg>
  </pc:docChgLst>
  <pc:docChgLst>
    <pc:chgData name="Priyanshi Trehan" userId="S::ce1190282@iitd.ac.in::9b62d0ba-9700-41f8-b7a8-9c1b1f827bb9" providerId="AD" clId="Web-{E5CF04D6-8384-4448-B43E-C5DD47F0F1FD}"/>
    <pc:docChg chg="modSld">
      <pc:chgData name="Priyanshi Trehan" userId="S::ce1190282@iitd.ac.in::9b62d0ba-9700-41f8-b7a8-9c1b1f827bb9" providerId="AD" clId="Web-{E5CF04D6-8384-4448-B43E-C5DD47F0F1FD}" dt="2022-02-23T15:59:03.898" v="0" actId="1076"/>
      <pc:docMkLst>
        <pc:docMk/>
      </pc:docMkLst>
      <pc:sldChg chg="modSp">
        <pc:chgData name="Priyanshi Trehan" userId="S::ce1190282@iitd.ac.in::9b62d0ba-9700-41f8-b7a8-9c1b1f827bb9" providerId="AD" clId="Web-{E5CF04D6-8384-4448-B43E-C5DD47F0F1FD}" dt="2022-02-23T15:59:03.898" v="0" actId="1076"/>
        <pc:sldMkLst>
          <pc:docMk/>
          <pc:sldMk cId="945036181" sldId="256"/>
        </pc:sldMkLst>
        <pc:picChg chg="mod">
          <ac:chgData name="Priyanshi Trehan" userId="S::ce1190282@iitd.ac.in::9b62d0ba-9700-41f8-b7a8-9c1b1f827bb9" providerId="AD" clId="Web-{E5CF04D6-8384-4448-B43E-C5DD47F0F1FD}" dt="2022-02-23T15:59:03.898" v="0" actId="1076"/>
          <ac:picMkLst>
            <pc:docMk/>
            <pc:sldMk cId="945036181" sldId="256"/>
            <ac:picMk id="5" creationId="{C3722D51-541D-4D68-999D-2A0CA8A726EA}"/>
          </ac:picMkLst>
        </pc:picChg>
      </pc:sldChg>
    </pc:docChg>
  </pc:docChgLst>
  <pc:docChgLst>
    <pc:chgData name="Kapil Goyal" userId="S::ce1210513@iitd.ac.in::03508ca8-8d68-4462-93fe-b962b0b1b802" providerId="AD" clId="Web-{733E184B-C8B5-4F26-905E-6C29BB546976}"/>
    <pc:docChg chg="modSld">
      <pc:chgData name="Kapil Goyal" userId="S::ce1210513@iitd.ac.in::03508ca8-8d68-4462-93fe-b962b0b1b802" providerId="AD" clId="Web-{733E184B-C8B5-4F26-905E-6C29BB546976}" dt="2024-01-04T16:09:11.290" v="1" actId="1076"/>
      <pc:docMkLst>
        <pc:docMk/>
      </pc:docMkLst>
      <pc:sldChg chg="modSp">
        <pc:chgData name="Kapil Goyal" userId="S::ce1210513@iitd.ac.in::03508ca8-8d68-4462-93fe-b962b0b1b802" providerId="AD" clId="Web-{733E184B-C8B5-4F26-905E-6C29BB546976}" dt="2024-01-04T16:09:11.290" v="1" actId="1076"/>
        <pc:sldMkLst>
          <pc:docMk/>
          <pc:sldMk cId="3779941248" sldId="310"/>
        </pc:sldMkLst>
        <pc:picChg chg="mod">
          <ac:chgData name="Kapil Goyal" userId="S::ce1210513@iitd.ac.in::03508ca8-8d68-4462-93fe-b962b0b1b802" providerId="AD" clId="Web-{733E184B-C8B5-4F26-905E-6C29BB546976}" dt="2024-01-04T16:09:11.290" v="1" actId="1076"/>
          <ac:picMkLst>
            <pc:docMk/>
            <pc:sldMk cId="3779941248" sldId="310"/>
            <ac:picMk id="9" creationId="{FD48A9DD-5CBB-4BA5-8813-79685E7380F5}"/>
          </ac:picMkLst>
        </pc:picChg>
      </pc:sldChg>
    </pc:docChg>
  </pc:docChgLst>
  <pc:docChgLst>
    <pc:chgData name="Randeep Singh Sangwan" userId="S::ce1200279@iitd.ac.in::163467f4-93da-477b-b644-35c166dc0150" providerId="AD" clId="Web-{A0A83FBE-F412-4936-9B60-4DDDAC245490}"/>
    <pc:docChg chg="modSld">
      <pc:chgData name="Randeep Singh Sangwan" userId="S::ce1200279@iitd.ac.in::163467f4-93da-477b-b644-35c166dc0150" providerId="AD" clId="Web-{A0A83FBE-F412-4936-9B60-4DDDAC245490}" dt="2023-02-14T07:42:54.769" v="0" actId="1076"/>
      <pc:docMkLst>
        <pc:docMk/>
      </pc:docMkLst>
      <pc:sldChg chg="modSp">
        <pc:chgData name="Randeep Singh Sangwan" userId="S::ce1200279@iitd.ac.in::163467f4-93da-477b-b644-35c166dc0150" providerId="AD" clId="Web-{A0A83FBE-F412-4936-9B60-4DDDAC245490}" dt="2023-02-14T07:42:54.769" v="0" actId="1076"/>
        <pc:sldMkLst>
          <pc:docMk/>
          <pc:sldMk cId="412429930" sldId="266"/>
        </pc:sldMkLst>
        <pc:spChg chg="mod">
          <ac:chgData name="Randeep Singh Sangwan" userId="S::ce1200279@iitd.ac.in::163467f4-93da-477b-b644-35c166dc0150" providerId="AD" clId="Web-{A0A83FBE-F412-4936-9B60-4DDDAC245490}" dt="2023-02-14T07:42:54.769" v="0" actId="1076"/>
          <ac:spMkLst>
            <pc:docMk/>
            <pc:sldMk cId="412429930" sldId="266"/>
            <ac:spMk id="3" creationId="{0163237C-DFAC-4CD5-BB07-19046AE66842}"/>
          </ac:spMkLst>
        </pc:spChg>
      </pc:sldChg>
    </pc:docChg>
  </pc:docChgLst>
  <pc:docChgLst>
    <pc:chgData name="Abhijeet Nonda" userId="S::ce1200572@iitd.ac.in::32473a64-2cec-4269-87cd-3775d7b21f1c" providerId="AD" clId="Web-{6FA11E10-0288-45E4-89EB-2A426AF8D528}"/>
    <pc:docChg chg="modSld">
      <pc:chgData name="Abhijeet Nonda" userId="S::ce1200572@iitd.ac.in::32473a64-2cec-4269-87cd-3775d7b21f1c" providerId="AD" clId="Web-{6FA11E10-0288-45E4-89EB-2A426AF8D528}" dt="2023-02-14T16:34:25.589" v="11" actId="14100"/>
      <pc:docMkLst>
        <pc:docMk/>
      </pc:docMkLst>
      <pc:sldChg chg="addSp modSp">
        <pc:chgData name="Abhijeet Nonda" userId="S::ce1200572@iitd.ac.in::32473a64-2cec-4269-87cd-3775d7b21f1c" providerId="AD" clId="Web-{6FA11E10-0288-45E4-89EB-2A426AF8D528}" dt="2023-02-14T16:34:25.589" v="11" actId="14100"/>
        <pc:sldMkLst>
          <pc:docMk/>
          <pc:sldMk cId="945036181" sldId="256"/>
        </pc:sldMkLst>
        <pc:spChg chg="add mod">
          <ac:chgData name="Abhijeet Nonda" userId="S::ce1200572@iitd.ac.in::32473a64-2cec-4269-87cd-3775d7b21f1c" providerId="AD" clId="Web-{6FA11E10-0288-45E4-89EB-2A426AF8D528}" dt="2023-02-14T16:34:25.589" v="11" actId="14100"/>
          <ac:spMkLst>
            <pc:docMk/>
            <pc:sldMk cId="945036181" sldId="256"/>
            <ac:spMk id="4" creationId="{AEB82155-F357-D59D-8FD4-89C93BA2ED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BB847-6374-48DD-9E87-E386CF20A935}" type="datetimeFigureOut">
              <a:rPr lang="en-CA" smtClean="0"/>
              <a:t>2024-01-14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97E3B-189B-46F3-954B-5D11A56CBB0A}" type="slidenum">
              <a:rPr lang="en-CA" smtClean="0"/>
              <a:t>‹#›</a:t>
            </a:fld>
            <a:endParaRPr lang="en-CA"/>
          </a:p>
        </p:txBody>
      </p:sp>
    </p:spTree>
    <p:extLst>
      <p:ext uri="{BB962C8B-B14F-4D97-AF65-F5344CB8AC3E}">
        <p14:creationId xmlns:p14="http://schemas.microsoft.com/office/powerpoint/2010/main" val="17463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9D97E3B-189B-46F3-954B-5D11A56CBB0A}" type="slidenum">
              <a:rPr lang="en-CA" smtClean="0"/>
              <a:t>9</a:t>
            </a:fld>
            <a:endParaRPr lang="en-CA"/>
          </a:p>
        </p:txBody>
      </p:sp>
    </p:spTree>
    <p:extLst>
      <p:ext uri="{BB962C8B-B14F-4D97-AF65-F5344CB8AC3E}">
        <p14:creationId xmlns:p14="http://schemas.microsoft.com/office/powerpoint/2010/main" val="8162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E309-2ECA-4D0B-9CBB-81E16AE87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2DD86E-3620-426D-AC6A-FCBD09D76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FB82E51-94F3-40D2-9D16-AA9CD93B8CF4}"/>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BCF63919-13C8-481C-BB2C-5AD36E104C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089600-111C-4CF7-B58C-7ABD5F659493}"/>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257169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B29C-E42B-4C9B-B0BC-DDD9F16C684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54BEB1-40D7-4137-A05C-46235C5B7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84B68F-2782-468A-9DB5-996E261E2576}"/>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7D87CAF6-7FE3-4A14-B01C-E33C9E8422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BC03CA-EA73-41D4-BC0D-6E1E51465460}"/>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256120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4FB6E-F202-4AF7-89E4-43E1F2624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E10476-375C-41CF-990F-893DBBA3D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07C805-34C2-4A55-8FAC-209E62A6D4C2}"/>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90D43FF3-289D-4579-A329-968DC1CEEF1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E7064D-1210-44E2-97F7-B913BA08476E}"/>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313812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9A3A-01F3-4883-A00A-9588AB9929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AA3DF78-6A0E-4A34-844F-ABEB88F91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696851-0289-4380-A429-D86FBDD79D88}"/>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55C351ED-CA34-48E7-BAE9-329022D6F98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910303-5B2D-4DDF-8FA5-231EB32C27A8}"/>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42420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B25A-1EAE-47D9-97FD-AC13603DE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8B7383-58F4-4380-8125-9404D048D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36282-2C50-4EDE-A163-DC3442460F7A}"/>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31E41CD9-DB80-409B-A7F8-CAF51EED4F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503B09-C5C9-4497-8E11-AEDA3F061F28}"/>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332624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E171-1BDA-4FB1-B563-A86276D680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58D638E-3548-4EB7-B829-50AFC05B3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348EC05-59BD-4584-93DA-19CDD24A8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1A19B3C-6DC6-4FB9-9AC7-FA4089462C44}"/>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6" name="Footer Placeholder 5">
            <a:extLst>
              <a:ext uri="{FF2B5EF4-FFF2-40B4-BE49-F238E27FC236}">
                <a16:creationId xmlns:a16="http://schemas.microsoft.com/office/drawing/2014/main" id="{5359E056-8378-4EFC-B298-60D1067999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E260002-AB99-4594-BE48-60498E84C449}"/>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112484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2A04-AB48-4C36-8DAB-B3E2C6FC7A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8EC1F3-DC20-4439-B4F6-4A8B21B042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8F3D-C004-4E1B-BE4D-10886ACC6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11FB034-51BE-4DDB-BDCD-C62BB7CD1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C6D2F-C208-4641-A748-D6E7FFC708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07FF5A8-5AA3-47DB-9212-00F6031F0623}"/>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8" name="Footer Placeholder 7">
            <a:extLst>
              <a:ext uri="{FF2B5EF4-FFF2-40B4-BE49-F238E27FC236}">
                <a16:creationId xmlns:a16="http://schemas.microsoft.com/office/drawing/2014/main" id="{BAE67C55-7238-4B33-9DFF-20EBF5B1D8E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4517F11-F55E-4323-BF60-8481E661E928}"/>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57451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543C-A37B-4A2E-8AAC-1CFE8A34524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D960207-0158-4EE3-99EE-86659B46C389}"/>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4" name="Footer Placeholder 3">
            <a:extLst>
              <a:ext uri="{FF2B5EF4-FFF2-40B4-BE49-F238E27FC236}">
                <a16:creationId xmlns:a16="http://schemas.microsoft.com/office/drawing/2014/main" id="{B2D52E13-869A-4A66-9E67-20A2DBC5C75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284517D-C01B-4414-A089-770EF57FE164}"/>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281024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BE3E0-7E83-4879-95BC-57AB368714D5}"/>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3" name="Footer Placeholder 2">
            <a:extLst>
              <a:ext uri="{FF2B5EF4-FFF2-40B4-BE49-F238E27FC236}">
                <a16:creationId xmlns:a16="http://schemas.microsoft.com/office/drawing/2014/main" id="{753B59A6-A0A7-4B1E-A668-5D6010745F0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B4D156B-910B-42E0-945B-85FEE13D2FC6}"/>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27989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FB47-0CA5-4E68-BA94-D752BA9BD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CE5CD11-C1AF-4F82-B5DF-66FAC86B1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E490988-4D66-4AB6-9AB2-23DD043F3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38788-F2BE-4853-B99C-FE7BC3BFE83E}"/>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6" name="Footer Placeholder 5">
            <a:extLst>
              <a:ext uri="{FF2B5EF4-FFF2-40B4-BE49-F238E27FC236}">
                <a16:creationId xmlns:a16="http://schemas.microsoft.com/office/drawing/2014/main" id="{B16B2927-44D6-4ADC-844A-9CCE22C28D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FFFA2F-2F4F-4B51-820B-CAC99516FDC6}"/>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420104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F029-FFCC-4CFD-B237-BA537906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F60E0C-A059-447B-8D07-8A73D2ABD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67488E2-3212-4E01-B03C-63CCD21BE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9B6DD-9C58-40F2-A2E5-864DE8F0EB2B}"/>
              </a:ext>
            </a:extLst>
          </p:cNvPr>
          <p:cNvSpPr>
            <a:spLocks noGrp="1"/>
          </p:cNvSpPr>
          <p:nvPr>
            <p:ph type="dt" sz="half" idx="10"/>
          </p:nvPr>
        </p:nvSpPr>
        <p:spPr/>
        <p:txBody>
          <a:bodyPr/>
          <a:lstStyle/>
          <a:p>
            <a:fld id="{D623FA03-9404-4788-AE96-7AC7561E7EC9}" type="datetimeFigureOut">
              <a:rPr lang="en-CA" smtClean="0"/>
              <a:t>2024-01-14</a:t>
            </a:fld>
            <a:endParaRPr lang="en-CA"/>
          </a:p>
        </p:txBody>
      </p:sp>
      <p:sp>
        <p:nvSpPr>
          <p:cNvPr id="6" name="Footer Placeholder 5">
            <a:extLst>
              <a:ext uri="{FF2B5EF4-FFF2-40B4-BE49-F238E27FC236}">
                <a16:creationId xmlns:a16="http://schemas.microsoft.com/office/drawing/2014/main" id="{3FD1E94D-4588-4C8C-A737-70F136CC3F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CC3F04-9952-4236-8CD9-491E0E5B4C3B}"/>
              </a:ext>
            </a:extLst>
          </p:cNvPr>
          <p:cNvSpPr>
            <a:spLocks noGrp="1"/>
          </p:cNvSpPr>
          <p:nvPr>
            <p:ph type="sldNum" sz="quarter" idx="12"/>
          </p:nvPr>
        </p:nvSpPr>
        <p:spPr/>
        <p:txBody>
          <a:bodyPr/>
          <a:lstStyle/>
          <a:p>
            <a:fld id="{260502EE-9CE1-4D9B-A71E-C6D48B7D7B19}" type="slidenum">
              <a:rPr lang="en-CA" smtClean="0"/>
              <a:t>‹#›</a:t>
            </a:fld>
            <a:endParaRPr lang="en-CA"/>
          </a:p>
        </p:txBody>
      </p:sp>
    </p:spTree>
    <p:extLst>
      <p:ext uri="{BB962C8B-B14F-4D97-AF65-F5344CB8AC3E}">
        <p14:creationId xmlns:p14="http://schemas.microsoft.com/office/powerpoint/2010/main" val="262250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372DCA-8A81-4882-A959-F09759A2E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48576C-6337-4E0A-AFAF-829F5C2DC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405117-D30A-4353-86C4-E714C96FC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3FA03-9404-4788-AE96-7AC7561E7EC9}" type="datetimeFigureOut">
              <a:rPr lang="en-CA" smtClean="0"/>
              <a:t>2024-01-14</a:t>
            </a:fld>
            <a:endParaRPr lang="en-CA"/>
          </a:p>
        </p:txBody>
      </p:sp>
      <p:sp>
        <p:nvSpPr>
          <p:cNvPr id="5" name="Footer Placeholder 4">
            <a:extLst>
              <a:ext uri="{FF2B5EF4-FFF2-40B4-BE49-F238E27FC236}">
                <a16:creationId xmlns:a16="http://schemas.microsoft.com/office/drawing/2014/main" id="{0EE584BC-6A69-4313-B7AB-0E6243FD6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6033C85-CCD0-4C3A-B82F-911667CD6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502EE-9CE1-4D9B-A71E-C6D48B7D7B19}" type="slidenum">
              <a:rPr lang="en-CA" smtClean="0"/>
              <a:t>‹#›</a:t>
            </a:fld>
            <a:endParaRPr lang="en-CA"/>
          </a:p>
        </p:txBody>
      </p:sp>
    </p:spTree>
    <p:extLst>
      <p:ext uri="{BB962C8B-B14F-4D97-AF65-F5344CB8AC3E}">
        <p14:creationId xmlns:p14="http://schemas.microsoft.com/office/powerpoint/2010/main" val="364841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FA8D90-01EF-4756-8880-17E64206C662}"/>
              </a:ext>
            </a:extLst>
          </p:cNvPr>
          <p:cNvSpPr>
            <a:spLocks noGrp="1"/>
          </p:cNvSpPr>
          <p:nvPr>
            <p:ph type="subTitle" idx="1"/>
          </p:nvPr>
        </p:nvSpPr>
        <p:spPr>
          <a:xfrm>
            <a:off x="443882" y="1160679"/>
            <a:ext cx="10955046" cy="5106956"/>
          </a:xfrm>
        </p:spPr>
        <p:txBody>
          <a:bodyPr vert="horz" lIns="91440" tIns="45720" rIns="91440" bIns="45720" rtlCol="0" anchor="t">
            <a:normAutofit/>
          </a:bodyPr>
          <a:lstStyle/>
          <a:p>
            <a:pPr marL="342900" indent="-342900" algn="l">
              <a:buAutoNum type="arabicPeriod"/>
            </a:pPr>
            <a:r>
              <a:rPr lang="en-US" sz="1800" b="1" i="0" u="none" strike="noStrike" baseline="0">
                <a:latin typeface="Times New Roman"/>
                <a:cs typeface="Times New Roman"/>
              </a:rPr>
              <a:t>Shear Capacity of a Bolt</a:t>
            </a:r>
          </a:p>
          <a:p>
            <a:pPr algn="l"/>
            <a:r>
              <a:rPr lang="en-US" sz="1800" b="0" i="0" u="none" strike="noStrike" baseline="0">
                <a:latin typeface="Times New Roman"/>
                <a:cs typeface="Times New Roman"/>
              </a:rPr>
              <a:t>The design strength of a bolt in shear </a:t>
            </a:r>
            <a:r>
              <a:rPr lang="en-US" sz="1800" b="0" i="1" u="none" strike="noStrike" baseline="0" err="1">
                <a:latin typeface="Times New Roman"/>
                <a:cs typeface="Times New Roman"/>
              </a:rPr>
              <a:t>V</a:t>
            </a:r>
            <a:r>
              <a:rPr lang="en-US" sz="1800" b="0" i="1" u="none" strike="noStrike" baseline="-25000" err="1">
                <a:latin typeface="Times New Roman"/>
                <a:cs typeface="Times New Roman"/>
              </a:rPr>
              <a:t>dsb</a:t>
            </a:r>
            <a:r>
              <a:rPr lang="en-US" sz="1800" b="0" i="1" u="none" strike="noStrike" baseline="0">
                <a:latin typeface="Times New Roman"/>
                <a:cs typeface="Times New Roman"/>
              </a:rPr>
              <a:t> </a:t>
            </a:r>
            <a:r>
              <a:rPr lang="en-US" sz="1800" b="0" i="0" u="none" strike="noStrike" baseline="0">
                <a:latin typeface="Times New Roman"/>
                <a:cs typeface="Times New Roman"/>
              </a:rPr>
              <a:t>is given by</a:t>
            </a:r>
            <a:r>
              <a:rPr lang="en-US" sz="1800">
                <a:latin typeface="Times New Roman"/>
                <a:cs typeface="Times New Roman"/>
              </a:rPr>
              <a:t>    	</a:t>
            </a:r>
            <a:r>
              <a:rPr lang="en-CA" sz="1800" b="0" i="1" u="none" strike="noStrike" baseline="0" err="1">
                <a:latin typeface="Times New Roman"/>
                <a:cs typeface="Times New Roman"/>
              </a:rPr>
              <a:t>V</a:t>
            </a:r>
            <a:r>
              <a:rPr lang="en-CA" sz="1800" b="0" i="1" u="none" strike="noStrike" baseline="-25000" err="1">
                <a:latin typeface="Times New Roman"/>
                <a:cs typeface="Times New Roman"/>
              </a:rPr>
              <a:t>dsb</a:t>
            </a:r>
            <a:r>
              <a:rPr lang="en-CA" sz="1800" b="0" i="1" u="none" strike="noStrike" baseline="0">
                <a:latin typeface="Times New Roman"/>
                <a:cs typeface="Times New Roman"/>
              </a:rPr>
              <a:t> </a:t>
            </a:r>
            <a:r>
              <a:rPr lang="en-CA" sz="1800" b="0" i="0" u="none" strike="noStrike" baseline="0">
                <a:latin typeface="Times New Roman"/>
                <a:cs typeface="Times New Roman"/>
              </a:rPr>
              <a:t>= </a:t>
            </a:r>
            <a:r>
              <a:rPr lang="en-CA" sz="1800" b="0" i="1" u="none" strike="noStrike" baseline="0" err="1">
                <a:latin typeface="Times New Roman"/>
                <a:cs typeface="Times New Roman"/>
              </a:rPr>
              <a:t>V</a:t>
            </a:r>
            <a:r>
              <a:rPr lang="en-CA" sz="1800" b="0" i="1" u="none" strike="noStrike" baseline="-25000" err="1">
                <a:latin typeface="Times New Roman"/>
                <a:cs typeface="Times New Roman"/>
              </a:rPr>
              <a:t>nsb</a:t>
            </a:r>
            <a:r>
              <a:rPr lang="en-CA" sz="1800" b="0" i="1" u="none" strike="noStrike" baseline="0">
                <a:latin typeface="Times New Roman"/>
                <a:cs typeface="Times New Roman"/>
              </a:rPr>
              <a:t> </a:t>
            </a:r>
            <a:r>
              <a:rPr lang="en-CA" sz="1800" b="0" i="0" u="none" strike="noStrike" baseline="0">
                <a:latin typeface="Times New Roman"/>
                <a:cs typeface="Times New Roman"/>
              </a:rPr>
              <a:t>/</a:t>
            </a:r>
            <a:r>
              <a:rPr lang="en-CA" sz="1800" b="0" i="1" u="none" strike="noStrike" baseline="0">
                <a:latin typeface="SymbolItalic"/>
              </a:rPr>
              <a:t>g</a:t>
            </a:r>
            <a:r>
              <a:rPr lang="en-CA" sz="1800" b="0" i="1" u="none" strike="noStrike" baseline="0">
                <a:latin typeface="Times New Roman"/>
                <a:cs typeface="Times New Roman"/>
              </a:rPr>
              <a:t> </a:t>
            </a:r>
            <a:r>
              <a:rPr lang="en-CA" sz="1800" b="0" i="1" u="none" strike="noStrike" baseline="-25000">
                <a:latin typeface="Times New Roman"/>
                <a:cs typeface="Times New Roman"/>
              </a:rPr>
              <a:t>mb</a:t>
            </a: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a:cs typeface="Times New Roman"/>
              </a:rPr>
              <a:t>Sectional </a:t>
            </a:r>
            <a:r>
              <a:rPr lang="en-US" sz="1800" b="0" i="0" u="none" strike="noStrike" baseline="0">
                <a:highlight>
                  <a:srgbClr val="FFFF00"/>
                </a:highlight>
                <a:latin typeface="Times New Roman"/>
                <a:cs typeface="Times New Roman"/>
              </a:rPr>
              <a:t>area of shank (</a:t>
            </a:r>
            <a:r>
              <a:rPr lang="en-US" sz="1800" b="0" i="1" u="none" strike="noStrike" baseline="0" err="1">
                <a:highlight>
                  <a:srgbClr val="FFFF00"/>
                </a:highlight>
                <a:latin typeface="Times New Roman"/>
                <a:cs typeface="Times New Roman"/>
              </a:rPr>
              <a:t>Asb</a:t>
            </a:r>
            <a:r>
              <a:rPr lang="en-US" sz="1800" b="0" i="1" u="none" strike="noStrike" baseline="0">
                <a:highlight>
                  <a:srgbClr val="FFFF00"/>
                </a:highlight>
                <a:latin typeface="Times New Roman"/>
                <a:cs typeface="Times New Roman"/>
              </a:rPr>
              <a:t> </a:t>
            </a:r>
            <a:r>
              <a:rPr lang="en-US" sz="1800" b="0" i="0" u="none" strike="noStrike" baseline="0">
                <a:highlight>
                  <a:srgbClr val="FFFF00"/>
                </a:highlight>
                <a:latin typeface="Times New Roman"/>
                <a:cs typeface="Times New Roman"/>
              </a:rPr>
              <a:t>)</a:t>
            </a:r>
            <a:r>
              <a:rPr lang="en-US" sz="1800" b="0" i="0" u="none" strike="noStrike" baseline="0">
                <a:latin typeface="Times New Roman"/>
                <a:cs typeface="Times New Roman"/>
              </a:rPr>
              <a:t> and net shear area or </a:t>
            </a:r>
            <a:r>
              <a:rPr lang="en-US" sz="1800" b="0" i="0" u="none" strike="noStrike" baseline="0">
                <a:highlight>
                  <a:srgbClr val="FFFF00"/>
                </a:highlight>
                <a:latin typeface="Times New Roman"/>
                <a:cs typeface="Times New Roman"/>
              </a:rPr>
              <a:t>net tensile stress area </a:t>
            </a:r>
            <a:r>
              <a:rPr lang="en-CA" sz="1800" b="0" i="0" u="none" strike="noStrike" baseline="0">
                <a:highlight>
                  <a:srgbClr val="FFFF00"/>
                </a:highlight>
                <a:latin typeface="Times New Roman"/>
                <a:cs typeface="Times New Roman"/>
              </a:rPr>
              <a:t>(</a:t>
            </a:r>
            <a:r>
              <a:rPr lang="en-CA" sz="1800" b="0" i="1" u="none" strike="noStrike" baseline="0" err="1">
                <a:highlight>
                  <a:srgbClr val="FFFF00"/>
                </a:highlight>
                <a:latin typeface="Times New Roman"/>
                <a:cs typeface="Times New Roman"/>
              </a:rPr>
              <a:t>Anb</a:t>
            </a:r>
            <a:r>
              <a:rPr lang="en-CA" sz="1800" b="0" i="1" u="none" strike="noStrike" baseline="0">
                <a:highlight>
                  <a:srgbClr val="FFFF00"/>
                </a:highlight>
                <a:latin typeface="Times New Roman"/>
                <a:cs typeface="Times New Roman"/>
              </a:rPr>
              <a:t> </a:t>
            </a:r>
            <a:r>
              <a:rPr lang="en-CA" sz="1800" b="0" i="0" u="none" strike="noStrike" baseline="0">
                <a:highlight>
                  <a:srgbClr val="FFFF00"/>
                </a:highlight>
                <a:latin typeface="Times New Roman"/>
                <a:cs typeface="Times New Roman"/>
              </a:rPr>
              <a:t>) </a:t>
            </a:r>
            <a:r>
              <a:rPr lang="en-CA" sz="1800" b="0" i="0" u="none" strike="noStrike" baseline="0">
                <a:latin typeface="Times New Roman"/>
                <a:cs typeface="Times New Roman"/>
              </a:rPr>
              <a:t>of bolts</a:t>
            </a:r>
          </a:p>
          <a:p>
            <a:pPr algn="l"/>
            <a:endParaRPr lang="en-CA" sz="1800" b="0" i="0" u="none" strike="noStrike" baseline="0">
              <a:latin typeface="Times New Roman" panose="02020603050405020304" pitchFamily="18" charset="0"/>
              <a:cs typeface="Times New Roman" panose="02020603050405020304" pitchFamily="18" charset="0"/>
            </a:endParaRPr>
          </a:p>
          <a:p>
            <a:pPr algn="l"/>
            <a:endParaRPr lang="en-CA" sz="1800">
              <a:latin typeface="Times New Roman" panose="02020603050405020304" pitchFamily="18" charset="0"/>
              <a:cs typeface="Times New Roman" panose="02020603050405020304" pitchFamily="18" charset="0"/>
            </a:endParaRPr>
          </a:p>
          <a:p>
            <a:pPr algn="l"/>
            <a:endParaRPr lang="en-CA" sz="1800" b="0" i="0" u="none" strike="noStrike" baseline="0">
              <a:latin typeface="Times New Roman" panose="02020603050405020304" pitchFamily="18" charset="0"/>
              <a:cs typeface="Times New Roman" panose="02020603050405020304" pitchFamily="18" charset="0"/>
            </a:endParaRPr>
          </a:p>
          <a:p>
            <a:pPr algn="l"/>
            <a:endParaRPr lang="en-CA" sz="1800">
              <a:latin typeface="Times New Roman" panose="02020603050405020304" pitchFamily="18" charset="0"/>
              <a:cs typeface="Times New Roman" panose="02020603050405020304" pitchFamily="18" charset="0"/>
            </a:endParaRPr>
          </a:p>
          <a:p>
            <a:pPr algn="l"/>
            <a:endParaRPr lang="en-CA" sz="1800">
              <a:latin typeface="Times New Roman" panose="02020603050405020304" pitchFamily="18" charset="0"/>
              <a:cs typeface="Times New Roman" panose="02020603050405020304" pitchFamily="18" charset="0"/>
            </a:endParaRPr>
          </a:p>
          <a:p>
            <a:pPr algn="l"/>
            <a:endParaRPr lang="en-CA" sz="1800" b="0" i="0" u="none" strike="noStrike" baseline="0">
              <a:latin typeface="Times New Roman" panose="02020603050405020304" pitchFamily="18" charset="0"/>
              <a:cs typeface="Times New Roman" panose="02020603050405020304" pitchFamily="18" charset="0"/>
            </a:endParaRPr>
          </a:p>
          <a:p>
            <a:pPr algn="l"/>
            <a:r>
              <a:rPr lang="en-CA" sz="1800" b="0" i="0" u="none" strike="noStrike" baseline="0">
                <a:latin typeface="Times New Roman"/>
                <a:cs typeface="Times New Roman"/>
              </a:rPr>
              <a:t>where</a:t>
            </a:r>
          </a:p>
          <a:p>
            <a:pPr algn="l"/>
            <a:r>
              <a:rPr lang="en-US" sz="1800" b="0" i="1" u="none" strike="noStrike" baseline="0" err="1">
                <a:latin typeface="Times New Roman"/>
                <a:cs typeface="Times New Roman"/>
              </a:rPr>
              <a:t>V</a:t>
            </a:r>
            <a:r>
              <a:rPr lang="en-US" sz="1800" b="0" i="1" u="none" strike="noStrike" baseline="-25000" err="1">
                <a:latin typeface="Times New Roman"/>
                <a:cs typeface="Times New Roman"/>
              </a:rPr>
              <a:t>nsb</a:t>
            </a:r>
            <a:r>
              <a:rPr lang="en-US" sz="1800" b="0" i="1" u="none" strike="noStrike" baseline="0">
                <a:latin typeface="Times New Roman"/>
                <a:cs typeface="Times New Roman"/>
              </a:rPr>
              <a:t> </a:t>
            </a:r>
            <a:r>
              <a:rPr lang="en-US" sz="1800" b="0" i="0" u="none" strike="noStrike" baseline="0">
                <a:latin typeface="Times New Roman"/>
                <a:cs typeface="Times New Roman"/>
              </a:rPr>
              <a:t>= the nominal shear capacity of a bolt is</a:t>
            </a:r>
            <a:r>
              <a:rPr lang="en-US" sz="1800">
                <a:latin typeface="Times New Roman"/>
                <a:cs typeface="Times New Roman"/>
              </a:rPr>
              <a:t> </a:t>
            </a:r>
            <a:endParaRPr lang="en-US" sz="1800" b="0" i="0" u="none" strike="noStrike" baseline="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98EB2C0-833F-4A58-ADC9-48AEB18A8088}"/>
              </a:ext>
            </a:extLst>
          </p:cNvPr>
          <p:cNvSpPr>
            <a:spLocks noGrp="1"/>
          </p:cNvSpPr>
          <p:nvPr>
            <p:ph type="ctrTitle"/>
          </p:nvPr>
        </p:nvSpPr>
        <p:spPr>
          <a:xfrm>
            <a:off x="443882" y="204187"/>
            <a:ext cx="11443317" cy="571454"/>
          </a:xfrm>
        </p:spPr>
        <p:txBody>
          <a:bodyPr>
            <a:normAutofit fontScale="90000"/>
          </a:bodyPr>
          <a:lstStyle/>
          <a:p>
            <a:r>
              <a:rPr lang="en-US" sz="1800" b="1" i="0" u="sng" strike="noStrike" baseline="0">
                <a:latin typeface="Times New Roman" panose="02020603050405020304" pitchFamily="18" charset="0"/>
                <a:cs typeface="Times New Roman" panose="02020603050405020304" pitchFamily="18" charset="0"/>
              </a:rPr>
              <a:t>Design Specifications for Bolted Connections as per</a:t>
            </a:r>
            <a:br>
              <a:rPr lang="en-US" sz="1800" b="1" i="0" u="sng" strike="noStrike" baseline="0">
                <a:latin typeface="Times New Roman" panose="02020603050405020304" pitchFamily="18" charset="0"/>
                <a:cs typeface="Times New Roman" panose="02020603050405020304" pitchFamily="18" charset="0"/>
              </a:rPr>
            </a:br>
            <a:r>
              <a:rPr lang="en-CA" sz="1800" b="1" i="0" u="sng" strike="noStrike" baseline="0">
                <a:latin typeface="Times New Roman" panose="02020603050405020304" pitchFamily="18" charset="0"/>
                <a:cs typeface="Times New Roman" panose="02020603050405020304" pitchFamily="18" charset="0"/>
              </a:rPr>
              <a:t>IS 800:2007</a:t>
            </a:r>
            <a:endParaRPr lang="en-CA" u="sng">
              <a:latin typeface="Times New Roman" panose="02020603050405020304" pitchFamily="18" charset="0"/>
              <a:cs typeface="Times New Roman" panose="02020603050405020304" pitchFamily="18" charset="0"/>
            </a:endParaRPr>
          </a:p>
        </p:txBody>
      </p:sp>
      <p:pic>
        <p:nvPicPr>
          <p:cNvPr id="5" name="Picture 4" descr="Table&#10;&#10;Description automatically generated">
            <a:extLst>
              <a:ext uri="{FF2B5EF4-FFF2-40B4-BE49-F238E27FC236}">
                <a16:creationId xmlns:a16="http://schemas.microsoft.com/office/drawing/2014/main" id="{C3722D51-541D-4D68-999D-2A0CA8A7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471" y="2951010"/>
            <a:ext cx="7448550" cy="207645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2F5D299A-E130-40AE-83C8-ECCB7D4C1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904" y="5086548"/>
            <a:ext cx="2678483" cy="849275"/>
          </a:xfrm>
          <a:prstGeom prst="rect">
            <a:avLst/>
          </a:prstGeom>
        </p:spPr>
      </p:pic>
      <p:sp>
        <p:nvSpPr>
          <p:cNvPr id="4" name="TextBox 3">
            <a:extLst>
              <a:ext uri="{FF2B5EF4-FFF2-40B4-BE49-F238E27FC236}">
                <a16:creationId xmlns:a16="http://schemas.microsoft.com/office/drawing/2014/main" id="{AEB82155-F357-D59D-8FD4-89C93BA2ED14}"/>
              </a:ext>
            </a:extLst>
          </p:cNvPr>
          <p:cNvSpPr txBox="1"/>
          <p:nvPr/>
        </p:nvSpPr>
        <p:spPr>
          <a:xfrm>
            <a:off x="2910138" y="67678"/>
            <a:ext cx="6231352" cy="864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45036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etter&#10;&#10;Description automatically generated">
            <a:extLst>
              <a:ext uri="{FF2B5EF4-FFF2-40B4-BE49-F238E27FC236}">
                <a16:creationId xmlns:a16="http://schemas.microsoft.com/office/drawing/2014/main" id="{6AC49F35-D396-4F9D-998A-995709C715C0}"/>
              </a:ext>
            </a:extLst>
          </p:cNvPr>
          <p:cNvPicPr>
            <a:picLocks noChangeAspect="1"/>
          </p:cNvPicPr>
          <p:nvPr/>
        </p:nvPicPr>
        <p:blipFill rotWithShape="1">
          <a:blip r:embed="rId2">
            <a:extLst>
              <a:ext uri="{28A0092B-C50C-407E-A947-70E740481C1C}">
                <a14:useLocalDpi xmlns:a14="http://schemas.microsoft.com/office/drawing/2010/main" val="0"/>
              </a:ext>
            </a:extLst>
          </a:blip>
          <a:srcRect r="61532"/>
          <a:stretch/>
        </p:blipFill>
        <p:spPr>
          <a:xfrm>
            <a:off x="971939" y="403549"/>
            <a:ext cx="2480569" cy="800100"/>
          </a:xfrm>
          <a:prstGeom prst="rect">
            <a:avLst/>
          </a:prstGeom>
        </p:spPr>
      </p:pic>
      <p:sp>
        <p:nvSpPr>
          <p:cNvPr id="4" name="TextBox 3">
            <a:extLst>
              <a:ext uri="{FF2B5EF4-FFF2-40B4-BE49-F238E27FC236}">
                <a16:creationId xmlns:a16="http://schemas.microsoft.com/office/drawing/2014/main" id="{117AB9EA-CA86-46D0-91B3-95E015697D66}"/>
              </a:ext>
            </a:extLst>
          </p:cNvPr>
          <p:cNvSpPr txBox="1"/>
          <p:nvPr/>
        </p:nvSpPr>
        <p:spPr>
          <a:xfrm>
            <a:off x="612419" y="395082"/>
            <a:ext cx="11180202" cy="5355312"/>
          </a:xfrm>
          <a:prstGeom prst="rect">
            <a:avLst/>
          </a:prstGeom>
          <a:noFill/>
        </p:spPr>
        <p:txBody>
          <a:bodyPr wrap="square">
            <a:spAutoFit/>
          </a:bodyPr>
          <a:lstStyle/>
          <a:p>
            <a:endParaRPr lang="en-CA" sz="1800" i="1">
              <a:latin typeface="Times New Roman" panose="02020603050405020304" pitchFamily="18" charset="0"/>
              <a:cs typeface="Times New Roman" panose="02020603050405020304" pitchFamily="18" charset="0"/>
            </a:endParaRPr>
          </a:p>
          <a:p>
            <a:endParaRPr lang="en-CA" i="1">
              <a:latin typeface="Times New Roman" panose="02020603050405020304" pitchFamily="18" charset="0"/>
              <a:cs typeface="Times New Roman" panose="02020603050405020304" pitchFamily="18" charset="0"/>
            </a:endParaRPr>
          </a:p>
          <a:p>
            <a:endParaRPr lang="en-CA" sz="1800" i="1">
              <a:latin typeface="Times New Roman" panose="02020603050405020304" pitchFamily="18" charset="0"/>
              <a:cs typeface="Times New Roman" panose="02020603050405020304" pitchFamily="18" charset="0"/>
            </a:endParaRPr>
          </a:p>
          <a:p>
            <a:r>
              <a:rPr lang="en-CA" i="1">
                <a:latin typeface="Times New Roman" panose="02020603050405020304" pitchFamily="18" charset="0"/>
                <a:cs typeface="Times New Roman" panose="02020603050405020304" pitchFamily="18" charset="0"/>
              </a:rPr>
              <a:t>1</a:t>
            </a:r>
            <a:r>
              <a:rPr lang="en-CA" i="1" baseline="30000">
                <a:latin typeface="Times New Roman" panose="02020603050405020304" pitchFamily="18" charset="0"/>
                <a:cs typeface="Times New Roman" panose="02020603050405020304" pitchFamily="18" charset="0"/>
              </a:rPr>
              <a:t>st</a:t>
            </a:r>
            <a:r>
              <a:rPr lang="en-CA" i="1">
                <a:latin typeface="Times New Roman" panose="02020603050405020304" pitchFamily="18" charset="0"/>
                <a:cs typeface="Times New Roman" panose="02020603050405020304" pitchFamily="18" charset="0"/>
              </a:rPr>
              <a:t> case , 45</a:t>
            </a:r>
            <a:r>
              <a:rPr lang="en-CA" sz="1800" i="1">
                <a:latin typeface="Times New Roman" panose="02020603050405020304" pitchFamily="18" charset="0"/>
                <a:cs typeface="Times New Roman" panose="02020603050405020304" pitchFamily="18" charset="0"/>
              </a:rPr>
              <a:t>/3*20,(60/3*20-.25),400/410,1 =0.</a:t>
            </a:r>
            <a:r>
              <a:rPr lang="en-CA" i="1">
                <a:latin typeface="Times New Roman" panose="02020603050405020304" pitchFamily="18" charset="0"/>
                <a:cs typeface="Times New Roman" panose="02020603050405020304" pitchFamily="18" charset="0"/>
              </a:rPr>
              <a:t>75</a:t>
            </a:r>
            <a:r>
              <a:rPr lang="en-CA" sz="1800" i="1">
                <a:latin typeface="Times New Roman" panose="02020603050405020304" pitchFamily="18" charset="0"/>
                <a:cs typeface="Times New Roman" panose="02020603050405020304" pitchFamily="18" charset="0"/>
              </a:rPr>
              <a:t>, .75, .97,1		so 	</a:t>
            </a:r>
            <a:r>
              <a:rPr lang="en-CA" sz="1800" b="0" i="1" u="none" strike="noStrike" baseline="0">
                <a:latin typeface="Times New Roman" panose="02020603050405020304" pitchFamily="18" charset="0"/>
                <a:cs typeface="Times New Roman" panose="02020603050405020304" pitchFamily="18" charset="0"/>
              </a:rPr>
              <a:t>k</a:t>
            </a:r>
            <a:r>
              <a:rPr lang="en-CA" sz="800" b="0" i="1" u="none" strike="noStrike" baseline="0">
                <a:latin typeface="Times New Roman" panose="02020603050405020304" pitchFamily="18" charset="0"/>
                <a:cs typeface="Times New Roman" panose="02020603050405020304" pitchFamily="18" charset="0"/>
              </a:rPr>
              <a:t>b </a:t>
            </a:r>
            <a:r>
              <a:rPr lang="en-CA" sz="1800" b="0" i="0" u="none" strike="noStrike" baseline="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0.75</a:t>
            </a:r>
            <a:endParaRPr lang="en-CA" sz="1800" b="0" i="0" u="none" strike="noStrike" baseline="0">
              <a:latin typeface="Times New Roman" panose="02020603050405020304" pitchFamily="18" charset="0"/>
              <a:cs typeface="Times New Roman" panose="02020603050405020304" pitchFamily="18" charset="0"/>
            </a:endParaRPr>
          </a:p>
          <a:p>
            <a:endParaRPr lang="en-CA" sz="1800" b="0" i="0" u="none" strike="noStrike" baseline="0">
              <a:latin typeface="Times New Roman" panose="02020603050405020304" pitchFamily="18" charset="0"/>
              <a:cs typeface="Times New Roman" panose="02020603050405020304" pitchFamily="18" charset="0"/>
            </a:endParaRPr>
          </a:p>
          <a:p>
            <a:r>
              <a:rPr lang="de-DE" sz="1800" i="1" u="none" strike="noStrike" baseline="0">
                <a:latin typeface="Times New Roman" panose="02020603050405020304" pitchFamily="18" charset="0"/>
                <a:cs typeface="Times New Roman" panose="02020603050405020304" pitchFamily="18" charset="0"/>
              </a:rPr>
              <a:t>V</a:t>
            </a:r>
            <a:r>
              <a:rPr lang="de-DE" sz="1800" i="1" u="none" strike="noStrike" baseline="-25000">
                <a:latin typeface="Times New Roman" panose="02020603050405020304" pitchFamily="18" charset="0"/>
                <a:cs typeface="Times New Roman" panose="02020603050405020304" pitchFamily="18" charset="0"/>
              </a:rPr>
              <a:t>npb</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 </a:t>
            </a:r>
            <a:r>
              <a:rPr lang="de-DE" sz="1800" i="1" u="none" strike="noStrike" baseline="0">
                <a:latin typeface="Times New Roman" panose="02020603050405020304" pitchFamily="18" charset="0"/>
                <a:cs typeface="Times New Roman" panose="02020603050405020304" pitchFamily="18" charset="0"/>
              </a:rPr>
              <a:t>k</a:t>
            </a:r>
            <a:r>
              <a:rPr lang="de-DE" sz="1800" i="1" u="none" strike="noStrike" baseline="-25000">
                <a:latin typeface="Times New Roman" panose="02020603050405020304" pitchFamily="18" charset="0"/>
                <a:cs typeface="Times New Roman" panose="02020603050405020304" pitchFamily="18" charset="0"/>
              </a:rPr>
              <a:t>b</a:t>
            </a:r>
            <a:r>
              <a:rPr lang="de-DE" sz="1800" i="1" u="none" strike="noStrike" baseline="0">
                <a:latin typeface="Times New Roman" panose="02020603050405020304" pitchFamily="18" charset="0"/>
                <a:cs typeface="Times New Roman" panose="02020603050405020304" pitchFamily="18" charset="0"/>
              </a:rPr>
              <a:t> d</a:t>
            </a:r>
            <a:r>
              <a:rPr lang="de-DE" sz="1800" i="1" u="none" strike="noStrike">
                <a:latin typeface="Times New Roman" panose="02020603050405020304" pitchFamily="18" charset="0"/>
                <a:cs typeface="Times New Roman" panose="02020603050405020304" pitchFamily="18" charset="0"/>
              </a:rPr>
              <a:t>t</a:t>
            </a:r>
            <a:r>
              <a:rPr lang="de-DE" sz="1800" i="1" u="none" strike="noStrike" baseline="0">
                <a:latin typeface="Times New Roman" panose="02020603050405020304" pitchFamily="18" charset="0"/>
                <a:cs typeface="Times New Roman" panose="02020603050405020304" pitchFamily="18" charset="0"/>
              </a:rPr>
              <a:t> f</a:t>
            </a:r>
            <a:r>
              <a:rPr lang="de-DE" sz="1800" i="1" u="none" strike="noStrike" baseline="-25000">
                <a:latin typeface="Times New Roman" panose="02020603050405020304" pitchFamily="18" charset="0"/>
                <a:cs typeface="Times New Roman" panose="02020603050405020304" pitchFamily="18" charset="0"/>
              </a:rPr>
              <a:t>u</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2.5*0.75*18*14*410 = 193.72 KN</a:t>
            </a:r>
          </a:p>
          <a:p>
            <a:r>
              <a:rPr lang="en-US" sz="1800" i="0" u="none" strike="noStrike" baseline="0">
                <a:latin typeface="Times New Roman" panose="02020603050405020304" pitchFamily="18" charset="0"/>
                <a:cs typeface="Times New Roman" panose="02020603050405020304" pitchFamily="18" charset="0"/>
              </a:rPr>
              <a:t>The design bearing strength of the bolt,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npb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t>
            </a:r>
            <a:r>
              <a:rPr lang="en-CA" sz="1800" b="0" i="1" u="none" strike="noStrike" baseline="0">
                <a:latin typeface="SymbolItalic"/>
              </a:rPr>
              <a:t> g </a:t>
            </a:r>
            <a:r>
              <a:rPr lang="en-US" sz="1800" i="1" u="none" strike="noStrike" baseline="-25000">
                <a:latin typeface="Times New Roman" panose="02020603050405020304" pitchFamily="18" charset="0"/>
                <a:cs typeface="Times New Roman" panose="02020603050405020304" pitchFamily="18" charset="0"/>
              </a:rPr>
              <a:t>mb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 193.72/1.25 = 154.97 KN</a:t>
            </a:r>
          </a:p>
          <a:p>
            <a:r>
              <a:rPr lang="en-US" sz="1800">
                <a:latin typeface="Times New Roman" panose="02020603050405020304" pitchFamily="18" charset="0"/>
                <a:cs typeface="Times New Roman" panose="02020603050405020304" pitchFamily="18" charset="0"/>
              </a:rPr>
              <a:t>Bolt value = </a:t>
            </a:r>
            <a:r>
              <a:rPr lang="en-US" sz="1800" i="0" u="none" strike="noStrike" baseline="0">
                <a:latin typeface="Times New Roman" panose="02020603050405020304" pitchFamily="18" charset="0"/>
                <a:cs typeface="Times New Roman" panose="02020603050405020304" pitchFamily="18" charset="0"/>
              </a:rPr>
              <a:t>(Least value of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dsb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and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0" u="none" strike="noStrike" baseline="0">
                <a:latin typeface="Times New Roman" panose="02020603050405020304" pitchFamily="18" charset="0"/>
                <a:cs typeface="Times New Roman" panose="02020603050405020304" pitchFamily="18" charset="0"/>
              </a:rPr>
              <a:t>)</a:t>
            </a:r>
          </a:p>
          <a:p>
            <a:r>
              <a:rPr lang="en-US" sz="1800" i="0" u="none" strike="noStrike" baseline="0">
                <a:latin typeface="Times New Roman" panose="02020603050405020304" pitchFamily="18" charset="0"/>
                <a:cs typeface="Times New Roman" panose="02020603050405020304" pitchFamily="18" charset="0"/>
              </a:rPr>
              <a:t>= (Least value of 212.8</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and </a:t>
            </a:r>
            <a:r>
              <a:rPr lang="en-US" i="1">
                <a:latin typeface="Times New Roman" panose="02020603050405020304" pitchFamily="18" charset="0"/>
                <a:cs typeface="Times New Roman" panose="02020603050405020304" pitchFamily="18" charset="0"/>
              </a:rPr>
              <a:t>154.97</a:t>
            </a:r>
            <a:r>
              <a:rPr lang="en-US" sz="1800" i="0" u="none" strike="noStrike" baseline="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sz="1800" i="0" u="none" strike="noStrike" baseline="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154.97</a:t>
            </a:r>
            <a:r>
              <a:rPr lang="en-US" sz="1800" i="0" u="none" strike="noStrike" baseline="0">
                <a:latin typeface="Times New Roman" panose="02020603050405020304" pitchFamily="18" charset="0"/>
                <a:cs typeface="Times New Roman" panose="02020603050405020304" pitchFamily="18" charset="0"/>
              </a:rPr>
              <a:t> KN</a:t>
            </a:r>
          </a:p>
          <a:p>
            <a:pPr algn="l"/>
            <a:r>
              <a:rPr lang="en-US" sz="1800" i="0" u="none" strike="noStrike" baseline="0">
                <a:latin typeface="Times New Roman" panose="02020603050405020304" pitchFamily="18" charset="0"/>
                <a:cs typeface="Times New Roman" panose="02020603050405020304" pitchFamily="18" charset="0"/>
              </a:rPr>
              <a:t>The design strength of the connection in the shear or bearing</a:t>
            </a:r>
          </a:p>
          <a:p>
            <a:pPr algn="l"/>
            <a:endParaRPr lang="en-US"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r>
              <a:rPr lang="en-CA">
                <a:latin typeface="Times New Roman" panose="02020603050405020304" pitchFamily="18" charset="0"/>
                <a:cs typeface="Times New Roman" panose="02020603050405020304" pitchFamily="18" charset="0"/>
              </a:rPr>
              <a:t>6</a:t>
            </a:r>
            <a:r>
              <a:rPr lang="en-CA" sz="1800" i="0" u="none" strike="noStrike" baseline="0">
                <a:latin typeface="Times New Roman" panose="02020603050405020304" pitchFamily="18" charset="0"/>
                <a:cs typeface="Times New Roman" panose="02020603050405020304" pitchFamily="18" charset="0"/>
              </a:rPr>
              <a:t>*154.97 = 929.82 KN &gt; 763.6KN </a:t>
            </a:r>
          </a:p>
          <a:p>
            <a:pPr algn="l"/>
            <a:r>
              <a:rPr lang="en-CA">
                <a:latin typeface="Times New Roman" panose="02020603050405020304" pitchFamily="18" charset="0"/>
                <a:cs typeface="Times New Roman" panose="02020603050405020304" pitchFamily="18" charset="0"/>
              </a:rPr>
              <a:t> 	Strength of plate is 763.6KN </a:t>
            </a:r>
            <a:endParaRPr lang="en-CA"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endParaRPr lang="en-CA" sz="1800" i="0" u="none" strike="noStrike" baseline="0">
              <a:latin typeface="Times New Roman" panose="02020603050405020304" pitchFamily="18" charset="0"/>
              <a:cs typeface="Times New Roman" panose="02020603050405020304" pitchFamily="18" charset="0"/>
            </a:endParaRPr>
          </a:p>
          <a:p>
            <a:pPr algn="l"/>
            <a:endParaRPr lang="en-CA"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endParaRPr lang="en-CA">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endParaRPr lang="en-CA"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12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etter&#10;&#10;Description automatically generated">
            <a:extLst>
              <a:ext uri="{FF2B5EF4-FFF2-40B4-BE49-F238E27FC236}">
                <a16:creationId xmlns:a16="http://schemas.microsoft.com/office/drawing/2014/main" id="{6AC49F35-D396-4F9D-998A-995709C715C0}"/>
              </a:ext>
            </a:extLst>
          </p:cNvPr>
          <p:cNvPicPr>
            <a:picLocks noChangeAspect="1"/>
          </p:cNvPicPr>
          <p:nvPr/>
        </p:nvPicPr>
        <p:blipFill rotWithShape="1">
          <a:blip r:embed="rId2">
            <a:extLst>
              <a:ext uri="{28A0092B-C50C-407E-A947-70E740481C1C}">
                <a14:useLocalDpi xmlns:a14="http://schemas.microsoft.com/office/drawing/2010/main" val="0"/>
              </a:ext>
            </a:extLst>
          </a:blip>
          <a:srcRect r="61532"/>
          <a:stretch/>
        </p:blipFill>
        <p:spPr>
          <a:xfrm>
            <a:off x="971939" y="403549"/>
            <a:ext cx="2480569" cy="800100"/>
          </a:xfrm>
          <a:prstGeom prst="rect">
            <a:avLst/>
          </a:prstGeom>
        </p:spPr>
      </p:pic>
      <p:sp>
        <p:nvSpPr>
          <p:cNvPr id="4" name="TextBox 3">
            <a:extLst>
              <a:ext uri="{FF2B5EF4-FFF2-40B4-BE49-F238E27FC236}">
                <a16:creationId xmlns:a16="http://schemas.microsoft.com/office/drawing/2014/main" id="{117AB9EA-CA86-46D0-91B3-95E015697D66}"/>
              </a:ext>
            </a:extLst>
          </p:cNvPr>
          <p:cNvSpPr txBox="1"/>
          <p:nvPr/>
        </p:nvSpPr>
        <p:spPr>
          <a:xfrm>
            <a:off x="612419" y="403549"/>
            <a:ext cx="11180202" cy="5632311"/>
          </a:xfrm>
          <a:prstGeom prst="rect">
            <a:avLst/>
          </a:prstGeom>
          <a:noFill/>
        </p:spPr>
        <p:txBody>
          <a:bodyPr wrap="square">
            <a:spAutoFit/>
          </a:bodyPr>
          <a:lstStyle/>
          <a:p>
            <a:endParaRPr lang="en-CA" sz="1800" i="1">
              <a:latin typeface="Times New Roman" panose="02020603050405020304" pitchFamily="18" charset="0"/>
              <a:cs typeface="Times New Roman" panose="02020603050405020304" pitchFamily="18" charset="0"/>
            </a:endParaRPr>
          </a:p>
          <a:p>
            <a:endParaRPr lang="en-CA" i="1">
              <a:latin typeface="Times New Roman" panose="02020603050405020304" pitchFamily="18" charset="0"/>
              <a:cs typeface="Times New Roman" panose="02020603050405020304" pitchFamily="18" charset="0"/>
            </a:endParaRPr>
          </a:p>
          <a:p>
            <a:endParaRPr lang="en-CA" sz="1800" i="1">
              <a:latin typeface="Times New Roman" panose="02020603050405020304" pitchFamily="18" charset="0"/>
              <a:cs typeface="Times New Roman" panose="02020603050405020304" pitchFamily="18" charset="0"/>
            </a:endParaRPr>
          </a:p>
          <a:p>
            <a:r>
              <a:rPr lang="en-CA" sz="1800" i="1">
                <a:latin typeface="Times New Roman" panose="02020603050405020304" pitchFamily="18" charset="0"/>
                <a:cs typeface="Times New Roman" panose="02020603050405020304" pitchFamily="18" charset="0"/>
              </a:rPr>
              <a:t>2</a:t>
            </a:r>
            <a:r>
              <a:rPr lang="en-CA" sz="1800" i="1" baseline="30000">
                <a:latin typeface="Times New Roman" panose="02020603050405020304" pitchFamily="18" charset="0"/>
                <a:cs typeface="Times New Roman" panose="02020603050405020304" pitchFamily="18" charset="0"/>
              </a:rPr>
              <a:t>nd</a:t>
            </a:r>
            <a:r>
              <a:rPr lang="en-CA" sz="1800" i="1">
                <a:latin typeface="Times New Roman" panose="02020603050405020304" pitchFamily="18" charset="0"/>
                <a:cs typeface="Times New Roman" panose="02020603050405020304" pitchFamily="18" charset="0"/>
              </a:rPr>
              <a:t> case, 35/3*20,(</a:t>
            </a:r>
            <a:r>
              <a:rPr lang="en-CA" i="1">
                <a:latin typeface="Times New Roman" panose="02020603050405020304" pitchFamily="18" charset="0"/>
                <a:cs typeface="Times New Roman" panose="02020603050405020304" pitchFamily="18" charset="0"/>
              </a:rPr>
              <a:t>45</a:t>
            </a:r>
            <a:r>
              <a:rPr lang="en-CA" sz="1800" i="1">
                <a:latin typeface="Times New Roman" panose="02020603050405020304" pitchFamily="18" charset="0"/>
                <a:cs typeface="Times New Roman" panose="02020603050405020304" pitchFamily="18" charset="0"/>
              </a:rPr>
              <a:t>/3*20-.25),400/410,1 =0.58, .</a:t>
            </a:r>
            <a:r>
              <a:rPr lang="en-CA" i="1">
                <a:latin typeface="Times New Roman" panose="02020603050405020304" pitchFamily="18" charset="0"/>
                <a:cs typeface="Times New Roman" panose="02020603050405020304" pitchFamily="18" charset="0"/>
              </a:rPr>
              <a:t>5</a:t>
            </a:r>
            <a:r>
              <a:rPr lang="en-CA" sz="1800" i="1">
                <a:latin typeface="Times New Roman" panose="02020603050405020304" pitchFamily="18" charset="0"/>
                <a:cs typeface="Times New Roman" panose="02020603050405020304" pitchFamily="18" charset="0"/>
              </a:rPr>
              <a:t>, .97,1		so 	</a:t>
            </a:r>
            <a:r>
              <a:rPr lang="en-CA" sz="1800" b="0" i="1" u="none" strike="noStrike" baseline="0">
                <a:latin typeface="Times New Roman" panose="02020603050405020304" pitchFamily="18" charset="0"/>
                <a:cs typeface="Times New Roman" panose="02020603050405020304" pitchFamily="18" charset="0"/>
              </a:rPr>
              <a:t>k</a:t>
            </a:r>
            <a:r>
              <a:rPr lang="en-CA" sz="800" b="0" i="1" u="none" strike="noStrike" baseline="0">
                <a:latin typeface="Times New Roman" panose="02020603050405020304" pitchFamily="18" charset="0"/>
                <a:cs typeface="Times New Roman" panose="02020603050405020304" pitchFamily="18" charset="0"/>
              </a:rPr>
              <a:t>b </a:t>
            </a:r>
            <a:r>
              <a:rPr lang="en-CA" sz="1800" b="0" i="0" u="none" strike="noStrike" baseline="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0.5 </a:t>
            </a:r>
          </a:p>
          <a:p>
            <a:r>
              <a:rPr lang="en-CA" i="1">
                <a:latin typeface="Times New Roman" panose="02020603050405020304" pitchFamily="18" charset="0"/>
                <a:cs typeface="Times New Roman" panose="02020603050405020304" pitchFamily="18" charset="0"/>
              </a:rPr>
              <a:t>3</a:t>
            </a:r>
            <a:r>
              <a:rPr lang="en-CA" i="1" baseline="30000">
                <a:latin typeface="Times New Roman" panose="02020603050405020304" pitchFamily="18" charset="0"/>
                <a:cs typeface="Times New Roman" panose="02020603050405020304" pitchFamily="18" charset="0"/>
              </a:rPr>
              <a:t>rd</a:t>
            </a:r>
            <a:r>
              <a:rPr lang="en-CA" i="1">
                <a:latin typeface="Times New Roman" panose="02020603050405020304" pitchFamily="18" charset="0"/>
                <a:cs typeface="Times New Roman" panose="02020603050405020304" pitchFamily="18" charset="0"/>
              </a:rPr>
              <a:t> case, 40</a:t>
            </a:r>
            <a:r>
              <a:rPr lang="en-CA" sz="1800" i="1">
                <a:latin typeface="Times New Roman" panose="02020603050405020304" pitchFamily="18" charset="0"/>
                <a:cs typeface="Times New Roman" panose="02020603050405020304" pitchFamily="18" charset="0"/>
              </a:rPr>
              <a:t>/3*20,(55/3*20-.25),400/410,1 =0.67, .</a:t>
            </a:r>
            <a:r>
              <a:rPr lang="en-CA" i="1">
                <a:latin typeface="Times New Roman" panose="02020603050405020304" pitchFamily="18" charset="0"/>
                <a:cs typeface="Times New Roman" panose="02020603050405020304" pitchFamily="18" charset="0"/>
              </a:rPr>
              <a:t>67</a:t>
            </a:r>
            <a:r>
              <a:rPr lang="en-CA" sz="1800" i="1">
                <a:latin typeface="Times New Roman" panose="02020603050405020304" pitchFamily="18" charset="0"/>
                <a:cs typeface="Times New Roman" panose="02020603050405020304" pitchFamily="18" charset="0"/>
              </a:rPr>
              <a:t>, .97,1		so 	</a:t>
            </a:r>
            <a:r>
              <a:rPr lang="en-CA" sz="1800" b="0" i="1" u="none" strike="noStrike" baseline="0">
                <a:latin typeface="Times New Roman" panose="02020603050405020304" pitchFamily="18" charset="0"/>
                <a:cs typeface="Times New Roman" panose="02020603050405020304" pitchFamily="18" charset="0"/>
              </a:rPr>
              <a:t>k</a:t>
            </a:r>
            <a:r>
              <a:rPr lang="en-CA" sz="800" b="0" i="1" u="none" strike="noStrike" baseline="0">
                <a:latin typeface="Times New Roman" panose="02020603050405020304" pitchFamily="18" charset="0"/>
                <a:cs typeface="Times New Roman" panose="02020603050405020304" pitchFamily="18" charset="0"/>
              </a:rPr>
              <a:t>b </a:t>
            </a:r>
            <a:r>
              <a:rPr lang="en-CA" sz="1800" b="0" i="0" u="none" strike="noStrike" baseline="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0.67</a:t>
            </a:r>
          </a:p>
          <a:p>
            <a:r>
              <a:rPr lang="en-CA" i="1">
                <a:latin typeface="Times New Roman" panose="02020603050405020304" pitchFamily="18" charset="0"/>
                <a:cs typeface="Times New Roman" panose="02020603050405020304" pitchFamily="18" charset="0"/>
              </a:rPr>
              <a:t>4</a:t>
            </a:r>
            <a:r>
              <a:rPr lang="en-CA" i="1" baseline="30000">
                <a:latin typeface="Times New Roman" panose="02020603050405020304" pitchFamily="18" charset="0"/>
                <a:cs typeface="Times New Roman" panose="02020603050405020304" pitchFamily="18" charset="0"/>
              </a:rPr>
              <a:t>th </a:t>
            </a:r>
            <a:r>
              <a:rPr lang="en-CA" i="1">
                <a:latin typeface="Times New Roman" panose="02020603050405020304" pitchFamily="18" charset="0"/>
                <a:cs typeface="Times New Roman" panose="02020603050405020304" pitchFamily="18" charset="0"/>
              </a:rPr>
              <a:t> case, 40</a:t>
            </a:r>
            <a:r>
              <a:rPr lang="en-CA" sz="1800" i="1">
                <a:latin typeface="Times New Roman" panose="02020603050405020304" pitchFamily="18" charset="0"/>
                <a:cs typeface="Times New Roman" panose="02020603050405020304" pitchFamily="18" charset="0"/>
              </a:rPr>
              <a:t>/3*20,(50/3*20-.25),400/410,1 =0.67, .58, .97,1		so 	</a:t>
            </a:r>
            <a:r>
              <a:rPr lang="en-CA" sz="1800" b="0" i="1" u="none" strike="noStrike" baseline="0">
                <a:latin typeface="Times New Roman" panose="02020603050405020304" pitchFamily="18" charset="0"/>
                <a:cs typeface="Times New Roman" panose="02020603050405020304" pitchFamily="18" charset="0"/>
              </a:rPr>
              <a:t>k</a:t>
            </a:r>
            <a:r>
              <a:rPr lang="en-CA" sz="800" b="0" i="1" u="none" strike="noStrike" baseline="0">
                <a:latin typeface="Times New Roman" panose="02020603050405020304" pitchFamily="18" charset="0"/>
                <a:cs typeface="Times New Roman" panose="02020603050405020304" pitchFamily="18" charset="0"/>
              </a:rPr>
              <a:t>b </a:t>
            </a:r>
            <a:r>
              <a:rPr lang="en-CA" sz="1800" b="0" i="0" u="none" strike="noStrike" baseline="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0.58  </a:t>
            </a:r>
            <a:endParaRPr lang="en-CA" sz="1800" b="0" i="0" u="none" strike="noStrike" baseline="0">
              <a:latin typeface="Times New Roman" panose="02020603050405020304" pitchFamily="18" charset="0"/>
              <a:cs typeface="Times New Roman" panose="02020603050405020304" pitchFamily="18" charset="0"/>
            </a:endParaRPr>
          </a:p>
          <a:p>
            <a:r>
              <a:rPr lang="de-DE" sz="1800" i="1" u="none" strike="noStrike" baseline="0">
                <a:latin typeface="Times New Roman" panose="02020603050405020304" pitchFamily="18" charset="0"/>
                <a:cs typeface="Times New Roman" panose="02020603050405020304" pitchFamily="18" charset="0"/>
              </a:rPr>
              <a:t>2nd V</a:t>
            </a:r>
            <a:r>
              <a:rPr lang="de-DE" sz="1800" i="1" u="none" strike="noStrike" baseline="-25000">
                <a:latin typeface="Times New Roman" panose="02020603050405020304" pitchFamily="18" charset="0"/>
                <a:cs typeface="Times New Roman" panose="02020603050405020304" pitchFamily="18" charset="0"/>
              </a:rPr>
              <a:t>npb</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 </a:t>
            </a:r>
            <a:r>
              <a:rPr lang="de-DE" sz="1800" i="1" u="none" strike="noStrike" baseline="0">
                <a:latin typeface="Times New Roman" panose="02020603050405020304" pitchFamily="18" charset="0"/>
                <a:cs typeface="Times New Roman" panose="02020603050405020304" pitchFamily="18" charset="0"/>
              </a:rPr>
              <a:t>k</a:t>
            </a:r>
            <a:r>
              <a:rPr lang="de-DE" sz="1800" i="1" u="none" strike="noStrike" baseline="-25000">
                <a:latin typeface="Times New Roman" panose="02020603050405020304" pitchFamily="18" charset="0"/>
                <a:cs typeface="Times New Roman" panose="02020603050405020304" pitchFamily="18" charset="0"/>
              </a:rPr>
              <a:t>b</a:t>
            </a:r>
            <a:r>
              <a:rPr lang="de-DE" sz="1800" i="1" u="none" strike="noStrike" baseline="0">
                <a:latin typeface="Times New Roman" panose="02020603050405020304" pitchFamily="18" charset="0"/>
                <a:cs typeface="Times New Roman" panose="02020603050405020304" pitchFamily="18" charset="0"/>
              </a:rPr>
              <a:t> d</a:t>
            </a:r>
            <a:r>
              <a:rPr lang="de-DE" sz="1800" i="1" u="none" strike="noStrike">
                <a:latin typeface="Times New Roman" panose="02020603050405020304" pitchFamily="18" charset="0"/>
                <a:cs typeface="Times New Roman" panose="02020603050405020304" pitchFamily="18" charset="0"/>
              </a:rPr>
              <a:t>t</a:t>
            </a:r>
            <a:r>
              <a:rPr lang="de-DE" sz="1800" i="1" u="none" strike="noStrike" baseline="0">
                <a:latin typeface="Times New Roman" panose="02020603050405020304" pitchFamily="18" charset="0"/>
                <a:cs typeface="Times New Roman" panose="02020603050405020304" pitchFamily="18" charset="0"/>
              </a:rPr>
              <a:t> f</a:t>
            </a:r>
            <a:r>
              <a:rPr lang="de-DE" sz="1800" i="1" u="none" strike="noStrike" baseline="-25000">
                <a:latin typeface="Times New Roman" panose="02020603050405020304" pitchFamily="18" charset="0"/>
                <a:cs typeface="Times New Roman" panose="02020603050405020304" pitchFamily="18" charset="0"/>
              </a:rPr>
              <a:t>u</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2.5*0.5*18*14*410 = 129.150 KN 	</a:t>
            </a:r>
            <a:r>
              <a:rPr lang="en-US" sz="1800" i="1" u="none" strike="noStrike" baseline="0">
                <a:latin typeface="Times New Roman" panose="02020603050405020304" pitchFamily="18" charset="0"/>
                <a:cs typeface="Times New Roman" panose="02020603050405020304" pitchFamily="18" charset="0"/>
              </a:rPr>
              <a: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1" u="none" strike="noStrike" baseline="-25000">
                <a:latin typeface="Times New Roman" panose="02020603050405020304" pitchFamily="18" charset="0"/>
                <a:cs typeface="Times New Roman" panose="02020603050405020304" pitchFamily="18" charset="0"/>
              </a:rPr>
              <a:t>=  </a:t>
            </a:r>
            <a:r>
              <a:rPr lang="en-US" sz="1800" i="1" u="none" strike="noStrike">
                <a:latin typeface="Times New Roman" panose="02020603050405020304" pitchFamily="18" charset="0"/>
                <a:cs typeface="Times New Roman" panose="02020603050405020304" pitchFamily="18" charset="0"/>
              </a:rPr>
              <a:t> 103.32 KN</a:t>
            </a:r>
          </a:p>
          <a:p>
            <a:r>
              <a:rPr lang="de-DE" sz="1800" i="1" u="none" strike="noStrike" baseline="0">
                <a:latin typeface="Times New Roman" panose="02020603050405020304" pitchFamily="18" charset="0"/>
                <a:cs typeface="Times New Roman" panose="02020603050405020304" pitchFamily="18" charset="0"/>
              </a:rPr>
              <a:t>3rd  V</a:t>
            </a:r>
            <a:r>
              <a:rPr lang="de-DE" sz="1800" i="1" u="none" strike="noStrike" baseline="-25000">
                <a:latin typeface="Times New Roman" panose="02020603050405020304" pitchFamily="18" charset="0"/>
                <a:cs typeface="Times New Roman" panose="02020603050405020304" pitchFamily="18" charset="0"/>
              </a:rPr>
              <a:t>npb</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 </a:t>
            </a:r>
            <a:r>
              <a:rPr lang="de-DE" sz="1800" i="1" u="none" strike="noStrike" baseline="0">
                <a:latin typeface="Times New Roman" panose="02020603050405020304" pitchFamily="18" charset="0"/>
                <a:cs typeface="Times New Roman" panose="02020603050405020304" pitchFamily="18" charset="0"/>
              </a:rPr>
              <a:t>k</a:t>
            </a:r>
            <a:r>
              <a:rPr lang="de-DE" sz="1800" i="1" u="none" strike="noStrike" baseline="-25000">
                <a:latin typeface="Times New Roman" panose="02020603050405020304" pitchFamily="18" charset="0"/>
                <a:cs typeface="Times New Roman" panose="02020603050405020304" pitchFamily="18" charset="0"/>
              </a:rPr>
              <a:t>b</a:t>
            </a:r>
            <a:r>
              <a:rPr lang="de-DE" sz="1800" i="1" u="none" strike="noStrike" baseline="0">
                <a:latin typeface="Times New Roman" panose="02020603050405020304" pitchFamily="18" charset="0"/>
                <a:cs typeface="Times New Roman" panose="02020603050405020304" pitchFamily="18" charset="0"/>
              </a:rPr>
              <a:t> d</a:t>
            </a:r>
            <a:r>
              <a:rPr lang="de-DE" sz="1800" i="1" u="none" strike="noStrike">
                <a:latin typeface="Times New Roman" panose="02020603050405020304" pitchFamily="18" charset="0"/>
                <a:cs typeface="Times New Roman" panose="02020603050405020304" pitchFamily="18" charset="0"/>
              </a:rPr>
              <a:t>t</a:t>
            </a:r>
            <a:r>
              <a:rPr lang="de-DE" sz="1800" i="1" u="none" strike="noStrike" baseline="0">
                <a:latin typeface="Times New Roman" panose="02020603050405020304" pitchFamily="18" charset="0"/>
                <a:cs typeface="Times New Roman" panose="02020603050405020304" pitchFamily="18" charset="0"/>
              </a:rPr>
              <a:t> f</a:t>
            </a:r>
            <a:r>
              <a:rPr lang="de-DE" sz="1800" i="1" u="none" strike="noStrike" baseline="-25000">
                <a:latin typeface="Times New Roman" panose="02020603050405020304" pitchFamily="18" charset="0"/>
                <a:cs typeface="Times New Roman" panose="02020603050405020304" pitchFamily="18" charset="0"/>
              </a:rPr>
              <a:t>u</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2.5*0.67*18*14*410 = 173.06KN 	</a:t>
            </a:r>
            <a:r>
              <a:rPr lang="en-US" sz="1800" i="1" u="none" strike="noStrike" baseline="0">
                <a:latin typeface="Times New Roman" panose="02020603050405020304" pitchFamily="18" charset="0"/>
                <a:cs typeface="Times New Roman" panose="02020603050405020304" pitchFamily="18" charset="0"/>
              </a:rPr>
              <a: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1" u="none" strike="noStrike" baseline="-25000">
                <a:latin typeface="Times New Roman" panose="02020603050405020304" pitchFamily="18" charset="0"/>
                <a:cs typeface="Times New Roman" panose="02020603050405020304" pitchFamily="18" charset="0"/>
              </a:rPr>
              <a:t>= </a:t>
            </a:r>
            <a:r>
              <a:rPr lang="en-US" sz="1800" i="1" u="none" strike="noStrike">
                <a:latin typeface="Times New Roman" panose="02020603050405020304" pitchFamily="18" charset="0"/>
                <a:cs typeface="Times New Roman" panose="02020603050405020304" pitchFamily="18" charset="0"/>
              </a:rPr>
              <a:t> 138.48 KN</a:t>
            </a:r>
          </a:p>
          <a:p>
            <a:r>
              <a:rPr lang="de-DE" sz="1800" i="1" u="none" strike="noStrike" baseline="0">
                <a:latin typeface="Times New Roman" panose="02020603050405020304" pitchFamily="18" charset="0"/>
                <a:cs typeface="Times New Roman" panose="02020603050405020304" pitchFamily="18" charset="0"/>
              </a:rPr>
              <a:t>4th V</a:t>
            </a:r>
            <a:r>
              <a:rPr lang="de-DE" sz="1800" i="1" u="none" strike="noStrike" baseline="-25000">
                <a:latin typeface="Times New Roman" panose="02020603050405020304" pitchFamily="18" charset="0"/>
                <a:cs typeface="Times New Roman" panose="02020603050405020304" pitchFamily="18" charset="0"/>
              </a:rPr>
              <a:t>npb</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 </a:t>
            </a:r>
            <a:r>
              <a:rPr lang="de-DE" sz="1800" i="1" u="none" strike="noStrike" baseline="0">
                <a:latin typeface="Times New Roman" panose="02020603050405020304" pitchFamily="18" charset="0"/>
                <a:cs typeface="Times New Roman" panose="02020603050405020304" pitchFamily="18" charset="0"/>
              </a:rPr>
              <a:t>k</a:t>
            </a:r>
            <a:r>
              <a:rPr lang="de-DE" sz="1800" i="1" u="none" strike="noStrike" baseline="-25000">
                <a:latin typeface="Times New Roman" panose="02020603050405020304" pitchFamily="18" charset="0"/>
                <a:cs typeface="Times New Roman" panose="02020603050405020304" pitchFamily="18" charset="0"/>
              </a:rPr>
              <a:t>b</a:t>
            </a:r>
            <a:r>
              <a:rPr lang="de-DE" sz="1800" i="1" u="none" strike="noStrike" baseline="0">
                <a:latin typeface="Times New Roman" panose="02020603050405020304" pitchFamily="18" charset="0"/>
                <a:cs typeface="Times New Roman" panose="02020603050405020304" pitchFamily="18" charset="0"/>
              </a:rPr>
              <a:t> d</a:t>
            </a:r>
            <a:r>
              <a:rPr lang="de-DE" sz="1800" i="1" u="none" strike="noStrike">
                <a:latin typeface="Times New Roman" panose="02020603050405020304" pitchFamily="18" charset="0"/>
                <a:cs typeface="Times New Roman" panose="02020603050405020304" pitchFamily="18" charset="0"/>
              </a:rPr>
              <a:t>t</a:t>
            </a:r>
            <a:r>
              <a:rPr lang="de-DE" sz="1800" i="1" u="none" strike="noStrike" baseline="0">
                <a:latin typeface="Times New Roman" panose="02020603050405020304" pitchFamily="18" charset="0"/>
                <a:cs typeface="Times New Roman" panose="02020603050405020304" pitchFamily="18" charset="0"/>
              </a:rPr>
              <a:t> f</a:t>
            </a:r>
            <a:r>
              <a:rPr lang="de-DE" sz="1800" i="1" u="none" strike="noStrike" baseline="-25000">
                <a:latin typeface="Times New Roman" panose="02020603050405020304" pitchFamily="18" charset="0"/>
                <a:cs typeface="Times New Roman" panose="02020603050405020304" pitchFamily="18" charset="0"/>
              </a:rPr>
              <a:t>u</a:t>
            </a:r>
            <a:r>
              <a:rPr lang="de-DE" sz="1800" i="1" u="none" strike="noStrike" baseline="0">
                <a:latin typeface="Times New Roman" panose="02020603050405020304" pitchFamily="18" charset="0"/>
                <a:cs typeface="Times New Roman" panose="02020603050405020304" pitchFamily="18" charset="0"/>
              </a:rPr>
              <a:t> </a:t>
            </a:r>
            <a:r>
              <a:rPr lang="de-DE" sz="1800" i="0" u="none" strike="noStrike" baseline="0">
                <a:latin typeface="Times New Roman" panose="02020603050405020304" pitchFamily="18" charset="0"/>
                <a:cs typeface="Times New Roman" panose="02020603050405020304" pitchFamily="18" charset="0"/>
              </a:rPr>
              <a:t>= 2.5*0.58*18*14*410 = 173.06KN 	</a:t>
            </a:r>
            <a:r>
              <a:rPr lang="en-US" sz="1800" i="1" u="none" strike="noStrike" baseline="0">
                <a:latin typeface="Times New Roman" panose="02020603050405020304" pitchFamily="18" charset="0"/>
                <a:cs typeface="Times New Roman" panose="02020603050405020304" pitchFamily="18" charset="0"/>
              </a:rPr>
              <a: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1" u="none" strike="noStrike" baseline="-25000">
                <a:latin typeface="Times New Roman" panose="02020603050405020304" pitchFamily="18" charset="0"/>
                <a:cs typeface="Times New Roman" panose="02020603050405020304" pitchFamily="18" charset="0"/>
              </a:rPr>
              <a:t>= </a:t>
            </a:r>
            <a:r>
              <a:rPr lang="en-US" sz="1800" i="1" u="none" strike="noStrike">
                <a:latin typeface="Times New Roman" panose="02020603050405020304" pitchFamily="18" charset="0"/>
                <a:cs typeface="Times New Roman" panose="02020603050405020304" pitchFamily="18" charset="0"/>
              </a:rPr>
              <a:t> 119.87 KN</a:t>
            </a:r>
          </a:p>
          <a:p>
            <a:endParaRPr lang="de-DE" sz="1800" i="0" u="none" strike="noStrike" baseline="0">
              <a:latin typeface="Times New Roman" panose="02020603050405020304" pitchFamily="18" charset="0"/>
              <a:cs typeface="Times New Roman" panose="02020603050405020304" pitchFamily="18" charset="0"/>
            </a:endParaRPr>
          </a:p>
          <a:p>
            <a:r>
              <a:rPr lang="en-US" sz="1800" i="0" u="none" strike="noStrike" baseline="0">
                <a:latin typeface="Times New Roman" panose="02020603050405020304" pitchFamily="18" charset="0"/>
                <a:cs typeface="Times New Roman" panose="02020603050405020304" pitchFamily="18" charset="0"/>
              </a:rPr>
              <a:t>The design bearing strength of the bolt,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npb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t>
            </a:r>
            <a:r>
              <a:rPr lang="en-CA" sz="1800" b="0" i="1" u="none" strike="noStrike" baseline="0">
                <a:latin typeface="SymbolItalic"/>
              </a:rPr>
              <a:t> g </a:t>
            </a:r>
            <a:r>
              <a:rPr lang="en-US" sz="1800" i="1" u="none" strike="noStrike" baseline="-25000">
                <a:latin typeface="Times New Roman" panose="02020603050405020304" pitchFamily="18" charset="0"/>
                <a:cs typeface="Times New Roman" panose="02020603050405020304" pitchFamily="18" charset="0"/>
              </a:rPr>
              <a:t>mb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  103.32 and 138.48 KN and 119.87 KN</a:t>
            </a:r>
          </a:p>
          <a:p>
            <a:r>
              <a:rPr lang="en-US" sz="1800">
                <a:latin typeface="Times New Roman" panose="02020603050405020304" pitchFamily="18" charset="0"/>
                <a:cs typeface="Times New Roman" panose="02020603050405020304" pitchFamily="18" charset="0"/>
              </a:rPr>
              <a:t>Bolt value = </a:t>
            </a:r>
            <a:r>
              <a:rPr lang="en-US" sz="1800" i="0" u="none" strike="noStrike" baseline="0">
                <a:latin typeface="Times New Roman" panose="02020603050405020304" pitchFamily="18" charset="0"/>
                <a:cs typeface="Times New Roman" panose="02020603050405020304" pitchFamily="18" charset="0"/>
              </a:rPr>
              <a:t>(Least value of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dsb</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and </a:t>
            </a:r>
            <a:r>
              <a:rPr lang="en-US" sz="1800" i="1" u="none" strike="noStrike" baseline="0" err="1">
                <a:latin typeface="Times New Roman" panose="02020603050405020304" pitchFamily="18" charset="0"/>
                <a:cs typeface="Times New Roman" panose="02020603050405020304" pitchFamily="18" charset="0"/>
              </a:rPr>
              <a:t>V</a:t>
            </a:r>
            <a:r>
              <a:rPr lang="en-US" sz="1800" i="1" u="none" strike="noStrike" baseline="-25000" err="1">
                <a:latin typeface="Times New Roman" panose="02020603050405020304" pitchFamily="18" charset="0"/>
                <a:cs typeface="Times New Roman" panose="02020603050405020304" pitchFamily="18" charset="0"/>
              </a:rPr>
              <a:t>dpb</a:t>
            </a:r>
            <a:r>
              <a:rPr lang="en-US" sz="1800" i="0" u="none" strike="noStrike" baseline="0">
                <a:latin typeface="Times New Roman" panose="02020603050405020304" pitchFamily="18" charset="0"/>
                <a:cs typeface="Times New Roman" panose="02020603050405020304" pitchFamily="18" charset="0"/>
              </a:rPr>
              <a:t>)</a:t>
            </a:r>
          </a:p>
          <a:p>
            <a:r>
              <a:rPr lang="en-US" sz="1800" i="0" u="none" strike="noStrike" baseline="0">
                <a:latin typeface="Times New Roman" panose="02020603050405020304" pitchFamily="18" charset="0"/>
                <a:cs typeface="Times New Roman" panose="02020603050405020304" pitchFamily="18" charset="0"/>
              </a:rPr>
              <a:t>= (Least value of 212.8</a:t>
            </a:r>
            <a:r>
              <a:rPr lang="en-US" sz="1800" i="1" u="none" strike="noStrike" baseline="0">
                <a:latin typeface="Times New Roman" panose="02020603050405020304" pitchFamily="18" charset="0"/>
                <a:cs typeface="Times New Roman" panose="02020603050405020304" pitchFamily="18" charset="0"/>
              </a:rPr>
              <a:t> </a:t>
            </a:r>
            <a:r>
              <a:rPr lang="en-US" sz="1800" i="0" u="none" strike="noStrike" baseline="0">
                <a:latin typeface="Times New Roman" panose="02020603050405020304" pitchFamily="18" charset="0"/>
                <a:cs typeface="Times New Roman" panose="02020603050405020304" pitchFamily="18" charset="0"/>
              </a:rPr>
              <a:t>and </a:t>
            </a:r>
            <a:r>
              <a:rPr lang="en-US" i="1">
                <a:latin typeface="Times New Roman" panose="02020603050405020304" pitchFamily="18" charset="0"/>
                <a:cs typeface="Times New Roman" panose="02020603050405020304" pitchFamily="18" charset="0"/>
              </a:rPr>
              <a:t>103.32</a:t>
            </a:r>
            <a:r>
              <a:rPr lang="en-US" sz="1800" i="0" u="none" strike="noStrike" baseline="0">
                <a:latin typeface="Times New Roman" panose="02020603050405020304" pitchFamily="18" charset="0"/>
                <a:cs typeface="Times New Roman" panose="02020603050405020304" pitchFamily="18" charset="0"/>
              </a:rPr>
              <a:t>) or (212.8 and 138.48KN) or (212.8 and 119.87 KN) </a:t>
            </a:r>
          </a:p>
          <a:p>
            <a:endParaRPr lang="en-US">
              <a:latin typeface="Times New Roman" panose="02020603050405020304" pitchFamily="18" charset="0"/>
              <a:cs typeface="Times New Roman" panose="02020603050405020304" pitchFamily="18" charset="0"/>
            </a:endParaRPr>
          </a:p>
          <a:p>
            <a:r>
              <a:rPr lang="en-US" sz="1800" i="0" u="none" strike="noStrike" baseline="0">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103.32</a:t>
            </a:r>
            <a:r>
              <a:rPr lang="en-US" sz="1800" i="0" u="none" strike="noStrike" baseline="0">
                <a:latin typeface="Times New Roman" panose="02020603050405020304" pitchFamily="18" charset="0"/>
                <a:cs typeface="Times New Roman" panose="02020603050405020304" pitchFamily="18" charset="0"/>
              </a:rPr>
              <a:t> KN/ 138.44KN/ 119.87 KN</a:t>
            </a:r>
          </a:p>
          <a:p>
            <a:pPr algn="l"/>
            <a:r>
              <a:rPr lang="en-US" sz="1800" i="0" u="none" strike="noStrike" baseline="0">
                <a:latin typeface="Times New Roman" panose="02020603050405020304" pitchFamily="18" charset="0"/>
                <a:cs typeface="Times New Roman" panose="02020603050405020304" pitchFamily="18" charset="0"/>
              </a:rPr>
              <a:t>The design strength of the connection in the shear or bearing</a:t>
            </a:r>
          </a:p>
          <a:p>
            <a:pPr algn="l"/>
            <a:endParaRPr lang="en-US"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r>
              <a:rPr lang="en-CA">
                <a:latin typeface="Times New Roman" panose="02020603050405020304" pitchFamily="18" charset="0"/>
                <a:cs typeface="Times New Roman" panose="02020603050405020304" pitchFamily="18" charset="0"/>
              </a:rPr>
              <a:t>6</a:t>
            </a:r>
            <a:r>
              <a:rPr lang="en-CA" sz="1800" i="0" u="none" strike="noStrike" baseline="0">
                <a:latin typeface="Times New Roman" panose="02020603050405020304" pitchFamily="18" charset="0"/>
                <a:cs typeface="Times New Roman" panose="02020603050405020304" pitchFamily="18" charset="0"/>
              </a:rPr>
              <a:t>*103.32 or 6*138.44 or   6*119.87 = </a:t>
            </a:r>
            <a:r>
              <a:rPr lang="en-CA">
                <a:latin typeface="Times New Roman" panose="02020603050405020304" pitchFamily="18" charset="0"/>
                <a:cs typeface="Times New Roman" panose="02020603050405020304" pitchFamily="18" charset="0"/>
              </a:rPr>
              <a:t>619.92</a:t>
            </a:r>
            <a:r>
              <a:rPr lang="en-CA" sz="1800" i="0" u="none" strike="noStrike" baseline="0">
                <a:latin typeface="Times New Roman" panose="02020603050405020304" pitchFamily="18" charset="0"/>
                <a:cs typeface="Times New Roman" panose="02020603050405020304" pitchFamily="18" charset="0"/>
              </a:rPr>
              <a:t> KN / 830.64 KN/  719.22 KN </a:t>
            </a:r>
          </a:p>
          <a:p>
            <a:pPr algn="l"/>
            <a:r>
              <a:rPr lang="en-CA">
                <a:latin typeface="Times New Roman" panose="02020603050405020304" pitchFamily="18" charset="0"/>
                <a:cs typeface="Times New Roman" panose="02020603050405020304" pitchFamily="18" charset="0"/>
              </a:rPr>
              <a:t> expected strength of plate is 763.6KN </a:t>
            </a:r>
            <a:endParaRPr lang="en-CA" sz="1800" i="0" u="none" strike="noStrike" baseline="0">
              <a:latin typeface="Times New Roman" panose="02020603050405020304" pitchFamily="18" charset="0"/>
              <a:cs typeface="Times New Roman" panose="02020603050405020304" pitchFamily="18" charset="0"/>
            </a:endParaRPr>
          </a:p>
          <a:p>
            <a:pPr marL="285750" indent="-285750" algn="l">
              <a:buFont typeface="Symbol" panose="05050102010706020507" pitchFamily="18" charset="2"/>
              <a:buChar char="="/>
            </a:pPr>
            <a:endParaRPr lang="en-CA" sz="1800" i="0" u="none" strike="noStrike" baseline="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81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3701B-F32A-466F-8A35-F16726ADD374}"/>
              </a:ext>
            </a:extLst>
          </p:cNvPr>
          <p:cNvSpPr txBox="1"/>
          <p:nvPr/>
        </p:nvSpPr>
        <p:spPr>
          <a:xfrm>
            <a:off x="218364" y="373496"/>
            <a:ext cx="10620068" cy="4524315"/>
          </a:xfrm>
          <a:prstGeom prst="rect">
            <a:avLst/>
          </a:prstGeom>
          <a:noFill/>
        </p:spPr>
        <p:txBody>
          <a:bodyPr wrap="square" rtlCol="0">
            <a:spAutoFit/>
          </a:bodyPr>
          <a:lstStyle/>
          <a:p>
            <a:endParaRPr lang="en-CA" sz="1600">
              <a:latin typeface="Times New Roman" panose="02020603050405020304" pitchFamily="18" charset="0"/>
              <a:cs typeface="Times New Roman" panose="02020603050405020304" pitchFamily="18" charset="0"/>
            </a:endParaRPr>
          </a:p>
          <a:p>
            <a:endParaRPr lang="en-CA" sz="1600">
              <a:latin typeface="Times New Roman" panose="02020603050405020304" pitchFamily="18" charset="0"/>
              <a:cs typeface="Times New Roman" panose="02020603050405020304" pitchFamily="18" charset="0"/>
            </a:endParaRPr>
          </a:p>
          <a:p>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Net strength for 1-1 section = </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(240-20)*14</a:t>
            </a:r>
            <a:r>
              <a:rPr lang="de-DE" sz="1600" b="0" u="none" strike="noStrike" baseline="0">
                <a:latin typeface="Times New Roman" panose="02020603050405020304" pitchFamily="18" charset="0"/>
                <a:cs typeface="Times New Roman" panose="02020603050405020304" pitchFamily="18" charset="0"/>
              </a:rPr>
              <a:t> *400/</a:t>
            </a:r>
            <a:r>
              <a:rPr lang="en-CA" sz="1600" b="0" u="none" strike="noStrike" baseline="0">
                <a:latin typeface="Times New Roman" panose="02020603050405020304" pitchFamily="18" charset="0"/>
                <a:cs typeface="Times New Roman" panose="02020603050405020304" pitchFamily="18" charset="0"/>
              </a:rPr>
              <a:t> 1.25 =  887.04 KN  &gt; 763.6 OK </a:t>
            </a:r>
            <a:endParaRPr lang="de-DE" sz="1600" b="0" u="none" strike="noStrike" baseline="-250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  </a:t>
            </a:r>
          </a:p>
          <a:p>
            <a:r>
              <a:rPr lang="en-CA" sz="1600">
                <a:latin typeface="Times New Roman" panose="02020603050405020304" pitchFamily="18" charset="0"/>
                <a:cs typeface="Times New Roman" panose="02020603050405020304" pitchFamily="18" charset="0"/>
              </a:rPr>
              <a:t>Net strength for 2-2 section = </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(240-2*20)*14</a:t>
            </a:r>
            <a:r>
              <a:rPr lang="de-DE" sz="1600" b="0" u="none" strike="noStrike" baseline="0">
                <a:latin typeface="Times New Roman" panose="02020603050405020304" pitchFamily="18" charset="0"/>
                <a:cs typeface="Times New Roman" panose="02020603050405020304" pitchFamily="18" charset="0"/>
              </a:rPr>
              <a:t> *400/</a:t>
            </a:r>
            <a:r>
              <a:rPr lang="en-CA" sz="1600" b="0" u="none" strike="noStrike" baseline="0">
                <a:latin typeface="Times New Roman" panose="02020603050405020304" pitchFamily="18" charset="0"/>
                <a:cs typeface="Times New Roman" panose="02020603050405020304" pitchFamily="18" charset="0"/>
              </a:rPr>
              <a:t> 1.25 =  806.4 KN  &gt; 5/6* 763.6 ok</a:t>
            </a:r>
          </a:p>
          <a:p>
            <a:r>
              <a:rPr lang="en-CA" sz="1600">
                <a:latin typeface="Times New Roman" panose="02020603050405020304" pitchFamily="18" charset="0"/>
                <a:cs typeface="Times New Roman" panose="02020603050405020304" pitchFamily="18" charset="0"/>
              </a:rPr>
              <a:t>Net strength for 3-3 section = </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(240-3*20)*14</a:t>
            </a:r>
            <a:r>
              <a:rPr lang="de-DE" sz="1600" b="0" u="none" strike="noStrike" baseline="0">
                <a:latin typeface="Times New Roman" panose="02020603050405020304" pitchFamily="18" charset="0"/>
                <a:cs typeface="Times New Roman" panose="02020603050405020304" pitchFamily="18" charset="0"/>
              </a:rPr>
              <a:t> *400/</a:t>
            </a:r>
            <a:r>
              <a:rPr lang="en-CA" sz="1600" b="0" u="none" strike="noStrike" baseline="0">
                <a:latin typeface="Times New Roman" panose="02020603050405020304" pitchFamily="18" charset="0"/>
                <a:cs typeface="Times New Roman" panose="02020603050405020304" pitchFamily="18" charset="0"/>
              </a:rPr>
              <a:t> 1.25 =  725.76  </a:t>
            </a:r>
            <a:r>
              <a:rPr lang="en-CA" sz="1600">
                <a:latin typeface="Times New Roman" panose="02020603050405020304" pitchFamily="18" charset="0"/>
                <a:cs typeface="Times New Roman" panose="02020603050405020304" pitchFamily="18" charset="0"/>
              </a:rPr>
              <a:t>KN</a:t>
            </a:r>
            <a:r>
              <a:rPr lang="en-CA" sz="1600" b="0" u="none" strike="noStrike" baseline="0">
                <a:latin typeface="Times New Roman" panose="02020603050405020304" pitchFamily="18" charset="0"/>
                <a:cs typeface="Times New Roman" panose="02020603050405020304" pitchFamily="18" charset="0"/>
              </a:rPr>
              <a:t>&gt; 3/6*763.6 Ok</a:t>
            </a:r>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Net strength for 4-4 section = </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(240-5*20+4*55</a:t>
            </a:r>
            <a:r>
              <a:rPr lang="de-DE" sz="1600" baseline="30000">
                <a:latin typeface="Times New Roman" panose="02020603050405020304" pitchFamily="18" charset="0"/>
                <a:cs typeface="Times New Roman" panose="02020603050405020304" pitchFamily="18" charset="0"/>
              </a:rPr>
              <a:t>2</a:t>
            </a:r>
            <a:r>
              <a:rPr lang="de-DE" sz="1600">
                <a:latin typeface="Times New Roman" panose="02020603050405020304" pitchFamily="18" charset="0"/>
                <a:cs typeface="Times New Roman" panose="02020603050405020304" pitchFamily="18" charset="0"/>
              </a:rPr>
              <a:t>/(4*40))*14</a:t>
            </a:r>
            <a:r>
              <a:rPr lang="de-DE" sz="1600" b="0" u="none" strike="noStrike" baseline="0">
                <a:latin typeface="Times New Roman" panose="02020603050405020304" pitchFamily="18" charset="0"/>
                <a:cs typeface="Times New Roman" panose="02020603050405020304" pitchFamily="18" charset="0"/>
              </a:rPr>
              <a:t> *400/</a:t>
            </a:r>
            <a:r>
              <a:rPr lang="en-CA" sz="1600" b="0" u="none" strike="noStrike" baseline="0">
                <a:latin typeface="Times New Roman" panose="02020603050405020304" pitchFamily="18" charset="0"/>
                <a:cs typeface="Times New Roman" panose="02020603050405020304" pitchFamily="18" charset="0"/>
              </a:rPr>
              <a:t> 1.25 =  869.4 KN &gt; 763.6KN ok</a:t>
            </a:r>
          </a:p>
          <a:p>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check for cover plate </a:t>
            </a:r>
          </a:p>
          <a:p>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Net strength for 3-3 section = </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(240-3*20)*14</a:t>
            </a:r>
            <a:r>
              <a:rPr lang="de-DE" sz="1600" b="0" u="none" strike="noStrike" baseline="0">
                <a:latin typeface="Times New Roman" panose="02020603050405020304" pitchFamily="18" charset="0"/>
                <a:cs typeface="Times New Roman" panose="02020603050405020304" pitchFamily="18" charset="0"/>
              </a:rPr>
              <a:t> *400/</a:t>
            </a:r>
            <a:r>
              <a:rPr lang="en-CA" sz="1600" b="0" u="none" strike="noStrike" baseline="0">
                <a:latin typeface="Times New Roman" panose="02020603050405020304" pitchFamily="18" charset="0"/>
                <a:cs typeface="Times New Roman" panose="02020603050405020304" pitchFamily="18" charset="0"/>
              </a:rPr>
              <a:t> 1.25 =  725.76 &lt; 763.6  </a:t>
            </a:r>
            <a:r>
              <a:rPr lang="en-CA" sz="1600">
                <a:latin typeface="Times New Roman" panose="02020603050405020304" pitchFamily="18" charset="0"/>
                <a:cs typeface="Times New Roman" panose="02020603050405020304" pitchFamily="18" charset="0"/>
              </a:rPr>
              <a:t>not </a:t>
            </a:r>
            <a:r>
              <a:rPr lang="en-CA" sz="1600" b="0" u="none" strike="noStrike" baseline="0">
                <a:latin typeface="Times New Roman" panose="02020603050405020304" pitchFamily="18" charset="0"/>
                <a:cs typeface="Times New Roman" panose="02020603050405020304" pitchFamily="18" charset="0"/>
              </a:rPr>
              <a:t>Ok</a:t>
            </a:r>
            <a:endParaRPr lang="en-CA" sz="160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Calculate thickness required = 763.6*1000/(</a:t>
            </a:r>
            <a:r>
              <a:rPr lang="de-DE" sz="1600" b="0" u="none" strike="noStrike" baseline="0">
                <a:latin typeface="Times New Roman" panose="02020603050405020304" pitchFamily="18" charset="0"/>
                <a:cs typeface="Times New Roman" panose="02020603050405020304" pitchFamily="18" charset="0"/>
              </a:rPr>
              <a:t>0.9 </a:t>
            </a:r>
            <a:r>
              <a:rPr lang="de-DE" sz="1600">
                <a:latin typeface="Times New Roman" panose="02020603050405020304" pitchFamily="18" charset="0"/>
                <a:cs typeface="Times New Roman" panose="02020603050405020304" pitchFamily="18" charset="0"/>
              </a:rPr>
              <a:t>(240-3*20)*</a:t>
            </a:r>
            <a:r>
              <a:rPr lang="de-DE" sz="1600" b="0" u="none" strike="noStrike" baseline="0">
                <a:latin typeface="Times New Roman" panose="02020603050405020304" pitchFamily="18" charset="0"/>
                <a:cs typeface="Times New Roman" panose="02020603050405020304" pitchFamily="18" charset="0"/>
              </a:rPr>
              <a:t>400/</a:t>
            </a:r>
            <a:r>
              <a:rPr lang="en-CA" sz="1600" b="0" u="none" strike="noStrike" baseline="0">
                <a:latin typeface="Times New Roman" panose="02020603050405020304" pitchFamily="18" charset="0"/>
                <a:cs typeface="Times New Roman" panose="02020603050405020304" pitchFamily="18" charset="0"/>
              </a:rPr>
              <a:t> 1.25 ) = 14.7mm</a:t>
            </a:r>
          </a:p>
          <a:p>
            <a:r>
              <a:rPr lang="en-CA" sz="1600">
                <a:latin typeface="Times New Roman" panose="02020603050405020304" pitchFamily="18" charset="0"/>
                <a:cs typeface="Times New Roman" panose="02020603050405020304" pitchFamily="18" charset="0"/>
              </a:rPr>
              <a:t>Provide 8mm plate at top and bottom of the plate </a:t>
            </a:r>
          </a:p>
          <a:p>
            <a:r>
              <a:rPr lang="en-CA" sz="1600">
                <a:latin typeface="Times New Roman" panose="02020603050405020304" pitchFamily="18" charset="0"/>
                <a:cs typeface="Times New Roman" panose="02020603050405020304" pitchFamily="18" charset="0"/>
              </a:rPr>
              <a:t>Net strength of plate if 8mm plate provided =  .9*(240-3*20)*16*400/1.25= 829.26&gt; 763.6KN OK </a:t>
            </a:r>
          </a:p>
          <a:p>
            <a:r>
              <a:rPr lang="en-CA" sz="1600">
                <a:latin typeface="Times New Roman" panose="02020603050405020304" pitchFamily="18" charset="0"/>
                <a:cs typeface="Times New Roman" panose="02020603050405020304" pitchFamily="18" charset="0"/>
              </a:rPr>
              <a:t>Strength of connection plate is  = 763.6KN</a:t>
            </a:r>
          </a:p>
          <a:p>
            <a:r>
              <a:rPr lang="en-CA" sz="1600">
                <a:latin typeface="Times New Roman" panose="02020603050405020304" pitchFamily="18" charset="0"/>
                <a:cs typeface="Times New Roman" panose="02020603050405020304" pitchFamily="18" charset="0"/>
              </a:rPr>
              <a:t>Connection efficiency is 100% </a:t>
            </a:r>
          </a:p>
          <a:p>
            <a:r>
              <a:rPr lang="en-CA" sz="1600">
                <a:latin typeface="Times New Roman" panose="02020603050405020304" pitchFamily="18" charset="0"/>
                <a:cs typeface="Times New Roman" panose="02020603050405020304" pitchFamily="18" charset="0"/>
              </a:rPr>
              <a:t>Because the max. strength is either yield strength or 1 bolt reduction rupture strength </a:t>
            </a:r>
          </a:p>
        </p:txBody>
      </p:sp>
      <p:pic>
        <p:nvPicPr>
          <p:cNvPr id="3" name="Picture 2" descr="Diagram, schematic&#10;&#10;Description automatically generated">
            <a:extLst>
              <a:ext uri="{FF2B5EF4-FFF2-40B4-BE49-F238E27FC236}">
                <a16:creationId xmlns:a16="http://schemas.microsoft.com/office/drawing/2014/main" id="{4B272B56-1DB2-41A9-98CB-952A8E813D61}"/>
              </a:ext>
            </a:extLst>
          </p:cNvPr>
          <p:cNvPicPr>
            <a:picLocks noChangeAspect="1"/>
          </p:cNvPicPr>
          <p:nvPr/>
        </p:nvPicPr>
        <p:blipFill rotWithShape="1">
          <a:blip r:embed="rId2">
            <a:extLst>
              <a:ext uri="{28A0092B-C50C-407E-A947-70E740481C1C}">
                <a14:useLocalDpi xmlns:a14="http://schemas.microsoft.com/office/drawing/2010/main" val="0"/>
              </a:ext>
            </a:extLst>
          </a:blip>
          <a:srcRect t="33960"/>
          <a:stretch/>
        </p:blipFill>
        <p:spPr>
          <a:xfrm>
            <a:off x="785966" y="373496"/>
            <a:ext cx="3771696" cy="798637"/>
          </a:xfrm>
          <a:prstGeom prst="rect">
            <a:avLst/>
          </a:prstGeom>
        </p:spPr>
      </p:pic>
      <p:pic>
        <p:nvPicPr>
          <p:cNvPr id="6" name="Picture 5" descr="Diagram&#10;&#10;Description automatically generated">
            <a:extLst>
              <a:ext uri="{FF2B5EF4-FFF2-40B4-BE49-F238E27FC236}">
                <a16:creationId xmlns:a16="http://schemas.microsoft.com/office/drawing/2014/main" id="{1743E628-D9C1-4C18-8A7E-1835FB3C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1580" y="259432"/>
            <a:ext cx="3142056" cy="5057775"/>
          </a:xfrm>
          <a:prstGeom prst="rect">
            <a:avLst/>
          </a:prstGeom>
        </p:spPr>
      </p:pic>
      <p:sp>
        <p:nvSpPr>
          <p:cNvPr id="7" name="Freeform: Shape 6">
            <a:extLst>
              <a:ext uri="{FF2B5EF4-FFF2-40B4-BE49-F238E27FC236}">
                <a16:creationId xmlns:a16="http://schemas.microsoft.com/office/drawing/2014/main" id="{D9372A6D-AF7D-4488-BD60-3C3C773FB2D9}"/>
              </a:ext>
            </a:extLst>
          </p:cNvPr>
          <p:cNvSpPr/>
          <p:nvPr/>
        </p:nvSpPr>
        <p:spPr>
          <a:xfrm>
            <a:off x="9525000" y="599598"/>
            <a:ext cx="648007" cy="1691640"/>
          </a:xfrm>
          <a:custGeom>
            <a:avLst/>
            <a:gdLst>
              <a:gd name="connsiteX0" fmla="*/ 548947 w 648007"/>
              <a:gd name="connsiteY0" fmla="*/ 0 h 1691640"/>
              <a:gd name="connsiteX1" fmla="*/ 548947 w 648007"/>
              <a:gd name="connsiteY1" fmla="*/ 0 h 1691640"/>
              <a:gd name="connsiteX2" fmla="*/ 518467 w 648007"/>
              <a:gd name="connsiteY2" fmla="*/ 365760 h 1691640"/>
              <a:gd name="connsiteX3" fmla="*/ 487987 w 648007"/>
              <a:gd name="connsiteY3" fmla="*/ 381000 h 1691640"/>
              <a:gd name="connsiteX4" fmla="*/ 480367 w 648007"/>
              <a:gd name="connsiteY4" fmla="*/ 403860 h 1691640"/>
              <a:gd name="connsiteX5" fmla="*/ 457507 w 648007"/>
              <a:gd name="connsiteY5" fmla="*/ 419100 h 1691640"/>
              <a:gd name="connsiteX6" fmla="*/ 427027 w 648007"/>
              <a:gd name="connsiteY6" fmla="*/ 441960 h 1691640"/>
              <a:gd name="connsiteX7" fmla="*/ 419407 w 648007"/>
              <a:gd name="connsiteY7" fmla="*/ 464820 h 1691640"/>
              <a:gd name="connsiteX8" fmla="*/ 381307 w 648007"/>
              <a:gd name="connsiteY8" fmla="*/ 518160 h 1691640"/>
              <a:gd name="connsiteX9" fmla="*/ 358447 w 648007"/>
              <a:gd name="connsiteY9" fmla="*/ 533400 h 1691640"/>
              <a:gd name="connsiteX10" fmla="*/ 335587 w 648007"/>
              <a:gd name="connsiteY10" fmla="*/ 556260 h 1691640"/>
              <a:gd name="connsiteX11" fmla="*/ 312727 w 648007"/>
              <a:gd name="connsiteY11" fmla="*/ 601980 h 1691640"/>
              <a:gd name="connsiteX12" fmla="*/ 289867 w 648007"/>
              <a:gd name="connsiteY12" fmla="*/ 609600 h 1691640"/>
              <a:gd name="connsiteX13" fmla="*/ 267007 w 648007"/>
              <a:gd name="connsiteY13" fmla="*/ 624840 h 1691640"/>
              <a:gd name="connsiteX14" fmla="*/ 251767 w 648007"/>
              <a:gd name="connsiteY14" fmla="*/ 647700 h 1691640"/>
              <a:gd name="connsiteX15" fmla="*/ 228907 w 648007"/>
              <a:gd name="connsiteY15" fmla="*/ 655320 h 1691640"/>
              <a:gd name="connsiteX16" fmla="*/ 206047 w 648007"/>
              <a:gd name="connsiteY16" fmla="*/ 670560 h 1691640"/>
              <a:gd name="connsiteX17" fmla="*/ 190807 w 648007"/>
              <a:gd name="connsiteY17" fmla="*/ 693420 h 1691640"/>
              <a:gd name="connsiteX18" fmla="*/ 114607 w 648007"/>
              <a:gd name="connsiteY18" fmla="*/ 739140 h 1691640"/>
              <a:gd name="connsiteX19" fmla="*/ 76507 w 648007"/>
              <a:gd name="connsiteY19" fmla="*/ 784860 h 1691640"/>
              <a:gd name="connsiteX20" fmla="*/ 38407 w 648007"/>
              <a:gd name="connsiteY20" fmla="*/ 815340 h 1691640"/>
              <a:gd name="connsiteX21" fmla="*/ 23167 w 648007"/>
              <a:gd name="connsiteY21" fmla="*/ 838200 h 1691640"/>
              <a:gd name="connsiteX22" fmla="*/ 307 w 648007"/>
              <a:gd name="connsiteY22" fmla="*/ 861060 h 1691640"/>
              <a:gd name="connsiteX23" fmla="*/ 61267 w 648007"/>
              <a:gd name="connsiteY23" fmla="*/ 937260 h 1691640"/>
              <a:gd name="connsiteX24" fmla="*/ 91747 w 648007"/>
              <a:gd name="connsiteY24" fmla="*/ 944880 h 1691640"/>
              <a:gd name="connsiteX25" fmla="*/ 106987 w 648007"/>
              <a:gd name="connsiteY25" fmla="*/ 967740 h 1691640"/>
              <a:gd name="connsiteX26" fmla="*/ 129847 w 648007"/>
              <a:gd name="connsiteY26" fmla="*/ 975360 h 1691640"/>
              <a:gd name="connsiteX27" fmla="*/ 152707 w 648007"/>
              <a:gd name="connsiteY27" fmla="*/ 990600 h 1691640"/>
              <a:gd name="connsiteX28" fmla="*/ 167947 w 648007"/>
              <a:gd name="connsiteY28" fmla="*/ 1021080 h 1691640"/>
              <a:gd name="connsiteX29" fmla="*/ 213667 w 648007"/>
              <a:gd name="connsiteY29" fmla="*/ 1051560 h 1691640"/>
              <a:gd name="connsiteX30" fmla="*/ 228907 w 648007"/>
              <a:gd name="connsiteY30" fmla="*/ 1074420 h 1691640"/>
              <a:gd name="connsiteX31" fmla="*/ 274627 w 648007"/>
              <a:gd name="connsiteY31" fmla="*/ 1097280 h 1691640"/>
              <a:gd name="connsiteX32" fmla="*/ 305107 w 648007"/>
              <a:gd name="connsiteY32" fmla="*/ 1112520 h 1691640"/>
              <a:gd name="connsiteX33" fmla="*/ 327967 w 648007"/>
              <a:gd name="connsiteY33" fmla="*/ 1135380 h 1691640"/>
              <a:gd name="connsiteX34" fmla="*/ 335587 w 648007"/>
              <a:gd name="connsiteY34" fmla="*/ 1158240 h 1691640"/>
              <a:gd name="connsiteX35" fmla="*/ 381307 w 648007"/>
              <a:gd name="connsiteY35" fmla="*/ 1188720 h 1691640"/>
              <a:gd name="connsiteX36" fmla="*/ 411787 w 648007"/>
              <a:gd name="connsiteY36" fmla="*/ 1226820 h 1691640"/>
              <a:gd name="connsiteX37" fmla="*/ 434647 w 648007"/>
              <a:gd name="connsiteY37" fmla="*/ 1249680 h 1691640"/>
              <a:gd name="connsiteX38" fmla="*/ 457507 w 648007"/>
              <a:gd name="connsiteY38" fmla="*/ 1257300 h 1691640"/>
              <a:gd name="connsiteX39" fmla="*/ 480367 w 648007"/>
              <a:gd name="connsiteY39" fmla="*/ 1272540 h 1691640"/>
              <a:gd name="connsiteX40" fmla="*/ 510847 w 648007"/>
              <a:gd name="connsiteY40" fmla="*/ 1280160 h 1691640"/>
              <a:gd name="connsiteX41" fmla="*/ 533707 w 648007"/>
              <a:gd name="connsiteY41" fmla="*/ 1287780 h 1691640"/>
              <a:gd name="connsiteX42" fmla="*/ 579427 w 648007"/>
              <a:gd name="connsiteY42" fmla="*/ 1295400 h 1691640"/>
              <a:gd name="connsiteX43" fmla="*/ 625147 w 648007"/>
              <a:gd name="connsiteY43" fmla="*/ 1318260 h 1691640"/>
              <a:gd name="connsiteX44" fmla="*/ 648007 w 648007"/>
              <a:gd name="connsiteY44" fmla="*/ 1325880 h 1691640"/>
              <a:gd name="connsiteX45" fmla="*/ 640387 w 648007"/>
              <a:gd name="connsiteY45" fmla="*/ 1668780 h 1691640"/>
              <a:gd name="connsiteX46" fmla="*/ 632767 w 648007"/>
              <a:gd name="connsiteY46" fmla="*/ 1691640 h 1691640"/>
              <a:gd name="connsiteX47" fmla="*/ 632767 w 648007"/>
              <a:gd name="connsiteY47" fmla="*/ 1661160 h 1691640"/>
              <a:gd name="connsiteX48" fmla="*/ 632767 w 648007"/>
              <a:gd name="connsiteY48" fmla="*/ 1676400 h 169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48007" h="1691640">
                <a:moveTo>
                  <a:pt x="548947" y="0"/>
                </a:moveTo>
                <a:lnTo>
                  <a:pt x="548947" y="0"/>
                </a:lnTo>
                <a:cubicBezTo>
                  <a:pt x="544341" y="211877"/>
                  <a:pt x="638315" y="297275"/>
                  <a:pt x="518467" y="365760"/>
                </a:cubicBezTo>
                <a:cubicBezTo>
                  <a:pt x="508604" y="371396"/>
                  <a:pt x="498147" y="375920"/>
                  <a:pt x="487987" y="381000"/>
                </a:cubicBezTo>
                <a:cubicBezTo>
                  <a:pt x="485447" y="388620"/>
                  <a:pt x="485385" y="397588"/>
                  <a:pt x="480367" y="403860"/>
                </a:cubicBezTo>
                <a:cubicBezTo>
                  <a:pt x="474646" y="411011"/>
                  <a:pt x="464959" y="413777"/>
                  <a:pt x="457507" y="419100"/>
                </a:cubicBezTo>
                <a:cubicBezTo>
                  <a:pt x="447173" y="426482"/>
                  <a:pt x="437187" y="434340"/>
                  <a:pt x="427027" y="441960"/>
                </a:cubicBezTo>
                <a:cubicBezTo>
                  <a:pt x="424487" y="449580"/>
                  <a:pt x="422999" y="457636"/>
                  <a:pt x="419407" y="464820"/>
                </a:cubicBezTo>
                <a:cubicBezTo>
                  <a:pt x="415080" y="473473"/>
                  <a:pt x="384759" y="514708"/>
                  <a:pt x="381307" y="518160"/>
                </a:cubicBezTo>
                <a:cubicBezTo>
                  <a:pt x="374831" y="524636"/>
                  <a:pt x="365482" y="527537"/>
                  <a:pt x="358447" y="533400"/>
                </a:cubicBezTo>
                <a:cubicBezTo>
                  <a:pt x="350168" y="540299"/>
                  <a:pt x="343207" y="548640"/>
                  <a:pt x="335587" y="556260"/>
                </a:cubicBezTo>
                <a:cubicBezTo>
                  <a:pt x="330567" y="571319"/>
                  <a:pt x="326156" y="591237"/>
                  <a:pt x="312727" y="601980"/>
                </a:cubicBezTo>
                <a:cubicBezTo>
                  <a:pt x="306455" y="606998"/>
                  <a:pt x="297051" y="606008"/>
                  <a:pt x="289867" y="609600"/>
                </a:cubicBezTo>
                <a:cubicBezTo>
                  <a:pt x="281676" y="613696"/>
                  <a:pt x="274627" y="619760"/>
                  <a:pt x="267007" y="624840"/>
                </a:cubicBezTo>
                <a:cubicBezTo>
                  <a:pt x="261927" y="632460"/>
                  <a:pt x="258918" y="641979"/>
                  <a:pt x="251767" y="647700"/>
                </a:cubicBezTo>
                <a:cubicBezTo>
                  <a:pt x="245495" y="652718"/>
                  <a:pt x="236091" y="651728"/>
                  <a:pt x="228907" y="655320"/>
                </a:cubicBezTo>
                <a:cubicBezTo>
                  <a:pt x="220716" y="659416"/>
                  <a:pt x="213667" y="665480"/>
                  <a:pt x="206047" y="670560"/>
                </a:cubicBezTo>
                <a:cubicBezTo>
                  <a:pt x="200967" y="678180"/>
                  <a:pt x="197699" y="687389"/>
                  <a:pt x="190807" y="693420"/>
                </a:cubicBezTo>
                <a:cubicBezTo>
                  <a:pt x="166286" y="714876"/>
                  <a:pt x="142461" y="725213"/>
                  <a:pt x="114607" y="739140"/>
                </a:cubicBezTo>
                <a:cubicBezTo>
                  <a:pt x="81912" y="804530"/>
                  <a:pt x="119589" y="741778"/>
                  <a:pt x="76507" y="784860"/>
                </a:cubicBezTo>
                <a:cubicBezTo>
                  <a:pt x="42040" y="819327"/>
                  <a:pt x="82911" y="800505"/>
                  <a:pt x="38407" y="815340"/>
                </a:cubicBezTo>
                <a:cubicBezTo>
                  <a:pt x="33327" y="822960"/>
                  <a:pt x="29030" y="831165"/>
                  <a:pt x="23167" y="838200"/>
                </a:cubicBezTo>
                <a:cubicBezTo>
                  <a:pt x="16268" y="846479"/>
                  <a:pt x="1497" y="850350"/>
                  <a:pt x="307" y="861060"/>
                </a:cubicBezTo>
                <a:cubicBezTo>
                  <a:pt x="-3611" y="896326"/>
                  <a:pt x="30629" y="929600"/>
                  <a:pt x="61267" y="937260"/>
                </a:cubicBezTo>
                <a:lnTo>
                  <a:pt x="91747" y="944880"/>
                </a:lnTo>
                <a:cubicBezTo>
                  <a:pt x="96827" y="952500"/>
                  <a:pt x="99836" y="962019"/>
                  <a:pt x="106987" y="967740"/>
                </a:cubicBezTo>
                <a:cubicBezTo>
                  <a:pt x="113259" y="972758"/>
                  <a:pt x="122663" y="971768"/>
                  <a:pt x="129847" y="975360"/>
                </a:cubicBezTo>
                <a:cubicBezTo>
                  <a:pt x="138038" y="979456"/>
                  <a:pt x="145087" y="985520"/>
                  <a:pt x="152707" y="990600"/>
                </a:cubicBezTo>
                <a:cubicBezTo>
                  <a:pt x="157787" y="1000760"/>
                  <a:pt x="159915" y="1013048"/>
                  <a:pt x="167947" y="1021080"/>
                </a:cubicBezTo>
                <a:cubicBezTo>
                  <a:pt x="180899" y="1034032"/>
                  <a:pt x="213667" y="1051560"/>
                  <a:pt x="213667" y="1051560"/>
                </a:cubicBezTo>
                <a:cubicBezTo>
                  <a:pt x="218747" y="1059180"/>
                  <a:pt x="222431" y="1067944"/>
                  <a:pt x="228907" y="1074420"/>
                </a:cubicBezTo>
                <a:cubicBezTo>
                  <a:pt x="247212" y="1092725"/>
                  <a:pt x="252936" y="1087984"/>
                  <a:pt x="274627" y="1097280"/>
                </a:cubicBezTo>
                <a:cubicBezTo>
                  <a:pt x="285068" y="1101755"/>
                  <a:pt x="295864" y="1105918"/>
                  <a:pt x="305107" y="1112520"/>
                </a:cubicBezTo>
                <a:cubicBezTo>
                  <a:pt x="313876" y="1118784"/>
                  <a:pt x="320347" y="1127760"/>
                  <a:pt x="327967" y="1135380"/>
                </a:cubicBezTo>
                <a:cubicBezTo>
                  <a:pt x="330507" y="1143000"/>
                  <a:pt x="329907" y="1152560"/>
                  <a:pt x="335587" y="1158240"/>
                </a:cubicBezTo>
                <a:cubicBezTo>
                  <a:pt x="348539" y="1171192"/>
                  <a:pt x="381307" y="1188720"/>
                  <a:pt x="381307" y="1188720"/>
                </a:cubicBezTo>
                <a:cubicBezTo>
                  <a:pt x="393816" y="1226248"/>
                  <a:pt x="379971" y="1200307"/>
                  <a:pt x="411787" y="1226820"/>
                </a:cubicBezTo>
                <a:cubicBezTo>
                  <a:pt x="420066" y="1233719"/>
                  <a:pt x="425681" y="1243702"/>
                  <a:pt x="434647" y="1249680"/>
                </a:cubicBezTo>
                <a:cubicBezTo>
                  <a:pt x="441330" y="1254135"/>
                  <a:pt x="450323" y="1253708"/>
                  <a:pt x="457507" y="1257300"/>
                </a:cubicBezTo>
                <a:cubicBezTo>
                  <a:pt x="465698" y="1261396"/>
                  <a:pt x="471949" y="1268932"/>
                  <a:pt x="480367" y="1272540"/>
                </a:cubicBezTo>
                <a:cubicBezTo>
                  <a:pt x="489993" y="1276665"/>
                  <a:pt x="500777" y="1277283"/>
                  <a:pt x="510847" y="1280160"/>
                </a:cubicBezTo>
                <a:cubicBezTo>
                  <a:pt x="518570" y="1282367"/>
                  <a:pt x="525866" y="1286038"/>
                  <a:pt x="533707" y="1287780"/>
                </a:cubicBezTo>
                <a:cubicBezTo>
                  <a:pt x="548789" y="1291132"/>
                  <a:pt x="564345" y="1292048"/>
                  <a:pt x="579427" y="1295400"/>
                </a:cubicBezTo>
                <a:cubicBezTo>
                  <a:pt x="613903" y="1303061"/>
                  <a:pt x="592266" y="1301820"/>
                  <a:pt x="625147" y="1318260"/>
                </a:cubicBezTo>
                <a:cubicBezTo>
                  <a:pt x="632331" y="1321852"/>
                  <a:pt x="640387" y="1323340"/>
                  <a:pt x="648007" y="1325880"/>
                </a:cubicBezTo>
                <a:cubicBezTo>
                  <a:pt x="645467" y="1440180"/>
                  <a:pt x="645147" y="1554551"/>
                  <a:pt x="640387" y="1668780"/>
                </a:cubicBezTo>
                <a:cubicBezTo>
                  <a:pt x="640053" y="1676805"/>
                  <a:pt x="632767" y="1691640"/>
                  <a:pt x="632767" y="1691640"/>
                </a:cubicBezTo>
                <a:lnTo>
                  <a:pt x="632767" y="1661160"/>
                </a:lnTo>
                <a:lnTo>
                  <a:pt x="632767" y="16764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0D7AAC35-0EFB-41C5-8112-4D59081F2D7C}"/>
              </a:ext>
            </a:extLst>
          </p:cNvPr>
          <p:cNvSpPr txBox="1"/>
          <p:nvPr/>
        </p:nvSpPr>
        <p:spPr>
          <a:xfrm>
            <a:off x="9849003" y="259432"/>
            <a:ext cx="350520" cy="369332"/>
          </a:xfrm>
          <a:prstGeom prst="rect">
            <a:avLst/>
          </a:prstGeom>
          <a:noFill/>
        </p:spPr>
        <p:txBody>
          <a:bodyPr wrap="square" rtlCol="0">
            <a:spAutoFit/>
          </a:bodyPr>
          <a:lstStyle/>
          <a:p>
            <a:r>
              <a:rPr lang="en-CA"/>
              <a:t>4</a:t>
            </a:r>
          </a:p>
        </p:txBody>
      </p:sp>
      <p:sp>
        <p:nvSpPr>
          <p:cNvPr id="9" name="TextBox 8">
            <a:extLst>
              <a:ext uri="{FF2B5EF4-FFF2-40B4-BE49-F238E27FC236}">
                <a16:creationId xmlns:a16="http://schemas.microsoft.com/office/drawing/2014/main" id="{3B1BD86A-5C00-434E-AFFF-AF8C2D89EBE7}"/>
              </a:ext>
            </a:extLst>
          </p:cNvPr>
          <p:cNvSpPr txBox="1"/>
          <p:nvPr/>
        </p:nvSpPr>
        <p:spPr>
          <a:xfrm>
            <a:off x="9979939" y="2220155"/>
            <a:ext cx="350520" cy="369332"/>
          </a:xfrm>
          <a:prstGeom prst="rect">
            <a:avLst/>
          </a:prstGeom>
          <a:noFill/>
        </p:spPr>
        <p:txBody>
          <a:bodyPr wrap="square" rtlCol="0">
            <a:spAutoFit/>
          </a:bodyPr>
          <a:lstStyle/>
          <a:p>
            <a:r>
              <a:rPr lang="en-CA"/>
              <a:t>4</a:t>
            </a:r>
          </a:p>
        </p:txBody>
      </p:sp>
    </p:spTree>
    <p:extLst>
      <p:ext uri="{BB962C8B-B14F-4D97-AF65-F5344CB8AC3E}">
        <p14:creationId xmlns:p14="http://schemas.microsoft.com/office/powerpoint/2010/main" val="123049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71574-B8BC-4357-91E3-6293AA43D149}"/>
              </a:ext>
            </a:extLst>
          </p:cNvPr>
          <p:cNvSpPr txBox="1"/>
          <p:nvPr/>
        </p:nvSpPr>
        <p:spPr>
          <a:xfrm>
            <a:off x="361951" y="298788"/>
            <a:ext cx="11353614" cy="6186309"/>
          </a:xfrm>
          <a:prstGeom prst="rect">
            <a:avLst/>
          </a:prstGeom>
          <a:noFill/>
        </p:spPr>
        <p:txBody>
          <a:bodyPr wrap="square">
            <a:spAutoFit/>
          </a:bodyPr>
          <a:lstStyle/>
          <a:p>
            <a:pPr algn="just"/>
            <a:r>
              <a:rPr lang="en-US" sz="1800" b="0" i="0" u="none" strike="noStrike" baseline="0" err="1">
                <a:latin typeface="Times New Roman" panose="02020603050405020304" pitchFamily="18" charset="0"/>
                <a:cs typeface="Times New Roman" panose="02020603050405020304" pitchFamily="18" charset="0"/>
              </a:rPr>
              <a:t>Qsn</a:t>
            </a:r>
            <a:r>
              <a:rPr lang="en-US" sz="1800" b="0" i="0" u="none" strike="noStrike" baseline="0">
                <a:latin typeface="Times New Roman" panose="02020603050405020304" pitchFamily="18" charset="0"/>
                <a:cs typeface="Times New Roman" panose="02020603050405020304" pitchFamily="18" charset="0"/>
              </a:rPr>
              <a:t>. 3 </a:t>
            </a:r>
          </a:p>
          <a:p>
            <a:pPr algn="just"/>
            <a:r>
              <a:rPr lang="en-US" sz="1800" b="0" i="0" u="none" strike="noStrike" baseline="0">
                <a:latin typeface="Times New Roman" panose="02020603050405020304" pitchFamily="18" charset="0"/>
                <a:cs typeface="Times New Roman" panose="02020603050405020304" pitchFamily="18" charset="0"/>
              </a:rPr>
              <a:t>	Find the ultimate design strength of </a:t>
            </a:r>
            <a:r>
              <a:rPr lang="en-US">
                <a:latin typeface="Times New Roman" panose="02020603050405020304" pitchFamily="18" charset="0"/>
                <a:cs typeface="Times New Roman" panose="02020603050405020304" pitchFamily="18" charset="0"/>
              </a:rPr>
              <a:t>angle </a:t>
            </a:r>
            <a:r>
              <a:rPr lang="en-US" sz="1800" b="0" i="0" u="none" strike="noStrike" baseline="0">
                <a:latin typeface="Times New Roman" panose="02020603050405020304" pitchFamily="18" charset="0"/>
                <a:cs typeface="Times New Roman" panose="02020603050405020304" pitchFamily="18" charset="0"/>
              </a:rPr>
              <a:t>100 100 × 10 in tension which is connected to a gusset 12 mm thick through 100 mm leg using M20 bolts of property class 4.6 in a single line. Assume that the bolt threads are outside the shear plane. The yield and the ultimate strengths of the steel are 250MPa and 410MPa, respectively.</a:t>
            </a: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Solution. </a:t>
            </a:r>
          </a:p>
          <a:p>
            <a:pPr algn="just"/>
            <a:endParaRPr lang="en-US">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The diameter of the hole for M20 bolt = 20 + 2 = 22 mm</a:t>
            </a:r>
          </a:p>
          <a:p>
            <a:pPr algn="l"/>
            <a:r>
              <a:rPr lang="en-CA">
                <a:latin typeface="Times New Roman" panose="02020603050405020304" pitchFamily="18" charset="0"/>
                <a:cs typeface="Times New Roman" panose="02020603050405020304" pitchFamily="18" charset="0"/>
              </a:rPr>
              <a:t>Min. Edge distance =1.7*d</a:t>
            </a:r>
            <a:r>
              <a:rPr lang="en-CA" baseline="-25000">
                <a:latin typeface="Times New Roman" panose="02020603050405020304" pitchFamily="18" charset="0"/>
                <a:cs typeface="Times New Roman" panose="02020603050405020304" pitchFamily="18" charset="0"/>
              </a:rPr>
              <a:t>o</a:t>
            </a:r>
            <a:r>
              <a:rPr lang="en-CA">
                <a:latin typeface="Times New Roman" panose="02020603050405020304" pitchFamily="18" charset="0"/>
                <a:cs typeface="Times New Roman" panose="02020603050405020304" pitchFamily="18" charset="0"/>
              </a:rPr>
              <a:t> = 37.4 mm</a:t>
            </a:r>
          </a:p>
          <a:p>
            <a:pPr algn="l"/>
            <a:r>
              <a:rPr lang="en-CA">
                <a:latin typeface="Times New Roman" panose="02020603050405020304" pitchFamily="18" charset="0"/>
                <a:cs typeface="Times New Roman" panose="02020603050405020304" pitchFamily="18" charset="0"/>
              </a:rPr>
              <a:t>Max. edge = 12te or 12*12*(250/400)</a:t>
            </a:r>
            <a:r>
              <a:rPr lang="en-CA" baseline="30000">
                <a:latin typeface="Times New Roman" panose="02020603050405020304" pitchFamily="18" charset="0"/>
                <a:cs typeface="Times New Roman" panose="02020603050405020304" pitchFamily="18" charset="0"/>
              </a:rPr>
              <a:t>0.5 </a:t>
            </a:r>
            <a:r>
              <a:rPr lang="en-CA">
                <a:latin typeface="Times New Roman" panose="02020603050405020304" pitchFamily="18" charset="0"/>
                <a:cs typeface="Times New Roman" panose="02020603050405020304" pitchFamily="18" charset="0"/>
              </a:rPr>
              <a:t>=</a:t>
            </a:r>
            <a:r>
              <a:rPr lang="en-CA" baseline="3000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113.8mm </a:t>
            </a:r>
            <a:r>
              <a:rPr lang="en-CA" baseline="30000">
                <a:latin typeface="Times New Roman" panose="02020603050405020304" pitchFamily="18" charset="0"/>
                <a:cs typeface="Times New Roman" panose="02020603050405020304" pitchFamily="18" charset="0"/>
              </a:rPr>
              <a:t>  </a:t>
            </a:r>
          </a:p>
          <a:p>
            <a:pPr algn="l"/>
            <a:r>
              <a:rPr lang="en-CA">
                <a:latin typeface="Times New Roman" panose="02020603050405020304" pitchFamily="18" charset="0"/>
                <a:cs typeface="Times New Roman" panose="02020603050405020304" pitchFamily="18" charset="0"/>
              </a:rPr>
              <a:t>edge provided = 40 mm</a:t>
            </a:r>
          </a:p>
          <a:p>
            <a:pPr algn="l"/>
            <a:r>
              <a:rPr lang="en-CA">
                <a:latin typeface="Times New Roman" panose="02020603050405020304" pitchFamily="18" charset="0"/>
                <a:cs typeface="Times New Roman" panose="02020603050405020304" pitchFamily="18" charset="0"/>
              </a:rPr>
              <a:t>Min. pitch = 2.5*22= 55 mm </a:t>
            </a:r>
          </a:p>
          <a:p>
            <a:pPr algn="l"/>
            <a:r>
              <a:rPr lang="en-CA">
                <a:latin typeface="Times New Roman" panose="02020603050405020304" pitchFamily="18" charset="0"/>
                <a:cs typeface="Times New Roman" panose="02020603050405020304" pitchFamily="18" charset="0"/>
              </a:rPr>
              <a:t>Max. pitch =16*12 or 200 = 192mm</a:t>
            </a:r>
          </a:p>
          <a:p>
            <a:pPr algn="l"/>
            <a:r>
              <a:rPr lang="en-CA">
                <a:latin typeface="Times New Roman" panose="02020603050405020304" pitchFamily="18" charset="0"/>
                <a:cs typeface="Times New Roman" panose="02020603050405020304" pitchFamily="18" charset="0"/>
              </a:rPr>
              <a:t>Pitch provide is 60 mm</a:t>
            </a:r>
            <a:endParaRPr lang="en-US" sz="1800" b="0" i="0" u="none" strike="noStrike" baseline="0">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The gross sectional of angle, </a:t>
            </a:r>
            <a:r>
              <a:rPr lang="en-US" sz="1800" b="0" i="1" u="none" strike="noStrike" baseline="0">
                <a:latin typeface="Times New Roman" panose="02020603050405020304" pitchFamily="18" charset="0"/>
                <a:cs typeface="Times New Roman" panose="02020603050405020304" pitchFamily="18" charset="0"/>
              </a:rPr>
              <a:t>Ag </a:t>
            </a:r>
            <a:r>
              <a:rPr lang="en-US" sz="1800" b="0" i="0" u="none" strike="noStrike" baseline="0">
                <a:latin typeface="Times New Roman" panose="02020603050405020304" pitchFamily="18" charset="0"/>
                <a:cs typeface="Times New Roman" panose="02020603050405020304" pitchFamily="18" charset="0"/>
              </a:rPr>
              <a:t>= 1,900 mm2</a:t>
            </a:r>
          </a:p>
          <a:p>
            <a:pPr algn="l"/>
            <a:r>
              <a:rPr lang="en-US" sz="1800" b="0" i="0" u="none" strike="noStrike" baseline="0">
                <a:latin typeface="Times New Roman" panose="02020603050405020304" pitchFamily="18" charset="0"/>
                <a:cs typeface="Times New Roman" panose="02020603050405020304" pitchFamily="18" charset="0"/>
              </a:rPr>
              <a:t>The design strength of the angle due to yielding,  </a:t>
            </a:r>
            <a:r>
              <a:rPr lang="en-CA" sz="1800" b="0" i="1" u="none" strike="noStrike" baseline="0" err="1">
                <a:latin typeface="Times New Roman" panose="02020603050405020304" pitchFamily="18" charset="0"/>
                <a:cs typeface="Times New Roman" panose="02020603050405020304" pitchFamily="18" charset="0"/>
              </a:rPr>
              <a:t>T</a:t>
            </a:r>
            <a:r>
              <a:rPr lang="en-CA" sz="1800" b="0" i="1" u="none" strike="noStrike" baseline="-25000" err="1">
                <a:latin typeface="Times New Roman" panose="02020603050405020304" pitchFamily="18" charset="0"/>
                <a:cs typeface="Times New Roman" panose="02020603050405020304" pitchFamily="18" charset="0"/>
              </a:rPr>
              <a:t>dg</a:t>
            </a:r>
            <a:r>
              <a:rPr lang="en-CA" sz="1800" b="0" i="1" u="none" strike="noStrike" baseline="0">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 </a:t>
            </a:r>
            <a:r>
              <a:rPr lang="en-CA" sz="1800" b="0" i="1" u="none" strike="noStrike" baseline="0">
                <a:latin typeface="Times New Roman" panose="02020603050405020304" pitchFamily="18" charset="0"/>
                <a:cs typeface="Times New Roman" panose="02020603050405020304" pitchFamily="18" charset="0"/>
              </a:rPr>
              <a:t>Ag </a:t>
            </a:r>
            <a:r>
              <a:rPr lang="en-CA" sz="1800" b="0" i="1" u="none" strike="noStrike" baseline="0" err="1">
                <a:latin typeface="Times New Roman" panose="02020603050405020304" pitchFamily="18" charset="0"/>
                <a:cs typeface="Times New Roman" panose="02020603050405020304" pitchFamily="18" charset="0"/>
              </a:rPr>
              <a:t>f</a:t>
            </a:r>
            <a:r>
              <a:rPr lang="en-CA" sz="1800" b="0" i="1" u="none" strike="noStrike" baseline="-25000" err="1">
                <a:latin typeface="Times New Roman" panose="02020603050405020304" pitchFamily="18" charset="0"/>
                <a:cs typeface="Times New Roman" panose="02020603050405020304" pitchFamily="18" charset="0"/>
              </a:rPr>
              <a:t>y</a:t>
            </a:r>
            <a:r>
              <a:rPr lang="en-CA" sz="1800" b="0" i="1" u="none" strike="noStrike" baseline="0">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 </a:t>
            </a:r>
            <a:r>
              <a:rPr lang="en-CA" sz="1800" b="0" i="1" u="none" strike="noStrike" baseline="0">
                <a:latin typeface="SymbolItalic"/>
              </a:rPr>
              <a:t>g </a:t>
            </a:r>
            <a:r>
              <a:rPr lang="en-CA" sz="1800" b="0" i="1" u="none" strike="noStrike" baseline="-25000">
                <a:latin typeface="Times New Roman" panose="02020603050405020304" pitchFamily="18" charset="0"/>
                <a:cs typeface="Times New Roman" panose="02020603050405020304" pitchFamily="18" charset="0"/>
              </a:rPr>
              <a:t>m</a:t>
            </a:r>
            <a:r>
              <a:rPr lang="en-CA" sz="1800" b="0" i="0" u="none" strike="noStrike" baseline="-25000">
                <a:latin typeface="Times New Roman" panose="02020603050405020304" pitchFamily="18" charset="0"/>
                <a:cs typeface="Times New Roman" panose="02020603050405020304" pitchFamily="18" charset="0"/>
              </a:rPr>
              <a:t>0 </a:t>
            </a:r>
            <a:r>
              <a:rPr lang="en-CA" sz="1800" b="0" i="0" u="none" strike="noStrike" baseline="0">
                <a:latin typeface="Times New Roman" panose="02020603050405020304" pitchFamily="18" charset="0"/>
                <a:cs typeface="Times New Roman" panose="02020603050405020304" pitchFamily="18" charset="0"/>
              </a:rPr>
              <a:t>  = 1,900 </a:t>
            </a:r>
            <a:r>
              <a:rPr lang="en-CA">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250/1.1 = 431.8KN</a:t>
            </a:r>
          </a:p>
          <a:p>
            <a:pPr algn="l"/>
            <a:r>
              <a:rPr lang="en-US" sz="1800" b="1" i="1" u="none" strike="noStrike" baseline="0">
                <a:latin typeface="Times New Roman" panose="02020603050405020304" pitchFamily="18" charset="0"/>
                <a:cs typeface="Times New Roman" panose="02020603050405020304" pitchFamily="18" charset="0"/>
              </a:rPr>
              <a:t>Design of the end connection</a:t>
            </a:r>
          </a:p>
          <a:p>
            <a:pPr algn="l"/>
            <a:endParaRPr lang="en-CA">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40/3*22, (60/3*22-.25),400/410, 1 = 0.60, 0.65, 0.97,1 = 0.60 , </a:t>
            </a:r>
            <a:r>
              <a:rPr lang="en-CA" err="1">
                <a:latin typeface="Times New Roman" panose="02020603050405020304" pitchFamily="18" charset="0"/>
                <a:cs typeface="Times New Roman" panose="02020603050405020304" pitchFamily="18" charset="0"/>
              </a:rPr>
              <a:t>K</a:t>
            </a:r>
            <a:r>
              <a:rPr lang="en-CA" baseline="-25000" err="1">
                <a:latin typeface="Times New Roman" panose="02020603050405020304" pitchFamily="18" charset="0"/>
                <a:cs typeface="Times New Roman" panose="02020603050405020304" pitchFamily="18" charset="0"/>
              </a:rPr>
              <a:t>b</a:t>
            </a:r>
            <a:r>
              <a:rPr lang="en-CA">
                <a:latin typeface="Times New Roman" panose="02020603050405020304" pitchFamily="18" charset="0"/>
                <a:cs typeface="Times New Roman" panose="02020603050405020304" pitchFamily="18" charset="0"/>
              </a:rPr>
              <a:t>= 0.606</a:t>
            </a:r>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just"/>
            <a:r>
              <a:rPr lang="en-CA" err="1">
                <a:latin typeface="Times New Roman" panose="02020603050405020304" pitchFamily="18" charset="0"/>
                <a:cs typeface="Times New Roman" panose="02020603050405020304" pitchFamily="18" charset="0"/>
              </a:rPr>
              <a:t>V</a:t>
            </a:r>
            <a:r>
              <a:rPr lang="en-CA" baseline="-25000" err="1">
                <a:latin typeface="Times New Roman" panose="02020603050405020304" pitchFamily="18" charset="0"/>
                <a:cs typeface="Times New Roman" panose="02020603050405020304" pitchFamily="18" charset="0"/>
              </a:rPr>
              <a:t>nsb</a:t>
            </a:r>
            <a:r>
              <a:rPr lang="en-CA">
                <a:latin typeface="Times New Roman" panose="02020603050405020304" pitchFamily="18" charset="0"/>
                <a:cs typeface="Times New Roman" panose="02020603050405020304" pitchFamily="18" charset="0"/>
              </a:rPr>
              <a:t> = f</a:t>
            </a:r>
            <a:r>
              <a:rPr lang="en-CA" baseline="-25000">
                <a:latin typeface="Times New Roman" panose="02020603050405020304" pitchFamily="18" charset="0"/>
                <a:cs typeface="Times New Roman" panose="02020603050405020304" pitchFamily="18" charset="0"/>
              </a:rPr>
              <a:t>ub</a:t>
            </a:r>
            <a:r>
              <a:rPr lang="en-CA">
                <a:latin typeface="Times New Roman" panose="02020603050405020304" pitchFamily="18" charset="0"/>
                <a:cs typeface="Times New Roman" panose="02020603050405020304" pitchFamily="18" charset="0"/>
              </a:rPr>
              <a:t>/sqrt3(</a:t>
            </a:r>
            <a:r>
              <a:rPr lang="en-CA" err="1">
                <a:latin typeface="Times New Roman" panose="02020603050405020304" pitchFamily="18" charset="0"/>
                <a:cs typeface="Times New Roman" panose="02020603050405020304" pitchFamily="18" charset="0"/>
              </a:rPr>
              <a:t>n</a:t>
            </a:r>
            <a:r>
              <a:rPr lang="en-CA" baseline="-25000" err="1">
                <a:latin typeface="Times New Roman" panose="02020603050405020304" pitchFamily="18" charset="0"/>
                <a:cs typeface="Times New Roman" panose="02020603050405020304" pitchFamily="18" charset="0"/>
              </a:rPr>
              <a:t>n</a:t>
            </a:r>
            <a:r>
              <a:rPr lang="en-CA" err="1">
                <a:latin typeface="Times New Roman" panose="02020603050405020304" pitchFamily="18" charset="0"/>
                <a:cs typeface="Times New Roman" panose="02020603050405020304" pitchFamily="18" charset="0"/>
              </a:rPr>
              <a:t>A</a:t>
            </a:r>
            <a:r>
              <a:rPr lang="en-CA" baseline="-25000" err="1">
                <a:latin typeface="Times New Roman" panose="02020603050405020304" pitchFamily="18" charset="0"/>
                <a:cs typeface="Times New Roman" panose="02020603050405020304" pitchFamily="18" charset="0"/>
              </a:rPr>
              <a:t>nb</a:t>
            </a:r>
            <a:r>
              <a:rPr lang="en-CA">
                <a:latin typeface="Times New Roman" panose="02020603050405020304" pitchFamily="18" charset="0"/>
                <a:cs typeface="Times New Roman" panose="02020603050405020304" pitchFamily="18" charset="0"/>
              </a:rPr>
              <a:t>+ </a:t>
            </a:r>
            <a:r>
              <a:rPr lang="en-CA" err="1">
                <a:latin typeface="Times New Roman" panose="02020603050405020304" pitchFamily="18" charset="0"/>
                <a:cs typeface="Times New Roman" panose="02020603050405020304" pitchFamily="18" charset="0"/>
              </a:rPr>
              <a:t>n</a:t>
            </a:r>
            <a:r>
              <a:rPr lang="en-CA" baseline="-25000" err="1">
                <a:latin typeface="Times New Roman" panose="02020603050405020304" pitchFamily="18" charset="0"/>
                <a:cs typeface="Times New Roman" panose="02020603050405020304" pitchFamily="18" charset="0"/>
              </a:rPr>
              <a:t>s</a:t>
            </a:r>
            <a:r>
              <a:rPr lang="en-CA" err="1">
                <a:latin typeface="Times New Roman" panose="02020603050405020304" pitchFamily="18" charset="0"/>
                <a:cs typeface="Times New Roman" panose="02020603050405020304" pitchFamily="18" charset="0"/>
              </a:rPr>
              <a:t>A</a:t>
            </a:r>
            <a:r>
              <a:rPr lang="en-CA" baseline="-25000" err="1">
                <a:latin typeface="Times New Roman" panose="02020603050405020304" pitchFamily="18" charset="0"/>
                <a:cs typeface="Times New Roman" panose="02020603050405020304" pitchFamily="18" charset="0"/>
              </a:rPr>
              <a:t>sb</a:t>
            </a:r>
            <a:r>
              <a:rPr lang="en-CA">
                <a:latin typeface="Times New Roman" panose="02020603050405020304" pitchFamily="18" charset="0"/>
                <a:cs typeface="Times New Roman" panose="02020603050405020304" pitchFamily="18" charset="0"/>
              </a:rPr>
              <a:t>)= 400/sqrt3(1*245+0*314) = 56.58KN</a:t>
            </a:r>
          </a:p>
          <a:p>
            <a:pPr algn="just"/>
            <a:r>
              <a:rPr lang="en-CA" sz="1800" b="0" i="1" u="none" strike="noStrike" baseline="0" err="1">
                <a:latin typeface="Times New Roman" panose="02020603050405020304" pitchFamily="18" charset="0"/>
                <a:cs typeface="Times New Roman" panose="02020603050405020304" pitchFamily="18" charset="0"/>
              </a:rPr>
              <a:t>V</a:t>
            </a:r>
            <a:r>
              <a:rPr lang="en-CA" sz="1800" b="0" i="1" u="none" strike="noStrike" baseline="-25000" err="1">
                <a:latin typeface="Times New Roman" panose="02020603050405020304" pitchFamily="18" charset="0"/>
                <a:cs typeface="Times New Roman" panose="02020603050405020304" pitchFamily="18" charset="0"/>
              </a:rPr>
              <a:t>dsb</a:t>
            </a:r>
            <a:r>
              <a:rPr lang="en-CA" sz="1800" b="0" i="1" u="none" strike="noStrike" baseline="0">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56.58</a:t>
            </a:r>
            <a:r>
              <a:rPr lang="en-CA" sz="1800" b="0" i="0" u="none" strike="noStrike" baseline="0">
                <a:latin typeface="Times New Roman" panose="02020603050405020304" pitchFamily="18" charset="0"/>
                <a:cs typeface="Times New Roman" panose="02020603050405020304" pitchFamily="18" charset="0"/>
              </a:rPr>
              <a:t>/1.25 = </a:t>
            </a:r>
            <a:r>
              <a:rPr lang="en-CA">
                <a:latin typeface="Times New Roman" panose="02020603050405020304" pitchFamily="18" charset="0"/>
                <a:cs typeface="Times New Roman" panose="02020603050405020304" pitchFamily="18" charset="0"/>
              </a:rPr>
              <a:t>45.26 </a:t>
            </a:r>
            <a:r>
              <a:rPr lang="en-CA" sz="1800" b="0" i="0" u="none" strike="noStrike" baseline="0">
                <a:latin typeface="Times New Roman" panose="02020603050405020304" pitchFamily="18" charset="0"/>
                <a:cs typeface="Times New Roman" panose="02020603050405020304" pitchFamily="18" charset="0"/>
              </a:rPr>
              <a:t>KN</a:t>
            </a:r>
          </a:p>
        </p:txBody>
      </p:sp>
      <p:pic>
        <p:nvPicPr>
          <p:cNvPr id="5" name="Picture 4">
            <a:extLst>
              <a:ext uri="{FF2B5EF4-FFF2-40B4-BE49-F238E27FC236}">
                <a16:creationId xmlns:a16="http://schemas.microsoft.com/office/drawing/2014/main" id="{541BBCDB-55F1-48A8-9FD9-7AF358CC8B68}"/>
              </a:ext>
            </a:extLst>
          </p:cNvPr>
          <p:cNvPicPr>
            <a:picLocks noChangeAspect="1"/>
          </p:cNvPicPr>
          <p:nvPr/>
        </p:nvPicPr>
        <p:blipFill rotWithShape="1">
          <a:blip r:embed="rId2">
            <a:extLst>
              <a:ext uri="{28A0092B-C50C-407E-A947-70E740481C1C}">
                <a14:useLocalDpi xmlns:a14="http://schemas.microsoft.com/office/drawing/2010/main" val="0"/>
              </a:ext>
            </a:extLst>
          </a:blip>
          <a:srcRect r="63288"/>
          <a:stretch/>
        </p:blipFill>
        <p:spPr>
          <a:xfrm>
            <a:off x="988967" y="5200567"/>
            <a:ext cx="2363833" cy="714375"/>
          </a:xfrm>
          <a:prstGeom prst="rect">
            <a:avLst/>
          </a:prstGeom>
        </p:spPr>
      </p:pic>
      <p:pic>
        <p:nvPicPr>
          <p:cNvPr id="7" name="Picture 6" descr="Diagram&#10;&#10;Description automatically generated">
            <a:extLst>
              <a:ext uri="{FF2B5EF4-FFF2-40B4-BE49-F238E27FC236}">
                <a16:creationId xmlns:a16="http://schemas.microsoft.com/office/drawing/2014/main" id="{BDFA3DE3-C713-4744-8C81-DBF5BBF50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084" y="1510203"/>
            <a:ext cx="6115916" cy="2562225"/>
          </a:xfrm>
          <a:prstGeom prst="rect">
            <a:avLst/>
          </a:prstGeom>
        </p:spPr>
      </p:pic>
    </p:spTree>
    <p:extLst>
      <p:ext uri="{BB962C8B-B14F-4D97-AF65-F5344CB8AC3E}">
        <p14:creationId xmlns:p14="http://schemas.microsoft.com/office/powerpoint/2010/main" val="19850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0A2B5-7419-44E1-991A-6D960E47E386}"/>
              </a:ext>
            </a:extLst>
          </p:cNvPr>
          <p:cNvSpPr txBox="1"/>
          <p:nvPr/>
        </p:nvSpPr>
        <p:spPr>
          <a:xfrm>
            <a:off x="1101436" y="666049"/>
            <a:ext cx="10759131" cy="5109091"/>
          </a:xfrm>
          <a:prstGeom prst="rect">
            <a:avLst/>
          </a:prstGeom>
          <a:noFill/>
        </p:spPr>
        <p:txBody>
          <a:bodyPr wrap="square">
            <a:spAutoFit/>
          </a:bodyPr>
          <a:lstStyle/>
          <a:p>
            <a:pPr algn="l"/>
            <a:r>
              <a:rPr lang="pt-BR" sz="1800" b="0" i="1" u="none" strike="noStrike" baseline="0">
                <a:latin typeface="Times New Roman" panose="02020603050405020304" pitchFamily="18" charset="0"/>
                <a:cs typeface="Times New Roman" panose="02020603050405020304" pitchFamily="18" charset="0"/>
              </a:rPr>
              <a:t>V</a:t>
            </a:r>
            <a:r>
              <a:rPr lang="pt-BR" sz="800" b="0" i="1" u="none" strike="noStrike" baseline="0">
                <a:latin typeface="Times New Roman" panose="02020603050405020304" pitchFamily="18" charset="0"/>
                <a:cs typeface="Times New Roman" panose="02020603050405020304" pitchFamily="18" charset="0"/>
              </a:rPr>
              <a:t>npb </a:t>
            </a:r>
            <a:r>
              <a:rPr lang="pt-BR" sz="1800" b="0" i="0" u="none" strike="noStrike" baseline="0">
                <a:latin typeface="Times New Roman" panose="02020603050405020304" pitchFamily="18" charset="0"/>
                <a:cs typeface="Times New Roman" panose="02020603050405020304" pitchFamily="18" charset="0"/>
              </a:rPr>
              <a:t>= 2.5 </a:t>
            </a:r>
            <a:r>
              <a:rPr lang="pt-BR" sz="1800" b="0" i="1" u="none" strike="noStrike" baseline="0">
                <a:latin typeface="Times New Roman" panose="02020603050405020304" pitchFamily="18" charset="0"/>
                <a:cs typeface="Times New Roman" panose="02020603050405020304" pitchFamily="18" charset="0"/>
              </a:rPr>
              <a:t>k</a:t>
            </a:r>
            <a:r>
              <a:rPr lang="pt-BR" sz="800" b="0" i="1" u="none" strike="noStrike" baseline="0">
                <a:latin typeface="Times New Roman" panose="02020603050405020304" pitchFamily="18" charset="0"/>
                <a:cs typeface="Times New Roman" panose="02020603050405020304" pitchFamily="18" charset="0"/>
              </a:rPr>
              <a:t>b </a:t>
            </a:r>
            <a:r>
              <a:rPr lang="pt-BR" sz="1800" b="0" i="1" u="none" strike="noStrike" baseline="0">
                <a:latin typeface="Times New Roman" panose="02020603050405020304" pitchFamily="18" charset="0"/>
                <a:cs typeface="Times New Roman" panose="02020603050405020304" pitchFamily="18" charset="0"/>
              </a:rPr>
              <a:t>dtf</a:t>
            </a:r>
            <a:r>
              <a:rPr lang="pt-BR" sz="800" b="0" i="1" u="none" strike="noStrike" baseline="0">
                <a:latin typeface="Times New Roman" panose="02020603050405020304" pitchFamily="18" charset="0"/>
                <a:cs typeface="Times New Roman" panose="02020603050405020304" pitchFamily="18" charset="0"/>
              </a:rPr>
              <a:t>u </a:t>
            </a:r>
            <a:r>
              <a:rPr lang="pt-BR" sz="1800" b="0" i="0" u="none" strike="noStrike" baseline="0">
                <a:latin typeface="Times New Roman" panose="02020603050405020304" pitchFamily="18" charset="0"/>
                <a:cs typeface="Times New Roman" panose="02020603050405020304" pitchFamily="18" charset="0"/>
              </a:rPr>
              <a:t>= 2.5*0.606*20 </a:t>
            </a:r>
            <a:r>
              <a:rPr lang="pt-BR">
                <a:latin typeface="Times New Roman" panose="02020603050405020304" pitchFamily="18" charset="0"/>
                <a:cs typeface="Times New Roman" panose="02020603050405020304" pitchFamily="18" charset="0"/>
              </a:rPr>
              <a:t>*</a:t>
            </a:r>
            <a:r>
              <a:rPr lang="pt-BR" sz="1800" b="0" i="0" u="none" strike="noStrike" baseline="0">
                <a:latin typeface="Times New Roman" panose="02020603050405020304" pitchFamily="18" charset="0"/>
                <a:cs typeface="Times New Roman" panose="02020603050405020304" pitchFamily="18" charset="0"/>
              </a:rPr>
              <a:t>10*410 = 124.23KN</a:t>
            </a:r>
          </a:p>
          <a:p>
            <a:pPr algn="l"/>
            <a:r>
              <a:rPr lang="en-CA" sz="1800" b="0" i="1" u="none" strike="noStrike" baseline="0" err="1">
                <a:latin typeface="Times New Roman" panose="02020603050405020304" pitchFamily="18" charset="0"/>
                <a:cs typeface="Times New Roman" panose="02020603050405020304" pitchFamily="18" charset="0"/>
              </a:rPr>
              <a:t>V</a:t>
            </a:r>
            <a:r>
              <a:rPr lang="en-CA" sz="800" b="0" i="1" u="none" strike="noStrike" baseline="0" err="1">
                <a:latin typeface="Times New Roman" panose="02020603050405020304" pitchFamily="18" charset="0"/>
                <a:cs typeface="Times New Roman" panose="02020603050405020304" pitchFamily="18" charset="0"/>
              </a:rPr>
              <a:t>dpb</a:t>
            </a:r>
            <a:r>
              <a:rPr lang="en-CA" sz="800" b="0" i="1" u="none" strike="noStrike" baseline="0">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 124.23/1.25 = 99.384 KN</a:t>
            </a:r>
          </a:p>
          <a:p>
            <a:pPr algn="l"/>
            <a:endParaRPr lang="en-CA">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Number of bolts = 431.81/45.26 = </a:t>
            </a:r>
            <a:r>
              <a:rPr lang="en-US">
                <a:latin typeface="Times New Roman" panose="02020603050405020304" pitchFamily="18" charset="0"/>
                <a:cs typeface="Times New Roman" panose="02020603050405020304" pitchFamily="18" charset="0"/>
              </a:rPr>
              <a:t>9.55</a:t>
            </a:r>
            <a:endParaRPr lang="en-US" sz="1800" b="0" i="0" u="none" strike="noStrike" baseline="0">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10</a:t>
            </a:r>
            <a:r>
              <a:rPr lang="en-US" sz="1800" b="0" i="0" u="none" strike="noStrike" baseline="0">
                <a:latin typeface="Times New Roman" panose="02020603050405020304" pitchFamily="18" charset="0"/>
                <a:cs typeface="Times New Roman" panose="02020603050405020304" pitchFamily="18" charset="0"/>
              </a:rPr>
              <a:t> bolts may be provided</a:t>
            </a:r>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Design strength due to rapture is </a:t>
            </a:r>
            <a:endParaRPr lang="en-US" sz="1800" b="0" i="0" u="none" strike="noStrike" baseline="0">
              <a:latin typeface="Times New Roman" panose="02020603050405020304" pitchFamily="18" charset="0"/>
              <a:cs typeface="Times New Roman" panose="02020603050405020304" pitchFamily="18" charset="0"/>
            </a:endParaRPr>
          </a:p>
          <a:p>
            <a:pPr algn="l"/>
            <a:r>
              <a:rPr lang="en-CA">
                <a:latin typeface="Times New Roman" panose="02020603050405020304" pitchFamily="18" charset="0"/>
                <a:cs typeface="Times New Roman" panose="02020603050405020304" pitchFamily="18" charset="0"/>
              </a:rPr>
              <a:t>b</a:t>
            </a:r>
            <a:r>
              <a:rPr lang="en-CA" baseline="-25000">
                <a:latin typeface="Times New Roman" panose="02020603050405020304" pitchFamily="18" charset="0"/>
                <a:cs typeface="Times New Roman" panose="02020603050405020304" pitchFamily="18" charset="0"/>
              </a:rPr>
              <a:t>s </a:t>
            </a:r>
            <a:r>
              <a:rPr lang="en-CA">
                <a:latin typeface="Times New Roman" panose="02020603050405020304" pitchFamily="18" charset="0"/>
                <a:cs typeface="Times New Roman" panose="02020603050405020304" pitchFamily="18" charset="0"/>
              </a:rPr>
              <a:t> = 60+100-10 = 150mm</a:t>
            </a:r>
          </a:p>
          <a:p>
            <a:pPr algn="l"/>
            <a:r>
              <a:rPr lang="en-CA">
                <a:latin typeface="Times New Roman" panose="02020603050405020304" pitchFamily="18" charset="0"/>
                <a:cs typeface="Times New Roman" panose="02020603050405020304" pitchFamily="18" charset="0"/>
              </a:rPr>
              <a:t>L</a:t>
            </a:r>
            <a:r>
              <a:rPr lang="en-CA" baseline="-25000">
                <a:latin typeface="Times New Roman" panose="02020603050405020304" pitchFamily="18" charset="0"/>
                <a:cs typeface="Times New Roman" panose="02020603050405020304" pitchFamily="18" charset="0"/>
              </a:rPr>
              <a:t>c </a:t>
            </a:r>
            <a:r>
              <a:rPr lang="en-CA">
                <a:latin typeface="Times New Roman" panose="02020603050405020304" pitchFamily="18" charset="0"/>
                <a:cs typeface="Times New Roman" panose="02020603050405020304" pitchFamily="18" charset="0"/>
              </a:rPr>
              <a:t> = 9*60 = 540mm</a:t>
            </a:r>
          </a:p>
          <a:p>
            <a:pPr algn="l"/>
            <a:endParaRPr lang="en-CA">
              <a:latin typeface="Times New Roman" panose="02020603050405020304" pitchFamily="18" charset="0"/>
              <a:cs typeface="Times New Roman" panose="02020603050405020304" pitchFamily="18" charset="0"/>
            </a:endParaRPr>
          </a:p>
          <a:p>
            <a:pPr algn="l"/>
            <a:r>
              <a:rPr lang="en-CA" sz="2000" b="0" i="1" u="none" strike="noStrike" baseline="0">
                <a:latin typeface="SymbolItalic"/>
              </a:rPr>
              <a:t>b</a:t>
            </a:r>
            <a:r>
              <a:rPr lang="en-CA" sz="2000" b="1" i="1" u="none" strike="noStrike" baseline="0">
                <a:latin typeface="SymbolItalic"/>
              </a:rPr>
              <a:t> </a:t>
            </a:r>
            <a:r>
              <a:rPr lang="en-CA" sz="1800" i="1" u="none" strike="noStrike" baseline="0">
                <a:latin typeface="Times New Roman" panose="02020603050405020304" pitchFamily="18" charset="0"/>
                <a:cs typeface="Times New Roman" panose="02020603050405020304" pitchFamily="18" charset="0"/>
              </a:rPr>
              <a:t> =  1.4 - 0.076(100/10)(250/410)(150/540) = 1.27</a:t>
            </a:r>
          </a:p>
          <a:p>
            <a:pPr algn="l"/>
            <a:r>
              <a:rPr lang="en-CA" sz="1800" i="1" err="1">
                <a:latin typeface="Times New Roman" panose="02020603050405020304" pitchFamily="18" charset="0"/>
                <a:cs typeface="Times New Roman" panose="02020603050405020304" pitchFamily="18" charset="0"/>
              </a:rPr>
              <a:t>T</a:t>
            </a:r>
            <a:r>
              <a:rPr lang="en-CA" sz="1800" i="1" baseline="-25000" err="1">
                <a:latin typeface="Times New Roman" panose="02020603050405020304" pitchFamily="18" charset="0"/>
                <a:cs typeface="Times New Roman" panose="02020603050405020304" pitchFamily="18" charset="0"/>
              </a:rPr>
              <a:t>dn</a:t>
            </a:r>
            <a:r>
              <a:rPr lang="en-CA" sz="1800" i="1" baseline="-25000">
                <a:latin typeface="Times New Roman" panose="02020603050405020304" pitchFamily="18" charset="0"/>
                <a:cs typeface="Times New Roman" panose="02020603050405020304" pitchFamily="18" charset="0"/>
              </a:rPr>
              <a:t> =  </a:t>
            </a:r>
            <a:r>
              <a:rPr lang="en-CA" sz="1800" i="1">
                <a:latin typeface="Times New Roman" panose="02020603050405020304" pitchFamily="18" charset="0"/>
                <a:cs typeface="Times New Roman" panose="02020603050405020304" pitchFamily="18" charset="0"/>
              </a:rPr>
              <a:t>{0.9*(100-5-20)*10*410}/1.25 +{(1.27*(100-5)*10*250)}/1.1 </a:t>
            </a:r>
          </a:p>
          <a:p>
            <a:pPr algn="l"/>
            <a:r>
              <a:rPr lang="en-CA" sz="1800" i="1">
                <a:latin typeface="Times New Roman" panose="02020603050405020304" pitchFamily="18" charset="0"/>
                <a:cs typeface="Times New Roman" panose="02020603050405020304" pitchFamily="18" charset="0"/>
              </a:rPr>
              <a:t>= 495.60 KN</a:t>
            </a:r>
            <a:endParaRPr lang="en-US" sz="1600" i="0" u="none" strike="noStrike" baseline="0">
              <a:latin typeface="Times New Roman" panose="02020603050405020304" pitchFamily="18" charset="0"/>
              <a:cs typeface="Times New Roman" panose="02020603050405020304" pitchFamily="18" charset="0"/>
            </a:endParaRPr>
          </a:p>
          <a:p>
            <a:pPr algn="l"/>
            <a:r>
              <a:rPr lang="en-CA" sz="1800" b="0" i="0" u="none" strike="noStrike" baseline="0">
                <a:latin typeface="Times New Roman" panose="02020603050405020304" pitchFamily="18" charset="0"/>
                <a:cs typeface="Times New Roman" panose="02020603050405020304" pitchFamily="18" charset="0"/>
              </a:rPr>
              <a:t>For  ∠ 100 100 × 10 , </a:t>
            </a:r>
            <a:r>
              <a:rPr lang="en-CA" sz="1800" b="0" i="1" u="none" strike="noStrike" baseline="0" err="1">
                <a:latin typeface="Times New Roman" panose="02020603050405020304" pitchFamily="18" charset="0"/>
                <a:cs typeface="Times New Roman" panose="02020603050405020304" pitchFamily="18" charset="0"/>
              </a:rPr>
              <a:t>T</a:t>
            </a:r>
            <a:r>
              <a:rPr lang="en-CA" sz="1800" b="0" i="1" u="none" strike="noStrike" baseline="-25000" err="1">
                <a:latin typeface="Times New Roman" panose="02020603050405020304" pitchFamily="18" charset="0"/>
                <a:cs typeface="Times New Roman" panose="02020603050405020304" pitchFamily="18" charset="0"/>
              </a:rPr>
              <a:t>dn</a:t>
            </a:r>
            <a:r>
              <a:rPr lang="en-CA" sz="1800" b="0" i="1" u="none" strike="noStrike" baseline="0">
                <a:latin typeface="Times New Roman" panose="02020603050405020304" pitchFamily="18" charset="0"/>
                <a:cs typeface="Times New Roman" panose="02020603050405020304" pitchFamily="18" charset="0"/>
              </a:rPr>
              <a:t> </a:t>
            </a:r>
            <a:r>
              <a:rPr lang="en-CA" sz="1800" b="0" i="0" u="none" strike="noStrike" baseline="0">
                <a:latin typeface="Times New Roman" panose="02020603050405020304" pitchFamily="18" charset="0"/>
                <a:cs typeface="Times New Roman" panose="02020603050405020304" pitchFamily="18" charset="0"/>
              </a:rPr>
              <a:t>= 495.60KN  </a:t>
            </a:r>
            <a:endParaRPr lang="en-CA">
              <a:latin typeface="Times New Roman" panose="02020603050405020304" pitchFamily="18" charset="0"/>
              <a:cs typeface="Times New Roman" panose="02020603050405020304" pitchFamily="18" charset="0"/>
            </a:endParaRPr>
          </a:p>
          <a:p>
            <a:pPr algn="l"/>
            <a:endParaRPr lang="en-CA">
              <a:latin typeface="Times New Roman" panose="02020603050405020304" pitchFamily="18" charset="0"/>
              <a:cs typeface="Times New Roman" panose="02020603050405020304" pitchFamily="18" charset="0"/>
            </a:endParaRPr>
          </a:p>
          <a:p>
            <a:pPr algn="l"/>
            <a:endParaRPr lang="en-CA">
              <a:latin typeface="Times New Roman" panose="02020603050405020304" pitchFamily="18" charset="0"/>
              <a:cs typeface="Times New Roman" panose="02020603050405020304" pitchFamily="18" charset="0"/>
            </a:endParaRPr>
          </a:p>
          <a:p>
            <a:pPr algn="l"/>
            <a:endParaRPr lang="en-CA">
              <a:latin typeface="Times New Roman" panose="02020603050405020304" pitchFamily="18" charset="0"/>
              <a:cs typeface="Times New Roman" panose="02020603050405020304" pitchFamily="18" charset="0"/>
            </a:endParaRPr>
          </a:p>
        </p:txBody>
      </p:sp>
      <p:pic>
        <p:nvPicPr>
          <p:cNvPr id="9" name="Picture 8" descr="Text&#10;&#10;Description automatically generated with low confidence">
            <a:extLst>
              <a:ext uri="{FF2B5EF4-FFF2-40B4-BE49-F238E27FC236}">
                <a16:creationId xmlns:a16="http://schemas.microsoft.com/office/drawing/2014/main" id="{9021332F-1303-441F-9F13-89CD053E3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175" y="767789"/>
            <a:ext cx="3438525" cy="1756335"/>
          </a:xfrm>
          <a:prstGeom prst="rect">
            <a:avLst/>
          </a:prstGeom>
        </p:spPr>
      </p:pic>
      <p:sp>
        <p:nvSpPr>
          <p:cNvPr id="11" name="TextBox 10">
            <a:extLst>
              <a:ext uri="{FF2B5EF4-FFF2-40B4-BE49-F238E27FC236}">
                <a16:creationId xmlns:a16="http://schemas.microsoft.com/office/drawing/2014/main" id="{E3246B37-F52F-42BB-B4F6-ACF8CDC73F1D}"/>
              </a:ext>
            </a:extLst>
          </p:cNvPr>
          <p:cNvSpPr txBox="1"/>
          <p:nvPr/>
        </p:nvSpPr>
        <p:spPr>
          <a:xfrm>
            <a:off x="7961789" y="535573"/>
            <a:ext cx="4008970" cy="3693319"/>
          </a:xfrm>
          <a:prstGeom prst="rect">
            <a:avLst/>
          </a:prstGeom>
          <a:noFill/>
        </p:spPr>
        <p:txBody>
          <a:bodyPr wrap="square">
            <a:spAutoFit/>
          </a:bodyPr>
          <a:lstStyle/>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r>
              <a:rPr lang="en-US" sz="1800" b="0" i="1" u="none" strike="noStrike" baseline="0">
                <a:latin typeface="Times New Roman" panose="02020603050405020304" pitchFamily="18" charset="0"/>
                <a:cs typeface="Times New Roman" panose="02020603050405020304" pitchFamily="18" charset="0"/>
              </a:rPr>
              <a:t>w </a:t>
            </a:r>
            <a:r>
              <a:rPr lang="en-US" sz="1800" b="0" i="0" u="none" strike="noStrike" baseline="0">
                <a:latin typeface="Times New Roman" panose="02020603050405020304" pitchFamily="18" charset="0"/>
                <a:cs typeface="Times New Roman" panose="02020603050405020304" pitchFamily="18" charset="0"/>
              </a:rPr>
              <a:t>= width of the outstanding leg</a:t>
            </a:r>
          </a:p>
          <a:p>
            <a:pPr algn="l"/>
            <a:r>
              <a:rPr lang="en-US" sz="1800" b="0" i="1" u="none" strike="noStrike" baseline="0">
                <a:latin typeface="Times New Roman" panose="02020603050405020304" pitchFamily="18" charset="0"/>
                <a:cs typeface="Times New Roman" panose="02020603050405020304" pitchFamily="18" charset="0"/>
              </a:rPr>
              <a:t>b</a:t>
            </a:r>
            <a:r>
              <a:rPr lang="en-US" sz="800" b="0" i="1" u="none" strike="noStrike" baseline="0">
                <a:latin typeface="Times New Roman" panose="02020603050405020304" pitchFamily="18" charset="0"/>
                <a:cs typeface="Times New Roman" panose="02020603050405020304" pitchFamily="18" charset="0"/>
              </a:rPr>
              <a:t>s </a:t>
            </a:r>
            <a:r>
              <a:rPr lang="en-US" sz="1800" b="0" i="0" u="none" strike="noStrike" baseline="0">
                <a:latin typeface="Times New Roman" panose="02020603050405020304" pitchFamily="18" charset="0"/>
                <a:cs typeface="Times New Roman" panose="02020603050405020304" pitchFamily="18" charset="0"/>
              </a:rPr>
              <a:t>= shear lag width </a:t>
            </a:r>
          </a:p>
          <a:p>
            <a:pPr algn="l"/>
            <a:r>
              <a:rPr lang="en-US" sz="1800" b="0" i="1" u="none" strike="noStrike" baseline="0">
                <a:latin typeface="Times New Roman" panose="02020603050405020304" pitchFamily="18" charset="0"/>
                <a:cs typeface="Times New Roman" panose="02020603050405020304" pitchFamily="18" charset="0"/>
              </a:rPr>
              <a:t>L</a:t>
            </a:r>
            <a:r>
              <a:rPr lang="en-US" sz="800" b="0" i="1" u="none" strike="noStrike" baseline="0">
                <a:latin typeface="Times New Roman" panose="02020603050405020304" pitchFamily="18" charset="0"/>
                <a:cs typeface="Times New Roman" panose="02020603050405020304" pitchFamily="18" charset="0"/>
              </a:rPr>
              <a:t>c </a:t>
            </a:r>
            <a:r>
              <a:rPr lang="en-US" sz="1800" b="0" i="0" u="none" strike="noStrike" baseline="0">
                <a:latin typeface="Times New Roman" panose="02020603050405020304" pitchFamily="18" charset="0"/>
                <a:cs typeface="Times New Roman" panose="02020603050405020304" pitchFamily="18" charset="0"/>
              </a:rPr>
              <a:t>= length of the end connection, </a:t>
            </a:r>
          </a:p>
          <a:p>
            <a:pPr algn="l"/>
            <a:r>
              <a:rPr lang="en-US" sz="1800" b="0" i="0" u="none" strike="noStrike" baseline="0">
                <a:latin typeface="Times New Roman" panose="02020603050405020304" pitchFamily="18" charset="0"/>
                <a:cs typeface="Times New Roman" panose="02020603050405020304" pitchFamily="18" charset="0"/>
              </a:rPr>
              <a:t>i.e., distance between the outermost bolts or length of</a:t>
            </a:r>
          </a:p>
          <a:p>
            <a:pPr algn="l"/>
            <a:r>
              <a:rPr lang="en-US" sz="1800" b="0" i="0" u="none" strike="noStrike" baseline="0">
                <a:latin typeface="Times New Roman" panose="02020603050405020304" pitchFamily="18" charset="0"/>
                <a:cs typeface="Times New Roman" panose="02020603050405020304" pitchFamily="18" charset="0"/>
              </a:rPr>
              <a:t>the weld along the direction of load</a:t>
            </a:r>
            <a:endParaRPr lang="en-CA">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20576F8D-996A-4283-9C47-51808BEEB1AF}"/>
              </a:ext>
            </a:extLst>
          </p:cNvPr>
          <p:cNvCxnSpPr/>
          <p:nvPr/>
        </p:nvCxnSpPr>
        <p:spPr>
          <a:xfrm>
            <a:off x="7666322" y="677465"/>
            <a:ext cx="62144" cy="5341595"/>
          </a:xfrm>
          <a:prstGeom prst="line">
            <a:avLst/>
          </a:prstGeom>
          <a:ln w="28575"/>
        </p:spPr>
        <p:style>
          <a:lnRef idx="1">
            <a:schemeClr val="dk1"/>
          </a:lnRef>
          <a:fillRef idx="0">
            <a:schemeClr val="dk1"/>
          </a:fillRef>
          <a:effectRef idx="0">
            <a:schemeClr val="dk1"/>
          </a:effectRef>
          <a:fontRef idx="minor">
            <a:schemeClr val="tx1"/>
          </a:fontRef>
        </p:style>
      </p:cxnSp>
      <p:pic>
        <p:nvPicPr>
          <p:cNvPr id="15" name="Picture 14" descr="Diagram&#10;&#10;Description automatically generated">
            <a:extLst>
              <a:ext uri="{FF2B5EF4-FFF2-40B4-BE49-F238E27FC236}">
                <a16:creationId xmlns:a16="http://schemas.microsoft.com/office/drawing/2014/main" id="{02368FED-A877-42CD-B017-6A4B7D6EE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849" y="4403450"/>
            <a:ext cx="3849575" cy="1825410"/>
          </a:xfrm>
          <a:prstGeom prst="rect">
            <a:avLst/>
          </a:prstGeom>
        </p:spPr>
      </p:pic>
    </p:spTree>
    <p:extLst>
      <p:ext uri="{BB962C8B-B14F-4D97-AF65-F5344CB8AC3E}">
        <p14:creationId xmlns:p14="http://schemas.microsoft.com/office/powerpoint/2010/main" val="419414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A5731-CC2D-4278-98E7-271E4561E479}"/>
              </a:ext>
            </a:extLst>
          </p:cNvPr>
          <p:cNvSpPr txBox="1"/>
          <p:nvPr/>
        </p:nvSpPr>
        <p:spPr>
          <a:xfrm>
            <a:off x="1320957" y="684291"/>
            <a:ext cx="9390585" cy="3693319"/>
          </a:xfrm>
          <a:prstGeom prst="rect">
            <a:avLst/>
          </a:prstGeom>
          <a:noFill/>
        </p:spPr>
        <p:txBody>
          <a:bodyPr wrap="square">
            <a:spAutoFit/>
          </a:bodyPr>
          <a:lstStyle/>
          <a:p>
            <a:pPr algn="l"/>
            <a:r>
              <a:rPr lang="en-US" sz="1800" b="1" i="1" u="none" strike="noStrike" baseline="0">
                <a:latin typeface="Times New Roman" panose="02020603050405020304" pitchFamily="18" charset="0"/>
                <a:cs typeface="Times New Roman" panose="02020603050405020304" pitchFamily="18" charset="0"/>
              </a:rPr>
              <a:t>Design strength due to the block shear</a:t>
            </a:r>
          </a:p>
          <a:p>
            <a:pPr algn="l"/>
            <a:r>
              <a:rPr lang="en-US" sz="1800" b="0" i="1" u="none" strike="noStrike" baseline="0">
                <a:latin typeface="Times New Roman" panose="02020603050405020304" pitchFamily="18" charset="0"/>
                <a:cs typeface="Times New Roman" panose="02020603050405020304" pitchFamily="18" charset="0"/>
              </a:rPr>
              <a:t>A</a:t>
            </a:r>
            <a:r>
              <a:rPr lang="en-US" sz="800" b="0" i="1" u="none" strike="noStrike" baseline="0">
                <a:latin typeface="Times New Roman" panose="02020603050405020304" pitchFamily="18" charset="0"/>
                <a:cs typeface="Times New Roman" panose="02020603050405020304" pitchFamily="18" charset="0"/>
              </a:rPr>
              <a:t>vg </a:t>
            </a:r>
            <a:r>
              <a:rPr lang="en-US" sz="1800" b="0" i="0" u="none" strike="noStrike" baseline="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540</a:t>
            </a:r>
            <a:r>
              <a:rPr lang="en-US" sz="1800" b="0" i="0" u="none" strike="noStrike" baseline="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10 = </a:t>
            </a:r>
            <a:r>
              <a:rPr lang="en-US">
                <a:latin typeface="Times New Roman" panose="02020603050405020304" pitchFamily="18" charset="0"/>
                <a:cs typeface="Times New Roman" panose="02020603050405020304" pitchFamily="18" charset="0"/>
              </a:rPr>
              <a:t>5400</a:t>
            </a:r>
            <a:r>
              <a:rPr lang="en-US" sz="1800" b="0" i="0" u="none" strike="noStrike" baseline="0">
                <a:latin typeface="Times New Roman" panose="02020603050405020304" pitchFamily="18" charset="0"/>
                <a:cs typeface="Times New Roman" panose="02020603050405020304" pitchFamily="18" charset="0"/>
              </a:rPr>
              <a:t> mm</a:t>
            </a:r>
            <a:r>
              <a:rPr lang="en-US" sz="1800" b="0" i="0" u="none" strike="noStrike" baseline="30000">
                <a:latin typeface="Times New Roman" panose="02020603050405020304" pitchFamily="18" charset="0"/>
                <a:cs typeface="Times New Roman" panose="02020603050405020304" pitchFamily="18" charset="0"/>
              </a:rPr>
              <a:t>2</a:t>
            </a:r>
            <a:r>
              <a:rPr lang="en-US" sz="800" b="0" i="0"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(along 1-9 )</a:t>
            </a:r>
          </a:p>
          <a:p>
            <a:pPr algn="l"/>
            <a:r>
              <a:rPr lang="en-US" sz="1800" b="0" i="1" u="none" strike="noStrike" baseline="0" err="1">
                <a:latin typeface="Times New Roman" panose="02020603050405020304" pitchFamily="18" charset="0"/>
                <a:cs typeface="Times New Roman" panose="02020603050405020304" pitchFamily="18" charset="0"/>
              </a:rPr>
              <a:t>A</a:t>
            </a:r>
            <a:r>
              <a:rPr lang="en-US" sz="800" b="0" i="1" u="none" strike="noStrike" baseline="0" err="1">
                <a:latin typeface="Times New Roman" panose="02020603050405020304" pitchFamily="18" charset="0"/>
                <a:cs typeface="Times New Roman" panose="02020603050405020304" pitchFamily="18" charset="0"/>
              </a:rPr>
              <a:t>vn</a:t>
            </a:r>
            <a:r>
              <a:rPr lang="en-US" sz="800" b="0" i="1"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580</a:t>
            </a:r>
            <a:r>
              <a:rPr lang="en-US" sz="1800" b="0" i="0" u="none" strike="noStrike" baseline="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-9.5</a:t>
            </a:r>
            <a:r>
              <a:rPr lang="en-US" sz="1800" b="0" i="0" u="none" strike="noStrike" baseline="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20)*10 = </a:t>
            </a:r>
            <a:r>
              <a:rPr lang="en-US">
                <a:latin typeface="Times New Roman" panose="02020603050405020304" pitchFamily="18" charset="0"/>
                <a:cs typeface="Times New Roman" panose="02020603050405020304" pitchFamily="18" charset="0"/>
              </a:rPr>
              <a:t>3900</a:t>
            </a:r>
            <a:r>
              <a:rPr lang="en-US" sz="1800" b="0" i="0" u="none" strike="noStrike" baseline="0">
                <a:latin typeface="Times New Roman" panose="02020603050405020304" pitchFamily="18" charset="0"/>
                <a:cs typeface="Times New Roman" panose="02020603050405020304" pitchFamily="18" charset="0"/>
              </a:rPr>
              <a:t> mm</a:t>
            </a:r>
            <a:r>
              <a:rPr lang="en-US" sz="1800" b="0" i="0" u="none" strike="noStrike" baseline="30000">
                <a:latin typeface="Times New Roman" panose="02020603050405020304" pitchFamily="18" charset="0"/>
                <a:cs typeface="Times New Roman" panose="02020603050405020304" pitchFamily="18" charset="0"/>
              </a:rPr>
              <a:t>2</a:t>
            </a:r>
            <a:r>
              <a:rPr lang="en-US" sz="800" b="0" i="0"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(along 1-9 )</a:t>
            </a:r>
          </a:p>
          <a:p>
            <a:pPr algn="l"/>
            <a:r>
              <a:rPr lang="en-US" sz="1800" b="0" i="1" u="none" strike="noStrike" baseline="0" err="1">
                <a:latin typeface="Times New Roman" panose="02020603050405020304" pitchFamily="18" charset="0"/>
                <a:cs typeface="Times New Roman" panose="02020603050405020304" pitchFamily="18" charset="0"/>
              </a:rPr>
              <a:t>A</a:t>
            </a:r>
            <a:r>
              <a:rPr lang="en-US" sz="800" b="0" i="1" u="none" strike="noStrike" baseline="0" err="1">
                <a:latin typeface="Times New Roman" panose="02020603050405020304" pitchFamily="18" charset="0"/>
                <a:cs typeface="Times New Roman" panose="02020603050405020304" pitchFamily="18" charset="0"/>
              </a:rPr>
              <a:t>tg</a:t>
            </a:r>
            <a:r>
              <a:rPr lang="en-US" sz="800" b="0" i="1"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 40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10 = 400 mm</a:t>
            </a:r>
            <a:r>
              <a:rPr lang="en-US" sz="800" b="0" i="0" u="none" strike="noStrike" baseline="0">
                <a:latin typeface="Times New Roman" panose="02020603050405020304" pitchFamily="18" charset="0"/>
                <a:cs typeface="Times New Roman" panose="02020603050405020304" pitchFamily="18" charset="0"/>
              </a:rPr>
              <a:t>2 		</a:t>
            </a:r>
            <a:r>
              <a:rPr lang="en-US" sz="1800" b="0" i="0" u="none" strike="noStrike" baseline="0">
                <a:latin typeface="Times New Roman" panose="02020603050405020304" pitchFamily="18" charset="0"/>
                <a:cs typeface="Times New Roman" panose="02020603050405020304" pitchFamily="18" charset="0"/>
              </a:rPr>
              <a:t>(along 9-10)</a:t>
            </a:r>
          </a:p>
          <a:p>
            <a:pPr algn="l"/>
            <a:r>
              <a:rPr lang="en-US" sz="1800" b="0" i="1" u="none" strike="noStrike" baseline="0" err="1">
                <a:latin typeface="Times New Roman" panose="02020603050405020304" pitchFamily="18" charset="0"/>
                <a:cs typeface="Times New Roman" panose="02020603050405020304" pitchFamily="18" charset="0"/>
              </a:rPr>
              <a:t>A</a:t>
            </a:r>
            <a:r>
              <a:rPr lang="en-US" sz="800" b="0" i="1" u="none" strike="noStrike" baseline="0" err="1">
                <a:latin typeface="Times New Roman" panose="02020603050405020304" pitchFamily="18" charset="0"/>
                <a:cs typeface="Times New Roman" panose="02020603050405020304" pitchFamily="18" charset="0"/>
              </a:rPr>
              <a:t>tn</a:t>
            </a:r>
            <a:r>
              <a:rPr lang="en-US" sz="800" b="0" i="1"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 (40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0.5*20)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10 = 290 mm	</a:t>
            </a:r>
            <a:r>
              <a:rPr lang="en-US" sz="800" b="0" i="0" u="none" strike="noStrike" baseline="0">
                <a:latin typeface="Times New Roman" panose="02020603050405020304" pitchFamily="18" charset="0"/>
                <a:cs typeface="Times New Roman" panose="02020603050405020304" pitchFamily="18" charset="0"/>
              </a:rPr>
              <a:t> </a:t>
            </a:r>
            <a:r>
              <a:rPr lang="en-US" sz="1800" b="0" i="0" u="none" strike="noStrike" baseline="0">
                <a:latin typeface="Times New Roman" panose="02020603050405020304" pitchFamily="18" charset="0"/>
                <a:cs typeface="Times New Roman" panose="02020603050405020304" pitchFamily="18" charset="0"/>
              </a:rPr>
              <a:t>(along 9-10)</a:t>
            </a:r>
          </a:p>
          <a:p>
            <a:pPr algn="l"/>
            <a:endParaRPr lang="en-US">
              <a:latin typeface="Times New Roman" panose="02020603050405020304" pitchFamily="18" charset="0"/>
              <a:cs typeface="Times New Roman" panose="02020603050405020304" pitchFamily="18" charset="0"/>
            </a:endParaRPr>
          </a:p>
          <a:p>
            <a:pPr algn="l"/>
            <a:r>
              <a:rPr lang="en-CA" err="1">
                <a:latin typeface="Times New Roman" panose="02020603050405020304" pitchFamily="18" charset="0"/>
                <a:cs typeface="Times New Roman" panose="02020603050405020304" pitchFamily="18" charset="0"/>
              </a:rPr>
              <a:t>T</a:t>
            </a:r>
            <a:r>
              <a:rPr lang="en-CA" baseline="-25000" err="1">
                <a:latin typeface="Times New Roman" panose="02020603050405020304" pitchFamily="18" charset="0"/>
                <a:cs typeface="Times New Roman" panose="02020603050405020304" pitchFamily="18" charset="0"/>
              </a:rPr>
              <a:t>bd</a:t>
            </a:r>
            <a:r>
              <a:rPr lang="en-CA" baseline="-25000">
                <a:latin typeface="Times New Roman" panose="02020603050405020304" pitchFamily="18" charset="0"/>
                <a:cs typeface="Times New Roman" panose="02020603050405020304" pitchFamily="18" charset="0"/>
              </a:rPr>
              <a:t> = </a:t>
            </a:r>
            <a:r>
              <a:rPr lang="en-CA" baseline="3000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 5400*250/1.1*sqrt3 + 0.9*290*410/1.25 or 0.9*3900*410/1.25*sqrt3 + 400*250/1.1</a:t>
            </a:r>
            <a:endParaRPr lang="en-US" sz="1800" b="0" i="0" u="none" strike="noStrike" baseline="0">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		794.17 KN or 755.60 KN </a:t>
            </a:r>
          </a:p>
          <a:p>
            <a:pPr algn="l"/>
            <a:endParaRPr lang="en-CA">
              <a:latin typeface="Times New Roman" panose="02020603050405020304" pitchFamily="18" charset="0"/>
              <a:cs typeface="Times New Roman" panose="02020603050405020304" pitchFamily="18" charset="0"/>
            </a:endParaRPr>
          </a:p>
          <a:p>
            <a:pPr algn="l"/>
            <a:r>
              <a:rPr lang="en-CA" err="1">
                <a:latin typeface="Times New Roman" panose="02020603050405020304" pitchFamily="18" charset="0"/>
                <a:cs typeface="Times New Roman" panose="02020603050405020304" pitchFamily="18" charset="0"/>
              </a:rPr>
              <a:t>T</a:t>
            </a:r>
            <a:r>
              <a:rPr lang="en-CA" baseline="-25000" err="1">
                <a:latin typeface="Times New Roman" panose="02020603050405020304" pitchFamily="18" charset="0"/>
                <a:cs typeface="Times New Roman" panose="02020603050405020304" pitchFamily="18" charset="0"/>
              </a:rPr>
              <a:t>bd</a:t>
            </a:r>
            <a:r>
              <a:rPr lang="en-CA">
                <a:latin typeface="Times New Roman" panose="02020603050405020304" pitchFamily="18" charset="0"/>
                <a:cs typeface="Times New Roman" panose="02020603050405020304" pitchFamily="18" charset="0"/>
              </a:rPr>
              <a:t> = 755.60 KN</a:t>
            </a:r>
          </a:p>
          <a:p>
            <a:pPr algn="l"/>
            <a:endParaRPr lang="en-CA">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The ultimate design strength of angle 100 100 </a:t>
            </a:r>
            <a:r>
              <a:rPr lang="en-US">
                <a:latin typeface="Times New Roman" panose="02020603050405020304" pitchFamily="18" charset="0"/>
                <a:cs typeface="Times New Roman" panose="02020603050405020304" pitchFamily="18" charset="0"/>
              </a:rPr>
              <a:t>*</a:t>
            </a:r>
            <a:r>
              <a:rPr lang="en-US" sz="1800" b="0" i="0" u="none" strike="noStrike" baseline="0">
                <a:latin typeface="Times New Roman" panose="02020603050405020304" pitchFamily="18" charset="0"/>
                <a:cs typeface="Times New Roman" panose="02020603050405020304" pitchFamily="18" charset="0"/>
              </a:rPr>
              <a:t>10 = Least of 431.818 KN, 495.60 KN, </a:t>
            </a:r>
            <a:r>
              <a:rPr lang="en-US">
                <a:latin typeface="Times New Roman" panose="02020603050405020304" pitchFamily="18" charset="0"/>
                <a:cs typeface="Times New Roman" panose="02020603050405020304" pitchFamily="18" charset="0"/>
              </a:rPr>
              <a:t>755.60</a:t>
            </a:r>
            <a:r>
              <a:rPr lang="en-US" sz="1800" b="0" i="0" u="none" strike="noStrike" baseline="0">
                <a:latin typeface="Times New Roman" panose="02020603050405020304" pitchFamily="18" charset="0"/>
                <a:cs typeface="Times New Roman" panose="02020603050405020304" pitchFamily="18" charset="0"/>
              </a:rPr>
              <a:t> KN</a:t>
            </a:r>
          </a:p>
          <a:p>
            <a:pPr algn="l"/>
            <a:r>
              <a:rPr lang="en-CA" sz="1800" b="0" i="0" u="none" strike="noStrike" baseline="0">
                <a:latin typeface="Times New Roman" panose="02020603050405020304" pitchFamily="18" charset="0"/>
                <a:cs typeface="Times New Roman" panose="02020603050405020304" pitchFamily="18" charset="0"/>
              </a:rPr>
              <a:t>= 4</a:t>
            </a:r>
            <a:r>
              <a:rPr lang="en-CA">
                <a:latin typeface="Times New Roman" panose="02020603050405020304" pitchFamily="18" charset="0"/>
                <a:cs typeface="Times New Roman" panose="02020603050405020304" pitchFamily="18" charset="0"/>
              </a:rPr>
              <a:t>31.818</a:t>
            </a:r>
            <a:r>
              <a:rPr lang="en-CA" sz="1800" b="0" i="0" u="none" strike="noStrike" baseline="0">
                <a:latin typeface="Times New Roman" panose="02020603050405020304" pitchFamily="18" charset="0"/>
                <a:cs typeface="Times New Roman" panose="02020603050405020304" pitchFamily="18" charset="0"/>
              </a:rPr>
              <a:t> KN</a:t>
            </a:r>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0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A3F8D21C-BF7F-48BB-A2E4-D000DA7DA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071" y="1650837"/>
            <a:ext cx="2781300" cy="2390775"/>
          </a:xfrm>
          <a:prstGeom prst="rect">
            <a:avLst/>
          </a:prstGeom>
        </p:spPr>
      </p:pic>
      <p:sp>
        <p:nvSpPr>
          <p:cNvPr id="3" name="TextBox 2">
            <a:extLst>
              <a:ext uri="{FF2B5EF4-FFF2-40B4-BE49-F238E27FC236}">
                <a16:creationId xmlns:a16="http://schemas.microsoft.com/office/drawing/2014/main" id="{ADED71D2-D311-417C-8BD7-35B696072021}"/>
              </a:ext>
            </a:extLst>
          </p:cNvPr>
          <p:cNvSpPr txBox="1"/>
          <p:nvPr/>
        </p:nvSpPr>
        <p:spPr>
          <a:xfrm>
            <a:off x="517124" y="313301"/>
            <a:ext cx="11165890" cy="5816977"/>
          </a:xfrm>
          <a:prstGeom prst="rect">
            <a:avLst/>
          </a:prstGeom>
          <a:noFill/>
        </p:spPr>
        <p:txBody>
          <a:bodyPr wrap="square">
            <a:spAutoFit/>
          </a:bodyPr>
          <a:lstStyle/>
          <a:p>
            <a:pPr algn="l"/>
            <a:r>
              <a:rPr lang="en-US" sz="1600" b="0" i="0" u="none" strike="noStrike" baseline="0" err="1">
                <a:latin typeface="Times New Roman" panose="02020603050405020304" pitchFamily="18" charset="0"/>
                <a:cs typeface="Times New Roman" panose="02020603050405020304" pitchFamily="18" charset="0"/>
              </a:rPr>
              <a:t>Qsn</a:t>
            </a:r>
            <a:r>
              <a:rPr lang="en-US" sz="1600" b="0" i="0" u="none" strike="noStrike" baseline="0">
                <a:latin typeface="Times New Roman" panose="02020603050405020304" pitchFamily="18" charset="0"/>
                <a:cs typeface="Times New Roman" panose="02020603050405020304" pitchFamily="18" charset="0"/>
              </a:rPr>
              <a:t> 4. </a:t>
            </a:r>
          </a:p>
          <a:p>
            <a:pPr algn="l"/>
            <a:r>
              <a:rPr lang="en-US" sz="1600" b="0" i="0" u="none" strike="noStrike" baseline="0">
                <a:latin typeface="Times New Roman" panose="02020603050405020304" pitchFamily="18" charset="0"/>
                <a:cs typeface="Times New Roman" panose="02020603050405020304" pitchFamily="18" charset="0"/>
              </a:rPr>
              <a:t>Find the ultimate load carrying capacity in the following cases:</a:t>
            </a:r>
          </a:p>
          <a:p>
            <a:pPr algn="l"/>
            <a:r>
              <a:rPr lang="en-US" sz="1600">
                <a:latin typeface="Times New Roman" panose="02020603050405020304" pitchFamily="18" charset="0"/>
                <a:cs typeface="Times New Roman" panose="02020603050405020304" pitchFamily="18" charset="0"/>
              </a:rPr>
              <a:t>(1) </a:t>
            </a:r>
            <a:r>
              <a:rPr lang="en-US" sz="1600" b="0" i="0" u="none" strike="noStrike" baseline="0">
                <a:latin typeface="Times New Roman" panose="02020603050405020304" pitchFamily="18" charset="0"/>
                <a:cs typeface="Times New Roman" panose="02020603050405020304" pitchFamily="18" charset="0"/>
              </a:rPr>
              <a:t> 2 ∠ 75 75 × 12 connected to the same side of the gusset,</a:t>
            </a:r>
          </a:p>
          <a:p>
            <a:pPr algn="l"/>
            <a:r>
              <a:rPr lang="en-US" sz="1600" b="0" i="0" u="none" strike="noStrike" baseline="0">
                <a:latin typeface="Times New Roman" panose="02020603050405020304" pitchFamily="18" charset="0"/>
                <a:cs typeface="Times New Roman" panose="02020603050405020304" pitchFamily="18" charset="0"/>
              </a:rPr>
              <a:t>Assume that in either case tacking bolts are provided and the end connection is done using M24 bolts of property class 4.6. The yield and ultimate strengths of the steel are 250 MPa and 410 MPa, </a:t>
            </a:r>
            <a:r>
              <a:rPr lang="en-CA" sz="1600" b="0" i="0" u="none" strike="noStrike" baseline="0">
                <a:latin typeface="Times New Roman" panose="02020603050405020304" pitchFamily="18" charset="0"/>
                <a:cs typeface="Times New Roman" panose="02020603050405020304" pitchFamily="18" charset="0"/>
              </a:rPr>
              <a:t>respectively.</a:t>
            </a:r>
          </a:p>
          <a:p>
            <a:pPr algn="l"/>
            <a:endParaRPr lang="en-CA">
              <a:latin typeface="Minion-Regular"/>
            </a:endParaRPr>
          </a:p>
          <a:p>
            <a:pPr algn="l"/>
            <a:r>
              <a:rPr lang="en-CA" sz="1800" b="0" u="none" strike="noStrike" baseline="0">
                <a:latin typeface="Minion-Regular"/>
              </a:rPr>
              <a:t>Solution. </a:t>
            </a:r>
          </a:p>
          <a:p>
            <a:pPr algn="l"/>
            <a:r>
              <a:rPr lang="en-US" sz="1600" b="0" u="none" strike="noStrike" baseline="0">
                <a:latin typeface="Times New Roman" panose="02020603050405020304" pitchFamily="18" charset="0"/>
                <a:cs typeface="Times New Roman" panose="02020603050405020304" pitchFamily="18" charset="0"/>
              </a:rPr>
              <a:t>Diameter of the bolt hole = 24 + 2 = 26 mm</a:t>
            </a:r>
          </a:p>
          <a:p>
            <a:pPr algn="l"/>
            <a:r>
              <a:rPr lang="en-CA" sz="1600">
                <a:latin typeface="Times New Roman" panose="02020603050405020304" pitchFamily="18" charset="0"/>
                <a:cs typeface="Times New Roman" panose="02020603050405020304" pitchFamily="18" charset="0"/>
              </a:rPr>
              <a:t>Min. Edge distance =1.7*d</a:t>
            </a:r>
            <a:r>
              <a:rPr lang="en-CA" sz="1600" baseline="-25000">
                <a:latin typeface="Times New Roman" panose="02020603050405020304" pitchFamily="18" charset="0"/>
                <a:cs typeface="Times New Roman" panose="02020603050405020304" pitchFamily="18" charset="0"/>
              </a:rPr>
              <a:t>o</a:t>
            </a:r>
            <a:r>
              <a:rPr lang="en-CA" sz="1600">
                <a:latin typeface="Times New Roman" panose="02020603050405020304" pitchFamily="18" charset="0"/>
                <a:cs typeface="Times New Roman" panose="02020603050405020304" pitchFamily="18" charset="0"/>
              </a:rPr>
              <a:t> = 44.2mm</a:t>
            </a:r>
          </a:p>
          <a:p>
            <a:pPr algn="l"/>
            <a:r>
              <a:rPr lang="en-CA" sz="1600">
                <a:latin typeface="Times New Roman" panose="02020603050405020304" pitchFamily="18" charset="0"/>
                <a:cs typeface="Times New Roman" panose="02020603050405020304" pitchFamily="18" charset="0"/>
              </a:rPr>
              <a:t>Max. edge = 12te or 12*12*(250/400)</a:t>
            </a:r>
            <a:r>
              <a:rPr lang="en-CA" sz="1600" baseline="30000">
                <a:latin typeface="Times New Roman" panose="02020603050405020304" pitchFamily="18" charset="0"/>
                <a:cs typeface="Times New Roman" panose="02020603050405020304" pitchFamily="18" charset="0"/>
              </a:rPr>
              <a:t>0.5 </a:t>
            </a:r>
            <a:r>
              <a:rPr lang="en-CA" sz="1600">
                <a:latin typeface="Times New Roman" panose="02020603050405020304" pitchFamily="18" charset="0"/>
                <a:cs typeface="Times New Roman" panose="02020603050405020304" pitchFamily="18" charset="0"/>
              </a:rPr>
              <a:t>=</a:t>
            </a:r>
            <a:r>
              <a:rPr lang="en-CA" sz="1600" baseline="30000">
                <a:latin typeface="Times New Roman" panose="02020603050405020304" pitchFamily="18" charset="0"/>
                <a:cs typeface="Times New Roman" panose="02020603050405020304" pitchFamily="18" charset="0"/>
              </a:rPr>
              <a:t> </a:t>
            </a:r>
            <a:r>
              <a:rPr lang="en-CA" sz="1600">
                <a:latin typeface="Times New Roman" panose="02020603050405020304" pitchFamily="18" charset="0"/>
                <a:cs typeface="Times New Roman" panose="02020603050405020304" pitchFamily="18" charset="0"/>
              </a:rPr>
              <a:t>113.8mm </a:t>
            </a:r>
            <a:r>
              <a:rPr lang="en-CA" sz="1600" baseline="30000">
                <a:latin typeface="Times New Roman" panose="02020603050405020304" pitchFamily="18" charset="0"/>
                <a:cs typeface="Times New Roman" panose="02020603050405020304" pitchFamily="18" charset="0"/>
              </a:rPr>
              <a:t>  </a:t>
            </a:r>
          </a:p>
          <a:p>
            <a:pPr algn="l"/>
            <a:r>
              <a:rPr lang="en-CA" sz="1600">
                <a:latin typeface="Times New Roman" panose="02020603050405020304" pitchFamily="18" charset="0"/>
                <a:cs typeface="Times New Roman" panose="02020603050405020304" pitchFamily="18" charset="0"/>
              </a:rPr>
              <a:t>edge provided = 50 mm</a:t>
            </a:r>
          </a:p>
          <a:p>
            <a:pPr algn="l"/>
            <a:r>
              <a:rPr lang="en-CA" sz="1600">
                <a:latin typeface="Times New Roman" panose="02020603050405020304" pitchFamily="18" charset="0"/>
                <a:cs typeface="Times New Roman" panose="02020603050405020304" pitchFamily="18" charset="0"/>
              </a:rPr>
              <a:t>Min. pitch = 2.5*24= 60 mm </a:t>
            </a:r>
          </a:p>
          <a:p>
            <a:pPr algn="l"/>
            <a:r>
              <a:rPr lang="en-CA" sz="1600">
                <a:latin typeface="Times New Roman" panose="02020603050405020304" pitchFamily="18" charset="0"/>
                <a:cs typeface="Times New Roman" panose="02020603050405020304" pitchFamily="18" charset="0"/>
              </a:rPr>
              <a:t>Max. pitch =16*12 or 200 = 192mm</a:t>
            </a:r>
          </a:p>
          <a:p>
            <a:pPr algn="l"/>
            <a:r>
              <a:rPr lang="en-CA" sz="1600">
                <a:latin typeface="Times New Roman" panose="02020603050405020304" pitchFamily="18" charset="0"/>
                <a:cs typeface="Times New Roman" panose="02020603050405020304" pitchFamily="18" charset="0"/>
              </a:rPr>
              <a:t>Pitch provide is 80mm</a:t>
            </a:r>
            <a:endParaRPr lang="en-US" sz="1600" b="0" u="none" strike="noStrike" baseline="0">
              <a:latin typeface="Times New Roman" panose="02020603050405020304" pitchFamily="18" charset="0"/>
              <a:cs typeface="Times New Roman" panose="02020603050405020304" pitchFamily="18" charset="0"/>
            </a:endParaRPr>
          </a:p>
          <a:p>
            <a:pPr algn="l"/>
            <a:r>
              <a:rPr lang="en-US" sz="1600" b="0" u="none" strike="noStrike" baseline="0">
                <a:latin typeface="Times New Roman" panose="02020603050405020304" pitchFamily="18" charset="0"/>
                <a:cs typeface="Times New Roman" panose="02020603050405020304" pitchFamily="18" charset="0"/>
              </a:rPr>
              <a:t>Gross area of the cross section of each angle = 1,680 mm</a:t>
            </a:r>
            <a:r>
              <a:rPr lang="en-US" sz="700" b="0" u="none" strike="noStrike" baseline="0">
                <a:latin typeface="Times New Roman" panose="02020603050405020304" pitchFamily="18" charset="0"/>
                <a:cs typeface="Times New Roman" panose="02020603050405020304" pitchFamily="18" charset="0"/>
              </a:rPr>
              <a:t>2</a:t>
            </a:r>
          </a:p>
          <a:p>
            <a:pPr algn="l"/>
            <a:r>
              <a:rPr lang="en-US" sz="1600" b="0" u="none" strike="noStrike" baseline="0">
                <a:latin typeface="Times New Roman" panose="02020603050405020304" pitchFamily="18" charset="0"/>
                <a:cs typeface="Times New Roman" panose="02020603050405020304" pitchFamily="18" charset="0"/>
              </a:rPr>
              <a:t>Design strength of the angles due to yielding, </a:t>
            </a:r>
            <a:r>
              <a:rPr lang="en-US" sz="1600" b="0" u="none" strike="noStrike" baseline="0" err="1">
                <a:latin typeface="Times New Roman" panose="02020603050405020304" pitchFamily="18" charset="0"/>
                <a:cs typeface="Times New Roman" panose="02020603050405020304" pitchFamily="18" charset="0"/>
              </a:rPr>
              <a:t>T</a:t>
            </a:r>
            <a:r>
              <a:rPr lang="en-US" sz="1600" b="0" u="none" strike="noStrike" baseline="-25000" err="1">
                <a:latin typeface="Times New Roman" panose="02020603050405020304" pitchFamily="18" charset="0"/>
                <a:cs typeface="Times New Roman" panose="02020603050405020304" pitchFamily="18" charset="0"/>
              </a:rPr>
              <a:t>dg</a:t>
            </a:r>
            <a:r>
              <a:rPr lang="en-US" sz="1600" b="0" u="none" strike="noStrike" baseline="0">
                <a:latin typeface="Times New Roman" panose="02020603050405020304" pitchFamily="18" charset="0"/>
                <a:cs typeface="Times New Roman" panose="02020603050405020304" pitchFamily="18" charset="0"/>
              </a:rPr>
              <a:t> = 2*1680*(250/1.1) = </a:t>
            </a:r>
            <a:r>
              <a:rPr lang="en-US" sz="1600">
                <a:latin typeface="Times New Roman" panose="02020603050405020304" pitchFamily="18" charset="0"/>
                <a:cs typeface="Times New Roman" panose="02020603050405020304" pitchFamily="18" charset="0"/>
              </a:rPr>
              <a:t>763.63</a:t>
            </a:r>
            <a:r>
              <a:rPr lang="en-US" sz="1600" b="0" u="none" strike="noStrike" baseline="0">
                <a:latin typeface="Times New Roman" panose="02020603050405020304" pitchFamily="18" charset="0"/>
                <a:cs typeface="Times New Roman" panose="02020603050405020304" pitchFamily="18" charset="0"/>
              </a:rPr>
              <a:t> KN</a:t>
            </a:r>
            <a:r>
              <a:rPr lang="en-US" sz="700" b="1" u="none" strike="noStrike" baseline="0">
                <a:latin typeface="Times New Roman" panose="02020603050405020304" pitchFamily="18" charset="0"/>
                <a:cs typeface="Times New Roman" panose="02020603050405020304" pitchFamily="18" charset="0"/>
              </a:rPr>
              <a:t> </a:t>
            </a:r>
            <a:endParaRPr lang="en-US" sz="700">
              <a:latin typeface="Times New Roman" panose="02020603050405020304" pitchFamily="18" charset="0"/>
              <a:cs typeface="Times New Roman" panose="02020603050405020304" pitchFamily="18" charset="0"/>
            </a:endParaRPr>
          </a:p>
          <a:p>
            <a:pPr algn="l"/>
            <a:endParaRPr lang="en-US" sz="1600" b="1" u="none" strike="noStrike" baseline="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Case </a:t>
            </a:r>
            <a:r>
              <a:rPr lang="en-US" sz="1600" u="none" strike="noStrike" baseline="0">
                <a:latin typeface="Times New Roman" panose="02020603050405020304" pitchFamily="18" charset="0"/>
                <a:cs typeface="Times New Roman" panose="02020603050405020304" pitchFamily="18" charset="0"/>
              </a:rPr>
              <a:t>(</a:t>
            </a:r>
            <a:r>
              <a:rPr lang="en-US" sz="1600" u="none" strike="noStrike" baseline="0" err="1">
                <a:latin typeface="Times New Roman" panose="02020603050405020304" pitchFamily="18" charset="0"/>
                <a:cs typeface="Times New Roman" panose="02020603050405020304" pitchFamily="18" charset="0"/>
              </a:rPr>
              <a:t>i</a:t>
            </a:r>
            <a:r>
              <a:rPr lang="en-US" sz="1600" u="none" strike="noStrike" baseline="0">
                <a:latin typeface="Times New Roman" panose="02020603050405020304" pitchFamily="18" charset="0"/>
                <a:cs typeface="Times New Roman" panose="02020603050405020304" pitchFamily="18" charset="0"/>
              </a:rPr>
              <a:t>) 2 ∠ 75 75 × 12 connected to the same side of the gusset</a:t>
            </a:r>
          </a:p>
          <a:p>
            <a:pPr algn="l"/>
            <a:r>
              <a:rPr lang="en-US" sz="1600" u="none" strike="noStrike" baseline="0">
                <a:latin typeface="Times New Roman" panose="02020603050405020304" pitchFamily="18" charset="0"/>
                <a:cs typeface="Times New Roman" panose="02020603050405020304" pitchFamily="18" charset="0"/>
              </a:rPr>
              <a:t>Design of the end connection</a:t>
            </a:r>
          </a:p>
          <a:p>
            <a:pPr algn="l"/>
            <a:r>
              <a:rPr lang="en-CA" sz="1600" b="0" u="none" strike="noStrike" baseline="0" err="1">
                <a:latin typeface="Times New Roman" panose="02020603050405020304" pitchFamily="18" charset="0"/>
                <a:cs typeface="Times New Roman" panose="02020603050405020304" pitchFamily="18" charset="0"/>
              </a:rPr>
              <a:t>V</a:t>
            </a:r>
            <a:r>
              <a:rPr lang="en-CA" sz="1600" b="0" u="none" strike="noStrike" baseline="-25000" err="1">
                <a:latin typeface="Times New Roman" panose="02020603050405020304" pitchFamily="18" charset="0"/>
                <a:cs typeface="Times New Roman" panose="02020603050405020304" pitchFamily="18" charset="0"/>
              </a:rPr>
              <a:t>nsb</a:t>
            </a:r>
            <a:r>
              <a:rPr lang="en-CA" sz="1600" b="0" u="none" strike="noStrike" baseline="0">
                <a:latin typeface="Times New Roman" panose="02020603050405020304" pitchFamily="18" charset="0"/>
                <a:cs typeface="Times New Roman" panose="02020603050405020304" pitchFamily="18" charset="0"/>
              </a:rPr>
              <a:t> =  (400/sqrt3)*1*353 =  81.52 KN</a:t>
            </a:r>
          </a:p>
          <a:p>
            <a:pPr algn="l"/>
            <a:r>
              <a:rPr lang="en-US" sz="1600" b="0" u="none" strike="noStrike" baseline="0">
                <a:latin typeface="Times New Roman" panose="02020603050405020304" pitchFamily="18" charset="0"/>
                <a:cs typeface="Times New Roman" panose="02020603050405020304" pitchFamily="18" charset="0"/>
              </a:rPr>
              <a:t>(for shear plane within bolt threads)</a:t>
            </a:r>
          </a:p>
          <a:p>
            <a:pPr algn="l"/>
            <a:r>
              <a:rPr lang="en-CA" sz="1600" b="0" u="none" strike="noStrike" baseline="0" err="1">
                <a:latin typeface="Times New Roman" panose="02020603050405020304" pitchFamily="18" charset="0"/>
                <a:cs typeface="Times New Roman" panose="02020603050405020304" pitchFamily="18" charset="0"/>
              </a:rPr>
              <a:t>V</a:t>
            </a:r>
            <a:r>
              <a:rPr lang="en-CA" sz="1600" b="0" u="none" strike="noStrike" baseline="-25000" err="1">
                <a:latin typeface="Times New Roman" panose="02020603050405020304" pitchFamily="18" charset="0"/>
                <a:cs typeface="Times New Roman" panose="02020603050405020304" pitchFamily="18" charset="0"/>
              </a:rPr>
              <a:t>dsb</a:t>
            </a:r>
            <a:r>
              <a:rPr lang="en-CA" sz="1600" b="0" u="none" strike="noStrike" baseline="0">
                <a:latin typeface="Times New Roman" panose="02020603050405020304" pitchFamily="18" charset="0"/>
                <a:cs typeface="Times New Roman" panose="02020603050405020304" pitchFamily="18" charset="0"/>
              </a:rPr>
              <a:t> = </a:t>
            </a:r>
            <a:r>
              <a:rPr lang="en-CA" sz="1600">
                <a:latin typeface="Times New Roman" panose="02020603050405020304" pitchFamily="18" charset="0"/>
                <a:cs typeface="Times New Roman" panose="02020603050405020304" pitchFamily="18" charset="0"/>
              </a:rPr>
              <a:t>81.52 </a:t>
            </a:r>
            <a:r>
              <a:rPr lang="en-CA" sz="1600" b="0" u="none" strike="noStrike" baseline="0">
                <a:latin typeface="Times New Roman" panose="02020603050405020304" pitchFamily="18" charset="0"/>
                <a:cs typeface="Times New Roman" panose="02020603050405020304" pitchFamily="18" charset="0"/>
              </a:rPr>
              <a:t>/1.25 = </a:t>
            </a:r>
            <a:r>
              <a:rPr lang="en-CA" sz="1600">
                <a:latin typeface="Times New Roman" panose="02020603050405020304" pitchFamily="18" charset="0"/>
                <a:cs typeface="Times New Roman" panose="02020603050405020304" pitchFamily="18" charset="0"/>
              </a:rPr>
              <a:t> 65.21</a:t>
            </a:r>
            <a:r>
              <a:rPr lang="en-CA" sz="1600" b="0" u="none" strike="noStrike" baseline="0">
                <a:latin typeface="Times New Roman" panose="02020603050405020304" pitchFamily="18" charset="0"/>
                <a:cs typeface="Times New Roman" panose="02020603050405020304" pitchFamily="18" charset="0"/>
              </a:rPr>
              <a:t> KN</a:t>
            </a:r>
          </a:p>
          <a:p>
            <a:pPr algn="l"/>
            <a:r>
              <a:rPr lang="en-CA" sz="1600" err="1">
                <a:latin typeface="Times New Roman" panose="02020603050405020304" pitchFamily="18" charset="0"/>
                <a:cs typeface="Times New Roman" panose="02020603050405020304" pitchFamily="18" charset="0"/>
              </a:rPr>
              <a:t>K</a:t>
            </a:r>
            <a:r>
              <a:rPr lang="en-CA" sz="1600" baseline="-25000" err="1">
                <a:latin typeface="Times New Roman" panose="02020603050405020304" pitchFamily="18" charset="0"/>
                <a:cs typeface="Times New Roman" panose="02020603050405020304" pitchFamily="18" charset="0"/>
              </a:rPr>
              <a:t>b</a:t>
            </a:r>
            <a:r>
              <a:rPr lang="en-CA" sz="1600" baseline="-25000">
                <a:latin typeface="Times New Roman" panose="02020603050405020304" pitchFamily="18" charset="0"/>
                <a:cs typeface="Times New Roman" panose="02020603050405020304" pitchFamily="18" charset="0"/>
              </a:rPr>
              <a:t> </a:t>
            </a:r>
            <a:r>
              <a:rPr lang="en-CA" sz="1600">
                <a:latin typeface="Times New Roman" panose="02020603050405020304" pitchFamily="18" charset="0"/>
                <a:cs typeface="Times New Roman" panose="02020603050405020304" pitchFamily="18" charset="0"/>
              </a:rPr>
              <a:t> is least of (50/3*26), (80/3*26-.25), 400/410, 1= 0.64, 0.77, 0.97,1 is = 0.64</a:t>
            </a:r>
            <a:endParaRPr lang="en-CA" sz="1600" b="0" u="none" strike="noStrike" baseline="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DF5CA5EC-A971-471F-95C2-54C28B1C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247" y="3907000"/>
            <a:ext cx="3838575" cy="2600325"/>
          </a:xfrm>
          <a:prstGeom prst="rect">
            <a:avLst/>
          </a:prstGeom>
        </p:spPr>
      </p:pic>
    </p:spTree>
    <p:extLst>
      <p:ext uri="{BB962C8B-B14F-4D97-AF65-F5344CB8AC3E}">
        <p14:creationId xmlns:p14="http://schemas.microsoft.com/office/powerpoint/2010/main" val="298255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74E47-AF04-4516-9B45-CD537BF9D4BF}"/>
              </a:ext>
            </a:extLst>
          </p:cNvPr>
          <p:cNvSpPr txBox="1"/>
          <p:nvPr/>
        </p:nvSpPr>
        <p:spPr>
          <a:xfrm>
            <a:off x="614778" y="208560"/>
            <a:ext cx="7261384" cy="6463308"/>
          </a:xfrm>
          <a:prstGeom prst="rect">
            <a:avLst/>
          </a:prstGeom>
          <a:noFill/>
        </p:spPr>
        <p:txBody>
          <a:bodyPr wrap="square">
            <a:spAutoFit/>
          </a:bodyPr>
          <a:lstStyle/>
          <a:p>
            <a:pPr algn="l"/>
            <a:r>
              <a:rPr lang="pt-BR" sz="1600" b="0" i="1" u="none" strike="noStrike" baseline="0">
                <a:latin typeface="Times New Roman" panose="02020603050405020304" pitchFamily="18" charset="0"/>
                <a:cs typeface="Times New Roman" panose="02020603050405020304" pitchFamily="18" charset="0"/>
              </a:rPr>
              <a:t>V</a:t>
            </a:r>
            <a:r>
              <a:rPr lang="pt-BR" sz="700" b="0" i="1" u="none" strike="noStrike" baseline="0">
                <a:latin typeface="Times New Roman" panose="02020603050405020304" pitchFamily="18" charset="0"/>
                <a:cs typeface="Times New Roman" panose="02020603050405020304" pitchFamily="18" charset="0"/>
              </a:rPr>
              <a:t>npb </a:t>
            </a:r>
            <a:r>
              <a:rPr lang="pt-BR" sz="1600" b="0" i="0" u="none" strike="noStrike" baseline="0">
                <a:latin typeface="Times New Roman" panose="02020603050405020304" pitchFamily="18" charset="0"/>
                <a:cs typeface="Times New Roman" panose="02020603050405020304" pitchFamily="18" charset="0"/>
              </a:rPr>
              <a:t>= 2.5 × 0.64 × 24 × 10 × 410 = 157.44 KN</a:t>
            </a:r>
          </a:p>
          <a:p>
            <a:pPr algn="l"/>
            <a:r>
              <a:rPr lang="en-CA" sz="1600" b="0" i="1" u="none" strike="noStrike" baseline="0" err="1">
                <a:latin typeface="Times New Roman" panose="02020603050405020304" pitchFamily="18" charset="0"/>
                <a:cs typeface="Times New Roman" panose="02020603050405020304" pitchFamily="18" charset="0"/>
              </a:rPr>
              <a:t>V</a:t>
            </a:r>
            <a:r>
              <a:rPr lang="en-CA" sz="700" b="0" i="1" u="none" strike="noStrike" baseline="0" err="1">
                <a:latin typeface="Times New Roman" panose="02020603050405020304" pitchFamily="18" charset="0"/>
                <a:cs typeface="Times New Roman" panose="02020603050405020304" pitchFamily="18" charset="0"/>
              </a:rPr>
              <a:t>dpb</a:t>
            </a:r>
            <a:r>
              <a:rPr lang="en-CA" sz="7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157.44/1.25 = 125.9 KN</a:t>
            </a:r>
          </a:p>
          <a:p>
            <a:pPr algn="l"/>
            <a:r>
              <a:rPr lang="en-US" sz="1600" b="0" i="0" u="none" strike="noStrike" baseline="0">
                <a:latin typeface="Times New Roman" panose="02020603050405020304" pitchFamily="18" charset="0"/>
                <a:cs typeface="Times New Roman" panose="02020603050405020304" pitchFamily="18" charset="0"/>
              </a:rPr>
              <a:t>Number of bolts = </a:t>
            </a:r>
            <a:r>
              <a:rPr lang="en-US" sz="1600">
                <a:latin typeface="Times New Roman" panose="02020603050405020304" pitchFamily="18" charset="0"/>
                <a:cs typeface="Times New Roman" panose="02020603050405020304" pitchFamily="18" charset="0"/>
              </a:rPr>
              <a:t>763.63</a:t>
            </a:r>
            <a:r>
              <a:rPr lang="en-US" sz="1600" b="0" i="0" u="none" strike="noStrike" baseline="0">
                <a:latin typeface="Times New Roman" panose="02020603050405020304" pitchFamily="18" charset="0"/>
                <a:cs typeface="Times New Roman" panose="02020603050405020304" pitchFamily="18" charset="0"/>
              </a:rPr>
              <a:t>/65.21 = 11.71</a:t>
            </a:r>
            <a:r>
              <a:rPr lang="en-US" sz="1600">
                <a:latin typeface="Times New Roman" panose="02020603050405020304" pitchFamily="18" charset="0"/>
                <a:cs typeface="Times New Roman" panose="02020603050405020304" pitchFamily="18" charset="0"/>
              </a:rPr>
              <a:t> so  12 bolt </a:t>
            </a:r>
            <a:endParaRPr lang="en-US" sz="1600" b="0" i="0" u="none" strike="noStrike" baseline="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6</a:t>
            </a:r>
            <a:r>
              <a:rPr lang="en-US" sz="1600" b="0" i="0" u="none" strike="noStrike" baseline="0">
                <a:latin typeface="Times New Roman" panose="02020603050405020304" pitchFamily="18" charset="0"/>
                <a:cs typeface="Times New Roman" panose="02020603050405020304" pitchFamily="18" charset="0"/>
              </a:rPr>
              <a:t> bolts in each angle may be provided</a:t>
            </a:r>
          </a:p>
          <a:p>
            <a:pPr algn="l"/>
            <a:endParaRPr lang="en-US" sz="1600" b="1" i="1" u="none" strike="noStrike" baseline="0">
              <a:latin typeface="Times New Roman" panose="02020603050405020304" pitchFamily="18" charset="0"/>
              <a:cs typeface="Times New Roman" panose="02020603050405020304" pitchFamily="18" charset="0"/>
            </a:endParaRPr>
          </a:p>
          <a:p>
            <a:pPr algn="l"/>
            <a:r>
              <a:rPr lang="en-US" sz="1600" b="1" i="1" u="none" strike="noStrike" baseline="0">
                <a:latin typeface="Times New Roman" panose="02020603050405020304" pitchFamily="18" charset="0"/>
                <a:cs typeface="Times New Roman" panose="02020603050405020304" pitchFamily="18" charset="0"/>
              </a:rPr>
              <a:t>Design strength due to rupture</a:t>
            </a:r>
          </a:p>
          <a:p>
            <a:pPr algn="l"/>
            <a:r>
              <a:rPr lang="en-CA" sz="1600" b="0" i="1" u="none" strike="noStrike" baseline="0">
                <a:latin typeface="Times New Roman" panose="02020603050405020304" pitchFamily="18" charset="0"/>
                <a:cs typeface="Times New Roman" panose="02020603050405020304" pitchFamily="18" charset="0"/>
              </a:rPr>
              <a:t>b</a:t>
            </a:r>
            <a:r>
              <a:rPr lang="en-CA" sz="700" b="0" i="1" u="none" strike="noStrike" baseline="0">
                <a:latin typeface="Times New Roman" panose="02020603050405020304" pitchFamily="18" charset="0"/>
                <a:cs typeface="Times New Roman" panose="02020603050405020304" pitchFamily="18" charset="0"/>
              </a:rPr>
              <a:t>s </a:t>
            </a:r>
            <a:r>
              <a:rPr lang="en-CA" sz="1600" b="0" i="0" u="none" strike="noStrike" baseline="0">
                <a:latin typeface="Times New Roman" panose="02020603050405020304" pitchFamily="18" charset="0"/>
                <a:cs typeface="Times New Roman" panose="02020603050405020304" pitchFamily="18" charset="0"/>
              </a:rPr>
              <a:t>= 40 + 75 − 12 = 103 mm</a:t>
            </a:r>
          </a:p>
          <a:p>
            <a:pPr algn="l"/>
            <a:r>
              <a:rPr lang="en-US" sz="1600" b="0" i="0" u="none" strike="noStrike" baseline="0">
                <a:latin typeface="Times New Roman" panose="02020603050405020304" pitchFamily="18" charset="0"/>
                <a:cs typeface="Times New Roman" panose="02020603050405020304" pitchFamily="18" charset="0"/>
              </a:rPr>
              <a:t>Length of the connection, </a:t>
            </a:r>
            <a:r>
              <a:rPr lang="en-US" sz="1600" b="0" i="1" u="none" strike="noStrike" baseline="0">
                <a:latin typeface="Times New Roman" panose="02020603050405020304" pitchFamily="18" charset="0"/>
                <a:cs typeface="Times New Roman" panose="02020603050405020304" pitchFamily="18" charset="0"/>
              </a:rPr>
              <a:t>L</a:t>
            </a:r>
            <a:r>
              <a:rPr lang="en-US" sz="700" b="0" i="1" u="none" strike="noStrike" baseline="0">
                <a:latin typeface="Times New Roman" panose="02020603050405020304" pitchFamily="18" charset="0"/>
                <a:cs typeface="Times New Roman" panose="02020603050405020304" pitchFamily="18" charset="0"/>
              </a:rPr>
              <a:t>c </a:t>
            </a:r>
            <a:r>
              <a:rPr lang="en-US" sz="1600" b="0" i="0" u="none" strike="noStrike" baseline="0">
                <a:latin typeface="Times New Roman" panose="02020603050405020304" pitchFamily="18" charset="0"/>
                <a:cs typeface="Times New Roman" panose="02020603050405020304" pitchFamily="18" charset="0"/>
              </a:rPr>
              <a:t>= 5 × 80 = </a:t>
            </a:r>
            <a:r>
              <a:rPr lang="en-US" sz="1600">
                <a:latin typeface="Times New Roman" panose="02020603050405020304" pitchFamily="18" charset="0"/>
                <a:cs typeface="Times New Roman" panose="02020603050405020304" pitchFamily="18" charset="0"/>
              </a:rPr>
              <a:t>400</a:t>
            </a:r>
            <a:r>
              <a:rPr lang="en-US" sz="1600" b="0" i="0" u="none" strike="noStrike" baseline="0">
                <a:latin typeface="Times New Roman" panose="02020603050405020304" pitchFamily="18" charset="0"/>
                <a:cs typeface="Times New Roman" panose="02020603050405020304" pitchFamily="18" charset="0"/>
              </a:rPr>
              <a:t> mm</a:t>
            </a:r>
          </a:p>
          <a:p>
            <a:pPr algn="l"/>
            <a:r>
              <a:rPr lang="en-CA" sz="1800" b="0" i="1" u="none" strike="noStrike" baseline="0">
                <a:latin typeface="SymbolItalic"/>
              </a:rPr>
              <a:t>b</a:t>
            </a:r>
            <a:r>
              <a:rPr lang="en-CA" sz="1800" b="1" i="1" u="none" strike="noStrike" baseline="0">
                <a:latin typeface="SymbolItalic"/>
              </a:rPr>
              <a:t> </a:t>
            </a:r>
            <a:r>
              <a:rPr lang="en-CA" sz="1600" i="1" u="none" strike="noStrike" baseline="0">
                <a:latin typeface="Times New Roman" panose="02020603050405020304" pitchFamily="18" charset="0"/>
                <a:cs typeface="Times New Roman" panose="02020603050405020304" pitchFamily="18" charset="0"/>
              </a:rPr>
              <a:t> =  1.4 - .0076(75/12)(250/410)(103/400) = 0.765</a:t>
            </a:r>
          </a:p>
          <a:p>
            <a:pPr algn="l"/>
            <a:r>
              <a:rPr lang="en-CA" sz="1600" i="1" err="1">
                <a:latin typeface="Times New Roman" panose="02020603050405020304" pitchFamily="18" charset="0"/>
                <a:cs typeface="Times New Roman" panose="02020603050405020304" pitchFamily="18" charset="0"/>
              </a:rPr>
              <a:t>T</a:t>
            </a:r>
            <a:r>
              <a:rPr lang="en-CA" sz="1600" i="1" baseline="-25000" err="1">
                <a:latin typeface="Times New Roman" panose="02020603050405020304" pitchFamily="18" charset="0"/>
                <a:cs typeface="Times New Roman" panose="02020603050405020304" pitchFamily="18" charset="0"/>
              </a:rPr>
              <a:t>dn</a:t>
            </a:r>
            <a:r>
              <a:rPr lang="en-CA" sz="1600" i="1" baseline="-25000">
                <a:latin typeface="Times New Roman" panose="02020603050405020304" pitchFamily="18" charset="0"/>
                <a:cs typeface="Times New Roman" panose="02020603050405020304" pitchFamily="18" charset="0"/>
              </a:rPr>
              <a:t> =  </a:t>
            </a:r>
            <a:r>
              <a:rPr lang="en-CA" sz="1600" i="1">
                <a:latin typeface="Times New Roman" panose="02020603050405020304" pitchFamily="18" charset="0"/>
                <a:cs typeface="Times New Roman" panose="02020603050405020304" pitchFamily="18" charset="0"/>
              </a:rPr>
              <a:t>{0.9*(75-5-26)*12*410}/1.25 +{(.765*(75-5)*12*250)}/1.1 = 301.911 KN</a:t>
            </a:r>
            <a:endParaRPr lang="en-US" sz="1400" i="0" u="none" strike="noStrike" baseline="0">
              <a:latin typeface="Times New Roman" panose="02020603050405020304" pitchFamily="18" charset="0"/>
              <a:cs typeface="Times New Roman" panose="02020603050405020304" pitchFamily="18" charset="0"/>
            </a:endParaRPr>
          </a:p>
          <a:p>
            <a:pPr algn="l"/>
            <a:r>
              <a:rPr lang="en-CA" sz="1600" b="0" i="0" u="none" strike="noStrike" baseline="0">
                <a:latin typeface="Times New Roman" panose="02020603050405020304" pitchFamily="18" charset="0"/>
                <a:cs typeface="Times New Roman" panose="02020603050405020304" pitchFamily="18" charset="0"/>
              </a:rPr>
              <a:t>For 2 ∠ 75 75 × 12 , </a:t>
            </a:r>
            <a:r>
              <a:rPr lang="en-CA" sz="1600" b="0" i="1" u="none" strike="noStrike" baseline="0" err="1">
                <a:latin typeface="Times New Roman" panose="02020603050405020304" pitchFamily="18" charset="0"/>
                <a:cs typeface="Times New Roman" panose="02020603050405020304" pitchFamily="18" charset="0"/>
              </a:rPr>
              <a:t>T</a:t>
            </a:r>
            <a:r>
              <a:rPr lang="en-CA" sz="1600" b="0" i="1" u="none" strike="noStrike" baseline="-25000" err="1">
                <a:latin typeface="Times New Roman" panose="02020603050405020304" pitchFamily="18" charset="0"/>
                <a:cs typeface="Times New Roman" panose="02020603050405020304" pitchFamily="18" charset="0"/>
              </a:rPr>
              <a:t>dn</a:t>
            </a:r>
            <a:r>
              <a:rPr lang="en-CA" sz="16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2 × 301.911 = 603.82 KN</a:t>
            </a:r>
          </a:p>
          <a:p>
            <a:pPr algn="l"/>
            <a:endParaRPr lang="en-US" sz="1600" b="1" i="1" u="none" strike="noStrike" baseline="0">
              <a:latin typeface="Times New Roman" panose="02020603050405020304" pitchFamily="18" charset="0"/>
              <a:cs typeface="Times New Roman" panose="02020603050405020304" pitchFamily="18" charset="0"/>
            </a:endParaRPr>
          </a:p>
          <a:p>
            <a:pPr algn="l"/>
            <a:r>
              <a:rPr lang="en-US" sz="1600" b="1" i="1" u="none" strike="noStrike" baseline="0">
                <a:latin typeface="Times New Roman" panose="02020603050405020304" pitchFamily="18" charset="0"/>
                <a:cs typeface="Times New Roman" panose="02020603050405020304" pitchFamily="18" charset="0"/>
              </a:rPr>
              <a:t>Design strength due to block shear</a:t>
            </a:r>
          </a:p>
          <a:p>
            <a:pPr algn="l"/>
            <a:r>
              <a:rPr lang="en-US" sz="1600" b="0" i="1" u="none" strike="noStrike" baseline="0">
                <a:latin typeface="Times New Roman" panose="02020603050405020304" pitchFamily="18" charset="0"/>
                <a:cs typeface="Times New Roman" panose="02020603050405020304" pitchFamily="18" charset="0"/>
              </a:rPr>
              <a:t>A</a:t>
            </a:r>
            <a:r>
              <a:rPr lang="en-US" sz="1600" b="0" i="1" u="none" strike="noStrike" baseline="-25000">
                <a:latin typeface="Times New Roman" panose="02020603050405020304" pitchFamily="18" charset="0"/>
                <a:cs typeface="Times New Roman" panose="02020603050405020304" pitchFamily="18" charset="0"/>
              </a:rPr>
              <a:t>vg</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450 × 12 = 5400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1-5 )</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vn</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(450 − 5.5 × 26) × 12 = 3684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1-5)</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tg</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35 × 12 = 420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5-6)</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tn</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(35 − 0.5 × 26) × 12 = 264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5-6 )</a:t>
            </a:r>
          </a:p>
          <a:p>
            <a:pPr algn="l"/>
            <a:r>
              <a:rPr lang="en-US" sz="1600" err="1">
                <a:latin typeface="Times New Roman" panose="02020603050405020304" pitchFamily="18" charset="0"/>
                <a:cs typeface="Times New Roman" panose="02020603050405020304" pitchFamily="18" charset="0"/>
              </a:rPr>
              <a:t>T</a:t>
            </a:r>
            <a:r>
              <a:rPr lang="en-US" sz="1600" baseline="-25000" err="1">
                <a:latin typeface="Times New Roman" panose="02020603050405020304" pitchFamily="18" charset="0"/>
                <a:cs typeface="Times New Roman" panose="02020603050405020304" pitchFamily="18" charset="0"/>
              </a:rPr>
              <a:t>bd</a:t>
            </a:r>
            <a:r>
              <a:rPr lang="en-US" sz="1600">
                <a:latin typeface="Times New Roman" panose="02020603050405020304" pitchFamily="18" charset="0"/>
                <a:cs typeface="Times New Roman" panose="02020603050405020304" pitchFamily="18" charset="0"/>
              </a:rPr>
              <a:t> = 5400*250/(1.1*sqrt3) + 0.9*264*410/1.25 </a:t>
            </a:r>
          </a:p>
          <a:p>
            <a:pPr algn="l"/>
            <a:r>
              <a:rPr lang="en-US" sz="1600">
                <a:latin typeface="Times New Roman" panose="02020603050405020304" pitchFamily="18" charset="0"/>
                <a:cs typeface="Times New Roman" panose="02020603050405020304" pitchFamily="18" charset="0"/>
              </a:rPr>
              <a:t>		or</a:t>
            </a:r>
          </a:p>
          <a:p>
            <a:pPr algn="l"/>
            <a:r>
              <a:rPr lang="en-US" sz="1600">
                <a:latin typeface="Times New Roman" panose="02020603050405020304" pitchFamily="18" charset="0"/>
                <a:cs typeface="Times New Roman" panose="02020603050405020304" pitchFamily="18" charset="0"/>
              </a:rPr>
              <a:t>	0.9*3684*410/(1.25*sqrt3) + 420*250/1.1 </a:t>
            </a:r>
          </a:p>
          <a:p>
            <a:pPr algn="l"/>
            <a:r>
              <a:rPr lang="en-US" sz="1400">
                <a:latin typeface="Times New Roman" panose="02020603050405020304" pitchFamily="18" charset="0"/>
                <a:cs typeface="Times New Roman" panose="02020603050405020304" pitchFamily="18" charset="0"/>
              </a:rPr>
              <a:t>	786.49 KN or 723.33 KN </a:t>
            </a:r>
          </a:p>
          <a:p>
            <a:pPr algn="l"/>
            <a:r>
              <a:rPr lang="en-US" sz="1400" err="1">
                <a:latin typeface="Times New Roman" panose="02020603050405020304" pitchFamily="18" charset="0"/>
                <a:cs typeface="Times New Roman" panose="02020603050405020304" pitchFamily="18" charset="0"/>
              </a:rPr>
              <a:t>T</a:t>
            </a:r>
            <a:r>
              <a:rPr lang="en-US" sz="1400" baseline="-25000" err="1">
                <a:latin typeface="Times New Roman" panose="02020603050405020304" pitchFamily="18" charset="0"/>
                <a:cs typeface="Times New Roman" panose="02020603050405020304" pitchFamily="18" charset="0"/>
              </a:rPr>
              <a:t>bd</a:t>
            </a:r>
            <a:r>
              <a:rPr lang="en-US" sz="1400" baseline="-25000">
                <a:latin typeface="Times New Roman" panose="02020603050405020304" pitchFamily="18" charset="0"/>
                <a:cs typeface="Times New Roman" panose="02020603050405020304" pitchFamily="18" charset="0"/>
              </a:rPr>
              <a:t> = </a:t>
            </a:r>
            <a:r>
              <a:rPr lang="en-US" sz="1400">
                <a:latin typeface="Times New Roman" panose="02020603050405020304" pitchFamily="18" charset="0"/>
                <a:cs typeface="Times New Roman" panose="02020603050405020304" pitchFamily="18" charset="0"/>
              </a:rPr>
              <a:t> 723.33 KN </a:t>
            </a:r>
          </a:p>
          <a:p>
            <a:pPr algn="l"/>
            <a:r>
              <a:rPr lang="en-CA" sz="1600" b="0" i="0" u="none" strike="noStrike" baseline="0">
                <a:latin typeface="Times New Roman" panose="02020603050405020304" pitchFamily="18" charset="0"/>
                <a:cs typeface="Times New Roman" panose="02020603050405020304" pitchFamily="18" charset="0"/>
              </a:rPr>
              <a:t>For 2 ∠ 75 75 × 10, </a:t>
            </a:r>
            <a:r>
              <a:rPr lang="en-CA" sz="1600" b="0" i="1" u="none" strike="noStrike" baseline="0" err="1">
                <a:latin typeface="Times New Roman" panose="02020603050405020304" pitchFamily="18" charset="0"/>
                <a:cs typeface="Times New Roman" panose="02020603050405020304" pitchFamily="18" charset="0"/>
              </a:rPr>
              <a:t>T</a:t>
            </a:r>
            <a:r>
              <a:rPr lang="en-CA" sz="1600" b="0" i="1" u="none" strike="noStrike" baseline="-25000" err="1">
                <a:latin typeface="Times New Roman" panose="02020603050405020304" pitchFamily="18" charset="0"/>
                <a:cs typeface="Times New Roman" panose="02020603050405020304" pitchFamily="18" charset="0"/>
              </a:rPr>
              <a:t>bd</a:t>
            </a:r>
            <a:r>
              <a:rPr lang="en-CA" sz="16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2 × 723.33 = 1446.66 KN</a:t>
            </a:r>
          </a:p>
          <a:p>
            <a:pPr algn="l"/>
            <a:r>
              <a:rPr lang="en-US" sz="1600" b="0" i="0" u="none" strike="noStrike" baseline="0">
                <a:latin typeface="Times New Roman" panose="02020603050405020304" pitchFamily="18" charset="0"/>
                <a:cs typeface="Times New Roman" panose="02020603050405020304" pitchFamily="18" charset="0"/>
              </a:rPr>
              <a:t>The ultimate load carrying capacity of 2 ∠ 75 75 × 12</a:t>
            </a:r>
          </a:p>
          <a:p>
            <a:pPr algn="l"/>
            <a:r>
              <a:rPr lang="en-US" sz="1600" b="0" i="0" u="none" strike="noStrike" baseline="0">
                <a:latin typeface="Times New Roman" panose="02020603050405020304" pitchFamily="18" charset="0"/>
                <a:cs typeface="Times New Roman" panose="02020603050405020304" pitchFamily="18" charset="0"/>
              </a:rPr>
              <a:t>= least of 763.63 KN, 603.82 KN, 1221.69 KN</a:t>
            </a:r>
          </a:p>
          <a:p>
            <a:pPr algn="l"/>
            <a:r>
              <a:rPr lang="en-CA" sz="1600" b="0" i="0" u="none" strike="noStrike" baseline="0">
                <a:latin typeface="Times New Roman" panose="02020603050405020304" pitchFamily="18" charset="0"/>
                <a:cs typeface="Times New Roman" panose="02020603050405020304" pitchFamily="18" charset="0"/>
              </a:rPr>
              <a:t>= 603.82 KN</a:t>
            </a:r>
            <a:endParaRPr lang="en-CA" sz="1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7A4508-0AD6-4171-AB38-BBE388268573}"/>
              </a:ext>
            </a:extLst>
          </p:cNvPr>
          <p:cNvSpPr txBox="1"/>
          <p:nvPr/>
        </p:nvSpPr>
        <p:spPr>
          <a:xfrm>
            <a:off x="7922815" y="677464"/>
            <a:ext cx="4008970" cy="3693319"/>
          </a:xfrm>
          <a:prstGeom prst="rect">
            <a:avLst/>
          </a:prstGeom>
          <a:noFill/>
        </p:spPr>
        <p:txBody>
          <a:bodyPr wrap="square">
            <a:spAutoFit/>
          </a:bodyPr>
          <a:lstStyle/>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endParaRPr lang="en-US" i="1">
              <a:latin typeface="Times New Roman" panose="02020603050405020304" pitchFamily="18" charset="0"/>
              <a:cs typeface="Times New Roman" panose="02020603050405020304" pitchFamily="18" charset="0"/>
            </a:endParaRPr>
          </a:p>
          <a:p>
            <a:pPr algn="l"/>
            <a:endParaRPr lang="en-US" sz="1800" b="0" i="1" u="none" strike="noStrike" baseline="0">
              <a:latin typeface="Times New Roman" panose="02020603050405020304" pitchFamily="18" charset="0"/>
              <a:cs typeface="Times New Roman" panose="02020603050405020304" pitchFamily="18" charset="0"/>
            </a:endParaRPr>
          </a:p>
          <a:p>
            <a:pPr algn="l"/>
            <a:r>
              <a:rPr lang="en-US" sz="1800" b="0" i="1" u="none" strike="noStrike" baseline="0">
                <a:latin typeface="Times New Roman" panose="02020603050405020304" pitchFamily="18" charset="0"/>
                <a:cs typeface="Times New Roman" panose="02020603050405020304" pitchFamily="18" charset="0"/>
              </a:rPr>
              <a:t>w </a:t>
            </a:r>
            <a:r>
              <a:rPr lang="en-US" sz="1800" b="0" i="0" u="none" strike="noStrike" baseline="0">
                <a:latin typeface="Times New Roman" panose="02020603050405020304" pitchFamily="18" charset="0"/>
                <a:cs typeface="Times New Roman" panose="02020603050405020304" pitchFamily="18" charset="0"/>
              </a:rPr>
              <a:t>= width of the outstanding leg</a:t>
            </a:r>
          </a:p>
          <a:p>
            <a:pPr algn="l"/>
            <a:r>
              <a:rPr lang="en-US" sz="1800" b="0" i="1" u="none" strike="noStrike" baseline="0">
                <a:latin typeface="Times New Roman" panose="02020603050405020304" pitchFamily="18" charset="0"/>
                <a:cs typeface="Times New Roman" panose="02020603050405020304" pitchFamily="18" charset="0"/>
              </a:rPr>
              <a:t>b</a:t>
            </a:r>
            <a:r>
              <a:rPr lang="en-US" sz="800" b="0" i="1" u="none" strike="noStrike" baseline="0">
                <a:latin typeface="Times New Roman" panose="02020603050405020304" pitchFamily="18" charset="0"/>
                <a:cs typeface="Times New Roman" panose="02020603050405020304" pitchFamily="18" charset="0"/>
              </a:rPr>
              <a:t>s </a:t>
            </a:r>
            <a:r>
              <a:rPr lang="en-US" sz="1800" b="0" i="0" u="none" strike="noStrike" baseline="0">
                <a:latin typeface="Times New Roman" panose="02020603050405020304" pitchFamily="18" charset="0"/>
                <a:cs typeface="Times New Roman" panose="02020603050405020304" pitchFamily="18" charset="0"/>
              </a:rPr>
              <a:t>= shear lag width </a:t>
            </a:r>
          </a:p>
          <a:p>
            <a:pPr algn="l"/>
            <a:r>
              <a:rPr lang="en-US" sz="1800" b="0" i="1" u="none" strike="noStrike" baseline="0">
                <a:latin typeface="Times New Roman" panose="02020603050405020304" pitchFamily="18" charset="0"/>
                <a:cs typeface="Times New Roman" panose="02020603050405020304" pitchFamily="18" charset="0"/>
              </a:rPr>
              <a:t>L</a:t>
            </a:r>
            <a:r>
              <a:rPr lang="en-US" sz="800" b="0" i="1" u="none" strike="noStrike" baseline="0">
                <a:latin typeface="Times New Roman" panose="02020603050405020304" pitchFamily="18" charset="0"/>
                <a:cs typeface="Times New Roman" panose="02020603050405020304" pitchFamily="18" charset="0"/>
              </a:rPr>
              <a:t>c </a:t>
            </a:r>
            <a:r>
              <a:rPr lang="en-US" sz="1800" b="0" i="0" u="none" strike="noStrike" baseline="0">
                <a:latin typeface="Times New Roman" panose="02020603050405020304" pitchFamily="18" charset="0"/>
                <a:cs typeface="Times New Roman" panose="02020603050405020304" pitchFamily="18" charset="0"/>
              </a:rPr>
              <a:t>= length of the end connection, </a:t>
            </a:r>
          </a:p>
          <a:p>
            <a:pPr algn="l"/>
            <a:r>
              <a:rPr lang="en-US" sz="1800" b="0" i="0" u="none" strike="noStrike" baseline="0">
                <a:latin typeface="Times New Roman" panose="02020603050405020304" pitchFamily="18" charset="0"/>
                <a:cs typeface="Times New Roman" panose="02020603050405020304" pitchFamily="18" charset="0"/>
              </a:rPr>
              <a:t>i.e., distance between the outermost bolts or length of</a:t>
            </a:r>
          </a:p>
          <a:p>
            <a:pPr algn="l"/>
            <a:r>
              <a:rPr lang="en-US" sz="1800" b="0" i="0" u="none" strike="noStrike" baseline="0">
                <a:latin typeface="Times New Roman" panose="02020603050405020304" pitchFamily="18" charset="0"/>
                <a:cs typeface="Times New Roman" panose="02020603050405020304" pitchFamily="18" charset="0"/>
              </a:rPr>
              <a:t>the weld along the direction of load</a:t>
            </a:r>
            <a:endParaRPr lang="en-CA">
              <a:latin typeface="Times New Roman" panose="02020603050405020304" pitchFamily="18" charset="0"/>
              <a:cs typeface="Times New Roman" panose="02020603050405020304" pitchFamily="18" charset="0"/>
            </a:endParaRPr>
          </a:p>
        </p:txBody>
      </p:sp>
      <p:pic>
        <p:nvPicPr>
          <p:cNvPr id="6" name="Picture 5" descr="Text&#10;&#10;Description automatically generated with low confidence">
            <a:extLst>
              <a:ext uri="{FF2B5EF4-FFF2-40B4-BE49-F238E27FC236}">
                <a16:creationId xmlns:a16="http://schemas.microsoft.com/office/drawing/2014/main" id="{EA35C2EB-4A10-42B1-9935-B1B327BCD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175" y="767789"/>
            <a:ext cx="3438525" cy="1756335"/>
          </a:xfrm>
          <a:prstGeom prst="rect">
            <a:avLst/>
          </a:prstGeom>
        </p:spPr>
      </p:pic>
      <p:pic>
        <p:nvPicPr>
          <p:cNvPr id="7" name="Picture 6" descr="Diagram&#10;&#10;Description automatically generated">
            <a:extLst>
              <a:ext uri="{FF2B5EF4-FFF2-40B4-BE49-F238E27FC236}">
                <a16:creationId xmlns:a16="http://schemas.microsoft.com/office/drawing/2014/main" id="{120B0B06-0CA7-41E8-96EE-3DCB14183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815" y="4571401"/>
            <a:ext cx="3849575" cy="1825410"/>
          </a:xfrm>
          <a:prstGeom prst="rect">
            <a:avLst/>
          </a:prstGeom>
        </p:spPr>
      </p:pic>
      <p:cxnSp>
        <p:nvCxnSpPr>
          <p:cNvPr id="9" name="Straight Connector 8">
            <a:extLst>
              <a:ext uri="{FF2B5EF4-FFF2-40B4-BE49-F238E27FC236}">
                <a16:creationId xmlns:a16="http://schemas.microsoft.com/office/drawing/2014/main" id="{79A37034-100F-43E0-A4E0-26897390CF20}"/>
              </a:ext>
            </a:extLst>
          </p:cNvPr>
          <p:cNvCxnSpPr/>
          <p:nvPr/>
        </p:nvCxnSpPr>
        <p:spPr>
          <a:xfrm>
            <a:off x="7876162" y="68937"/>
            <a:ext cx="93306" cy="6256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38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843FAC9F-4128-41BD-8626-E4C257DDB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480" y="1606058"/>
            <a:ext cx="6476796" cy="2378113"/>
          </a:xfrm>
          <a:prstGeom prst="rect">
            <a:avLst/>
          </a:prstGeom>
        </p:spPr>
      </p:pic>
      <p:sp>
        <p:nvSpPr>
          <p:cNvPr id="3" name="TextBox 2">
            <a:extLst>
              <a:ext uri="{FF2B5EF4-FFF2-40B4-BE49-F238E27FC236}">
                <a16:creationId xmlns:a16="http://schemas.microsoft.com/office/drawing/2014/main" id="{764515AA-F378-44DF-943E-CA8CCFC8CE80}"/>
              </a:ext>
            </a:extLst>
          </p:cNvPr>
          <p:cNvSpPr txBox="1"/>
          <p:nvPr/>
        </p:nvSpPr>
        <p:spPr>
          <a:xfrm>
            <a:off x="328473" y="178384"/>
            <a:ext cx="11670694" cy="6217087"/>
          </a:xfrm>
          <a:prstGeom prst="rect">
            <a:avLst/>
          </a:prstGeom>
          <a:noFill/>
        </p:spPr>
        <p:txBody>
          <a:bodyPr wrap="square">
            <a:spAutoFit/>
          </a:bodyPr>
          <a:lstStyle/>
          <a:p>
            <a:pPr algn="l"/>
            <a:r>
              <a:rPr lang="en-US" b="0" i="0" u="none" strike="noStrike" baseline="0" err="1">
                <a:latin typeface="Times New Roman" panose="02020603050405020304" pitchFamily="18" charset="0"/>
                <a:cs typeface="Times New Roman" panose="02020603050405020304" pitchFamily="18" charset="0"/>
              </a:rPr>
              <a:t>Qsn</a:t>
            </a:r>
            <a:r>
              <a:rPr lang="en-US" b="0" i="0" u="none" strike="noStrike" baseline="0">
                <a:latin typeface="Times New Roman" panose="02020603050405020304" pitchFamily="18" charset="0"/>
                <a:cs typeface="Times New Roman" panose="02020603050405020304" pitchFamily="18" charset="0"/>
              </a:rPr>
              <a:t> 4. B) </a:t>
            </a:r>
          </a:p>
          <a:p>
            <a:pPr algn="l"/>
            <a:r>
              <a:rPr lang="en-US" b="0" i="0" u="none" strike="noStrike" baseline="0">
                <a:latin typeface="Times New Roman" panose="02020603050405020304" pitchFamily="18" charset="0"/>
                <a:cs typeface="Times New Roman" panose="02020603050405020304" pitchFamily="18" charset="0"/>
              </a:rPr>
              <a:t>Find the ultimate load carrying capacity in the following cases:</a:t>
            </a:r>
          </a:p>
          <a:p>
            <a:pPr algn="l"/>
            <a:r>
              <a:rPr lang="en-US">
                <a:latin typeface="Times New Roman" panose="02020603050405020304" pitchFamily="18" charset="0"/>
                <a:cs typeface="Times New Roman" panose="02020603050405020304" pitchFamily="18" charset="0"/>
              </a:rPr>
              <a:t>(1) </a:t>
            </a:r>
            <a:r>
              <a:rPr lang="en-US" b="0" i="0" u="none" strike="noStrike" baseline="0">
                <a:latin typeface="Times New Roman" panose="02020603050405020304" pitchFamily="18" charset="0"/>
                <a:cs typeface="Times New Roman" panose="02020603050405020304" pitchFamily="18" charset="0"/>
              </a:rPr>
              <a:t> 2 ∠ 75 75 × 12 connected to both sides of the gusset plate,</a:t>
            </a:r>
          </a:p>
          <a:p>
            <a:pPr algn="l"/>
            <a:r>
              <a:rPr lang="en-US" b="0" i="0" u="none" strike="noStrike" baseline="0">
                <a:latin typeface="Times New Roman" panose="02020603050405020304" pitchFamily="18" charset="0"/>
                <a:cs typeface="Times New Roman" panose="02020603050405020304" pitchFamily="18" charset="0"/>
              </a:rPr>
              <a:t>Assume that in either case tacking bolts are provided and the end connection is done using M24 bolts of property class 4.6. The yield and ultimate strengths of the steel are 250 MPa and 410 MPa, </a:t>
            </a:r>
            <a:r>
              <a:rPr lang="en-CA" b="0" i="0" u="none" strike="noStrike" baseline="0">
                <a:latin typeface="Times New Roman" panose="02020603050405020304" pitchFamily="18" charset="0"/>
                <a:cs typeface="Times New Roman" panose="02020603050405020304" pitchFamily="18" charset="0"/>
              </a:rPr>
              <a:t>respectively </a:t>
            </a:r>
            <a:r>
              <a:rPr lang="en-CA">
                <a:latin typeface="Times New Roman" panose="02020603050405020304" pitchFamily="18" charset="0"/>
                <a:cs typeface="Times New Roman" panose="02020603050405020304" pitchFamily="18" charset="0"/>
              </a:rPr>
              <a:t>a</a:t>
            </a:r>
            <a:r>
              <a:rPr lang="en-CA" b="0" i="0" u="none" strike="noStrike" baseline="0">
                <a:latin typeface="Times New Roman" panose="02020603050405020304" pitchFamily="18" charset="0"/>
                <a:cs typeface="Times New Roman" panose="02020603050405020304" pitchFamily="18" charset="0"/>
              </a:rPr>
              <a:t>nd thickness of gusset plate is 12mm. </a:t>
            </a:r>
          </a:p>
          <a:p>
            <a:pPr algn="l"/>
            <a:r>
              <a:rPr lang="en-CA" sz="2000" b="0" u="none" strike="noStrike" baseline="0">
                <a:latin typeface="Times New Roman" panose="02020603050405020304" pitchFamily="18" charset="0"/>
                <a:cs typeface="Times New Roman" panose="02020603050405020304" pitchFamily="18" charset="0"/>
              </a:rPr>
              <a:t>Solution. </a:t>
            </a:r>
          </a:p>
          <a:p>
            <a:pPr algn="l"/>
            <a:r>
              <a:rPr lang="en-US" b="0" u="none" strike="noStrike" baseline="0">
                <a:latin typeface="Times New Roman" panose="02020603050405020304" pitchFamily="18" charset="0"/>
                <a:cs typeface="Times New Roman" panose="02020603050405020304" pitchFamily="18" charset="0"/>
              </a:rPr>
              <a:t>Diameter of the bolt hole = 24 + 2 = 26 mm</a:t>
            </a:r>
          </a:p>
          <a:p>
            <a:pPr algn="l"/>
            <a:r>
              <a:rPr lang="en-CA">
                <a:latin typeface="Times New Roman" panose="02020603050405020304" pitchFamily="18" charset="0"/>
                <a:cs typeface="Times New Roman" panose="02020603050405020304" pitchFamily="18" charset="0"/>
              </a:rPr>
              <a:t>Min. Edge distance =1.7*d</a:t>
            </a:r>
            <a:r>
              <a:rPr lang="en-CA" baseline="-25000">
                <a:latin typeface="Times New Roman" panose="02020603050405020304" pitchFamily="18" charset="0"/>
                <a:cs typeface="Times New Roman" panose="02020603050405020304" pitchFamily="18" charset="0"/>
              </a:rPr>
              <a:t>o</a:t>
            </a:r>
            <a:r>
              <a:rPr lang="en-CA">
                <a:latin typeface="Times New Roman" panose="02020603050405020304" pitchFamily="18" charset="0"/>
                <a:cs typeface="Times New Roman" panose="02020603050405020304" pitchFamily="18" charset="0"/>
              </a:rPr>
              <a:t> = 44.2mm</a:t>
            </a:r>
          </a:p>
          <a:p>
            <a:pPr algn="l"/>
            <a:r>
              <a:rPr lang="en-CA">
                <a:latin typeface="Times New Roman" panose="02020603050405020304" pitchFamily="18" charset="0"/>
                <a:cs typeface="Times New Roman" panose="02020603050405020304" pitchFamily="18" charset="0"/>
              </a:rPr>
              <a:t>Max. edge = 12te or 12*12*(250/400)</a:t>
            </a:r>
            <a:r>
              <a:rPr lang="en-CA" baseline="30000">
                <a:latin typeface="Times New Roman" panose="02020603050405020304" pitchFamily="18" charset="0"/>
                <a:cs typeface="Times New Roman" panose="02020603050405020304" pitchFamily="18" charset="0"/>
              </a:rPr>
              <a:t>0.5 </a:t>
            </a:r>
            <a:r>
              <a:rPr lang="en-CA">
                <a:latin typeface="Times New Roman" panose="02020603050405020304" pitchFamily="18" charset="0"/>
                <a:cs typeface="Times New Roman" panose="02020603050405020304" pitchFamily="18" charset="0"/>
              </a:rPr>
              <a:t>=</a:t>
            </a:r>
            <a:r>
              <a:rPr lang="en-CA" baseline="3000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113.8mm </a:t>
            </a:r>
            <a:r>
              <a:rPr lang="en-CA" baseline="30000">
                <a:latin typeface="Times New Roman" panose="02020603050405020304" pitchFamily="18" charset="0"/>
                <a:cs typeface="Times New Roman" panose="02020603050405020304" pitchFamily="18" charset="0"/>
              </a:rPr>
              <a:t>  </a:t>
            </a:r>
          </a:p>
          <a:p>
            <a:pPr algn="l"/>
            <a:r>
              <a:rPr lang="en-CA">
                <a:latin typeface="Times New Roman" panose="02020603050405020304" pitchFamily="18" charset="0"/>
                <a:cs typeface="Times New Roman" panose="02020603050405020304" pitchFamily="18" charset="0"/>
              </a:rPr>
              <a:t>edge provided = 50 mm</a:t>
            </a:r>
          </a:p>
          <a:p>
            <a:pPr algn="l"/>
            <a:r>
              <a:rPr lang="en-CA">
                <a:latin typeface="Times New Roman" panose="02020603050405020304" pitchFamily="18" charset="0"/>
                <a:cs typeface="Times New Roman" panose="02020603050405020304" pitchFamily="18" charset="0"/>
              </a:rPr>
              <a:t>Min. pitch = 2.5*24= 60 mm </a:t>
            </a:r>
          </a:p>
          <a:p>
            <a:pPr algn="l"/>
            <a:r>
              <a:rPr lang="en-CA">
                <a:latin typeface="Times New Roman" panose="02020603050405020304" pitchFamily="18" charset="0"/>
                <a:cs typeface="Times New Roman" panose="02020603050405020304" pitchFamily="18" charset="0"/>
              </a:rPr>
              <a:t>Max. pitch =16*12 or 200 = 192mm</a:t>
            </a:r>
          </a:p>
          <a:p>
            <a:pPr algn="l"/>
            <a:r>
              <a:rPr lang="en-CA">
                <a:latin typeface="Times New Roman" panose="02020603050405020304" pitchFamily="18" charset="0"/>
                <a:cs typeface="Times New Roman" panose="02020603050405020304" pitchFamily="18" charset="0"/>
              </a:rPr>
              <a:t>Pitch provide is 80mm</a:t>
            </a:r>
          </a:p>
          <a:p>
            <a:pPr algn="l"/>
            <a:r>
              <a:rPr lang="en-US" b="0" u="none" strike="noStrike" baseline="0">
                <a:latin typeface="Times New Roman" panose="02020603050405020304" pitchFamily="18" charset="0"/>
                <a:cs typeface="Times New Roman" panose="02020603050405020304" pitchFamily="18" charset="0"/>
              </a:rPr>
              <a:t>Gross area of the cross section of each angle = 1,680 mm</a:t>
            </a:r>
            <a:r>
              <a:rPr lang="en-US" b="0" u="none" strike="noStrike" baseline="30000">
                <a:latin typeface="Times New Roman" panose="02020603050405020304" pitchFamily="18" charset="0"/>
                <a:cs typeface="Times New Roman" panose="02020603050405020304" pitchFamily="18" charset="0"/>
              </a:rPr>
              <a:t>2</a:t>
            </a:r>
            <a:endParaRPr lang="en-US" sz="800" b="0" u="none" strike="noStrike" baseline="30000">
              <a:latin typeface="Times New Roman" panose="02020603050405020304" pitchFamily="18" charset="0"/>
              <a:cs typeface="Times New Roman" panose="02020603050405020304" pitchFamily="18" charset="0"/>
            </a:endParaRPr>
          </a:p>
          <a:p>
            <a:pPr algn="l"/>
            <a:r>
              <a:rPr lang="en-US" b="0" u="none" strike="noStrike" baseline="0">
                <a:latin typeface="Times New Roman" panose="02020603050405020304" pitchFamily="18" charset="0"/>
                <a:cs typeface="Times New Roman" panose="02020603050405020304" pitchFamily="18" charset="0"/>
              </a:rPr>
              <a:t>Design strength of the angles due to yielding, </a:t>
            </a:r>
            <a:r>
              <a:rPr lang="en-US" b="0" u="none" strike="noStrike" baseline="0" err="1">
                <a:latin typeface="Times New Roman" panose="02020603050405020304" pitchFamily="18" charset="0"/>
                <a:cs typeface="Times New Roman" panose="02020603050405020304" pitchFamily="18" charset="0"/>
              </a:rPr>
              <a:t>T</a:t>
            </a:r>
            <a:r>
              <a:rPr lang="en-US" b="0" u="none" strike="noStrike" baseline="-25000" err="1">
                <a:latin typeface="Times New Roman" panose="02020603050405020304" pitchFamily="18" charset="0"/>
                <a:cs typeface="Times New Roman" panose="02020603050405020304" pitchFamily="18" charset="0"/>
              </a:rPr>
              <a:t>dg</a:t>
            </a:r>
            <a:r>
              <a:rPr lang="en-US" b="0" u="none" strike="noStrike" baseline="0">
                <a:latin typeface="Times New Roman" panose="02020603050405020304" pitchFamily="18" charset="0"/>
                <a:cs typeface="Times New Roman" panose="02020603050405020304" pitchFamily="18" charset="0"/>
              </a:rPr>
              <a:t> = 2*1680*(250/1.1) = </a:t>
            </a:r>
            <a:r>
              <a:rPr lang="en-US">
                <a:latin typeface="Times New Roman" panose="02020603050405020304" pitchFamily="18" charset="0"/>
                <a:cs typeface="Times New Roman" panose="02020603050405020304" pitchFamily="18" charset="0"/>
              </a:rPr>
              <a:t>763.63</a:t>
            </a:r>
            <a:r>
              <a:rPr lang="en-US" b="0" u="none" strike="noStrike" baseline="0">
                <a:latin typeface="Times New Roman" panose="02020603050405020304" pitchFamily="18" charset="0"/>
                <a:cs typeface="Times New Roman" panose="02020603050405020304" pitchFamily="18" charset="0"/>
              </a:rPr>
              <a:t> KN</a:t>
            </a:r>
            <a:r>
              <a:rPr lang="en-US" sz="800" b="1" u="none" strike="noStrike" baseline="0">
                <a:latin typeface="Times New Roman" panose="02020603050405020304" pitchFamily="18" charset="0"/>
                <a:cs typeface="Times New Roman" panose="02020603050405020304" pitchFamily="18" charset="0"/>
              </a:rPr>
              <a:t> </a:t>
            </a:r>
            <a:endParaRPr lang="en-US" sz="800">
              <a:latin typeface="Times New Roman" panose="02020603050405020304" pitchFamily="18" charset="0"/>
              <a:cs typeface="Times New Roman" panose="02020603050405020304" pitchFamily="18" charset="0"/>
            </a:endParaRPr>
          </a:p>
          <a:p>
            <a:pPr algn="l"/>
            <a:endParaRPr lang="en-US" b="1" u="none" strike="noStrike" baseline="0">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Case </a:t>
            </a:r>
            <a:r>
              <a:rPr lang="en-US" u="none" strike="noStrike" baseline="0">
                <a:latin typeface="Times New Roman" panose="02020603050405020304" pitchFamily="18" charset="0"/>
                <a:cs typeface="Times New Roman" panose="02020603050405020304" pitchFamily="18" charset="0"/>
              </a:rPr>
              <a:t>(</a:t>
            </a:r>
            <a:r>
              <a:rPr lang="en-US" u="none" strike="noStrike" baseline="0" err="1">
                <a:latin typeface="Times New Roman" panose="02020603050405020304" pitchFamily="18" charset="0"/>
                <a:cs typeface="Times New Roman" panose="02020603050405020304" pitchFamily="18" charset="0"/>
              </a:rPr>
              <a:t>i</a:t>
            </a:r>
            <a:r>
              <a:rPr lang="en-US" u="none" strike="noStrike" baseline="0">
                <a:latin typeface="Times New Roman" panose="02020603050405020304" pitchFamily="18" charset="0"/>
                <a:cs typeface="Times New Roman" panose="02020603050405020304" pitchFamily="18" charset="0"/>
              </a:rPr>
              <a:t>) 2 ∠ 75 75 × 12 </a:t>
            </a:r>
            <a:r>
              <a:rPr lang="en-US" b="0" i="0" u="none" strike="noStrike" baseline="0">
                <a:latin typeface="Times New Roman" panose="02020603050405020304" pitchFamily="18" charset="0"/>
                <a:cs typeface="Times New Roman" panose="02020603050405020304" pitchFamily="18" charset="0"/>
              </a:rPr>
              <a:t>connected to both sides of the gusset plate</a:t>
            </a:r>
            <a:endParaRPr lang="en-US" u="none" strike="noStrike" baseline="0">
              <a:latin typeface="Times New Roman" panose="02020603050405020304" pitchFamily="18" charset="0"/>
              <a:cs typeface="Times New Roman" panose="02020603050405020304" pitchFamily="18" charset="0"/>
            </a:endParaRPr>
          </a:p>
          <a:p>
            <a:pPr algn="l"/>
            <a:r>
              <a:rPr lang="en-CA" b="0" u="none" strike="noStrike" baseline="0" err="1">
                <a:latin typeface="Times New Roman" panose="02020603050405020304" pitchFamily="18" charset="0"/>
                <a:cs typeface="Times New Roman" panose="02020603050405020304" pitchFamily="18" charset="0"/>
              </a:rPr>
              <a:t>V</a:t>
            </a:r>
            <a:r>
              <a:rPr lang="en-CA" b="0" u="none" strike="noStrike" baseline="-25000" err="1">
                <a:latin typeface="Times New Roman" panose="02020603050405020304" pitchFamily="18" charset="0"/>
                <a:cs typeface="Times New Roman" panose="02020603050405020304" pitchFamily="18" charset="0"/>
              </a:rPr>
              <a:t>nsb</a:t>
            </a:r>
            <a:r>
              <a:rPr lang="en-CA" b="0" u="none" strike="noStrike" baseline="0">
                <a:latin typeface="Times New Roman" panose="02020603050405020304" pitchFamily="18" charset="0"/>
                <a:cs typeface="Times New Roman" panose="02020603050405020304" pitchFamily="18" charset="0"/>
              </a:rPr>
              <a:t> =  (400/sqrt3)*2*353 =  163.04 KN</a:t>
            </a:r>
          </a:p>
          <a:p>
            <a:pPr algn="l"/>
            <a:r>
              <a:rPr lang="en-US" b="0" u="none" strike="noStrike" baseline="0">
                <a:latin typeface="Times New Roman" panose="02020603050405020304" pitchFamily="18" charset="0"/>
                <a:cs typeface="Times New Roman" panose="02020603050405020304" pitchFamily="18" charset="0"/>
              </a:rPr>
              <a:t>(for shear plane within bolt threads)</a:t>
            </a:r>
          </a:p>
          <a:p>
            <a:pPr algn="l"/>
            <a:r>
              <a:rPr lang="en-CA" b="0" u="none" strike="noStrike" baseline="0" err="1">
                <a:latin typeface="Times New Roman" panose="02020603050405020304" pitchFamily="18" charset="0"/>
                <a:cs typeface="Times New Roman" panose="02020603050405020304" pitchFamily="18" charset="0"/>
              </a:rPr>
              <a:t>V</a:t>
            </a:r>
            <a:r>
              <a:rPr lang="en-CA" b="0" u="none" strike="noStrike" baseline="-25000" err="1">
                <a:latin typeface="Times New Roman" panose="02020603050405020304" pitchFamily="18" charset="0"/>
                <a:cs typeface="Times New Roman" panose="02020603050405020304" pitchFamily="18" charset="0"/>
              </a:rPr>
              <a:t>dsb</a:t>
            </a:r>
            <a:r>
              <a:rPr lang="en-CA" b="0" u="none" strike="noStrike" baseline="0">
                <a:latin typeface="Times New Roman" panose="02020603050405020304" pitchFamily="18" charset="0"/>
                <a:cs typeface="Times New Roman" panose="02020603050405020304" pitchFamily="18" charset="0"/>
              </a:rPr>
              <a:t> = </a:t>
            </a:r>
            <a:r>
              <a:rPr lang="en-CA">
                <a:latin typeface="Times New Roman" panose="02020603050405020304" pitchFamily="18" charset="0"/>
                <a:cs typeface="Times New Roman" panose="02020603050405020304" pitchFamily="18" charset="0"/>
              </a:rPr>
              <a:t>163.04 </a:t>
            </a:r>
            <a:r>
              <a:rPr lang="en-CA" b="0" u="none" strike="noStrike" baseline="0">
                <a:latin typeface="Times New Roman" panose="02020603050405020304" pitchFamily="18" charset="0"/>
                <a:cs typeface="Times New Roman" panose="02020603050405020304" pitchFamily="18" charset="0"/>
              </a:rPr>
              <a:t>/1.25 = </a:t>
            </a:r>
            <a:r>
              <a:rPr lang="en-CA">
                <a:latin typeface="Times New Roman" panose="02020603050405020304" pitchFamily="18" charset="0"/>
                <a:cs typeface="Times New Roman" panose="02020603050405020304" pitchFamily="18" charset="0"/>
              </a:rPr>
              <a:t> 130.43</a:t>
            </a:r>
            <a:r>
              <a:rPr lang="en-CA" b="0" u="none" strike="noStrike" baseline="0">
                <a:latin typeface="Times New Roman" panose="02020603050405020304" pitchFamily="18" charset="0"/>
                <a:cs typeface="Times New Roman" panose="02020603050405020304" pitchFamily="18" charset="0"/>
              </a:rPr>
              <a:t> KN</a:t>
            </a:r>
          </a:p>
          <a:p>
            <a:pPr algn="l"/>
            <a:r>
              <a:rPr lang="en-CA" err="1">
                <a:latin typeface="Times New Roman" panose="02020603050405020304" pitchFamily="18" charset="0"/>
                <a:cs typeface="Times New Roman" panose="02020603050405020304" pitchFamily="18" charset="0"/>
              </a:rPr>
              <a:t>K</a:t>
            </a:r>
            <a:r>
              <a:rPr lang="en-CA" baseline="-25000" err="1">
                <a:latin typeface="Times New Roman" panose="02020603050405020304" pitchFamily="18" charset="0"/>
                <a:cs typeface="Times New Roman" panose="02020603050405020304" pitchFamily="18" charset="0"/>
              </a:rPr>
              <a:t>b</a:t>
            </a:r>
            <a:r>
              <a:rPr lang="en-CA" baseline="-25000">
                <a:latin typeface="Times New Roman" panose="02020603050405020304" pitchFamily="18" charset="0"/>
                <a:cs typeface="Times New Roman" panose="02020603050405020304" pitchFamily="18" charset="0"/>
              </a:rPr>
              <a:t> </a:t>
            </a:r>
            <a:r>
              <a:rPr lang="en-CA">
                <a:latin typeface="Times New Roman" panose="02020603050405020304" pitchFamily="18" charset="0"/>
                <a:cs typeface="Times New Roman" panose="02020603050405020304" pitchFamily="18" charset="0"/>
              </a:rPr>
              <a:t> is least of (50/3*26), (80/3*26-.25), 400/410, 1= 0.64, 0.77, 0.97,1 is = 0.64</a:t>
            </a:r>
          </a:p>
          <a:p>
            <a:pPr algn="l"/>
            <a:endParaRPr lang="en-CA" b="0" u="none" strike="noStrike" baseline="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EAC2DB03-E456-471B-B087-EED1B16FD795}"/>
              </a:ext>
            </a:extLst>
          </p:cNvPr>
          <p:cNvSpPr/>
          <p:nvPr/>
        </p:nvSpPr>
        <p:spPr>
          <a:xfrm>
            <a:off x="11136379" y="2889681"/>
            <a:ext cx="209283" cy="19087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7184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6DD2E-C7A6-48C9-8B53-4B01A9ECDFF2}"/>
              </a:ext>
            </a:extLst>
          </p:cNvPr>
          <p:cNvSpPr txBox="1"/>
          <p:nvPr/>
        </p:nvSpPr>
        <p:spPr>
          <a:xfrm>
            <a:off x="399495" y="284956"/>
            <a:ext cx="9658905" cy="6432530"/>
          </a:xfrm>
          <a:prstGeom prst="rect">
            <a:avLst/>
          </a:prstGeom>
          <a:noFill/>
        </p:spPr>
        <p:txBody>
          <a:bodyPr wrap="square">
            <a:spAutoFit/>
          </a:bodyPr>
          <a:lstStyle/>
          <a:p>
            <a:pPr algn="l"/>
            <a:r>
              <a:rPr lang="pt-BR" sz="1600" b="0" i="1" u="none" strike="noStrike" baseline="0">
                <a:latin typeface="Times New Roman" panose="02020603050405020304" pitchFamily="18" charset="0"/>
                <a:cs typeface="Times New Roman" panose="02020603050405020304" pitchFamily="18" charset="0"/>
              </a:rPr>
              <a:t>V</a:t>
            </a:r>
            <a:r>
              <a:rPr lang="pt-BR" sz="700" b="0" i="1" u="none" strike="noStrike" baseline="0">
                <a:latin typeface="Times New Roman" panose="02020603050405020304" pitchFamily="18" charset="0"/>
                <a:cs typeface="Times New Roman" panose="02020603050405020304" pitchFamily="18" charset="0"/>
              </a:rPr>
              <a:t>npb </a:t>
            </a:r>
            <a:r>
              <a:rPr lang="pt-BR" sz="1600" b="0" i="0" u="none" strike="noStrike" baseline="0">
                <a:latin typeface="Times New Roman" panose="02020603050405020304" pitchFamily="18" charset="0"/>
                <a:cs typeface="Times New Roman" panose="02020603050405020304" pitchFamily="18" charset="0"/>
              </a:rPr>
              <a:t>= 2.5 × 0.64 × 24 × 12 × 410 = </a:t>
            </a:r>
            <a:r>
              <a:rPr lang="pt-BR" sz="1600">
                <a:latin typeface="Times New Roman" panose="02020603050405020304" pitchFamily="18" charset="0"/>
                <a:cs typeface="Times New Roman" panose="02020603050405020304" pitchFamily="18" charset="0"/>
              </a:rPr>
              <a:t>188.92</a:t>
            </a:r>
            <a:r>
              <a:rPr lang="pt-BR" sz="1600" b="0" i="0" u="none" strike="noStrike" baseline="0">
                <a:latin typeface="Times New Roman" panose="02020603050405020304" pitchFamily="18" charset="0"/>
                <a:cs typeface="Times New Roman" panose="02020603050405020304" pitchFamily="18" charset="0"/>
              </a:rPr>
              <a:t> KN</a:t>
            </a:r>
          </a:p>
          <a:p>
            <a:pPr algn="l"/>
            <a:r>
              <a:rPr lang="en-CA" sz="1600" b="0" i="1" u="none" strike="noStrike" baseline="0" err="1">
                <a:latin typeface="Times New Roman" panose="02020603050405020304" pitchFamily="18" charset="0"/>
                <a:cs typeface="Times New Roman" panose="02020603050405020304" pitchFamily="18" charset="0"/>
              </a:rPr>
              <a:t>V</a:t>
            </a:r>
            <a:r>
              <a:rPr lang="en-CA" sz="700" b="0" i="1" u="none" strike="noStrike" baseline="0" err="1">
                <a:latin typeface="Times New Roman" panose="02020603050405020304" pitchFamily="18" charset="0"/>
                <a:cs typeface="Times New Roman" panose="02020603050405020304" pitchFamily="18" charset="0"/>
              </a:rPr>
              <a:t>dpb</a:t>
            </a:r>
            <a:r>
              <a:rPr lang="en-CA" sz="7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188.92 /1.25 = 151.14 KN</a:t>
            </a:r>
          </a:p>
          <a:p>
            <a:pPr algn="l"/>
            <a:r>
              <a:rPr lang="en-US" sz="1600" b="0" i="0" u="none" strike="noStrike" baseline="0">
                <a:latin typeface="Times New Roman" panose="02020603050405020304" pitchFamily="18" charset="0"/>
                <a:cs typeface="Times New Roman" panose="02020603050405020304" pitchFamily="18" charset="0"/>
              </a:rPr>
              <a:t>Number of bolts = 763.63 / 130.43 = </a:t>
            </a:r>
            <a:r>
              <a:rPr lang="en-US" sz="1600">
                <a:latin typeface="Times New Roman" panose="02020603050405020304" pitchFamily="18" charset="0"/>
                <a:cs typeface="Times New Roman" panose="02020603050405020304" pitchFamily="18" charset="0"/>
              </a:rPr>
              <a:t>5.85 =  6 bolt</a:t>
            </a:r>
            <a:endParaRPr lang="en-US" sz="1600" b="0" i="0" u="none" strike="noStrike" baseline="0">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6</a:t>
            </a:r>
            <a:r>
              <a:rPr lang="en-US" sz="1600" b="0" i="0" u="none" strike="noStrike" baseline="0">
                <a:latin typeface="Times New Roman" panose="02020603050405020304" pitchFamily="18" charset="0"/>
                <a:cs typeface="Times New Roman" panose="02020603050405020304" pitchFamily="18" charset="0"/>
              </a:rPr>
              <a:t> bolts may be provided as shown in Figure</a:t>
            </a:r>
          </a:p>
          <a:p>
            <a:pPr algn="l"/>
            <a:r>
              <a:rPr lang="en-US" sz="1600" b="1" i="1" u="none" strike="noStrike" baseline="0">
                <a:latin typeface="Times New Roman" panose="02020603050405020304" pitchFamily="18" charset="0"/>
                <a:cs typeface="Times New Roman" panose="02020603050405020304" pitchFamily="18" charset="0"/>
              </a:rPr>
              <a:t>Design strength due to rupture</a:t>
            </a:r>
          </a:p>
          <a:p>
            <a:pPr algn="l"/>
            <a:r>
              <a:rPr lang="en-US" sz="1600" b="0" i="0" u="none" strike="noStrike" baseline="0">
                <a:latin typeface="Times New Roman" panose="02020603050405020304" pitchFamily="18" charset="0"/>
                <a:cs typeface="Times New Roman" panose="02020603050405020304" pitchFamily="18" charset="0"/>
              </a:rPr>
              <a:t>Length of the connection, </a:t>
            </a:r>
            <a:r>
              <a:rPr lang="en-US" sz="1600" b="0" i="1" u="none" strike="noStrike" baseline="0">
                <a:latin typeface="Times New Roman" panose="02020603050405020304" pitchFamily="18" charset="0"/>
                <a:cs typeface="Times New Roman" panose="02020603050405020304" pitchFamily="18" charset="0"/>
              </a:rPr>
              <a:t>Lc </a:t>
            </a:r>
            <a:r>
              <a:rPr lang="en-US" sz="1600" b="0" i="0" u="none" strike="noStrike" baseline="0">
                <a:latin typeface="Times New Roman" panose="02020603050405020304" pitchFamily="18" charset="0"/>
                <a:cs typeface="Times New Roman" panose="02020603050405020304" pitchFamily="18" charset="0"/>
              </a:rPr>
              <a:t>= 5 × 80 = 400 mm</a:t>
            </a:r>
          </a:p>
          <a:p>
            <a:r>
              <a:rPr lang="en-CA" b="0" i="1" u="none" strike="noStrike" baseline="0">
                <a:latin typeface="SymbolItalic"/>
              </a:rPr>
              <a:t>b</a:t>
            </a:r>
            <a:r>
              <a:rPr lang="en-CA" b="1" i="1" u="none" strike="noStrike" baseline="0">
                <a:latin typeface="SymbolItalic"/>
              </a:rPr>
              <a:t> </a:t>
            </a:r>
            <a:r>
              <a:rPr lang="en-CA" sz="1600" i="1" u="none" strike="noStrike" baseline="0">
                <a:latin typeface="Times New Roman" panose="02020603050405020304" pitchFamily="18" charset="0"/>
                <a:cs typeface="Times New Roman" panose="02020603050405020304" pitchFamily="18" charset="0"/>
              </a:rPr>
              <a:t> =  1.4 - .0076(75/12)(250/410)(103/400) = 0.765</a:t>
            </a:r>
          </a:p>
          <a:p>
            <a:r>
              <a:rPr lang="en-CA" sz="1600" i="1" err="1">
                <a:latin typeface="Times New Roman" panose="02020603050405020304" pitchFamily="18" charset="0"/>
                <a:cs typeface="Times New Roman" panose="02020603050405020304" pitchFamily="18" charset="0"/>
              </a:rPr>
              <a:t>T</a:t>
            </a:r>
            <a:r>
              <a:rPr lang="en-CA" sz="1600" i="1" baseline="-25000" err="1">
                <a:latin typeface="Times New Roman" panose="02020603050405020304" pitchFamily="18" charset="0"/>
                <a:cs typeface="Times New Roman" panose="02020603050405020304" pitchFamily="18" charset="0"/>
              </a:rPr>
              <a:t>dn</a:t>
            </a:r>
            <a:r>
              <a:rPr lang="en-CA" sz="1600" i="1" baseline="-25000">
                <a:latin typeface="Times New Roman" panose="02020603050405020304" pitchFamily="18" charset="0"/>
                <a:cs typeface="Times New Roman" panose="02020603050405020304" pitchFamily="18" charset="0"/>
              </a:rPr>
              <a:t> =  </a:t>
            </a:r>
            <a:r>
              <a:rPr lang="en-CA" sz="1600" i="1">
                <a:latin typeface="Times New Roman" panose="02020603050405020304" pitchFamily="18" charset="0"/>
                <a:cs typeface="Times New Roman" panose="02020603050405020304" pitchFamily="18" charset="0"/>
              </a:rPr>
              <a:t>{0.9*(75-5-26)*12*410}/1.25 +{(.765*(75-5)*12*250)}/1.1 = 301.911 KN</a:t>
            </a:r>
            <a:endParaRPr lang="en-US" sz="1400" i="0" u="none" strike="noStrike" baseline="0">
              <a:latin typeface="Times New Roman" panose="02020603050405020304" pitchFamily="18" charset="0"/>
              <a:cs typeface="Times New Roman" panose="02020603050405020304" pitchFamily="18" charset="0"/>
            </a:endParaRPr>
          </a:p>
          <a:p>
            <a:r>
              <a:rPr lang="en-CA" sz="160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For 2 ∠ 75 75 × 12 , </a:t>
            </a:r>
            <a:r>
              <a:rPr lang="en-CA" sz="1600" b="0" i="1" u="none" strike="noStrike" baseline="0" err="1">
                <a:latin typeface="Times New Roman" panose="02020603050405020304" pitchFamily="18" charset="0"/>
                <a:cs typeface="Times New Roman" panose="02020603050405020304" pitchFamily="18" charset="0"/>
              </a:rPr>
              <a:t>T</a:t>
            </a:r>
            <a:r>
              <a:rPr lang="en-CA" sz="1600" b="0" i="1" u="none" strike="noStrike" baseline="-25000" err="1">
                <a:latin typeface="Times New Roman" panose="02020603050405020304" pitchFamily="18" charset="0"/>
                <a:cs typeface="Times New Roman" panose="02020603050405020304" pitchFamily="18" charset="0"/>
              </a:rPr>
              <a:t>dn</a:t>
            </a:r>
            <a:r>
              <a:rPr lang="en-CA" sz="16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2 × 301.911 = 603.82 KN</a:t>
            </a:r>
          </a:p>
          <a:p>
            <a:pPr algn="l"/>
            <a:r>
              <a:rPr lang="en-CA" sz="1600">
                <a:latin typeface="Times New Roman" panose="02020603050405020304" pitchFamily="18" charset="0"/>
                <a:cs typeface="Times New Roman" panose="02020603050405020304" pitchFamily="18" charset="0"/>
              </a:rPr>
              <a:t> </a:t>
            </a:r>
          </a:p>
          <a:p>
            <a:pPr algn="l"/>
            <a:r>
              <a:rPr lang="en-US" sz="1600" b="1" i="1" u="none" strike="noStrike" baseline="0">
                <a:latin typeface="Times New Roman" panose="02020603050405020304" pitchFamily="18" charset="0"/>
                <a:cs typeface="Times New Roman" panose="02020603050405020304" pitchFamily="18" charset="0"/>
              </a:rPr>
              <a:t>Design strength due to the block shear</a:t>
            </a:r>
          </a:p>
          <a:p>
            <a:pPr algn="l"/>
            <a:r>
              <a:rPr lang="en-US" sz="1600" b="0" i="1" u="none" strike="noStrike" baseline="0">
                <a:latin typeface="Times New Roman" panose="02020603050405020304" pitchFamily="18" charset="0"/>
                <a:cs typeface="Times New Roman" panose="02020603050405020304" pitchFamily="18" charset="0"/>
              </a:rPr>
              <a:t>A</a:t>
            </a:r>
            <a:r>
              <a:rPr lang="en-US" sz="1600" b="0" i="1" u="none" strike="noStrike" baseline="-25000">
                <a:latin typeface="Times New Roman" panose="02020603050405020304" pitchFamily="18" charset="0"/>
                <a:cs typeface="Times New Roman" panose="02020603050405020304" pitchFamily="18" charset="0"/>
              </a:rPr>
              <a:t>vg</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450 × 12 = 5400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1-6)</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vn</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(450 − 5.5 × 26) × 12 = 3684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1-6)</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tg</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35 × 12 = 420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6-7)</a:t>
            </a:r>
          </a:p>
          <a:p>
            <a:pPr algn="l"/>
            <a:r>
              <a:rPr lang="en-US" sz="1600" b="0" i="1" u="none" strike="noStrike" baseline="0" err="1">
                <a:latin typeface="Times New Roman" panose="02020603050405020304" pitchFamily="18" charset="0"/>
                <a:cs typeface="Times New Roman" panose="02020603050405020304" pitchFamily="18" charset="0"/>
              </a:rPr>
              <a:t>A</a:t>
            </a:r>
            <a:r>
              <a:rPr lang="en-US" sz="1600" b="0" i="1" u="none" strike="noStrike" baseline="-25000" err="1">
                <a:latin typeface="Times New Roman" panose="02020603050405020304" pitchFamily="18" charset="0"/>
                <a:cs typeface="Times New Roman" panose="02020603050405020304" pitchFamily="18" charset="0"/>
              </a:rPr>
              <a:t>tn</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(35 − 0.5 × 26) × 12 = 264 mm</a:t>
            </a:r>
            <a:r>
              <a:rPr lang="en-US" sz="1600" b="0" i="0" u="none" strike="noStrike" baseline="30000">
                <a:latin typeface="Times New Roman" panose="02020603050405020304" pitchFamily="18" charset="0"/>
                <a:cs typeface="Times New Roman" panose="02020603050405020304" pitchFamily="18" charset="0"/>
              </a:rPr>
              <a:t>2</a:t>
            </a:r>
            <a:r>
              <a:rPr lang="en-US" sz="1600" b="0" i="0" u="none" strike="noStrike" baseline="0">
                <a:latin typeface="Times New Roman" panose="02020603050405020304" pitchFamily="18" charset="0"/>
                <a:cs typeface="Times New Roman" panose="02020603050405020304" pitchFamily="18" charset="0"/>
              </a:rPr>
              <a:t> (along 6-7)</a:t>
            </a:r>
          </a:p>
          <a:p>
            <a:pPr algn="l"/>
            <a:r>
              <a:rPr lang="en-US" sz="1600" err="1">
                <a:latin typeface="Times New Roman" panose="02020603050405020304" pitchFamily="18" charset="0"/>
                <a:cs typeface="Times New Roman" panose="02020603050405020304" pitchFamily="18" charset="0"/>
              </a:rPr>
              <a:t>T</a:t>
            </a:r>
            <a:r>
              <a:rPr lang="en-US" sz="1600" baseline="-25000" err="1">
                <a:latin typeface="Times New Roman" panose="02020603050405020304" pitchFamily="18" charset="0"/>
                <a:cs typeface="Times New Roman" panose="02020603050405020304" pitchFamily="18" charset="0"/>
              </a:rPr>
              <a:t>bd</a:t>
            </a:r>
            <a:r>
              <a:rPr lang="en-US" sz="1600">
                <a:latin typeface="Times New Roman" panose="02020603050405020304" pitchFamily="18" charset="0"/>
                <a:cs typeface="Times New Roman" panose="02020603050405020304" pitchFamily="18" charset="0"/>
              </a:rPr>
              <a:t> = 5400*250/(1.1*sqrt3) + 0.9*264*410/1.25 </a:t>
            </a:r>
          </a:p>
          <a:p>
            <a:pPr algn="l"/>
            <a:r>
              <a:rPr lang="en-US" sz="1600">
                <a:latin typeface="Times New Roman" panose="02020603050405020304" pitchFamily="18" charset="0"/>
                <a:cs typeface="Times New Roman" panose="02020603050405020304" pitchFamily="18" charset="0"/>
              </a:rPr>
              <a:t>		or</a:t>
            </a:r>
          </a:p>
          <a:p>
            <a:pPr algn="l"/>
            <a:r>
              <a:rPr lang="en-US" sz="1600">
                <a:latin typeface="Times New Roman" panose="02020603050405020304" pitchFamily="18" charset="0"/>
                <a:cs typeface="Times New Roman" panose="02020603050405020304" pitchFamily="18" charset="0"/>
              </a:rPr>
              <a:t>	0.9*3684*410/(1.25*sqrt3) + 420*250/1.1 </a:t>
            </a:r>
          </a:p>
          <a:p>
            <a:pPr algn="l"/>
            <a:r>
              <a:rPr lang="en-US" sz="1400">
                <a:latin typeface="Times New Roman" panose="02020603050405020304" pitchFamily="18" charset="0"/>
                <a:cs typeface="Times New Roman" panose="02020603050405020304" pitchFamily="18" charset="0"/>
              </a:rPr>
              <a:t>	786.49 KN or 723.33 KN </a:t>
            </a:r>
          </a:p>
          <a:p>
            <a:pPr algn="l"/>
            <a:r>
              <a:rPr lang="en-US" sz="1400" err="1">
                <a:latin typeface="Times New Roman" panose="02020603050405020304" pitchFamily="18" charset="0"/>
                <a:cs typeface="Times New Roman" panose="02020603050405020304" pitchFamily="18" charset="0"/>
              </a:rPr>
              <a:t>T</a:t>
            </a:r>
            <a:r>
              <a:rPr lang="en-US" sz="1400" baseline="-25000" err="1">
                <a:latin typeface="Times New Roman" panose="02020603050405020304" pitchFamily="18" charset="0"/>
                <a:cs typeface="Times New Roman" panose="02020603050405020304" pitchFamily="18" charset="0"/>
              </a:rPr>
              <a:t>bd</a:t>
            </a:r>
            <a:r>
              <a:rPr lang="en-US" sz="1400" baseline="-25000">
                <a:latin typeface="Times New Roman" panose="02020603050405020304" pitchFamily="18" charset="0"/>
                <a:cs typeface="Times New Roman" panose="02020603050405020304" pitchFamily="18" charset="0"/>
              </a:rPr>
              <a:t> = </a:t>
            </a:r>
            <a:r>
              <a:rPr lang="en-US" sz="1400">
                <a:latin typeface="Times New Roman" panose="02020603050405020304" pitchFamily="18" charset="0"/>
                <a:cs typeface="Times New Roman" panose="02020603050405020304" pitchFamily="18" charset="0"/>
              </a:rPr>
              <a:t> 723.33 KN </a:t>
            </a:r>
          </a:p>
          <a:p>
            <a:pPr algn="l"/>
            <a:r>
              <a:rPr lang="en-CA" sz="1600" b="0" i="0" u="none" strike="noStrike" baseline="0">
                <a:latin typeface="Times New Roman" panose="02020603050405020304" pitchFamily="18" charset="0"/>
                <a:cs typeface="Times New Roman" panose="02020603050405020304" pitchFamily="18" charset="0"/>
              </a:rPr>
              <a:t>For 2 ∠ 75 75 × 10, </a:t>
            </a:r>
            <a:r>
              <a:rPr lang="en-CA" sz="1600" b="0" i="1" u="none" strike="noStrike" baseline="0" err="1">
                <a:latin typeface="Times New Roman" panose="02020603050405020304" pitchFamily="18" charset="0"/>
                <a:cs typeface="Times New Roman" panose="02020603050405020304" pitchFamily="18" charset="0"/>
              </a:rPr>
              <a:t>T</a:t>
            </a:r>
            <a:r>
              <a:rPr lang="en-CA" sz="1600" b="0" i="1" u="none" strike="noStrike" baseline="-25000" err="1">
                <a:latin typeface="Times New Roman" panose="02020603050405020304" pitchFamily="18" charset="0"/>
                <a:cs typeface="Times New Roman" panose="02020603050405020304" pitchFamily="18" charset="0"/>
              </a:rPr>
              <a:t>bd</a:t>
            </a:r>
            <a:r>
              <a:rPr lang="en-CA" sz="16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2 × 723.33 = 1446.66 KN</a:t>
            </a:r>
          </a:p>
          <a:p>
            <a:pPr algn="l"/>
            <a:r>
              <a:rPr lang="en-US" sz="1600" b="0" i="0" u="none" strike="noStrike" baseline="0">
                <a:latin typeface="Times New Roman" panose="02020603050405020304" pitchFamily="18" charset="0"/>
                <a:cs typeface="Times New Roman" panose="02020603050405020304" pitchFamily="18" charset="0"/>
              </a:rPr>
              <a:t>The ultimate load carrying capacity of connection is </a:t>
            </a:r>
          </a:p>
          <a:p>
            <a:pPr algn="l"/>
            <a:r>
              <a:rPr lang="en-US" sz="1600" b="0" i="0" u="none" strike="noStrike" baseline="0">
                <a:latin typeface="Times New Roman" panose="02020603050405020304" pitchFamily="18" charset="0"/>
                <a:cs typeface="Times New Roman" panose="02020603050405020304" pitchFamily="18" charset="0"/>
              </a:rPr>
              <a:t>= least of 763.63 KN, 603.82 KN, 1446.66 KN</a:t>
            </a:r>
          </a:p>
          <a:p>
            <a:pPr algn="l"/>
            <a:r>
              <a:rPr lang="en-CA" sz="1600" b="0" i="0" u="none" strike="noStrike" baseline="0">
                <a:latin typeface="Times New Roman" panose="02020603050405020304" pitchFamily="18" charset="0"/>
                <a:cs typeface="Times New Roman" panose="02020603050405020304" pitchFamily="18" charset="0"/>
              </a:rPr>
              <a:t>= 603.82 KN</a:t>
            </a:r>
            <a:endParaRPr lang="en-CA" sz="1400">
              <a:latin typeface="Times New Roman" panose="02020603050405020304" pitchFamily="18" charset="0"/>
              <a:cs typeface="Times New Roman" panose="02020603050405020304" pitchFamily="18" charset="0"/>
            </a:endParaRPr>
          </a:p>
          <a:p>
            <a:pPr algn="l"/>
            <a:endParaRPr lang="en-CA"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43523-493C-438A-866B-AED172B2DA85}"/>
              </a:ext>
            </a:extLst>
          </p:cNvPr>
          <p:cNvSpPr txBox="1"/>
          <p:nvPr/>
        </p:nvSpPr>
        <p:spPr>
          <a:xfrm>
            <a:off x="783453" y="488272"/>
            <a:ext cx="10837416" cy="6073458"/>
          </a:xfrm>
          <a:prstGeom prst="rect">
            <a:avLst/>
          </a:prstGeom>
          <a:noFill/>
        </p:spPr>
        <p:txBody>
          <a:bodyPr wrap="square">
            <a:spAutoFit/>
          </a:bodyPr>
          <a:lstStyle/>
          <a:p>
            <a:pPr algn="l"/>
            <a:r>
              <a:rPr lang="en-US" sz="2000" b="1" i="0" u="none" strike="noStrike" baseline="0">
                <a:latin typeface="Times New Roman" panose="02020603050405020304" pitchFamily="18" charset="0"/>
                <a:cs typeface="Times New Roman" panose="02020603050405020304" pitchFamily="18" charset="0"/>
              </a:rPr>
              <a:t>2. Bearing Capacity of a Bolt</a:t>
            </a:r>
            <a:endParaRPr lang="en-US" sz="2400" b="1" i="0" u="none" strike="noStrike" baseline="0">
              <a:latin typeface="Times New Roman" panose="02020603050405020304" pitchFamily="18" charset="0"/>
              <a:cs typeface="Times New Roman" panose="02020603050405020304" pitchFamily="18" charset="0"/>
            </a:endParaRPr>
          </a:p>
          <a:p>
            <a:pPr algn="l"/>
            <a:endParaRPr lang="en-US" sz="1600" b="0" i="0" u="none" strike="noStrike" baseline="0">
              <a:latin typeface="Times New Roman" panose="02020603050405020304" pitchFamily="18" charset="0"/>
              <a:cs typeface="Times New Roman" panose="02020603050405020304" pitchFamily="18" charset="0"/>
            </a:endParaRPr>
          </a:p>
          <a:p>
            <a:pPr algn="l"/>
            <a:r>
              <a:rPr lang="en-US" sz="1600" b="0" i="0" u="none" strike="noStrike" baseline="0">
                <a:latin typeface="Times New Roman" panose="02020603050405020304" pitchFamily="18" charset="0"/>
                <a:cs typeface="Times New Roman" panose="02020603050405020304" pitchFamily="18" charset="0"/>
              </a:rPr>
              <a:t>The design strength of a bolt in bearing </a:t>
            </a:r>
            <a:r>
              <a:rPr lang="en-US" sz="1600" b="0" i="1" u="none" strike="noStrike" baseline="0" err="1">
                <a:latin typeface="Times New Roman" panose="02020603050405020304" pitchFamily="18" charset="0"/>
                <a:cs typeface="Times New Roman" panose="02020603050405020304" pitchFamily="18" charset="0"/>
              </a:rPr>
              <a:t>V</a:t>
            </a:r>
            <a:r>
              <a:rPr lang="en-US" sz="1050" b="0" i="1" u="none" strike="noStrike" err="1">
                <a:latin typeface="Times New Roman" panose="02020603050405020304" pitchFamily="18" charset="0"/>
                <a:cs typeface="Times New Roman" panose="02020603050405020304" pitchFamily="18" charset="0"/>
              </a:rPr>
              <a:t>dpb</a:t>
            </a:r>
            <a:r>
              <a:rPr lang="en-US" sz="7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is given by</a:t>
            </a:r>
          </a:p>
          <a:p>
            <a:pPr algn="l"/>
            <a:r>
              <a:rPr lang="en-CA" sz="1600" b="0" i="1" u="none" strike="noStrike" baseline="0">
                <a:latin typeface="Times New Roman" panose="02020603050405020304" pitchFamily="18" charset="0"/>
                <a:cs typeface="Times New Roman" panose="02020603050405020304" pitchFamily="18" charset="0"/>
              </a:rPr>
              <a:t>						</a:t>
            </a:r>
            <a:r>
              <a:rPr lang="en-CA" sz="1600" b="0" i="1" u="none" strike="noStrike" baseline="0" err="1">
                <a:latin typeface="Times New Roman" panose="02020603050405020304" pitchFamily="18" charset="0"/>
                <a:cs typeface="Times New Roman" panose="02020603050405020304" pitchFamily="18" charset="0"/>
              </a:rPr>
              <a:t>V</a:t>
            </a:r>
            <a:r>
              <a:rPr lang="en-CA" sz="1000" b="0" i="1" u="none" strike="noStrike" baseline="0" err="1">
                <a:latin typeface="Times New Roman" panose="02020603050405020304" pitchFamily="18" charset="0"/>
                <a:cs typeface="Times New Roman" panose="02020603050405020304" pitchFamily="18" charset="0"/>
              </a:rPr>
              <a:t>dpb</a:t>
            </a:r>
            <a:r>
              <a:rPr lang="en-CA" sz="700" b="0" i="1" u="none" strike="noStrike" baseline="0">
                <a:latin typeface="Times New Roman" panose="02020603050405020304" pitchFamily="18" charset="0"/>
                <a:cs typeface="Times New Roman" panose="02020603050405020304" pitchFamily="18" charset="0"/>
              </a:rPr>
              <a:t> </a:t>
            </a:r>
            <a:r>
              <a:rPr lang="en-CA" sz="1600" b="0" i="0" u="none" strike="noStrike" baseline="0">
                <a:latin typeface="Times New Roman" panose="02020603050405020304" pitchFamily="18" charset="0"/>
                <a:cs typeface="Times New Roman" panose="02020603050405020304" pitchFamily="18" charset="0"/>
              </a:rPr>
              <a:t>= </a:t>
            </a:r>
            <a:r>
              <a:rPr lang="en-CA" sz="1600" b="0" i="1" u="none" strike="noStrike" baseline="0" err="1">
                <a:latin typeface="Times New Roman" panose="02020603050405020304" pitchFamily="18" charset="0"/>
                <a:cs typeface="Times New Roman" panose="02020603050405020304" pitchFamily="18" charset="0"/>
              </a:rPr>
              <a:t>V</a:t>
            </a:r>
            <a:r>
              <a:rPr lang="en-CA" sz="700" b="0" i="1" u="none" strike="noStrike" baseline="0" err="1">
                <a:latin typeface="Times New Roman" panose="02020603050405020304" pitchFamily="18" charset="0"/>
                <a:cs typeface="Times New Roman" panose="02020603050405020304" pitchFamily="18" charset="0"/>
              </a:rPr>
              <a:t>npb</a:t>
            </a:r>
            <a:r>
              <a:rPr lang="en-CA" sz="1600" b="0" i="0" u="none" strike="noStrike" baseline="0">
                <a:latin typeface="Times New Roman" panose="02020603050405020304" pitchFamily="18" charset="0"/>
                <a:cs typeface="Times New Roman" panose="02020603050405020304" pitchFamily="18" charset="0"/>
              </a:rPr>
              <a:t>/</a:t>
            </a:r>
            <a:r>
              <a:rPr lang="en-CA" sz="1800" b="0" i="1" u="none" strike="noStrike" baseline="0">
                <a:latin typeface="SymbolItalic"/>
              </a:rPr>
              <a:t>g</a:t>
            </a:r>
            <a:r>
              <a:rPr lang="en-CA" sz="1600" i="1">
                <a:latin typeface="Times New Roman" panose="02020603050405020304" pitchFamily="18" charset="0"/>
                <a:cs typeface="Times New Roman" panose="02020603050405020304" pitchFamily="18" charset="0"/>
              </a:rPr>
              <a:t> </a:t>
            </a:r>
            <a:r>
              <a:rPr lang="en-CA" sz="1000" b="0" i="1" u="none" strike="noStrike" baseline="0">
                <a:latin typeface="Times New Roman" panose="02020603050405020304" pitchFamily="18" charset="0"/>
                <a:cs typeface="Times New Roman" panose="02020603050405020304" pitchFamily="18" charset="0"/>
              </a:rPr>
              <a:t>mb</a:t>
            </a:r>
            <a:endParaRPr lang="en-US" sz="1600" b="0" i="0" u="none" strike="noStrike" baseline="0">
              <a:latin typeface="Times New Roman" panose="02020603050405020304" pitchFamily="18" charset="0"/>
              <a:cs typeface="Times New Roman" panose="02020603050405020304" pitchFamily="18" charset="0"/>
            </a:endParaRPr>
          </a:p>
          <a:p>
            <a:pPr algn="l"/>
            <a:r>
              <a:rPr lang="en-US" sz="1600" b="0" i="0" u="none" strike="noStrike" baseline="0">
                <a:latin typeface="Times New Roman" panose="02020603050405020304" pitchFamily="18" charset="0"/>
                <a:cs typeface="Times New Roman" panose="02020603050405020304" pitchFamily="18" charset="0"/>
              </a:rPr>
              <a:t>Where</a:t>
            </a:r>
          </a:p>
          <a:p>
            <a:pPr algn="l"/>
            <a:r>
              <a:rPr lang="en-US" sz="1600" b="0" i="0" u="none" strike="noStrike" baseline="0">
                <a:latin typeface="Times New Roman" panose="02020603050405020304" pitchFamily="18" charset="0"/>
                <a:cs typeface="Times New Roman" panose="02020603050405020304" pitchFamily="18" charset="0"/>
              </a:rPr>
              <a:t> </a:t>
            </a:r>
            <a:r>
              <a:rPr lang="en-US" sz="1600" b="0" i="1" u="none" strike="noStrike" baseline="0" err="1">
                <a:latin typeface="Times New Roman" panose="02020603050405020304" pitchFamily="18" charset="0"/>
                <a:cs typeface="Times New Roman" panose="02020603050405020304" pitchFamily="18" charset="0"/>
              </a:rPr>
              <a:t>V</a:t>
            </a:r>
            <a:r>
              <a:rPr lang="en-US" sz="1600" b="0" i="1" u="none" strike="noStrike" baseline="-25000" err="1">
                <a:latin typeface="Times New Roman" panose="02020603050405020304" pitchFamily="18" charset="0"/>
                <a:cs typeface="Times New Roman" panose="02020603050405020304" pitchFamily="18" charset="0"/>
              </a:rPr>
              <a:t>npb</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the nominal bearing strength of a bolt </a:t>
            </a:r>
            <a:r>
              <a:rPr lang="en-CA" sz="1600" b="0" i="0" u="none" strike="noStrike" baseline="0">
                <a:latin typeface="Times New Roman" panose="02020603050405020304" pitchFamily="18" charset="0"/>
                <a:cs typeface="Times New Roman" panose="02020603050405020304" pitchFamily="18" charset="0"/>
              </a:rPr>
              <a:t>= 2.5</a:t>
            </a:r>
            <a:r>
              <a:rPr lang="en-CA" sz="1600" b="0" i="1" u="none" strike="noStrike" baseline="0">
                <a:latin typeface="Times New Roman" panose="02020603050405020304" pitchFamily="18" charset="0"/>
                <a:cs typeface="Times New Roman" panose="02020603050405020304" pitchFamily="18" charset="0"/>
              </a:rPr>
              <a:t>kb </a:t>
            </a:r>
            <a:r>
              <a:rPr lang="en-CA" sz="1600" b="0" i="1" u="none" strike="noStrike" baseline="0" err="1">
                <a:latin typeface="Times New Roman" panose="02020603050405020304" pitchFamily="18" charset="0"/>
                <a:cs typeface="Times New Roman" panose="02020603050405020304" pitchFamily="18" charset="0"/>
              </a:rPr>
              <a:t>dtf</a:t>
            </a:r>
            <a:r>
              <a:rPr lang="en-CA" sz="1600" b="0" i="1" u="none" strike="noStrike" baseline="-25000" err="1">
                <a:latin typeface="Times New Roman" panose="02020603050405020304" pitchFamily="18" charset="0"/>
                <a:cs typeface="Times New Roman" panose="02020603050405020304" pitchFamily="18" charset="0"/>
              </a:rPr>
              <a:t>u</a:t>
            </a:r>
            <a:endParaRPr lang="en-CA" sz="1600" b="0" i="1" u="none" strike="noStrike" baseline="-25000">
              <a:latin typeface="Times New Roman" panose="02020603050405020304" pitchFamily="18" charset="0"/>
              <a:cs typeface="Times New Roman" panose="02020603050405020304" pitchFamily="18" charset="0"/>
            </a:endParaRPr>
          </a:p>
          <a:p>
            <a:pPr algn="l"/>
            <a:endParaRPr lang="en-US" sz="1600" b="0" i="1" u="none" strike="noStrike" baseline="0">
              <a:latin typeface="Times New Roman" panose="02020603050405020304" pitchFamily="18" charset="0"/>
              <a:cs typeface="Times New Roman" panose="02020603050405020304" pitchFamily="18" charset="0"/>
            </a:endParaRPr>
          </a:p>
          <a:p>
            <a:pPr algn="l"/>
            <a:endParaRPr lang="en-US" sz="1600" b="0" i="1" u="none" strike="noStrike" baseline="0">
              <a:latin typeface="Times New Roman" panose="02020603050405020304" pitchFamily="18" charset="0"/>
              <a:cs typeface="Times New Roman" panose="02020603050405020304" pitchFamily="18" charset="0"/>
            </a:endParaRPr>
          </a:p>
          <a:p>
            <a:pPr algn="l"/>
            <a:r>
              <a:rPr lang="en-US" sz="1600" b="0" i="1" u="none" strike="noStrike" baseline="0">
                <a:latin typeface="Times New Roman" panose="02020603050405020304" pitchFamily="18" charset="0"/>
                <a:cs typeface="Times New Roman" panose="02020603050405020304" pitchFamily="18" charset="0"/>
              </a:rPr>
              <a:t>kb </a:t>
            </a:r>
            <a:r>
              <a:rPr lang="en-US" sz="1600" b="0" i="0" u="none" strike="noStrike" baseline="0">
                <a:latin typeface="Times New Roman" panose="02020603050405020304" pitchFamily="18" charset="0"/>
                <a:cs typeface="Times New Roman" panose="02020603050405020304" pitchFamily="18" charset="0"/>
              </a:rPr>
              <a:t>is the smallest of </a:t>
            </a:r>
          </a:p>
          <a:p>
            <a:pPr algn="l"/>
            <a:endParaRPr lang="en-US" sz="1600">
              <a:latin typeface="Times New Roman" panose="02020603050405020304" pitchFamily="18" charset="0"/>
              <a:cs typeface="Times New Roman" panose="02020603050405020304" pitchFamily="18" charset="0"/>
            </a:endParaRPr>
          </a:p>
          <a:p>
            <a:pPr algn="l"/>
            <a:endParaRPr lang="en-US" sz="1600" b="0" i="1" u="none" strike="noStrike" baseline="-25000">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r>
              <a:rPr lang="en-CA" sz="1600" b="1" i="0" u="none" strike="noStrike" baseline="0">
                <a:latin typeface="Times New Roman" panose="02020603050405020304" pitchFamily="18" charset="0"/>
                <a:cs typeface="Times New Roman" panose="02020603050405020304" pitchFamily="18" charset="0"/>
              </a:rPr>
              <a:t>3. Tension capacity of plate</a:t>
            </a:r>
          </a:p>
          <a:p>
            <a:pPr algn="l"/>
            <a:endParaRPr lang="en-US" sz="1600" b="0" i="0" u="none" strike="noStrike" baseline="0">
              <a:latin typeface="Times New Roman" panose="02020603050405020304" pitchFamily="18" charset="0"/>
              <a:cs typeface="Times New Roman" panose="02020603050405020304" pitchFamily="18" charset="0"/>
            </a:endParaRPr>
          </a:p>
          <a:p>
            <a:pPr algn="l"/>
            <a:r>
              <a:rPr lang="en-US" sz="1600" b="0" i="0" u="none" strike="noStrike" baseline="0">
                <a:latin typeface="Times New Roman" panose="02020603050405020304" pitchFamily="18" charset="0"/>
                <a:cs typeface="Times New Roman" panose="02020603050405020304" pitchFamily="18" charset="0"/>
              </a:rPr>
              <a:t>The design strength of a plate in tension due to rupture at the net section		</a:t>
            </a:r>
            <a:r>
              <a:rPr lang="de-DE" sz="1600" b="0" i="1" u="none" strike="noStrike" baseline="0">
                <a:latin typeface="Times New Roman" panose="02020603050405020304" pitchFamily="18" charset="0"/>
                <a:cs typeface="Times New Roman" panose="02020603050405020304" pitchFamily="18" charset="0"/>
              </a:rPr>
              <a:t>T</a:t>
            </a:r>
            <a:r>
              <a:rPr lang="de-DE" sz="1600" b="0" i="1" u="none" strike="noStrike" baseline="-25000">
                <a:latin typeface="Times New Roman" panose="02020603050405020304" pitchFamily="18" charset="0"/>
                <a:cs typeface="Times New Roman" panose="02020603050405020304" pitchFamily="18" charset="0"/>
              </a:rPr>
              <a:t>dn</a:t>
            </a:r>
            <a:r>
              <a:rPr lang="de-DE" sz="1600" b="0" i="1" u="none" strike="noStrike" baseline="0">
                <a:latin typeface="Times New Roman" panose="02020603050405020304" pitchFamily="18" charset="0"/>
                <a:cs typeface="Times New Roman" panose="02020603050405020304" pitchFamily="18" charset="0"/>
              </a:rPr>
              <a:t> </a:t>
            </a:r>
            <a:r>
              <a:rPr lang="de-DE" sz="1600" b="0" i="0" u="none" strike="noStrike" baseline="0">
                <a:latin typeface="Times New Roman" panose="02020603050405020304" pitchFamily="18" charset="0"/>
                <a:cs typeface="Times New Roman" panose="02020603050405020304" pitchFamily="18" charset="0"/>
              </a:rPr>
              <a:t>=  0.9 </a:t>
            </a:r>
            <a:r>
              <a:rPr lang="de-DE" sz="1600" b="0" i="1" u="none" strike="noStrike" baseline="0">
                <a:latin typeface="Times New Roman" panose="02020603050405020304" pitchFamily="18" charset="0"/>
                <a:cs typeface="Times New Roman" panose="02020603050405020304" pitchFamily="18" charset="0"/>
              </a:rPr>
              <a:t>An f</a:t>
            </a:r>
            <a:r>
              <a:rPr lang="de-DE" sz="1600" b="0" i="1" u="none" strike="noStrike" baseline="-25000">
                <a:latin typeface="Times New Roman" panose="02020603050405020304" pitchFamily="18" charset="0"/>
                <a:cs typeface="Times New Roman" panose="02020603050405020304" pitchFamily="18" charset="0"/>
              </a:rPr>
              <a:t>u</a:t>
            </a:r>
            <a:r>
              <a:rPr lang="de-DE" sz="1600" b="0" i="1" u="none" strike="noStrike" baseline="0">
                <a:latin typeface="Times New Roman" panose="02020603050405020304" pitchFamily="18" charset="0"/>
                <a:cs typeface="Times New Roman" panose="02020603050405020304" pitchFamily="18" charset="0"/>
              </a:rPr>
              <a:t> </a:t>
            </a:r>
            <a:r>
              <a:rPr lang="de-DE" sz="1600" b="0" i="0" u="none" strike="noStrike" baseline="0">
                <a:latin typeface="Times New Roman" panose="02020603050405020304" pitchFamily="18" charset="0"/>
                <a:cs typeface="Times New Roman" panose="02020603050405020304" pitchFamily="18" charset="0"/>
              </a:rPr>
              <a:t>/</a:t>
            </a:r>
            <a:r>
              <a:rPr lang="en-CA" sz="1800" b="0" i="1" u="none" strike="noStrike" baseline="0">
                <a:latin typeface="SymbolItalic"/>
              </a:rPr>
              <a:t>g</a:t>
            </a:r>
            <a:r>
              <a:rPr lang="de-DE" sz="1600" b="0" i="1" u="none" strike="noStrike" baseline="-25000">
                <a:latin typeface="Times New Roman" panose="02020603050405020304" pitchFamily="18" charset="0"/>
                <a:cs typeface="Times New Roman" panose="02020603050405020304" pitchFamily="18" charset="0"/>
              </a:rPr>
              <a:t>m</a:t>
            </a:r>
            <a:r>
              <a:rPr lang="de-DE" sz="1600" b="0" i="0" u="none" strike="noStrike" baseline="-25000">
                <a:latin typeface="Times New Roman" panose="02020603050405020304" pitchFamily="18" charset="0"/>
                <a:cs typeface="Times New Roman" panose="02020603050405020304" pitchFamily="18" charset="0"/>
              </a:rPr>
              <a:t>1</a:t>
            </a:r>
            <a:endParaRPr lang="en-US" sz="1600" i="1" baseline="-25000">
              <a:latin typeface="Times New Roman" panose="02020603050405020304" pitchFamily="18" charset="0"/>
              <a:cs typeface="Times New Roman" panose="02020603050405020304" pitchFamily="18" charset="0"/>
            </a:endParaRPr>
          </a:p>
          <a:p>
            <a:pPr algn="l"/>
            <a:endParaRPr lang="en-US" sz="1600" b="0" i="1" u="none" strike="noStrike" baseline="-25000">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endParaRPr lang="en-US" sz="1600" b="0" i="1" u="none" strike="noStrike" baseline="-25000">
              <a:latin typeface="Times New Roman" panose="02020603050405020304" pitchFamily="18" charset="0"/>
              <a:cs typeface="Times New Roman" panose="02020603050405020304" pitchFamily="18" charset="0"/>
            </a:endParaRPr>
          </a:p>
          <a:p>
            <a:pPr algn="l"/>
            <a:r>
              <a:rPr lang="en-US" sz="1600" b="1">
                <a:latin typeface="Times New Roman" panose="02020603050405020304" pitchFamily="18" charset="0"/>
                <a:cs typeface="Times New Roman" panose="02020603050405020304" pitchFamily="18" charset="0"/>
              </a:rPr>
              <a:t>4. Design Strength Due to Block Shear</a:t>
            </a:r>
          </a:p>
          <a:p>
            <a:pPr algn="l"/>
            <a:endParaRPr lang="en-US" sz="1600" b="1">
              <a:latin typeface="Times New Roman" panose="02020603050405020304" pitchFamily="18" charset="0"/>
              <a:cs typeface="Times New Roman" panose="02020603050405020304" pitchFamily="18" charset="0"/>
            </a:endParaRPr>
          </a:p>
          <a:p>
            <a:pPr algn="l"/>
            <a:r>
              <a:rPr lang="en-US" sz="1600">
                <a:latin typeface="Times New Roman" panose="02020603050405020304" pitchFamily="18" charset="0"/>
                <a:cs typeface="Times New Roman" panose="02020603050405020304" pitchFamily="18" charset="0"/>
              </a:rPr>
              <a:t>The block shear strength </a:t>
            </a:r>
            <a:r>
              <a:rPr lang="en-US" sz="1600" err="1">
                <a:latin typeface="Times New Roman" panose="02020603050405020304" pitchFamily="18" charset="0"/>
                <a:cs typeface="Times New Roman" panose="02020603050405020304" pitchFamily="18" charset="0"/>
              </a:rPr>
              <a:t>T</a:t>
            </a:r>
            <a:r>
              <a:rPr lang="en-US" sz="1600" baseline="-25000" err="1">
                <a:latin typeface="Times New Roman" panose="02020603050405020304" pitchFamily="18" charset="0"/>
                <a:cs typeface="Times New Roman" panose="02020603050405020304" pitchFamily="18" charset="0"/>
              </a:rPr>
              <a:t>db</a:t>
            </a:r>
            <a:r>
              <a:rPr lang="en-US" sz="1600">
                <a:latin typeface="Times New Roman" panose="02020603050405020304" pitchFamily="18" charset="0"/>
                <a:cs typeface="Times New Roman" panose="02020603050405020304" pitchFamily="18" charset="0"/>
              </a:rPr>
              <a:t> of the bolted connection is the least of</a:t>
            </a:r>
          </a:p>
          <a:p>
            <a:pPr algn="l"/>
            <a:endParaRPr lang="en-US">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endParaRPr lang="en-US" sz="1600" i="1" baseline="-25000">
              <a:latin typeface="Times New Roman" panose="02020603050405020304" pitchFamily="18" charset="0"/>
              <a:cs typeface="Times New Roman" panose="02020603050405020304" pitchFamily="18" charset="0"/>
            </a:endParaRPr>
          </a:p>
          <a:p>
            <a:pPr algn="l"/>
            <a:endParaRPr lang="en-CA" sz="1600" b="0" i="1" u="none" strike="noStrike" baseline="-25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00B474-97DC-4263-8E02-FD67AA1A5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90" y="2385185"/>
            <a:ext cx="2409825" cy="771525"/>
          </a:xfrm>
          <a:prstGeom prst="rect">
            <a:avLst/>
          </a:prstGeom>
        </p:spPr>
      </p:pic>
      <p:pic>
        <p:nvPicPr>
          <p:cNvPr id="7" name="Picture 6">
            <a:extLst>
              <a:ext uri="{FF2B5EF4-FFF2-40B4-BE49-F238E27FC236}">
                <a16:creationId xmlns:a16="http://schemas.microsoft.com/office/drawing/2014/main" id="{9D32DD9B-97C5-4C7F-A447-B2914BDBA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070" y="5364008"/>
            <a:ext cx="5429250" cy="923925"/>
          </a:xfrm>
          <a:prstGeom prst="rect">
            <a:avLst/>
          </a:prstGeom>
        </p:spPr>
      </p:pic>
    </p:spTree>
    <p:extLst>
      <p:ext uri="{BB962C8B-B14F-4D97-AF65-F5344CB8AC3E}">
        <p14:creationId xmlns:p14="http://schemas.microsoft.com/office/powerpoint/2010/main" val="320764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57440B-EC1E-4A51-8FAD-6C4B5010C90E}"/>
                  </a:ext>
                </a:extLst>
              </p:cNvPr>
              <p:cNvSpPr txBox="1"/>
              <p:nvPr/>
            </p:nvSpPr>
            <p:spPr>
              <a:xfrm flipH="1">
                <a:off x="1253079" y="665826"/>
                <a:ext cx="5037361" cy="575542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(sqrt P/EI )*L = n</a:t>
                </a:r>
                <a:r>
                  <a:rPr lang="el-GR" sz="2400">
                    <a:latin typeface="Times New Roman" panose="02020603050405020304" pitchFamily="18" charset="0"/>
                    <a:cs typeface="Times New Roman" panose="02020603050405020304" pitchFamily="18" charset="0"/>
                  </a:rPr>
                  <a:t> </a:t>
                </a:r>
                <a14:m>
                  <m:oMath xmlns:m="http://schemas.openxmlformats.org/officeDocument/2006/math">
                    <m:r>
                      <a:rPr lang="el-GR" sz="2400" i="1">
                        <a:latin typeface="Cambria Math" panose="02040503050406030204" pitchFamily="18" charset="0"/>
                      </a:rPr>
                      <m:t>𝜋</m:t>
                    </m:r>
                  </m:oMath>
                </a14:m>
                <a:endParaRPr lang="en-US" sz="2400">
                  <a:latin typeface="Times New Roman" panose="02020603050405020304" pitchFamily="18" charset="0"/>
                  <a:cs typeface="Times New Roman" panose="02020603050405020304" pitchFamily="18" charset="0"/>
                </a:endParaRPr>
              </a:p>
              <a:p>
                <a:endParaRPr lang="en-CA" sz="2400">
                  <a:latin typeface="Times New Roman" panose="02020603050405020304" pitchFamily="18" charset="0"/>
                  <a:cs typeface="Times New Roman" panose="02020603050405020304" pitchFamily="18" charset="0"/>
                </a:endParaRPr>
              </a:p>
              <a:p>
                <a:r>
                  <a:rPr lang="en-CA" sz="2400">
                    <a:latin typeface="Times New Roman" panose="02020603050405020304" pitchFamily="18" charset="0"/>
                    <a:cs typeface="Times New Roman" panose="02020603050405020304" pitchFamily="18" charset="0"/>
                  </a:rPr>
                  <a:t>P/EI * L</a:t>
                </a:r>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 (n</a:t>
                </a:r>
                <a:r>
                  <a:rPr lang="el-GR" sz="2400">
                    <a:latin typeface="Times New Roman" panose="02020603050405020304" pitchFamily="18" charset="0"/>
                    <a:cs typeface="Times New Roman" panose="02020603050405020304" pitchFamily="18" charset="0"/>
                  </a:rPr>
                  <a:t> </a:t>
                </a:r>
                <a14:m>
                  <m:oMath xmlns:m="http://schemas.openxmlformats.org/officeDocument/2006/math">
                    <m:r>
                      <a:rPr lang="el-GR" sz="2400" i="1" smtClean="0">
                        <a:latin typeface="Cambria Math" panose="02040503050406030204" pitchFamily="18" charset="0"/>
                      </a:rPr>
                      <m:t>𝜋</m:t>
                    </m:r>
                  </m:oMath>
                </a14:m>
                <a:r>
                  <a:rPr lang="en-CA" sz="2400">
                    <a:latin typeface="Times New Roman" panose="02020603050405020304" pitchFamily="18" charset="0"/>
                    <a:cs typeface="Times New Roman" panose="02020603050405020304" pitchFamily="18" charset="0"/>
                  </a:rPr>
                  <a:t>)</a:t>
                </a:r>
                <a:r>
                  <a:rPr lang="en-CA" sz="2400" baseline="30000">
                    <a:latin typeface="Times New Roman" panose="02020603050405020304" pitchFamily="18" charset="0"/>
                    <a:cs typeface="Times New Roman" panose="02020603050405020304" pitchFamily="18" charset="0"/>
                  </a:rPr>
                  <a:t>2</a:t>
                </a:r>
              </a:p>
              <a:p>
                <a:endParaRPr lang="en-CA" sz="2400" baseline="30000">
                  <a:latin typeface="Times New Roman" panose="02020603050405020304" pitchFamily="18" charset="0"/>
                  <a:cs typeface="Times New Roman" panose="02020603050405020304" pitchFamily="18" charset="0"/>
                </a:endParaRPr>
              </a:p>
              <a:p>
                <a:r>
                  <a:rPr lang="en-CA" sz="2400">
                    <a:latin typeface="Times New Roman" panose="02020603050405020304" pitchFamily="18" charset="0"/>
                    <a:cs typeface="Times New Roman" panose="02020603050405020304" pitchFamily="18" charset="0"/>
                  </a:rPr>
                  <a:t>I = AR</a:t>
                </a:r>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a:t>
                </a:r>
              </a:p>
              <a:p>
                <a:endParaRPr lang="en-CA" sz="2400">
                  <a:latin typeface="Times New Roman" panose="02020603050405020304" pitchFamily="18" charset="0"/>
                  <a:cs typeface="Times New Roman" panose="02020603050405020304" pitchFamily="18" charset="0"/>
                </a:endParaRPr>
              </a:p>
              <a:p>
                <a:r>
                  <a:rPr lang="en-CA" sz="2400" err="1">
                    <a:latin typeface="Times New Roman" panose="02020603050405020304" pitchFamily="18" charset="0"/>
                    <a:cs typeface="Times New Roman" panose="02020603050405020304" pitchFamily="18" charset="0"/>
                  </a:rPr>
                  <a:t>P</a:t>
                </a:r>
                <a:r>
                  <a:rPr lang="en-CA" sz="2400" baseline="-25000" err="1">
                    <a:latin typeface="Times New Roman" panose="02020603050405020304" pitchFamily="18" charset="0"/>
                    <a:cs typeface="Times New Roman" panose="02020603050405020304" pitchFamily="18" charset="0"/>
                  </a:rPr>
                  <a:t>cr</a:t>
                </a:r>
                <a:r>
                  <a:rPr lang="en-CA" sz="2400" baseline="-25000">
                    <a:latin typeface="Times New Roman" panose="02020603050405020304" pitchFamily="18" charset="0"/>
                    <a:cs typeface="Times New Roman" panose="02020603050405020304" pitchFamily="18" charset="0"/>
                  </a:rPr>
                  <a:t> </a:t>
                </a:r>
                <a:r>
                  <a:rPr lang="en-CA" sz="2400">
                    <a:latin typeface="Times New Roman" panose="02020603050405020304" pitchFamily="18" charset="0"/>
                    <a:cs typeface="Times New Roman" panose="02020603050405020304" pitchFamily="18" charset="0"/>
                  </a:rPr>
                  <a:t> = n</a:t>
                </a:r>
                <a:r>
                  <a:rPr lang="en-CA" sz="2400" baseline="30000">
                    <a:latin typeface="Times New Roman" panose="02020603050405020304" pitchFamily="18" charset="0"/>
                    <a:cs typeface="Times New Roman" panose="02020603050405020304" pitchFamily="18" charset="0"/>
                  </a:rPr>
                  <a:t>2 </a:t>
                </a:r>
                <a14:m>
                  <m:oMath xmlns:m="http://schemas.openxmlformats.org/officeDocument/2006/math">
                    <m:r>
                      <a:rPr lang="el-GR" sz="2400" i="1" smtClean="0">
                        <a:latin typeface="Cambria Math" panose="02040503050406030204" pitchFamily="18" charset="0"/>
                      </a:rPr>
                      <m:t>𝜋</m:t>
                    </m:r>
                  </m:oMath>
                </a14:m>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E A R</a:t>
                </a:r>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/L</a:t>
                </a:r>
                <a:r>
                  <a:rPr lang="en-CA" sz="2400" baseline="30000">
                    <a:latin typeface="Times New Roman" panose="02020603050405020304" pitchFamily="18" charset="0"/>
                    <a:cs typeface="Times New Roman" panose="02020603050405020304" pitchFamily="18" charset="0"/>
                  </a:rPr>
                  <a:t>2</a:t>
                </a:r>
                <a:r>
                  <a:rPr lang="en-CA" sz="2400">
                    <a:latin typeface="Times New Roman" panose="02020603050405020304" pitchFamily="18" charset="0"/>
                    <a:cs typeface="Times New Roman" panose="02020603050405020304" pitchFamily="18" charset="0"/>
                  </a:rPr>
                  <a:t> </a:t>
                </a:r>
                <a:endParaRPr lang="en-CA" sz="2400" baseline="30000">
                  <a:latin typeface="Times New Roman" panose="02020603050405020304" pitchFamily="18" charset="0"/>
                  <a:cs typeface="Times New Roman" panose="02020603050405020304" pitchFamily="18" charset="0"/>
                </a:endParaRPr>
              </a:p>
              <a:p>
                <a:endParaRPr lang="en-CA" sz="2400" baseline="30000">
                  <a:latin typeface="Times New Roman" panose="02020603050405020304" pitchFamily="18" charset="0"/>
                  <a:cs typeface="Times New Roman" panose="02020603050405020304" pitchFamily="18" charset="0"/>
                </a:endParaRPr>
              </a:p>
              <a:p>
                <a:r>
                  <a:rPr lang="en-CA" sz="2400">
                    <a:latin typeface="Times New Roman" panose="02020603050405020304" pitchFamily="18" charset="0"/>
                    <a:cs typeface="Times New Roman" panose="02020603050405020304" pitchFamily="18" charset="0"/>
                  </a:rPr>
                  <a:t>L</a:t>
                </a:r>
                <a:r>
                  <a:rPr lang="en-CA" sz="2400" baseline="-25000">
                    <a:latin typeface="Times New Roman" panose="02020603050405020304" pitchFamily="18" charset="0"/>
                    <a:cs typeface="Times New Roman" panose="02020603050405020304" pitchFamily="18" charset="0"/>
                  </a:rPr>
                  <a:t> = </a:t>
                </a:r>
                <a:r>
                  <a:rPr lang="en-CA" sz="2400">
                    <a:latin typeface="Times New Roman" panose="02020603050405020304" pitchFamily="18" charset="0"/>
                    <a:cs typeface="Times New Roman" panose="02020603050405020304" pitchFamily="18" charset="0"/>
                  </a:rPr>
                  <a:t> effective length of column</a:t>
                </a:r>
              </a:p>
              <a:p>
                <a:r>
                  <a:rPr lang="en-CA" sz="2400">
                    <a:latin typeface="Times New Roman" panose="02020603050405020304" pitchFamily="18" charset="0"/>
                    <a:cs typeface="Times New Roman" panose="02020603050405020304" pitchFamily="18" charset="0"/>
                  </a:rPr>
                  <a:t>L</a:t>
                </a:r>
                <a:r>
                  <a:rPr lang="en-CA" sz="2400" baseline="-25000">
                    <a:latin typeface="Times New Roman" panose="02020603050405020304" pitchFamily="18" charset="0"/>
                    <a:cs typeface="Times New Roman" panose="02020603050405020304" pitchFamily="18" charset="0"/>
                  </a:rPr>
                  <a:t> e = </a:t>
                </a:r>
                <a:r>
                  <a:rPr lang="en-CA" sz="2400">
                    <a:latin typeface="Times New Roman" panose="02020603050405020304" pitchFamily="18" charset="0"/>
                    <a:cs typeface="Times New Roman" panose="02020603050405020304" pitchFamily="18" charset="0"/>
                  </a:rPr>
                  <a:t> equivalent  length of column</a:t>
                </a:r>
              </a:p>
              <a:p>
                <a:r>
                  <a:rPr lang="en-CA" sz="2400">
                    <a:latin typeface="Times New Roman" panose="02020603050405020304" pitchFamily="18" charset="0"/>
                    <a:cs typeface="Times New Roman" panose="02020603050405020304" pitchFamily="18" charset="0"/>
                  </a:rPr>
                  <a:t>P</a:t>
                </a:r>
                <a:r>
                  <a:rPr lang="en-CA" sz="2400" baseline="-25000">
                    <a:latin typeface="Times New Roman" panose="02020603050405020304" pitchFamily="18" charset="0"/>
                    <a:cs typeface="Times New Roman" panose="02020603050405020304" pitchFamily="18" charset="0"/>
                  </a:rPr>
                  <a:t>e </a:t>
                </a:r>
                <a:r>
                  <a:rPr lang="en-CA" sz="2400">
                    <a:latin typeface="Times New Roman" panose="02020603050405020304" pitchFamily="18" charset="0"/>
                    <a:cs typeface="Times New Roman" panose="02020603050405020304" pitchFamily="18" charset="0"/>
                  </a:rPr>
                  <a:t> = </a:t>
                </a:r>
                <a14:m>
                  <m:oMath xmlns:m="http://schemas.openxmlformats.org/officeDocument/2006/math">
                    <m:r>
                      <a:rPr lang="el-GR" sz="2400" i="1" smtClean="0">
                        <a:latin typeface="Cambria Math" panose="02040503050406030204" pitchFamily="18" charset="0"/>
                      </a:rPr>
                      <m:t>𝜋</m:t>
                    </m:r>
                  </m:oMath>
                </a14:m>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EI/ l</a:t>
                </a:r>
                <a:r>
                  <a:rPr lang="en-CA" sz="2400" baseline="-25000">
                    <a:latin typeface="Times New Roman" panose="02020603050405020304" pitchFamily="18" charset="0"/>
                    <a:cs typeface="Times New Roman" panose="02020603050405020304" pitchFamily="18" charset="0"/>
                  </a:rPr>
                  <a:t>e</a:t>
                </a:r>
                <a:r>
                  <a:rPr lang="en-CA" sz="2400" baseline="30000">
                    <a:latin typeface="Times New Roman" panose="02020603050405020304" pitchFamily="18" charset="0"/>
                    <a:cs typeface="Times New Roman" panose="02020603050405020304" pitchFamily="18" charset="0"/>
                  </a:rPr>
                  <a:t>2</a:t>
                </a:r>
                <a:r>
                  <a:rPr lang="en-CA" sz="2400">
                    <a:latin typeface="Times New Roman" panose="02020603050405020304" pitchFamily="18" charset="0"/>
                    <a:cs typeface="Times New Roman" panose="02020603050405020304" pitchFamily="18" charset="0"/>
                  </a:rPr>
                  <a:t> </a:t>
                </a:r>
              </a:p>
              <a:p>
                <a:endParaRPr lang="en-CA" sz="2400">
                  <a:latin typeface="Times New Roman" panose="02020603050405020304" pitchFamily="18" charset="0"/>
                  <a:cs typeface="Times New Roman" panose="02020603050405020304" pitchFamily="18" charset="0"/>
                </a:endParaRPr>
              </a:p>
              <a:p>
                <a:r>
                  <a:rPr lang="en-CA" sz="2400">
                    <a:latin typeface="Times New Roman" panose="02020603050405020304" pitchFamily="18" charset="0"/>
                    <a:cs typeface="Times New Roman" panose="02020603050405020304" pitchFamily="18" charset="0"/>
                  </a:rPr>
                  <a:t>Critical stress = P</a:t>
                </a:r>
                <a:r>
                  <a:rPr lang="en-CA" sz="2400" baseline="-25000">
                    <a:latin typeface="Times New Roman" panose="02020603050405020304" pitchFamily="18" charset="0"/>
                    <a:cs typeface="Times New Roman" panose="02020603050405020304" pitchFamily="18" charset="0"/>
                  </a:rPr>
                  <a:t>e</a:t>
                </a:r>
                <a:r>
                  <a:rPr lang="en-CA" sz="2400">
                    <a:latin typeface="Times New Roman" panose="02020603050405020304" pitchFamily="18" charset="0"/>
                    <a:cs typeface="Times New Roman" panose="02020603050405020304" pitchFamily="18" charset="0"/>
                  </a:rPr>
                  <a:t> / A = </a:t>
                </a:r>
                <a14:m>
                  <m:oMath xmlns:m="http://schemas.openxmlformats.org/officeDocument/2006/math">
                    <m:r>
                      <a:rPr lang="el-GR" sz="2400" i="1" smtClean="0">
                        <a:latin typeface="Cambria Math" panose="02040503050406030204" pitchFamily="18" charset="0"/>
                      </a:rPr>
                      <m:t>𝜋</m:t>
                    </m:r>
                  </m:oMath>
                </a14:m>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E I/ Al</a:t>
                </a:r>
                <a:r>
                  <a:rPr lang="en-CA" sz="2400" baseline="-25000">
                    <a:latin typeface="Times New Roman" panose="02020603050405020304" pitchFamily="18" charset="0"/>
                    <a:cs typeface="Times New Roman" panose="02020603050405020304" pitchFamily="18" charset="0"/>
                  </a:rPr>
                  <a:t>e</a:t>
                </a:r>
                <a:r>
                  <a:rPr lang="en-CA" sz="2400" baseline="30000">
                    <a:latin typeface="Times New Roman" panose="02020603050405020304" pitchFamily="18" charset="0"/>
                    <a:cs typeface="Times New Roman" panose="02020603050405020304" pitchFamily="18" charset="0"/>
                  </a:rPr>
                  <a:t>2</a:t>
                </a:r>
              </a:p>
              <a:p>
                <a:r>
                  <a:rPr lang="en-CA" sz="2400" baseline="30000">
                    <a:latin typeface="Times New Roman" panose="02020603050405020304" pitchFamily="18" charset="0"/>
                    <a:cs typeface="Times New Roman" panose="02020603050405020304" pitchFamily="18" charset="0"/>
                  </a:rPr>
                  <a:t>	= </a:t>
                </a:r>
                <a14:m>
                  <m:oMath xmlns:m="http://schemas.openxmlformats.org/officeDocument/2006/math">
                    <m:r>
                      <a:rPr lang="el-GR" sz="2400" i="1" smtClean="0">
                        <a:latin typeface="Cambria Math" panose="02040503050406030204" pitchFamily="18" charset="0"/>
                      </a:rPr>
                      <m:t>𝜋</m:t>
                    </m:r>
                  </m:oMath>
                </a14:m>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EAR</a:t>
                </a:r>
                <a:r>
                  <a:rPr lang="en-CA" sz="2400" baseline="30000">
                    <a:latin typeface="Times New Roman" panose="02020603050405020304" pitchFamily="18" charset="0"/>
                    <a:cs typeface="Times New Roman" panose="02020603050405020304" pitchFamily="18" charset="0"/>
                  </a:rPr>
                  <a:t>2</a:t>
                </a:r>
                <a:r>
                  <a:rPr lang="en-CA" sz="2400">
                    <a:latin typeface="Times New Roman" panose="02020603050405020304" pitchFamily="18" charset="0"/>
                    <a:cs typeface="Times New Roman" panose="02020603050405020304" pitchFamily="18" charset="0"/>
                  </a:rPr>
                  <a:t>/ Al</a:t>
                </a:r>
                <a:r>
                  <a:rPr lang="en-CA" sz="2400" baseline="-25000">
                    <a:latin typeface="Times New Roman" panose="02020603050405020304" pitchFamily="18" charset="0"/>
                    <a:cs typeface="Times New Roman" panose="02020603050405020304" pitchFamily="18" charset="0"/>
                  </a:rPr>
                  <a:t>e</a:t>
                </a:r>
                <a:r>
                  <a:rPr lang="en-CA" sz="2400" baseline="30000">
                    <a:latin typeface="Times New Roman" panose="02020603050405020304" pitchFamily="18" charset="0"/>
                    <a:cs typeface="Times New Roman" panose="02020603050405020304" pitchFamily="18" charset="0"/>
                  </a:rPr>
                  <a:t>2</a:t>
                </a:r>
              </a:p>
              <a:p>
                <a:r>
                  <a:rPr lang="en-CA" sz="2400" baseline="30000">
                    <a:latin typeface="Times New Roman" panose="02020603050405020304" pitchFamily="18" charset="0"/>
                    <a:cs typeface="Times New Roman" panose="02020603050405020304" pitchFamily="18" charset="0"/>
                  </a:rPr>
                  <a:t>	= </a:t>
                </a:r>
                <a14:m>
                  <m:oMath xmlns:m="http://schemas.openxmlformats.org/officeDocument/2006/math">
                    <m:r>
                      <a:rPr lang="el-GR" sz="2400" i="1" smtClean="0">
                        <a:latin typeface="Cambria Math" panose="02040503050406030204" pitchFamily="18" charset="0"/>
                      </a:rPr>
                      <m:t>𝜋</m:t>
                    </m:r>
                  </m:oMath>
                </a14:m>
                <a:r>
                  <a:rPr lang="en-CA" sz="2400" baseline="30000">
                    <a:latin typeface="Times New Roman" panose="02020603050405020304" pitchFamily="18" charset="0"/>
                    <a:cs typeface="Times New Roman" panose="02020603050405020304" pitchFamily="18" charset="0"/>
                  </a:rPr>
                  <a:t>2 </a:t>
                </a:r>
                <a:r>
                  <a:rPr lang="en-CA" sz="2400">
                    <a:latin typeface="Times New Roman" panose="02020603050405020304" pitchFamily="18" charset="0"/>
                    <a:cs typeface="Times New Roman" panose="02020603050405020304" pitchFamily="18" charset="0"/>
                  </a:rPr>
                  <a:t> E/ (l</a:t>
                </a:r>
                <a:r>
                  <a:rPr lang="en-CA" sz="2400" baseline="-25000">
                    <a:latin typeface="Times New Roman" panose="02020603050405020304" pitchFamily="18" charset="0"/>
                    <a:cs typeface="Times New Roman" panose="02020603050405020304" pitchFamily="18" charset="0"/>
                  </a:rPr>
                  <a:t>e</a:t>
                </a:r>
                <a:r>
                  <a:rPr lang="en-CA" sz="2400">
                    <a:latin typeface="Times New Roman" panose="02020603050405020304" pitchFamily="18" charset="0"/>
                    <a:cs typeface="Times New Roman" panose="02020603050405020304" pitchFamily="18" charset="0"/>
                  </a:rPr>
                  <a:t> /R)</a:t>
                </a:r>
                <a:r>
                  <a:rPr lang="en-CA" sz="2400" baseline="30000">
                    <a:latin typeface="Times New Roman" panose="02020603050405020304" pitchFamily="18" charset="0"/>
                    <a:cs typeface="Times New Roman" panose="02020603050405020304" pitchFamily="18" charset="0"/>
                  </a:rPr>
                  <a:t>2</a:t>
                </a:r>
              </a:p>
              <a:p>
                <a:endParaRPr lang="en-CA" sz="240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0F57440B-EC1E-4A51-8FAD-6C4B5010C90E}"/>
                  </a:ext>
                </a:extLst>
              </p:cNvPr>
              <p:cNvSpPr txBox="1">
                <a:spLocks noRot="1" noChangeAspect="1" noMove="1" noResize="1" noEditPoints="1" noAdjustHandles="1" noChangeArrowheads="1" noChangeShapeType="1" noTextEdit="1"/>
              </p:cNvSpPr>
              <p:nvPr/>
            </p:nvSpPr>
            <p:spPr>
              <a:xfrm flipH="1">
                <a:off x="1253079" y="665826"/>
                <a:ext cx="5037361" cy="5755422"/>
              </a:xfrm>
              <a:prstGeom prst="rect">
                <a:avLst/>
              </a:prstGeom>
              <a:blipFill>
                <a:blip r:embed="rId2"/>
                <a:stretch>
                  <a:fillRect l="-1937" t="-847"/>
                </a:stretch>
              </a:blipFill>
            </p:spPr>
            <p:txBody>
              <a:bodyPr/>
              <a:lstStyle/>
              <a:p>
                <a:r>
                  <a:rPr lang="en-US">
                    <a:noFill/>
                  </a:rPr>
                  <a:t> </a:t>
                </a:r>
              </a:p>
            </p:txBody>
          </p:sp>
        </mc:Fallback>
      </mc:AlternateContent>
    </p:spTree>
    <p:extLst>
      <p:ext uri="{BB962C8B-B14F-4D97-AF65-F5344CB8AC3E}">
        <p14:creationId xmlns:p14="http://schemas.microsoft.com/office/powerpoint/2010/main" val="115583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716C11D-59BF-48C9-A6D5-BF7A4D1EE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248150" y="-1726199"/>
            <a:ext cx="6790641" cy="10310398"/>
          </a:xfrm>
          <a:prstGeom prst="rect">
            <a:avLst/>
          </a:prstGeom>
        </p:spPr>
      </p:pic>
    </p:spTree>
    <p:extLst>
      <p:ext uri="{BB962C8B-B14F-4D97-AF65-F5344CB8AC3E}">
        <p14:creationId xmlns:p14="http://schemas.microsoft.com/office/powerpoint/2010/main" val="123830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857F7-35F5-4EB6-BBFB-5A5F656AD054}"/>
              </a:ext>
            </a:extLst>
          </p:cNvPr>
          <p:cNvSpPr txBox="1"/>
          <p:nvPr/>
        </p:nvSpPr>
        <p:spPr>
          <a:xfrm flipH="1">
            <a:off x="1022262" y="559293"/>
            <a:ext cx="8565621" cy="4801314"/>
          </a:xfrm>
          <a:prstGeom prst="rect">
            <a:avLst/>
          </a:prstGeom>
          <a:noFill/>
        </p:spPr>
        <p:txBody>
          <a:bodyPr wrap="square" rtlCol="0">
            <a:spAutoFit/>
          </a:bodyPr>
          <a:lstStyle/>
          <a:p>
            <a:r>
              <a:rPr lang="en-CA"/>
              <a:t>SC 200 I section </a:t>
            </a:r>
          </a:p>
          <a:p>
            <a:r>
              <a:rPr lang="en-CA"/>
              <a:t>Area 7680mm2</a:t>
            </a:r>
          </a:p>
          <a:p>
            <a:endParaRPr lang="en-CA"/>
          </a:p>
          <a:p>
            <a:r>
              <a:rPr lang="en-CA" err="1"/>
              <a:t>I</a:t>
            </a:r>
            <a:r>
              <a:rPr lang="en-CA" baseline="-25000" err="1"/>
              <a:t>zz</a:t>
            </a:r>
            <a:r>
              <a:rPr lang="en-CA" baseline="-25000"/>
              <a:t> </a:t>
            </a:r>
            <a:r>
              <a:rPr lang="en-CA"/>
              <a:t>= 5530cm</a:t>
            </a:r>
            <a:r>
              <a:rPr lang="en-CA" baseline="30000"/>
              <a:t>4 </a:t>
            </a:r>
            <a:r>
              <a:rPr lang="en-CA"/>
              <a:t>   	</a:t>
            </a:r>
            <a:r>
              <a:rPr lang="en-CA" err="1"/>
              <a:t>R</a:t>
            </a:r>
            <a:r>
              <a:rPr lang="en-CA" baseline="-25000" err="1"/>
              <a:t>zz</a:t>
            </a:r>
            <a:r>
              <a:rPr lang="en-CA" baseline="-25000"/>
              <a:t> </a:t>
            </a:r>
            <a:r>
              <a:rPr lang="en-CA"/>
              <a:t> = root(5530*10000/7680)= 84.8mm</a:t>
            </a:r>
          </a:p>
          <a:p>
            <a:r>
              <a:rPr lang="en-CA" err="1"/>
              <a:t>I</a:t>
            </a:r>
            <a:r>
              <a:rPr lang="en-CA" baseline="-25000" err="1"/>
              <a:t>yy</a:t>
            </a:r>
            <a:r>
              <a:rPr lang="en-CA" baseline="-25000"/>
              <a:t> </a:t>
            </a:r>
            <a:r>
              <a:rPr lang="en-CA"/>
              <a:t>= 1530cm</a:t>
            </a:r>
            <a:r>
              <a:rPr lang="en-CA" baseline="30000"/>
              <a:t>4 </a:t>
            </a:r>
            <a:r>
              <a:rPr lang="en-CA"/>
              <a:t> 	</a:t>
            </a:r>
            <a:r>
              <a:rPr lang="en-CA" err="1"/>
              <a:t>R</a:t>
            </a:r>
            <a:r>
              <a:rPr lang="en-CA" baseline="-25000" err="1"/>
              <a:t>yy</a:t>
            </a:r>
            <a:r>
              <a:rPr lang="en-CA" baseline="-25000"/>
              <a:t> </a:t>
            </a:r>
            <a:r>
              <a:rPr lang="en-CA"/>
              <a:t> = sqrt(1530*10000/7680) = 44.6mm </a:t>
            </a:r>
          </a:p>
          <a:p>
            <a:r>
              <a:rPr lang="en-CA"/>
              <a:t>L = 3.5m</a:t>
            </a:r>
          </a:p>
          <a:p>
            <a:r>
              <a:rPr lang="en-CA"/>
              <a:t>If end pined both side </a:t>
            </a:r>
          </a:p>
          <a:p>
            <a:r>
              <a:rPr lang="en-CA" err="1"/>
              <a:t>Effictive</a:t>
            </a:r>
            <a:r>
              <a:rPr lang="en-CA"/>
              <a:t> length is 3.5m</a:t>
            </a:r>
          </a:p>
          <a:p>
            <a:r>
              <a:rPr lang="en-CA"/>
              <a:t>Sr. ratio = Max. of (3.5*1000/84.4) or (3.5*1000/44.6) is 78.47</a:t>
            </a:r>
          </a:p>
          <a:p>
            <a:r>
              <a:rPr lang="en-CA"/>
              <a:t>Allowable stress </a:t>
            </a:r>
          </a:p>
          <a:p>
            <a:r>
              <a:rPr lang="en-CA"/>
              <a:t>For 80 stress is 136 and </a:t>
            </a:r>
          </a:p>
          <a:p>
            <a:r>
              <a:rPr lang="en-CA"/>
              <a:t>For 70 stress is 152 for class C buckling </a:t>
            </a:r>
          </a:p>
          <a:p>
            <a:endParaRPr lang="en-CA"/>
          </a:p>
          <a:p>
            <a:r>
              <a:rPr lang="en-CA"/>
              <a:t>For </a:t>
            </a:r>
            <a:r>
              <a:rPr lang="en-CA" err="1"/>
              <a:t>f</a:t>
            </a:r>
            <a:r>
              <a:rPr lang="en-CA" baseline="-25000" err="1"/>
              <a:t>cd</a:t>
            </a:r>
            <a:r>
              <a:rPr lang="en-CA" baseline="-25000"/>
              <a:t> </a:t>
            </a:r>
            <a:r>
              <a:rPr lang="en-CA"/>
              <a:t>= 152-(152-136)*(78.4-70)/10 = 138.45mpa</a:t>
            </a:r>
          </a:p>
          <a:p>
            <a:endParaRPr lang="en-CA"/>
          </a:p>
          <a:p>
            <a:r>
              <a:rPr lang="en-CA"/>
              <a:t>h/b</a:t>
            </a:r>
            <a:r>
              <a:rPr lang="en-CA" baseline="-25000"/>
              <a:t>f </a:t>
            </a:r>
            <a:r>
              <a:rPr lang="en-CA"/>
              <a:t> is 200/200 = 1</a:t>
            </a:r>
          </a:p>
          <a:p>
            <a:r>
              <a:rPr lang="en-CA"/>
              <a:t>Length of column is vertical Hight of column </a:t>
            </a:r>
          </a:p>
        </p:txBody>
      </p:sp>
      <p:cxnSp>
        <p:nvCxnSpPr>
          <p:cNvPr id="4" name="Straight Connector 3">
            <a:extLst>
              <a:ext uri="{FF2B5EF4-FFF2-40B4-BE49-F238E27FC236}">
                <a16:creationId xmlns:a16="http://schemas.microsoft.com/office/drawing/2014/main" id="{5EF877CF-9A47-4F32-81FC-15C58098FFB5}"/>
              </a:ext>
            </a:extLst>
          </p:cNvPr>
          <p:cNvCxnSpPr/>
          <p:nvPr/>
        </p:nvCxnSpPr>
        <p:spPr>
          <a:xfrm>
            <a:off x="10502283" y="1278384"/>
            <a:ext cx="0" cy="23081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793B7F-8BAF-4B40-AFF6-25D2419A5358}"/>
              </a:ext>
            </a:extLst>
          </p:cNvPr>
          <p:cNvCxnSpPr>
            <a:cxnSpLocks/>
          </p:cNvCxnSpPr>
          <p:nvPr/>
        </p:nvCxnSpPr>
        <p:spPr>
          <a:xfrm>
            <a:off x="9410330" y="1278384"/>
            <a:ext cx="205962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00E48B-B4EF-4A82-BA70-918CF18C7ABF}"/>
              </a:ext>
            </a:extLst>
          </p:cNvPr>
          <p:cNvCxnSpPr>
            <a:cxnSpLocks/>
          </p:cNvCxnSpPr>
          <p:nvPr/>
        </p:nvCxnSpPr>
        <p:spPr>
          <a:xfrm>
            <a:off x="9472473" y="3586579"/>
            <a:ext cx="205962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D5B2B1-5300-4F9C-9645-A3C6B521FECF}"/>
              </a:ext>
            </a:extLst>
          </p:cNvPr>
          <p:cNvCxnSpPr/>
          <p:nvPr/>
        </p:nvCxnSpPr>
        <p:spPr>
          <a:xfrm flipH="1">
            <a:off x="9152877" y="2432481"/>
            <a:ext cx="26988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4ECF8D-33E2-4C97-A7B0-EF94BD4C6FEC}"/>
              </a:ext>
            </a:extLst>
          </p:cNvPr>
          <p:cNvCxnSpPr>
            <a:cxnSpLocks/>
          </p:cNvCxnSpPr>
          <p:nvPr/>
        </p:nvCxnSpPr>
        <p:spPr>
          <a:xfrm>
            <a:off x="10497845" y="630315"/>
            <a:ext cx="4438" cy="42346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F7A634-A826-46CB-81A9-A15AA08E76B4}"/>
              </a:ext>
            </a:extLst>
          </p:cNvPr>
          <p:cNvSpPr txBox="1"/>
          <p:nvPr/>
        </p:nvSpPr>
        <p:spPr>
          <a:xfrm>
            <a:off x="11647503" y="2701919"/>
            <a:ext cx="399491" cy="369332"/>
          </a:xfrm>
          <a:prstGeom prst="rect">
            <a:avLst/>
          </a:prstGeom>
          <a:noFill/>
        </p:spPr>
        <p:txBody>
          <a:bodyPr wrap="square" rtlCol="0">
            <a:spAutoFit/>
          </a:bodyPr>
          <a:lstStyle/>
          <a:p>
            <a:r>
              <a:rPr lang="en-CA"/>
              <a:t>z</a:t>
            </a:r>
          </a:p>
        </p:txBody>
      </p:sp>
      <p:sp>
        <p:nvSpPr>
          <p:cNvPr id="15" name="TextBox 14">
            <a:extLst>
              <a:ext uri="{FF2B5EF4-FFF2-40B4-BE49-F238E27FC236}">
                <a16:creationId xmlns:a16="http://schemas.microsoft.com/office/drawing/2014/main" id="{0354B04F-0F83-4C4F-92BC-1B12578D0B01}"/>
              </a:ext>
            </a:extLst>
          </p:cNvPr>
          <p:cNvSpPr txBox="1"/>
          <p:nvPr/>
        </p:nvSpPr>
        <p:spPr>
          <a:xfrm>
            <a:off x="8922061" y="2640198"/>
            <a:ext cx="399491" cy="369332"/>
          </a:xfrm>
          <a:prstGeom prst="rect">
            <a:avLst/>
          </a:prstGeom>
          <a:noFill/>
        </p:spPr>
        <p:txBody>
          <a:bodyPr wrap="square" rtlCol="0">
            <a:spAutoFit/>
          </a:bodyPr>
          <a:lstStyle/>
          <a:p>
            <a:r>
              <a:rPr lang="en-CA"/>
              <a:t>z</a:t>
            </a:r>
          </a:p>
        </p:txBody>
      </p:sp>
      <p:sp>
        <p:nvSpPr>
          <p:cNvPr id="16" name="TextBox 15">
            <a:extLst>
              <a:ext uri="{FF2B5EF4-FFF2-40B4-BE49-F238E27FC236}">
                <a16:creationId xmlns:a16="http://schemas.microsoft.com/office/drawing/2014/main" id="{658E9518-180B-4309-9AC4-23ABFCD8E98F}"/>
              </a:ext>
            </a:extLst>
          </p:cNvPr>
          <p:cNvSpPr txBox="1"/>
          <p:nvPr/>
        </p:nvSpPr>
        <p:spPr>
          <a:xfrm>
            <a:off x="10613255" y="332004"/>
            <a:ext cx="399491" cy="369332"/>
          </a:xfrm>
          <a:prstGeom prst="rect">
            <a:avLst/>
          </a:prstGeom>
          <a:noFill/>
        </p:spPr>
        <p:txBody>
          <a:bodyPr wrap="square" rtlCol="0">
            <a:spAutoFit/>
          </a:bodyPr>
          <a:lstStyle/>
          <a:p>
            <a:r>
              <a:rPr lang="en-CA"/>
              <a:t>y</a:t>
            </a:r>
          </a:p>
        </p:txBody>
      </p:sp>
      <p:sp>
        <p:nvSpPr>
          <p:cNvPr id="17" name="TextBox 16">
            <a:extLst>
              <a:ext uri="{FF2B5EF4-FFF2-40B4-BE49-F238E27FC236}">
                <a16:creationId xmlns:a16="http://schemas.microsoft.com/office/drawing/2014/main" id="{BDECD7FC-5D83-480A-917E-2D77AE12E9B3}"/>
              </a:ext>
            </a:extLst>
          </p:cNvPr>
          <p:cNvSpPr txBox="1"/>
          <p:nvPr/>
        </p:nvSpPr>
        <p:spPr>
          <a:xfrm>
            <a:off x="10681317" y="4495631"/>
            <a:ext cx="399491" cy="369332"/>
          </a:xfrm>
          <a:prstGeom prst="rect">
            <a:avLst/>
          </a:prstGeom>
          <a:noFill/>
        </p:spPr>
        <p:txBody>
          <a:bodyPr wrap="square" rtlCol="0">
            <a:spAutoFit/>
          </a:bodyPr>
          <a:lstStyle/>
          <a:p>
            <a:r>
              <a:rPr lang="en-CA"/>
              <a:t>y</a:t>
            </a:r>
          </a:p>
        </p:txBody>
      </p:sp>
    </p:spTree>
    <p:extLst>
      <p:ext uri="{BB962C8B-B14F-4D97-AF65-F5344CB8AC3E}">
        <p14:creationId xmlns:p14="http://schemas.microsoft.com/office/powerpoint/2010/main" val="120503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D8290696-9CB9-47C1-B35B-B39078FF4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285" y="190129"/>
            <a:ext cx="4130567" cy="4532791"/>
          </a:xfrm>
          <a:prstGeom prst="rect">
            <a:avLst/>
          </a:prstGeom>
        </p:spPr>
      </p:pic>
      <p:pic>
        <p:nvPicPr>
          <p:cNvPr id="5" name="Picture 4" descr="Diagram, engineering drawing&#10;&#10;Description automatically generated">
            <a:extLst>
              <a:ext uri="{FF2B5EF4-FFF2-40B4-BE49-F238E27FC236}">
                <a16:creationId xmlns:a16="http://schemas.microsoft.com/office/drawing/2014/main" id="{5C471390-9D96-4B8F-BF2F-363B809A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29" y="0"/>
            <a:ext cx="5053263" cy="6858000"/>
          </a:xfrm>
          <a:prstGeom prst="rect">
            <a:avLst/>
          </a:prstGeom>
        </p:spPr>
      </p:pic>
    </p:spTree>
    <p:extLst>
      <p:ext uri="{BB962C8B-B14F-4D97-AF65-F5344CB8AC3E}">
        <p14:creationId xmlns:p14="http://schemas.microsoft.com/office/powerpoint/2010/main" val="157036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857F7-35F5-4EB6-BBFB-5A5F656AD054}"/>
              </a:ext>
            </a:extLst>
          </p:cNvPr>
          <p:cNvSpPr txBox="1"/>
          <p:nvPr/>
        </p:nvSpPr>
        <p:spPr>
          <a:xfrm flipH="1">
            <a:off x="1022262" y="559293"/>
            <a:ext cx="8565621" cy="5078313"/>
          </a:xfrm>
          <a:prstGeom prst="rect">
            <a:avLst/>
          </a:prstGeom>
          <a:noFill/>
        </p:spPr>
        <p:txBody>
          <a:bodyPr wrap="square" rtlCol="0">
            <a:spAutoFit/>
          </a:bodyPr>
          <a:lstStyle/>
          <a:p>
            <a:r>
              <a:rPr lang="en-CA"/>
              <a:t>SC 200 I section </a:t>
            </a:r>
          </a:p>
          <a:p>
            <a:r>
              <a:rPr lang="en-CA"/>
              <a:t>Area 7680mm2</a:t>
            </a:r>
          </a:p>
          <a:p>
            <a:endParaRPr lang="en-CA"/>
          </a:p>
          <a:p>
            <a:r>
              <a:rPr lang="en-CA" err="1"/>
              <a:t>I</a:t>
            </a:r>
            <a:r>
              <a:rPr lang="en-CA" baseline="-25000" err="1"/>
              <a:t>zz</a:t>
            </a:r>
            <a:r>
              <a:rPr lang="en-CA" baseline="-25000"/>
              <a:t> </a:t>
            </a:r>
            <a:r>
              <a:rPr lang="en-CA"/>
              <a:t>= 5530cm</a:t>
            </a:r>
            <a:r>
              <a:rPr lang="en-CA" baseline="30000"/>
              <a:t>4 </a:t>
            </a:r>
            <a:r>
              <a:rPr lang="en-CA"/>
              <a:t>   	</a:t>
            </a:r>
            <a:r>
              <a:rPr lang="en-CA" err="1"/>
              <a:t>R</a:t>
            </a:r>
            <a:r>
              <a:rPr lang="en-CA" baseline="-25000" err="1"/>
              <a:t>zz</a:t>
            </a:r>
            <a:r>
              <a:rPr lang="en-CA" baseline="-25000"/>
              <a:t> </a:t>
            </a:r>
            <a:r>
              <a:rPr lang="en-CA"/>
              <a:t> = root(5530*10000/7680)= 84.8mm</a:t>
            </a:r>
          </a:p>
          <a:p>
            <a:r>
              <a:rPr lang="en-CA" err="1"/>
              <a:t>I</a:t>
            </a:r>
            <a:r>
              <a:rPr lang="en-CA" baseline="-25000" err="1"/>
              <a:t>yy</a:t>
            </a:r>
            <a:r>
              <a:rPr lang="en-CA" baseline="-25000"/>
              <a:t> </a:t>
            </a:r>
            <a:r>
              <a:rPr lang="en-CA"/>
              <a:t>= 1530cm</a:t>
            </a:r>
            <a:r>
              <a:rPr lang="en-CA" baseline="30000"/>
              <a:t>4 </a:t>
            </a:r>
            <a:r>
              <a:rPr lang="en-CA"/>
              <a:t> 	</a:t>
            </a:r>
            <a:r>
              <a:rPr lang="en-CA" err="1"/>
              <a:t>R</a:t>
            </a:r>
            <a:r>
              <a:rPr lang="en-CA" baseline="-25000" err="1"/>
              <a:t>yy</a:t>
            </a:r>
            <a:r>
              <a:rPr lang="en-CA" baseline="-25000"/>
              <a:t> </a:t>
            </a:r>
            <a:r>
              <a:rPr lang="en-CA"/>
              <a:t> = sqrt(1530*10000/7680) = 44.6mm </a:t>
            </a:r>
          </a:p>
          <a:p>
            <a:r>
              <a:rPr lang="en-CA"/>
              <a:t>L = 3.5m</a:t>
            </a:r>
          </a:p>
          <a:p>
            <a:r>
              <a:rPr lang="en-CA"/>
              <a:t>If end pined both side </a:t>
            </a:r>
          </a:p>
          <a:p>
            <a:r>
              <a:rPr lang="en-CA" err="1"/>
              <a:t>Effictive</a:t>
            </a:r>
            <a:r>
              <a:rPr lang="en-CA"/>
              <a:t> length is 3.5m</a:t>
            </a:r>
          </a:p>
          <a:p>
            <a:r>
              <a:rPr lang="en-CA"/>
              <a:t>Sr. ratio = Max. of (3.5*1000/84.4) or (3.5*1000/44.6) is 78.47</a:t>
            </a:r>
          </a:p>
          <a:p>
            <a:r>
              <a:rPr lang="en-CA"/>
              <a:t>Allowable stress </a:t>
            </a:r>
          </a:p>
          <a:p>
            <a:r>
              <a:rPr lang="en-CA"/>
              <a:t>For 80 stress is 136 and </a:t>
            </a:r>
          </a:p>
          <a:p>
            <a:r>
              <a:rPr lang="en-CA"/>
              <a:t>For 70 stress is 152 for class C buckling </a:t>
            </a:r>
          </a:p>
          <a:p>
            <a:endParaRPr lang="en-CA"/>
          </a:p>
          <a:p>
            <a:r>
              <a:rPr lang="en-CA"/>
              <a:t>For </a:t>
            </a:r>
            <a:r>
              <a:rPr lang="en-CA" err="1"/>
              <a:t>f</a:t>
            </a:r>
            <a:r>
              <a:rPr lang="en-CA" baseline="-25000" err="1"/>
              <a:t>cd</a:t>
            </a:r>
            <a:r>
              <a:rPr lang="en-CA" baseline="-25000"/>
              <a:t> </a:t>
            </a:r>
            <a:r>
              <a:rPr lang="en-CA"/>
              <a:t>= 152-(152-136)*(78.4-70)/10 = 138.45mpa</a:t>
            </a:r>
          </a:p>
          <a:p>
            <a:endParaRPr lang="en-CA"/>
          </a:p>
          <a:p>
            <a:r>
              <a:rPr lang="en-CA"/>
              <a:t>h/b</a:t>
            </a:r>
            <a:r>
              <a:rPr lang="en-CA" baseline="-25000"/>
              <a:t>f </a:t>
            </a:r>
            <a:r>
              <a:rPr lang="en-CA"/>
              <a:t> is 200/200 = 1</a:t>
            </a:r>
          </a:p>
          <a:p>
            <a:r>
              <a:rPr lang="en-CA"/>
              <a:t>Length of column is vertical Hight of column </a:t>
            </a:r>
          </a:p>
          <a:p>
            <a:endParaRPr lang="en-CA"/>
          </a:p>
        </p:txBody>
      </p:sp>
      <p:cxnSp>
        <p:nvCxnSpPr>
          <p:cNvPr id="4" name="Straight Connector 3">
            <a:extLst>
              <a:ext uri="{FF2B5EF4-FFF2-40B4-BE49-F238E27FC236}">
                <a16:creationId xmlns:a16="http://schemas.microsoft.com/office/drawing/2014/main" id="{5EF877CF-9A47-4F32-81FC-15C58098FFB5}"/>
              </a:ext>
            </a:extLst>
          </p:cNvPr>
          <p:cNvCxnSpPr/>
          <p:nvPr/>
        </p:nvCxnSpPr>
        <p:spPr>
          <a:xfrm>
            <a:off x="10502283" y="1278384"/>
            <a:ext cx="0" cy="23081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E793B7F-8BAF-4B40-AFF6-25D2419A5358}"/>
              </a:ext>
            </a:extLst>
          </p:cNvPr>
          <p:cNvCxnSpPr>
            <a:cxnSpLocks/>
          </p:cNvCxnSpPr>
          <p:nvPr/>
        </p:nvCxnSpPr>
        <p:spPr>
          <a:xfrm>
            <a:off x="9410330" y="1278384"/>
            <a:ext cx="205962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00E48B-B4EF-4A82-BA70-918CF18C7ABF}"/>
              </a:ext>
            </a:extLst>
          </p:cNvPr>
          <p:cNvCxnSpPr>
            <a:cxnSpLocks/>
          </p:cNvCxnSpPr>
          <p:nvPr/>
        </p:nvCxnSpPr>
        <p:spPr>
          <a:xfrm>
            <a:off x="9472473" y="3586579"/>
            <a:ext cx="205962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D5B2B1-5300-4F9C-9645-A3C6B521FECF}"/>
              </a:ext>
            </a:extLst>
          </p:cNvPr>
          <p:cNvCxnSpPr/>
          <p:nvPr/>
        </p:nvCxnSpPr>
        <p:spPr>
          <a:xfrm flipH="1">
            <a:off x="9152877" y="2432481"/>
            <a:ext cx="26988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4ECF8D-33E2-4C97-A7B0-EF94BD4C6FEC}"/>
              </a:ext>
            </a:extLst>
          </p:cNvPr>
          <p:cNvCxnSpPr>
            <a:cxnSpLocks/>
          </p:cNvCxnSpPr>
          <p:nvPr/>
        </p:nvCxnSpPr>
        <p:spPr>
          <a:xfrm>
            <a:off x="10497845" y="630315"/>
            <a:ext cx="4438" cy="42346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F7A634-A826-46CB-81A9-A15AA08E76B4}"/>
              </a:ext>
            </a:extLst>
          </p:cNvPr>
          <p:cNvSpPr txBox="1"/>
          <p:nvPr/>
        </p:nvSpPr>
        <p:spPr>
          <a:xfrm>
            <a:off x="11647503" y="2701919"/>
            <a:ext cx="399491" cy="369332"/>
          </a:xfrm>
          <a:prstGeom prst="rect">
            <a:avLst/>
          </a:prstGeom>
          <a:noFill/>
        </p:spPr>
        <p:txBody>
          <a:bodyPr wrap="square" rtlCol="0">
            <a:spAutoFit/>
          </a:bodyPr>
          <a:lstStyle/>
          <a:p>
            <a:r>
              <a:rPr lang="en-CA"/>
              <a:t>z</a:t>
            </a:r>
          </a:p>
        </p:txBody>
      </p:sp>
      <p:sp>
        <p:nvSpPr>
          <p:cNvPr id="15" name="TextBox 14">
            <a:extLst>
              <a:ext uri="{FF2B5EF4-FFF2-40B4-BE49-F238E27FC236}">
                <a16:creationId xmlns:a16="http://schemas.microsoft.com/office/drawing/2014/main" id="{0354B04F-0F83-4C4F-92BC-1B12578D0B01}"/>
              </a:ext>
            </a:extLst>
          </p:cNvPr>
          <p:cNvSpPr txBox="1"/>
          <p:nvPr/>
        </p:nvSpPr>
        <p:spPr>
          <a:xfrm>
            <a:off x="8922061" y="2640198"/>
            <a:ext cx="399491" cy="369332"/>
          </a:xfrm>
          <a:prstGeom prst="rect">
            <a:avLst/>
          </a:prstGeom>
          <a:noFill/>
        </p:spPr>
        <p:txBody>
          <a:bodyPr wrap="square" rtlCol="0">
            <a:spAutoFit/>
          </a:bodyPr>
          <a:lstStyle/>
          <a:p>
            <a:r>
              <a:rPr lang="en-CA"/>
              <a:t>z</a:t>
            </a:r>
          </a:p>
        </p:txBody>
      </p:sp>
      <p:sp>
        <p:nvSpPr>
          <p:cNvPr id="16" name="TextBox 15">
            <a:extLst>
              <a:ext uri="{FF2B5EF4-FFF2-40B4-BE49-F238E27FC236}">
                <a16:creationId xmlns:a16="http://schemas.microsoft.com/office/drawing/2014/main" id="{658E9518-180B-4309-9AC4-23ABFCD8E98F}"/>
              </a:ext>
            </a:extLst>
          </p:cNvPr>
          <p:cNvSpPr txBox="1"/>
          <p:nvPr/>
        </p:nvSpPr>
        <p:spPr>
          <a:xfrm>
            <a:off x="10613255" y="332004"/>
            <a:ext cx="399491" cy="369332"/>
          </a:xfrm>
          <a:prstGeom prst="rect">
            <a:avLst/>
          </a:prstGeom>
          <a:noFill/>
        </p:spPr>
        <p:txBody>
          <a:bodyPr wrap="square" rtlCol="0">
            <a:spAutoFit/>
          </a:bodyPr>
          <a:lstStyle/>
          <a:p>
            <a:r>
              <a:rPr lang="en-CA"/>
              <a:t>y</a:t>
            </a:r>
          </a:p>
        </p:txBody>
      </p:sp>
      <p:sp>
        <p:nvSpPr>
          <p:cNvPr id="17" name="TextBox 16">
            <a:extLst>
              <a:ext uri="{FF2B5EF4-FFF2-40B4-BE49-F238E27FC236}">
                <a16:creationId xmlns:a16="http://schemas.microsoft.com/office/drawing/2014/main" id="{BDECD7FC-5D83-480A-917E-2D77AE12E9B3}"/>
              </a:ext>
            </a:extLst>
          </p:cNvPr>
          <p:cNvSpPr txBox="1"/>
          <p:nvPr/>
        </p:nvSpPr>
        <p:spPr>
          <a:xfrm>
            <a:off x="10681317" y="4495631"/>
            <a:ext cx="399491" cy="369332"/>
          </a:xfrm>
          <a:prstGeom prst="rect">
            <a:avLst/>
          </a:prstGeom>
          <a:noFill/>
        </p:spPr>
        <p:txBody>
          <a:bodyPr wrap="square" rtlCol="0">
            <a:spAutoFit/>
          </a:bodyPr>
          <a:lstStyle/>
          <a:p>
            <a:r>
              <a:rPr lang="en-CA"/>
              <a:t>y</a:t>
            </a:r>
          </a:p>
        </p:txBody>
      </p:sp>
    </p:spTree>
    <p:extLst>
      <p:ext uri="{BB962C8B-B14F-4D97-AF65-F5344CB8AC3E}">
        <p14:creationId xmlns:p14="http://schemas.microsoft.com/office/powerpoint/2010/main" val="4082385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1344B-AB06-462B-BB3E-20581A237072}"/>
              </a:ext>
            </a:extLst>
          </p:cNvPr>
          <p:cNvSpPr txBox="1"/>
          <p:nvPr/>
        </p:nvSpPr>
        <p:spPr>
          <a:xfrm>
            <a:off x="91752" y="97654"/>
            <a:ext cx="11937491" cy="6773649"/>
          </a:xfrm>
          <a:prstGeom prst="rect">
            <a:avLst/>
          </a:prstGeom>
          <a:noFill/>
        </p:spPr>
        <p:txBody>
          <a:bodyPr wrap="square" numCol="1">
            <a:spAutoFit/>
          </a:bodyPr>
          <a:lstStyle/>
          <a:p>
            <a:pPr algn="l"/>
            <a:r>
              <a:rPr lang="en-US" sz="1400" b="0" i="0" u="none" strike="noStrike" baseline="0">
                <a:latin typeface="Times New Roman" panose="02020603050405020304" pitchFamily="18" charset="0"/>
                <a:cs typeface="Times New Roman" panose="02020603050405020304" pitchFamily="18" charset="0"/>
              </a:rPr>
              <a:t>Design a simple column of 5.5m to carry an working axial live load of in 400 </a:t>
            </a:r>
            <a:r>
              <a:rPr lang="en-US" sz="1400" b="0" i="0" u="none" strike="noStrike" baseline="0" err="1">
                <a:latin typeface="Times New Roman" panose="02020603050405020304" pitchFamily="18" charset="0"/>
                <a:cs typeface="Times New Roman" panose="02020603050405020304" pitchFamily="18" charset="0"/>
              </a:rPr>
              <a:t>kN</a:t>
            </a:r>
            <a:r>
              <a:rPr lang="en-US" sz="1400" b="0" i="0" u="none" strike="noStrike" baseline="0">
                <a:latin typeface="Times New Roman" panose="02020603050405020304" pitchFamily="18" charset="0"/>
                <a:cs typeface="Times New Roman" panose="02020603050405020304" pitchFamily="18" charset="0"/>
              </a:rPr>
              <a:t> which have unsupported length </a:t>
            </a:r>
            <a:r>
              <a:rPr lang="en-US" sz="1400">
                <a:latin typeface="Times New Roman" panose="02020603050405020304" pitchFamily="18" charset="0"/>
                <a:cs typeface="Times New Roman" panose="02020603050405020304" pitchFamily="18" charset="0"/>
              </a:rPr>
              <a:t>is 5.5</a:t>
            </a:r>
            <a:r>
              <a:rPr lang="en-US" sz="1400" b="0" i="0" u="none" strike="noStrike" baseline="0">
                <a:latin typeface="Times New Roman" panose="02020603050405020304" pitchFamily="18" charset="0"/>
                <a:cs typeface="Times New Roman" panose="02020603050405020304" pitchFamily="18" charset="0"/>
              </a:rPr>
              <a:t>meter, with boundary condition as mentioned. (use steel Fe410 and yield stress </a:t>
            </a:r>
            <a:r>
              <a:rPr lang="en-US" sz="1400" b="0" i="0" u="none" strike="noStrike" baseline="0" err="1">
                <a:latin typeface="Times New Roman" panose="02020603050405020304" pitchFamily="18" charset="0"/>
                <a:cs typeface="Times New Roman" panose="02020603050405020304" pitchFamily="18" charset="0"/>
              </a:rPr>
              <a:t>fy</a:t>
            </a:r>
            <a:r>
              <a:rPr lang="en-US" sz="1400" b="0" i="0" u="none" strike="noStrike" baseline="0">
                <a:latin typeface="Times New Roman" panose="02020603050405020304" pitchFamily="18" charset="0"/>
                <a:cs typeface="Times New Roman" panose="02020603050405020304" pitchFamily="18" charset="0"/>
              </a:rPr>
              <a:t> = 250 MPa)</a:t>
            </a:r>
          </a:p>
          <a:p>
            <a:pPr algn="l"/>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The effective length of the column in both planes will be 5.5 m </a:t>
            </a:r>
          </a:p>
          <a:p>
            <a:endParaRPr lang="en-US" sz="1400">
              <a:latin typeface="Times New Roman" panose="02020603050405020304" pitchFamily="18" charset="0"/>
              <a:cs typeface="Times New Roman" panose="02020603050405020304" pitchFamily="18" charset="0"/>
            </a:endParaRPr>
          </a:p>
          <a:p>
            <a:r>
              <a:rPr lang="en-CA" sz="1400">
                <a:latin typeface="Times New Roman" panose="02020603050405020304" pitchFamily="18" charset="0"/>
                <a:cs typeface="Times New Roman" panose="02020603050405020304" pitchFamily="18" charset="0"/>
              </a:rPr>
              <a:t>For Fe 410, fu = 410 N/mm2, </a:t>
            </a:r>
            <a:r>
              <a:rPr lang="en-CA" sz="1400" err="1">
                <a:latin typeface="Times New Roman" panose="02020603050405020304" pitchFamily="18" charset="0"/>
                <a:cs typeface="Times New Roman" panose="02020603050405020304" pitchFamily="18" charset="0"/>
              </a:rPr>
              <a:t>fy</a:t>
            </a:r>
            <a:r>
              <a:rPr lang="en-CA" sz="1400">
                <a:latin typeface="Times New Roman" panose="02020603050405020304" pitchFamily="18" charset="0"/>
                <a:cs typeface="Times New Roman" panose="02020603050405020304" pitchFamily="18" charset="0"/>
              </a:rPr>
              <a:t> = 250N/mm2</a:t>
            </a:r>
          </a:p>
          <a:p>
            <a:pPr indent="-6350">
              <a:spcAft>
                <a:spcPts val="1285"/>
              </a:spcAft>
            </a:pPr>
            <a:r>
              <a:rPr lang="en-CA" sz="1400">
                <a:latin typeface="Times New Roman" panose="02020603050405020304" pitchFamily="18" charset="0"/>
                <a:cs typeface="Times New Roman" panose="02020603050405020304" pitchFamily="18" charset="0"/>
              </a:rPr>
              <a:t>For preliminary design, let design compressive stress, </a:t>
            </a:r>
            <a:r>
              <a:rPr lang="en-CA" sz="1400" err="1">
                <a:latin typeface="Times New Roman" panose="02020603050405020304" pitchFamily="18" charset="0"/>
                <a:cs typeface="Times New Roman" panose="02020603050405020304" pitchFamily="18" charset="0"/>
              </a:rPr>
              <a:t>fcd</a:t>
            </a:r>
            <a:r>
              <a:rPr lang="en-CA" sz="1400">
                <a:latin typeface="Times New Roman" panose="02020603050405020304" pitchFamily="18" charset="0"/>
                <a:cs typeface="Times New Roman" panose="02020603050405020304" pitchFamily="18" charset="0"/>
              </a:rPr>
              <a:t> = 160N/mm2</a:t>
            </a:r>
          </a:p>
          <a:p>
            <a:pPr indent="-6350">
              <a:spcAft>
                <a:spcPts val="1285"/>
              </a:spcAft>
            </a:pPr>
            <a:r>
              <a:rPr lang="en-CA" sz="1400">
                <a:latin typeface="Times New Roman" panose="02020603050405020304" pitchFamily="18" charset="0"/>
                <a:cs typeface="Times New Roman" panose="02020603050405020304" pitchFamily="18" charset="0"/>
              </a:rPr>
              <a:t>Cross section area required A = P/ </a:t>
            </a:r>
            <a:r>
              <a:rPr lang="en-CA" sz="1400" err="1">
                <a:latin typeface="Times New Roman" panose="02020603050405020304" pitchFamily="18" charset="0"/>
                <a:cs typeface="Times New Roman" panose="02020603050405020304" pitchFamily="18" charset="0"/>
              </a:rPr>
              <a:t>fcd</a:t>
            </a:r>
            <a:r>
              <a:rPr lang="en-CA" sz="1400">
                <a:latin typeface="Times New Roman" panose="02020603050405020304" pitchFamily="18" charset="0"/>
                <a:cs typeface="Times New Roman" panose="02020603050405020304" pitchFamily="18" charset="0"/>
              </a:rPr>
              <a:t>, where   P = 1.5*400 </a:t>
            </a:r>
            <a:r>
              <a:rPr lang="en-CA" sz="1400" err="1">
                <a:latin typeface="Times New Roman" panose="02020603050405020304" pitchFamily="18" charset="0"/>
                <a:cs typeface="Times New Roman" panose="02020603050405020304" pitchFamily="18" charset="0"/>
              </a:rPr>
              <a:t>kN</a:t>
            </a:r>
            <a:r>
              <a:rPr lang="en-CA" sz="1400">
                <a:latin typeface="Times New Roman" panose="02020603050405020304" pitchFamily="18" charset="0"/>
                <a:cs typeface="Times New Roman" panose="02020603050405020304" pitchFamily="18" charset="0"/>
              </a:rPr>
              <a:t>, so   Area required is     =     600*1000/160 = 3750 N/mm2</a:t>
            </a:r>
          </a:p>
          <a:p>
            <a:pPr>
              <a:spcAft>
                <a:spcPts val="1490"/>
              </a:spcAft>
              <a:tabLst>
                <a:tab pos="1359535" algn="ctr"/>
                <a:tab pos="3834765" algn="ctr"/>
              </a:tabLst>
            </a:pPr>
            <a:r>
              <a:rPr lang="en-CA" sz="1400">
                <a:latin typeface="Times New Roman" panose="02020603050405020304" pitchFamily="18" charset="0"/>
                <a:cs typeface="Times New Roman" panose="02020603050405020304" pitchFamily="18" charset="0"/>
              </a:rPr>
              <a:t>Select section of  Try ISMB 225@31.2kg/m</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Area = 3972 mm</a:t>
            </a:r>
            <a:r>
              <a:rPr lang="en-US" sz="1400" baseline="30000">
                <a:latin typeface="Times New Roman" panose="02020603050405020304" pitchFamily="18" charset="0"/>
                <a:cs typeface="Times New Roman" panose="02020603050405020304" pitchFamily="18" charset="0"/>
              </a:rPr>
              <a:t>2</a:t>
            </a:r>
            <a:r>
              <a:rPr lang="en-US" sz="1400">
                <a:latin typeface="Times New Roman" panose="02020603050405020304" pitchFamily="18" charset="0"/>
                <a:cs typeface="Times New Roman" panose="02020603050405020304" pitchFamily="18" charset="0"/>
              </a:rPr>
              <a:t>   &gt; 3750mm</a:t>
            </a:r>
            <a:r>
              <a:rPr lang="en-US" sz="1400" baseline="30000">
                <a:latin typeface="Times New Roman" panose="02020603050405020304" pitchFamily="18" charset="0"/>
                <a:cs typeface="Times New Roman" panose="02020603050405020304" pitchFamily="18" charset="0"/>
              </a:rPr>
              <a:t>2 </a:t>
            </a:r>
            <a:r>
              <a:rPr lang="en-US" sz="1400">
                <a:latin typeface="Times New Roman" panose="02020603050405020304" pitchFamily="18" charset="0"/>
                <a:cs typeface="Times New Roman" panose="02020603050405020304" pitchFamily="18" charset="0"/>
              </a:rPr>
              <a:t> ok  </a:t>
            </a:r>
          </a:p>
          <a:p>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 = 93.31 mm</a:t>
            </a:r>
          </a:p>
          <a:p>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y</a:t>
            </a:r>
            <a:r>
              <a:rPr lang="en-US" sz="1400">
                <a:latin typeface="Times New Roman" panose="02020603050405020304" pitchFamily="18" charset="0"/>
                <a:cs typeface="Times New Roman" panose="02020603050405020304" pitchFamily="18" charset="0"/>
              </a:rPr>
              <a:t> = 23.4 mm</a:t>
            </a:r>
          </a:p>
          <a:p>
            <a:r>
              <a:rPr lang="en-US" sz="1400">
                <a:latin typeface="Times New Roman" panose="02020603050405020304" pitchFamily="18" charset="0"/>
                <a:cs typeface="Times New Roman" panose="02020603050405020304" pitchFamily="18" charset="0"/>
              </a:rPr>
              <a:t>H=225 mm, b</a:t>
            </a:r>
            <a:r>
              <a:rPr lang="en-US" sz="1400" baseline="-25000">
                <a:latin typeface="Times New Roman" panose="02020603050405020304" pitchFamily="18" charset="0"/>
                <a:cs typeface="Times New Roman" panose="02020603050405020304" pitchFamily="18" charset="0"/>
              </a:rPr>
              <a:t>f</a:t>
            </a:r>
            <a:r>
              <a:rPr lang="en-US" sz="1400">
                <a:latin typeface="Times New Roman" panose="02020603050405020304" pitchFamily="18" charset="0"/>
                <a:cs typeface="Times New Roman" panose="02020603050405020304" pitchFamily="18" charset="0"/>
              </a:rPr>
              <a:t> = 110 mm    ( h/b</a:t>
            </a:r>
            <a:r>
              <a:rPr lang="en-US" sz="1400" baseline="-25000">
                <a:latin typeface="Times New Roman" panose="02020603050405020304" pitchFamily="18" charset="0"/>
                <a:cs typeface="Times New Roman" panose="02020603050405020304" pitchFamily="18" charset="0"/>
              </a:rPr>
              <a:t>f</a:t>
            </a:r>
            <a:r>
              <a:rPr lang="en-US" sz="1400">
                <a:latin typeface="Times New Roman" panose="02020603050405020304" pitchFamily="18" charset="0"/>
                <a:cs typeface="Times New Roman" panose="02020603050405020304" pitchFamily="18" charset="0"/>
              </a:rPr>
              <a:t> = 200/110 = 1.818 &gt; 1.2)</a:t>
            </a:r>
          </a:p>
          <a:p>
            <a:r>
              <a:rPr lang="en-US" sz="1400" err="1">
                <a:latin typeface="Times New Roman" panose="02020603050405020304" pitchFamily="18" charset="0"/>
                <a:cs typeface="Times New Roman" panose="02020603050405020304" pitchFamily="18" charset="0"/>
              </a:rPr>
              <a:t>T</a:t>
            </a:r>
            <a:r>
              <a:rPr lang="en-US" sz="1400" baseline="-25000" err="1">
                <a:latin typeface="Times New Roman" panose="02020603050405020304" pitchFamily="18" charset="0"/>
                <a:cs typeface="Times New Roman" panose="02020603050405020304" pitchFamily="18" charset="0"/>
              </a:rPr>
              <a:t>f</a:t>
            </a:r>
            <a:r>
              <a:rPr lang="en-US" sz="1400" baseline="-250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 11.8 mm &lt; 100 mm</a:t>
            </a:r>
          </a:p>
          <a:p>
            <a:r>
              <a:rPr lang="en-US" sz="1400">
                <a:latin typeface="Times New Roman" panose="02020603050405020304" pitchFamily="18" charset="0"/>
                <a:cs typeface="Times New Roman" panose="02020603050405020304" pitchFamily="18" charset="0"/>
              </a:rPr>
              <a:t>Therefore, the buckling class of the section will be, </a:t>
            </a:r>
          </a:p>
          <a:p>
            <a:r>
              <a:rPr lang="en-US" sz="1400">
                <a:latin typeface="Times New Roman" panose="02020603050405020304" pitchFamily="18" charset="0"/>
                <a:cs typeface="Times New Roman" panose="02020603050405020304" pitchFamily="18" charset="0"/>
              </a:rPr>
              <a:t>Class A for Z axis  and Class B for Y axis</a:t>
            </a:r>
          </a:p>
          <a:p>
            <a:endParaRPr lang="en-US" sz="1400">
              <a:latin typeface="Times New Roman" panose="02020603050405020304" pitchFamily="18" charset="0"/>
              <a:cs typeface="Times New Roman" panose="02020603050405020304" pitchFamily="18" charset="0"/>
            </a:endParaRPr>
          </a:p>
          <a:p>
            <a:pPr>
              <a:spcAft>
                <a:spcPts val="1490"/>
              </a:spcAft>
              <a:tabLst>
                <a:tab pos="1359535" algn="ctr"/>
                <a:tab pos="3834765" algn="ctr"/>
              </a:tabLst>
            </a:pPr>
            <a:r>
              <a:rPr lang="en-US" sz="1400" b="1">
                <a:latin typeface="Times New Roman" panose="02020603050405020304" pitchFamily="18" charset="0"/>
                <a:cs typeface="Times New Roman" panose="02020603050405020304" pitchFamily="18" charset="0"/>
              </a:rPr>
              <a:t>Case 1 : Both ends pinned </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Slenderness ratio, </a:t>
            </a:r>
            <a:r>
              <a:rPr lang="en-US" sz="1400" err="1">
                <a:latin typeface="Times New Roman" panose="02020603050405020304" pitchFamily="18" charset="0"/>
                <a:cs typeface="Times New Roman" panose="02020603050405020304" pitchFamily="18" charset="0"/>
              </a:rPr>
              <a:t>KL</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 = 1*5.5*1000/93.31 = 58.94  	</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From Table 4.4, buckling class b for Z axis</a:t>
            </a:r>
          </a:p>
          <a:p>
            <a:r>
              <a:rPr lang="en-US" sz="1400">
                <a:latin typeface="Times New Roman" panose="02020603050405020304" pitchFamily="18" charset="0"/>
                <a:cs typeface="Times New Roman" panose="02020603050405020304" pitchFamily="18" charset="0"/>
              </a:rPr>
              <a:t>for 60,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195 </a:t>
            </a:r>
            <a:r>
              <a:rPr lang="en-US" sz="1400" err="1">
                <a:latin typeface="Times New Roman" panose="02020603050405020304" pitchFamily="18" charset="0"/>
                <a:cs typeface="Times New Roman" panose="02020603050405020304" pitchFamily="18" charset="0"/>
              </a:rPr>
              <a:t>Mpa</a:t>
            </a:r>
            <a:r>
              <a:rPr lang="en-US" sz="1400">
                <a:latin typeface="Times New Roman" panose="02020603050405020304" pitchFamily="18" charset="0"/>
                <a:cs typeface="Times New Roman" panose="02020603050405020304" pitchFamily="18" charset="0"/>
              </a:rPr>
              <a:t> and for 50,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205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So,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205 – (205-195)*(58.94-50)/10 = 196.06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Load caring capacity for selected section is =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A = 196.06*3750 = 735.22 KN &gt; 600KN ok , but design is over safe and uneconomical select lower area section and redesign </a:t>
            </a:r>
          </a:p>
        </p:txBody>
      </p:sp>
      <p:cxnSp>
        <p:nvCxnSpPr>
          <p:cNvPr id="4" name="Straight Connector 3">
            <a:extLst>
              <a:ext uri="{FF2B5EF4-FFF2-40B4-BE49-F238E27FC236}">
                <a16:creationId xmlns:a16="http://schemas.microsoft.com/office/drawing/2014/main" id="{422F0762-6EC2-45F7-BC9A-6A3EFD2D4262}"/>
              </a:ext>
            </a:extLst>
          </p:cNvPr>
          <p:cNvCxnSpPr>
            <a:cxnSpLocks/>
          </p:cNvCxnSpPr>
          <p:nvPr/>
        </p:nvCxnSpPr>
        <p:spPr>
          <a:xfrm>
            <a:off x="10291665" y="1399592"/>
            <a:ext cx="0" cy="267788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0BF39B2-0929-49A2-AF77-E53A4180DEE2}"/>
              </a:ext>
            </a:extLst>
          </p:cNvPr>
          <p:cNvCxnSpPr>
            <a:cxnSpLocks/>
          </p:cNvCxnSpPr>
          <p:nvPr/>
        </p:nvCxnSpPr>
        <p:spPr>
          <a:xfrm>
            <a:off x="9227976" y="4077478"/>
            <a:ext cx="2220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080F94-5419-4418-A1B1-9B1C604A73EC}"/>
              </a:ext>
            </a:extLst>
          </p:cNvPr>
          <p:cNvCxnSpPr>
            <a:cxnSpLocks/>
          </p:cNvCxnSpPr>
          <p:nvPr/>
        </p:nvCxnSpPr>
        <p:spPr>
          <a:xfrm>
            <a:off x="9181322" y="1421364"/>
            <a:ext cx="2220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B778B3-04EA-4FDE-95EB-083A4C546880}"/>
              </a:ext>
            </a:extLst>
          </p:cNvPr>
          <p:cNvCxnSpPr/>
          <p:nvPr/>
        </p:nvCxnSpPr>
        <p:spPr>
          <a:xfrm>
            <a:off x="10291664" y="970384"/>
            <a:ext cx="0" cy="3601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9AF3D5-B8DF-4882-B62F-C68B7409C831}"/>
              </a:ext>
            </a:extLst>
          </p:cNvPr>
          <p:cNvCxnSpPr>
            <a:cxnSpLocks/>
          </p:cNvCxnSpPr>
          <p:nvPr/>
        </p:nvCxnSpPr>
        <p:spPr>
          <a:xfrm>
            <a:off x="8864082" y="2659224"/>
            <a:ext cx="30604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D16E0D4-6B66-491C-B0B3-211F58A92AD3}"/>
              </a:ext>
            </a:extLst>
          </p:cNvPr>
          <p:cNvSpPr txBox="1"/>
          <p:nvPr/>
        </p:nvSpPr>
        <p:spPr>
          <a:xfrm>
            <a:off x="10338318" y="839755"/>
            <a:ext cx="429207" cy="369332"/>
          </a:xfrm>
          <a:prstGeom prst="rect">
            <a:avLst/>
          </a:prstGeom>
          <a:noFill/>
        </p:spPr>
        <p:txBody>
          <a:bodyPr wrap="square" rtlCol="0">
            <a:spAutoFit/>
          </a:bodyPr>
          <a:lstStyle/>
          <a:p>
            <a:r>
              <a:rPr lang="en-US"/>
              <a:t>y</a:t>
            </a:r>
          </a:p>
        </p:txBody>
      </p:sp>
      <p:sp>
        <p:nvSpPr>
          <p:cNvPr id="10" name="TextBox 9">
            <a:extLst>
              <a:ext uri="{FF2B5EF4-FFF2-40B4-BE49-F238E27FC236}">
                <a16:creationId xmlns:a16="http://schemas.microsoft.com/office/drawing/2014/main" id="{EF416531-49D9-4643-AD9E-6EAF94E949F5}"/>
              </a:ext>
            </a:extLst>
          </p:cNvPr>
          <p:cNvSpPr txBox="1"/>
          <p:nvPr/>
        </p:nvSpPr>
        <p:spPr>
          <a:xfrm>
            <a:off x="8798769" y="2289892"/>
            <a:ext cx="429207" cy="369332"/>
          </a:xfrm>
          <a:prstGeom prst="rect">
            <a:avLst/>
          </a:prstGeom>
          <a:noFill/>
        </p:spPr>
        <p:txBody>
          <a:bodyPr wrap="square" rtlCol="0">
            <a:spAutoFit/>
          </a:bodyPr>
          <a:lstStyle/>
          <a:p>
            <a:r>
              <a:rPr lang="en-US"/>
              <a:t>z</a:t>
            </a:r>
          </a:p>
        </p:txBody>
      </p:sp>
      <p:sp>
        <p:nvSpPr>
          <p:cNvPr id="11" name="TextBox 10">
            <a:extLst>
              <a:ext uri="{FF2B5EF4-FFF2-40B4-BE49-F238E27FC236}">
                <a16:creationId xmlns:a16="http://schemas.microsoft.com/office/drawing/2014/main" id="{555E422C-940A-4C21-8E3E-91365FC0956E}"/>
              </a:ext>
            </a:extLst>
          </p:cNvPr>
          <p:cNvSpPr txBox="1"/>
          <p:nvPr/>
        </p:nvSpPr>
        <p:spPr>
          <a:xfrm>
            <a:off x="10291663" y="4289755"/>
            <a:ext cx="429207" cy="369332"/>
          </a:xfrm>
          <a:prstGeom prst="rect">
            <a:avLst/>
          </a:prstGeom>
          <a:noFill/>
        </p:spPr>
        <p:txBody>
          <a:bodyPr wrap="square" rtlCol="0">
            <a:spAutoFit/>
          </a:bodyPr>
          <a:lstStyle/>
          <a:p>
            <a:r>
              <a:rPr lang="en-US"/>
              <a:t>y</a:t>
            </a:r>
          </a:p>
        </p:txBody>
      </p:sp>
      <p:sp>
        <p:nvSpPr>
          <p:cNvPr id="12" name="TextBox 11">
            <a:extLst>
              <a:ext uri="{FF2B5EF4-FFF2-40B4-BE49-F238E27FC236}">
                <a16:creationId xmlns:a16="http://schemas.microsoft.com/office/drawing/2014/main" id="{17BA26FA-A1C7-4094-B899-CA1948605838}"/>
              </a:ext>
            </a:extLst>
          </p:cNvPr>
          <p:cNvSpPr txBox="1"/>
          <p:nvPr/>
        </p:nvSpPr>
        <p:spPr>
          <a:xfrm>
            <a:off x="11671041" y="2289892"/>
            <a:ext cx="429207" cy="369332"/>
          </a:xfrm>
          <a:prstGeom prst="rect">
            <a:avLst/>
          </a:prstGeom>
          <a:noFill/>
        </p:spPr>
        <p:txBody>
          <a:bodyPr wrap="square" rtlCol="0">
            <a:spAutoFit/>
          </a:bodyPr>
          <a:lstStyle/>
          <a:p>
            <a:r>
              <a:rPr lang="en-US"/>
              <a:t>z</a:t>
            </a:r>
          </a:p>
        </p:txBody>
      </p:sp>
    </p:spTree>
    <p:extLst>
      <p:ext uri="{BB962C8B-B14F-4D97-AF65-F5344CB8AC3E}">
        <p14:creationId xmlns:p14="http://schemas.microsoft.com/office/powerpoint/2010/main" val="52069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EF0B2753-9824-420C-BCF6-20FC25F3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1433" y="585926"/>
            <a:ext cx="4130567" cy="4532791"/>
          </a:xfrm>
          <a:prstGeom prst="rect">
            <a:avLst/>
          </a:prstGeom>
        </p:spPr>
      </p:pic>
      <p:sp>
        <p:nvSpPr>
          <p:cNvPr id="3" name="TextBox 2">
            <a:extLst>
              <a:ext uri="{FF2B5EF4-FFF2-40B4-BE49-F238E27FC236}">
                <a16:creationId xmlns:a16="http://schemas.microsoft.com/office/drawing/2014/main" id="{ACAC9BF6-A393-4799-9589-C25F42A2F979}"/>
              </a:ext>
            </a:extLst>
          </p:cNvPr>
          <p:cNvSpPr txBox="1"/>
          <p:nvPr/>
        </p:nvSpPr>
        <p:spPr>
          <a:xfrm>
            <a:off x="410591" y="41713"/>
            <a:ext cx="10988337" cy="6632585"/>
          </a:xfrm>
          <a:prstGeom prst="rect">
            <a:avLst/>
          </a:prstGeom>
          <a:noFill/>
        </p:spPr>
        <p:txBody>
          <a:bodyPr wrap="square">
            <a:spAutoFit/>
          </a:bodyPr>
          <a:lstStyle/>
          <a:p>
            <a:r>
              <a:rPr lang="en-US" sz="1400" b="1">
                <a:latin typeface="Times New Roman" panose="02020603050405020304" pitchFamily="18" charset="0"/>
                <a:cs typeface="Times New Roman" panose="02020603050405020304" pitchFamily="18" charset="0"/>
              </a:rPr>
              <a:t>Case 2 : One end fixed and other end pinned</a:t>
            </a:r>
          </a:p>
          <a:p>
            <a:endParaRPr lang="en-US" sz="1400" b="1">
              <a:latin typeface="Times New Roman" panose="02020603050405020304" pitchFamily="18" charset="0"/>
              <a:cs typeface="Times New Roman" panose="02020603050405020304" pitchFamily="18" charset="0"/>
            </a:endParaRP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Slenderness ratio, </a:t>
            </a:r>
            <a:r>
              <a:rPr lang="en-US" sz="1400" err="1">
                <a:latin typeface="Times New Roman" panose="02020603050405020304" pitchFamily="18" charset="0"/>
                <a:cs typeface="Times New Roman" panose="02020603050405020304" pitchFamily="18" charset="0"/>
              </a:rPr>
              <a:t>KL</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 = 0.707*5.5*1000/93.31 = 41.67  	</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From Table 4.4, buckling class b for Z axis</a:t>
            </a:r>
          </a:p>
          <a:p>
            <a:r>
              <a:rPr lang="en-US" sz="1400">
                <a:latin typeface="Times New Roman" panose="02020603050405020304" pitchFamily="18" charset="0"/>
                <a:cs typeface="Times New Roman" panose="02020603050405020304" pitchFamily="18" charset="0"/>
              </a:rPr>
              <a:t>for 40,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213 </a:t>
            </a:r>
            <a:r>
              <a:rPr lang="en-US" sz="1400" err="1">
                <a:latin typeface="Times New Roman" panose="02020603050405020304" pitchFamily="18" charset="0"/>
                <a:cs typeface="Times New Roman" panose="02020603050405020304" pitchFamily="18" charset="0"/>
              </a:rPr>
              <a:t>Mpa</a:t>
            </a:r>
            <a:r>
              <a:rPr lang="en-US" sz="1400">
                <a:latin typeface="Times New Roman" panose="02020603050405020304" pitchFamily="18" charset="0"/>
                <a:cs typeface="Times New Roman" panose="02020603050405020304" pitchFamily="18" charset="0"/>
              </a:rPr>
              <a:t> and for 50,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205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So,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213 – (213-205)*(41.67-40)/10 = 211.66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Load caring capacity for selected section is =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A = 211.66*3750 = 793.73 KN &gt; 600KN ok </a:t>
            </a:r>
          </a:p>
          <a:p>
            <a:r>
              <a:rPr lang="en-US" sz="1400">
                <a:latin typeface="Times New Roman" panose="02020603050405020304" pitchFamily="18" charset="0"/>
                <a:cs typeface="Times New Roman" panose="02020603050405020304" pitchFamily="18" charset="0"/>
              </a:rPr>
              <a:t>but design is over safe and uneconomical select lower area section and redesign </a:t>
            </a:r>
          </a:p>
          <a:p>
            <a:endParaRPr lang="en-US" sz="1400" b="1">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Case 3 : Both ends fixed</a:t>
            </a:r>
          </a:p>
          <a:p>
            <a:endParaRPr lang="en-US" sz="1400" b="1">
              <a:latin typeface="Times New Roman" panose="02020603050405020304" pitchFamily="18" charset="0"/>
              <a:cs typeface="Times New Roman" panose="02020603050405020304" pitchFamily="18" charset="0"/>
            </a:endParaRP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Slenderness ratio, </a:t>
            </a:r>
            <a:r>
              <a:rPr lang="en-US" sz="1400" err="1">
                <a:latin typeface="Times New Roman" panose="02020603050405020304" pitchFamily="18" charset="0"/>
                <a:cs typeface="Times New Roman" panose="02020603050405020304" pitchFamily="18" charset="0"/>
              </a:rPr>
              <a:t>KL</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 = 0.5*5.5*1000/93.31 = 29.47 	</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From Table 4.4, buckling class b for Z axis</a:t>
            </a:r>
          </a:p>
          <a:p>
            <a:r>
              <a:rPr lang="en-US" sz="1400">
                <a:latin typeface="Times New Roman" panose="02020603050405020304" pitchFamily="18" charset="0"/>
                <a:cs typeface="Times New Roman" panose="02020603050405020304" pitchFamily="18" charset="0"/>
              </a:rPr>
              <a:t>for 20,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226 </a:t>
            </a:r>
            <a:r>
              <a:rPr lang="en-US" sz="1400" err="1">
                <a:latin typeface="Times New Roman" panose="02020603050405020304" pitchFamily="18" charset="0"/>
                <a:cs typeface="Times New Roman" panose="02020603050405020304" pitchFamily="18" charset="0"/>
              </a:rPr>
              <a:t>Mpa</a:t>
            </a:r>
            <a:r>
              <a:rPr lang="en-US" sz="1400">
                <a:latin typeface="Times New Roman" panose="02020603050405020304" pitchFamily="18" charset="0"/>
                <a:cs typeface="Times New Roman" panose="02020603050405020304" pitchFamily="18" charset="0"/>
              </a:rPr>
              <a:t> and for 30,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220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So,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226 – (226-220)*(29.47-20)/10 = 220.31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Load caring capacity for selected section is =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A = 220.31*3750 = 826.188 KN &gt; 600KN ok </a:t>
            </a:r>
          </a:p>
          <a:p>
            <a:r>
              <a:rPr lang="en-US" sz="1400">
                <a:latin typeface="Times New Roman" panose="02020603050405020304" pitchFamily="18" charset="0"/>
                <a:cs typeface="Times New Roman" panose="02020603050405020304" pitchFamily="18" charset="0"/>
              </a:rPr>
              <a:t>but design is over safe and uneconomical select lower area section and redesign </a:t>
            </a:r>
          </a:p>
          <a:p>
            <a:r>
              <a:rPr lang="en-US" sz="1400" b="1">
                <a:latin typeface="Times New Roman" panose="02020603050405020304" pitchFamily="18" charset="0"/>
                <a:cs typeface="Times New Roman" panose="02020603050405020304" pitchFamily="18" charset="0"/>
              </a:rPr>
              <a:t>Case 4 : one end fixed and other end free</a:t>
            </a:r>
          </a:p>
          <a:p>
            <a:endParaRPr lang="en-US" sz="1400" b="1">
              <a:latin typeface="Times New Roman" panose="02020603050405020304" pitchFamily="18" charset="0"/>
              <a:cs typeface="Times New Roman" panose="02020603050405020304" pitchFamily="18" charset="0"/>
            </a:endParaRP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Slenderness ratio, </a:t>
            </a:r>
            <a:r>
              <a:rPr lang="en-US" sz="1400" err="1">
                <a:latin typeface="Times New Roman" panose="02020603050405020304" pitchFamily="18" charset="0"/>
                <a:cs typeface="Times New Roman" panose="02020603050405020304" pitchFamily="18" charset="0"/>
              </a:rPr>
              <a:t>KL</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r</a:t>
            </a:r>
            <a:r>
              <a:rPr lang="en-US" sz="1400" baseline="-25000" err="1">
                <a:latin typeface="Times New Roman" panose="02020603050405020304" pitchFamily="18" charset="0"/>
                <a:cs typeface="Times New Roman" panose="02020603050405020304" pitchFamily="18" charset="0"/>
              </a:rPr>
              <a:t>z</a:t>
            </a:r>
            <a:r>
              <a:rPr lang="en-US" sz="1400">
                <a:latin typeface="Times New Roman" panose="02020603050405020304" pitchFamily="18" charset="0"/>
                <a:cs typeface="Times New Roman" panose="02020603050405020304" pitchFamily="18" charset="0"/>
              </a:rPr>
              <a:t> = 2*5.5*1000/93.31 = 117.88	</a:t>
            </a:r>
          </a:p>
          <a:p>
            <a:pPr>
              <a:spcAft>
                <a:spcPts val="1490"/>
              </a:spcAft>
              <a:tabLst>
                <a:tab pos="1359535" algn="ctr"/>
                <a:tab pos="3834765" algn="ctr"/>
              </a:tabLst>
            </a:pPr>
            <a:r>
              <a:rPr lang="en-US" sz="1400">
                <a:latin typeface="Times New Roman" panose="02020603050405020304" pitchFamily="18" charset="0"/>
                <a:cs typeface="Times New Roman" panose="02020603050405020304" pitchFamily="18" charset="0"/>
              </a:rPr>
              <a:t>From Table 4.4, buckling class b for Z axis</a:t>
            </a:r>
          </a:p>
          <a:p>
            <a:r>
              <a:rPr lang="en-US" sz="1400">
                <a:latin typeface="Times New Roman" panose="02020603050405020304" pitchFamily="18" charset="0"/>
                <a:cs typeface="Times New Roman" panose="02020603050405020304" pitchFamily="18" charset="0"/>
              </a:rPr>
              <a:t>for 120,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101 </a:t>
            </a:r>
            <a:r>
              <a:rPr lang="en-US" sz="1400" err="1">
                <a:latin typeface="Times New Roman" panose="02020603050405020304" pitchFamily="18" charset="0"/>
                <a:cs typeface="Times New Roman" panose="02020603050405020304" pitchFamily="18" charset="0"/>
              </a:rPr>
              <a:t>Mpa</a:t>
            </a:r>
            <a:r>
              <a:rPr lang="en-US" sz="1400">
                <a:latin typeface="Times New Roman" panose="02020603050405020304" pitchFamily="18" charset="0"/>
                <a:cs typeface="Times New Roman" panose="02020603050405020304" pitchFamily="18" charset="0"/>
              </a:rPr>
              <a:t> and for 110,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115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So,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115 – (115-101)*(117.88-110)/10 = 103.95 </a:t>
            </a:r>
            <a:r>
              <a:rPr lang="en-US" sz="1400" err="1">
                <a:latin typeface="Times New Roman" panose="02020603050405020304" pitchFamily="18" charset="0"/>
                <a:cs typeface="Times New Roman" panose="02020603050405020304" pitchFamily="18" charset="0"/>
              </a:rPr>
              <a:t>Mpa</a:t>
            </a:r>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Load caring capacity for selected section is = </a:t>
            </a:r>
            <a:r>
              <a:rPr lang="en-US" sz="1400" err="1">
                <a:latin typeface="Times New Roman" panose="02020603050405020304" pitchFamily="18" charset="0"/>
                <a:cs typeface="Times New Roman" panose="02020603050405020304" pitchFamily="18" charset="0"/>
              </a:rPr>
              <a:t>f</a:t>
            </a:r>
            <a:r>
              <a:rPr lang="en-US" sz="1400" baseline="-25000" err="1">
                <a:latin typeface="Times New Roman" panose="02020603050405020304" pitchFamily="18" charset="0"/>
                <a:cs typeface="Times New Roman" panose="02020603050405020304" pitchFamily="18" charset="0"/>
              </a:rPr>
              <a:t>cd</a:t>
            </a:r>
            <a:r>
              <a:rPr lang="en-US" sz="1400">
                <a:latin typeface="Times New Roman" panose="02020603050405020304" pitchFamily="18" charset="0"/>
                <a:cs typeface="Times New Roman" panose="02020603050405020304" pitchFamily="18" charset="0"/>
              </a:rPr>
              <a:t> * A = 103.95*3750 = 389.84 KN &lt; 600KN Failed  </a:t>
            </a:r>
          </a:p>
          <a:p>
            <a:r>
              <a:rPr lang="en-US" sz="1400">
                <a:latin typeface="Times New Roman" panose="02020603050405020304" pitchFamily="18" charset="0"/>
                <a:cs typeface="Times New Roman" panose="02020603050405020304" pitchFamily="18" charset="0"/>
              </a:rPr>
              <a:t>Redesign taking another section having higher area</a:t>
            </a:r>
          </a:p>
        </p:txBody>
      </p:sp>
    </p:spTree>
    <p:extLst>
      <p:ext uri="{BB962C8B-B14F-4D97-AF65-F5344CB8AC3E}">
        <p14:creationId xmlns:p14="http://schemas.microsoft.com/office/powerpoint/2010/main" val="609906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CE31C-C513-4847-A103-135A3559483D}"/>
              </a:ext>
            </a:extLst>
          </p:cNvPr>
          <p:cNvSpPr txBox="1"/>
          <p:nvPr/>
        </p:nvSpPr>
        <p:spPr>
          <a:xfrm>
            <a:off x="368882" y="839755"/>
            <a:ext cx="6251510" cy="2800767"/>
          </a:xfrm>
          <a:prstGeom prst="rect">
            <a:avLst/>
          </a:prstGeom>
          <a:noFill/>
        </p:spPr>
        <p:txBody>
          <a:bodyPr wrap="square" rtlCol="0">
            <a:spAutoFit/>
          </a:bodyPr>
          <a:lstStyle/>
          <a:p>
            <a:r>
              <a:rPr lang="en-US" sz="1600"/>
              <a:t>The length of the column in both planes is 3.5 m</a:t>
            </a:r>
          </a:p>
          <a:p>
            <a:r>
              <a:rPr lang="en-US" sz="1600"/>
              <a:t>SC 200 is used as a column,</a:t>
            </a:r>
          </a:p>
          <a:p>
            <a:r>
              <a:rPr lang="en-US" sz="1600"/>
              <a:t>Area = 7680 mm</a:t>
            </a:r>
            <a:r>
              <a:rPr lang="en-US" sz="1600" baseline="30000"/>
              <a:t>2    </a:t>
            </a:r>
          </a:p>
          <a:p>
            <a:r>
              <a:rPr lang="en-US" sz="1600"/>
              <a:t>I</a:t>
            </a:r>
            <a:r>
              <a:rPr lang="en-US" sz="1600" baseline="-25000"/>
              <a:t>z </a:t>
            </a:r>
            <a:r>
              <a:rPr lang="en-US" sz="1600"/>
              <a:t>= 5530 cm</a:t>
            </a:r>
            <a:r>
              <a:rPr lang="en-US" sz="1600" baseline="30000"/>
              <a:t>4</a:t>
            </a:r>
            <a:r>
              <a:rPr lang="en-US" sz="1600"/>
              <a:t> and I</a:t>
            </a:r>
            <a:r>
              <a:rPr lang="en-US" sz="1600" baseline="-25000"/>
              <a:t>y</a:t>
            </a:r>
            <a:r>
              <a:rPr lang="en-US" sz="1600"/>
              <a:t> = 1530 cm</a:t>
            </a:r>
            <a:r>
              <a:rPr lang="en-US" sz="1600" baseline="30000"/>
              <a:t>4</a:t>
            </a:r>
            <a:r>
              <a:rPr lang="en-US" sz="1600"/>
              <a:t> </a:t>
            </a:r>
          </a:p>
          <a:p>
            <a:r>
              <a:rPr lang="en-US" sz="1600"/>
              <a:t>r</a:t>
            </a:r>
            <a:r>
              <a:rPr lang="en-US" sz="1600" baseline="-25000"/>
              <a:t>z</a:t>
            </a:r>
            <a:r>
              <a:rPr lang="en-US" sz="1600"/>
              <a:t> = (5530*10000/7680)</a:t>
            </a:r>
            <a:r>
              <a:rPr lang="en-US" sz="1600" baseline="30000"/>
              <a:t>0.5</a:t>
            </a:r>
            <a:r>
              <a:rPr lang="en-US" sz="1600"/>
              <a:t> mm = 84.8 mm</a:t>
            </a:r>
          </a:p>
          <a:p>
            <a:r>
              <a:rPr lang="en-US" sz="1600"/>
              <a:t>r</a:t>
            </a:r>
            <a:r>
              <a:rPr lang="en-US" sz="1600" baseline="-25000"/>
              <a:t>y</a:t>
            </a:r>
            <a:r>
              <a:rPr lang="en-US" sz="1600"/>
              <a:t> = (1530*10000/7680)</a:t>
            </a:r>
            <a:r>
              <a:rPr lang="en-US" sz="1600" baseline="30000"/>
              <a:t>0.5</a:t>
            </a:r>
            <a:r>
              <a:rPr lang="en-US" sz="1600"/>
              <a:t> mm = 44.6 mm</a:t>
            </a:r>
          </a:p>
          <a:p>
            <a:r>
              <a:rPr lang="en-US" sz="1600"/>
              <a:t>H=200 mm, b</a:t>
            </a:r>
            <a:r>
              <a:rPr lang="en-US" sz="1600" baseline="-25000"/>
              <a:t>f</a:t>
            </a:r>
            <a:r>
              <a:rPr lang="en-US" sz="1600"/>
              <a:t> = 200mm    ( h/b</a:t>
            </a:r>
            <a:r>
              <a:rPr lang="en-US" sz="1600" baseline="-25000"/>
              <a:t>f</a:t>
            </a:r>
            <a:r>
              <a:rPr lang="en-US" sz="1600"/>
              <a:t> = 1 &lt; 1.2)</a:t>
            </a:r>
          </a:p>
          <a:p>
            <a:r>
              <a:rPr lang="en-US" sz="1600"/>
              <a:t>T</a:t>
            </a:r>
            <a:r>
              <a:rPr lang="en-US" sz="1600" baseline="-25000"/>
              <a:t>f </a:t>
            </a:r>
            <a:r>
              <a:rPr lang="en-US" sz="1600"/>
              <a:t>= 15 mm &lt; 100 mm</a:t>
            </a:r>
          </a:p>
          <a:p>
            <a:r>
              <a:rPr lang="en-US" sz="1600"/>
              <a:t>Therefore, the buckling class of the section will be,  ( from Table 4.3)</a:t>
            </a:r>
          </a:p>
          <a:p>
            <a:r>
              <a:rPr lang="en-US" sz="1600"/>
              <a:t>Class b for Z axis  and Class c for Y axis</a:t>
            </a:r>
          </a:p>
          <a:p>
            <a:endParaRPr lang="en-US" sz="1600"/>
          </a:p>
        </p:txBody>
      </p:sp>
      <p:sp>
        <p:nvSpPr>
          <p:cNvPr id="5" name="TextBox 4">
            <a:extLst>
              <a:ext uri="{FF2B5EF4-FFF2-40B4-BE49-F238E27FC236}">
                <a16:creationId xmlns:a16="http://schemas.microsoft.com/office/drawing/2014/main" id="{73A44214-944E-4075-B262-9612559D68CC}"/>
              </a:ext>
            </a:extLst>
          </p:cNvPr>
          <p:cNvSpPr txBox="1"/>
          <p:nvPr/>
        </p:nvSpPr>
        <p:spPr>
          <a:xfrm>
            <a:off x="1129003" y="4077478"/>
            <a:ext cx="6503437" cy="2062103"/>
          </a:xfrm>
          <a:prstGeom prst="rect">
            <a:avLst/>
          </a:prstGeom>
          <a:noFill/>
        </p:spPr>
        <p:txBody>
          <a:bodyPr wrap="square" rtlCol="0">
            <a:spAutoFit/>
          </a:bodyPr>
          <a:lstStyle/>
          <a:p>
            <a:r>
              <a:rPr lang="en-US" sz="1600" b="1"/>
              <a:t>Case 1 : Both ends pinned </a:t>
            </a:r>
          </a:p>
          <a:p>
            <a:r>
              <a:rPr lang="en-US" sz="1600"/>
              <a:t>The effective length of the column in both planes will be 3.5 m and k = 1 </a:t>
            </a:r>
          </a:p>
          <a:p>
            <a:endParaRPr lang="en-US" sz="1600"/>
          </a:p>
          <a:p>
            <a:r>
              <a:rPr lang="en-US" sz="1600"/>
              <a:t>Slenderness ratio, KL</a:t>
            </a:r>
            <a:r>
              <a:rPr lang="en-US" sz="1600" baseline="-25000"/>
              <a:t>z</a:t>
            </a:r>
            <a:r>
              <a:rPr lang="en-US" sz="1600"/>
              <a:t>/r</a:t>
            </a:r>
            <a:r>
              <a:rPr lang="en-US" sz="1600" baseline="-25000"/>
              <a:t>z</a:t>
            </a:r>
            <a:r>
              <a:rPr lang="en-US" sz="1600"/>
              <a:t> = 3.5*1000/84.8 = 41.27</a:t>
            </a:r>
          </a:p>
          <a:p>
            <a:r>
              <a:rPr lang="en-US" sz="1600"/>
              <a:t>From Table 4.4, buckling class b for Z axis</a:t>
            </a:r>
          </a:p>
          <a:p>
            <a:r>
              <a:rPr lang="en-US" sz="1600"/>
              <a:t>for 40, f</a:t>
            </a:r>
            <a:r>
              <a:rPr lang="en-US" sz="1600" baseline="-25000"/>
              <a:t>cd</a:t>
            </a:r>
            <a:r>
              <a:rPr lang="en-US" sz="1600"/>
              <a:t> = 206 Mpa and for 50, f</a:t>
            </a:r>
            <a:r>
              <a:rPr lang="en-US" sz="1600" baseline="-25000"/>
              <a:t>cd</a:t>
            </a:r>
            <a:r>
              <a:rPr lang="en-US" sz="1600"/>
              <a:t> = 194 Mpa</a:t>
            </a:r>
          </a:p>
          <a:p>
            <a:r>
              <a:rPr lang="en-US" sz="1600"/>
              <a:t>So, f</a:t>
            </a:r>
            <a:r>
              <a:rPr lang="en-US" sz="1600" baseline="-25000"/>
              <a:t>cd</a:t>
            </a:r>
            <a:r>
              <a:rPr lang="en-US" sz="1600"/>
              <a:t> = 206 – (206-194)*(41.27-40)/10 = 204.476 Mpa</a:t>
            </a:r>
          </a:p>
          <a:p>
            <a:endParaRPr lang="en-US" sz="1600"/>
          </a:p>
        </p:txBody>
      </p:sp>
      <p:cxnSp>
        <p:nvCxnSpPr>
          <p:cNvPr id="7" name="Straight Connector 6">
            <a:extLst>
              <a:ext uri="{FF2B5EF4-FFF2-40B4-BE49-F238E27FC236}">
                <a16:creationId xmlns:a16="http://schemas.microsoft.com/office/drawing/2014/main" id="{3A2D0542-F550-41B8-A98A-0EBA544B7B5E}"/>
              </a:ext>
            </a:extLst>
          </p:cNvPr>
          <p:cNvCxnSpPr>
            <a:cxnSpLocks/>
          </p:cNvCxnSpPr>
          <p:nvPr/>
        </p:nvCxnSpPr>
        <p:spPr>
          <a:xfrm>
            <a:off x="10291665" y="1399592"/>
            <a:ext cx="0" cy="267788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A2AE39-187D-43C1-B349-0F42CF0021E3}"/>
              </a:ext>
            </a:extLst>
          </p:cNvPr>
          <p:cNvCxnSpPr>
            <a:cxnSpLocks/>
          </p:cNvCxnSpPr>
          <p:nvPr/>
        </p:nvCxnSpPr>
        <p:spPr>
          <a:xfrm>
            <a:off x="9227976" y="4077478"/>
            <a:ext cx="2220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42D79C-E16E-48CA-B7EB-BA99C07D54EE}"/>
              </a:ext>
            </a:extLst>
          </p:cNvPr>
          <p:cNvCxnSpPr>
            <a:cxnSpLocks/>
          </p:cNvCxnSpPr>
          <p:nvPr/>
        </p:nvCxnSpPr>
        <p:spPr>
          <a:xfrm>
            <a:off x="9181322" y="1421364"/>
            <a:ext cx="222068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20A9C6-FD0C-4999-A405-8E71CDC32724}"/>
              </a:ext>
            </a:extLst>
          </p:cNvPr>
          <p:cNvCxnSpPr/>
          <p:nvPr/>
        </p:nvCxnSpPr>
        <p:spPr>
          <a:xfrm>
            <a:off x="10291664" y="970384"/>
            <a:ext cx="0" cy="3601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51174F-EAB8-414B-8CA5-23E6A79948F2}"/>
              </a:ext>
            </a:extLst>
          </p:cNvPr>
          <p:cNvCxnSpPr>
            <a:cxnSpLocks/>
          </p:cNvCxnSpPr>
          <p:nvPr/>
        </p:nvCxnSpPr>
        <p:spPr>
          <a:xfrm>
            <a:off x="8864082" y="2659224"/>
            <a:ext cx="306044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D661B6-256B-49FF-AB2B-7BE546AA838B}"/>
              </a:ext>
            </a:extLst>
          </p:cNvPr>
          <p:cNvSpPr txBox="1"/>
          <p:nvPr/>
        </p:nvSpPr>
        <p:spPr>
          <a:xfrm>
            <a:off x="10338318" y="839755"/>
            <a:ext cx="429207" cy="369332"/>
          </a:xfrm>
          <a:prstGeom prst="rect">
            <a:avLst/>
          </a:prstGeom>
          <a:noFill/>
        </p:spPr>
        <p:txBody>
          <a:bodyPr wrap="square" rtlCol="0">
            <a:spAutoFit/>
          </a:bodyPr>
          <a:lstStyle/>
          <a:p>
            <a:r>
              <a:rPr lang="en-US"/>
              <a:t>y</a:t>
            </a:r>
          </a:p>
        </p:txBody>
      </p:sp>
      <p:sp>
        <p:nvSpPr>
          <p:cNvPr id="22" name="TextBox 21">
            <a:extLst>
              <a:ext uri="{FF2B5EF4-FFF2-40B4-BE49-F238E27FC236}">
                <a16:creationId xmlns:a16="http://schemas.microsoft.com/office/drawing/2014/main" id="{37791CAD-81A7-4D69-B38D-B6B1C2F80295}"/>
              </a:ext>
            </a:extLst>
          </p:cNvPr>
          <p:cNvSpPr txBox="1"/>
          <p:nvPr/>
        </p:nvSpPr>
        <p:spPr>
          <a:xfrm>
            <a:off x="8798769" y="2289892"/>
            <a:ext cx="429207" cy="369332"/>
          </a:xfrm>
          <a:prstGeom prst="rect">
            <a:avLst/>
          </a:prstGeom>
          <a:noFill/>
        </p:spPr>
        <p:txBody>
          <a:bodyPr wrap="square" rtlCol="0">
            <a:spAutoFit/>
          </a:bodyPr>
          <a:lstStyle/>
          <a:p>
            <a:r>
              <a:rPr lang="en-US"/>
              <a:t>z</a:t>
            </a:r>
          </a:p>
        </p:txBody>
      </p:sp>
      <p:sp>
        <p:nvSpPr>
          <p:cNvPr id="23" name="TextBox 22">
            <a:extLst>
              <a:ext uri="{FF2B5EF4-FFF2-40B4-BE49-F238E27FC236}">
                <a16:creationId xmlns:a16="http://schemas.microsoft.com/office/drawing/2014/main" id="{8F2F82FB-7248-4BFE-A611-2754BCE0750B}"/>
              </a:ext>
            </a:extLst>
          </p:cNvPr>
          <p:cNvSpPr txBox="1"/>
          <p:nvPr/>
        </p:nvSpPr>
        <p:spPr>
          <a:xfrm>
            <a:off x="10291663" y="4289755"/>
            <a:ext cx="429207" cy="369332"/>
          </a:xfrm>
          <a:prstGeom prst="rect">
            <a:avLst/>
          </a:prstGeom>
          <a:noFill/>
        </p:spPr>
        <p:txBody>
          <a:bodyPr wrap="square" rtlCol="0">
            <a:spAutoFit/>
          </a:bodyPr>
          <a:lstStyle/>
          <a:p>
            <a:r>
              <a:rPr lang="en-US"/>
              <a:t>y</a:t>
            </a:r>
          </a:p>
        </p:txBody>
      </p:sp>
      <p:sp>
        <p:nvSpPr>
          <p:cNvPr id="24" name="TextBox 23">
            <a:extLst>
              <a:ext uri="{FF2B5EF4-FFF2-40B4-BE49-F238E27FC236}">
                <a16:creationId xmlns:a16="http://schemas.microsoft.com/office/drawing/2014/main" id="{B8141B56-C136-43FD-A6BA-326992EDD865}"/>
              </a:ext>
            </a:extLst>
          </p:cNvPr>
          <p:cNvSpPr txBox="1"/>
          <p:nvPr/>
        </p:nvSpPr>
        <p:spPr>
          <a:xfrm>
            <a:off x="11671041" y="2289892"/>
            <a:ext cx="429207" cy="369332"/>
          </a:xfrm>
          <a:prstGeom prst="rect">
            <a:avLst/>
          </a:prstGeom>
          <a:noFill/>
        </p:spPr>
        <p:txBody>
          <a:bodyPr wrap="square" rtlCol="0">
            <a:spAutoFit/>
          </a:bodyPr>
          <a:lstStyle/>
          <a:p>
            <a:r>
              <a:rPr lang="en-US"/>
              <a:t>z</a:t>
            </a:r>
          </a:p>
        </p:txBody>
      </p:sp>
      <p:cxnSp>
        <p:nvCxnSpPr>
          <p:cNvPr id="8" name="Straight Connector 7">
            <a:extLst>
              <a:ext uri="{FF2B5EF4-FFF2-40B4-BE49-F238E27FC236}">
                <a16:creationId xmlns:a16="http://schemas.microsoft.com/office/drawing/2014/main" id="{FBFA4CE4-0747-4B2C-BFF3-B877D3C0E171}"/>
              </a:ext>
            </a:extLst>
          </p:cNvPr>
          <p:cNvCxnSpPr>
            <a:cxnSpLocks/>
          </p:cNvCxnSpPr>
          <p:nvPr/>
        </p:nvCxnSpPr>
        <p:spPr>
          <a:xfrm>
            <a:off x="8038768" y="1270900"/>
            <a:ext cx="0"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6AC640-ADA3-4E3B-B262-E473EC249EEA}"/>
              </a:ext>
            </a:extLst>
          </p:cNvPr>
          <p:cNvCxnSpPr>
            <a:cxnSpLocks/>
          </p:cNvCxnSpPr>
          <p:nvPr/>
        </p:nvCxnSpPr>
        <p:spPr>
          <a:xfrm>
            <a:off x="7537836" y="2548044"/>
            <a:ext cx="100186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76EF652F-BD3E-4E60-AE62-8E1F54D93B07}"/>
              </a:ext>
            </a:extLst>
          </p:cNvPr>
          <p:cNvSpPr/>
          <p:nvPr/>
        </p:nvSpPr>
        <p:spPr>
          <a:xfrm>
            <a:off x="8030817" y="1296063"/>
            <a:ext cx="342036" cy="2512612"/>
          </a:xfrm>
          <a:custGeom>
            <a:avLst/>
            <a:gdLst>
              <a:gd name="connsiteX0" fmla="*/ 0 w 342036"/>
              <a:gd name="connsiteY0" fmla="*/ 0 h 2512612"/>
              <a:gd name="connsiteX1" fmla="*/ 341906 w 342036"/>
              <a:gd name="connsiteY1" fmla="*/ 1272208 h 2512612"/>
              <a:gd name="connsiteX2" fmla="*/ 31806 w 342036"/>
              <a:gd name="connsiteY2" fmla="*/ 2512612 h 2512612"/>
            </a:gdLst>
            <a:ahLst/>
            <a:cxnLst>
              <a:cxn ang="0">
                <a:pos x="connsiteX0" y="connsiteY0"/>
              </a:cxn>
              <a:cxn ang="0">
                <a:pos x="connsiteX1" y="connsiteY1"/>
              </a:cxn>
              <a:cxn ang="0">
                <a:pos x="connsiteX2" y="connsiteY2"/>
              </a:cxn>
            </a:cxnLst>
            <a:rect l="l" t="t" r="r" b="b"/>
            <a:pathLst>
              <a:path w="342036" h="2512612">
                <a:moveTo>
                  <a:pt x="0" y="0"/>
                </a:moveTo>
                <a:cubicBezTo>
                  <a:pt x="168302" y="426719"/>
                  <a:pt x="336605" y="853439"/>
                  <a:pt x="341906" y="1272208"/>
                </a:cubicBezTo>
                <a:cubicBezTo>
                  <a:pt x="347207" y="1690977"/>
                  <a:pt x="189506" y="2101794"/>
                  <a:pt x="31806" y="25126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6505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6151BE9E-0611-4018-891C-C07FBDA4D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391" y="559837"/>
            <a:ext cx="4130567" cy="4532791"/>
          </a:xfrm>
          <a:prstGeom prst="rect">
            <a:avLst/>
          </a:prstGeom>
        </p:spPr>
      </p:pic>
      <p:sp>
        <p:nvSpPr>
          <p:cNvPr id="6" name="TextBox 5">
            <a:extLst>
              <a:ext uri="{FF2B5EF4-FFF2-40B4-BE49-F238E27FC236}">
                <a16:creationId xmlns:a16="http://schemas.microsoft.com/office/drawing/2014/main" id="{FB03A076-13FE-4E29-B17C-7476CCDC0431}"/>
              </a:ext>
            </a:extLst>
          </p:cNvPr>
          <p:cNvSpPr txBox="1"/>
          <p:nvPr/>
        </p:nvSpPr>
        <p:spPr>
          <a:xfrm>
            <a:off x="1194317" y="559837"/>
            <a:ext cx="7716417" cy="1815882"/>
          </a:xfrm>
          <a:prstGeom prst="rect">
            <a:avLst/>
          </a:prstGeom>
          <a:noFill/>
        </p:spPr>
        <p:txBody>
          <a:bodyPr wrap="square" rtlCol="0">
            <a:spAutoFit/>
          </a:bodyPr>
          <a:lstStyle/>
          <a:p>
            <a:r>
              <a:rPr lang="en-US" sz="1600"/>
              <a:t>Slenderness ratio , KL</a:t>
            </a:r>
            <a:r>
              <a:rPr lang="en-US" sz="1600" baseline="-25000"/>
              <a:t>z</a:t>
            </a:r>
            <a:r>
              <a:rPr lang="en-US" sz="1600"/>
              <a:t>/r</a:t>
            </a:r>
            <a:r>
              <a:rPr lang="en-US" sz="1600" baseline="-25000"/>
              <a:t>z</a:t>
            </a:r>
            <a:r>
              <a:rPr lang="en-US" sz="1600"/>
              <a:t> = 3.5*1000/44.6  = 78.47</a:t>
            </a:r>
          </a:p>
          <a:p>
            <a:r>
              <a:rPr lang="en-US" sz="1600"/>
              <a:t>From Table 4.4, buckling class c for Y axis</a:t>
            </a:r>
          </a:p>
          <a:p>
            <a:r>
              <a:rPr lang="en-US" sz="1600"/>
              <a:t>for 70, f</a:t>
            </a:r>
            <a:r>
              <a:rPr lang="en-US" sz="1600" baseline="-25000"/>
              <a:t>cd</a:t>
            </a:r>
            <a:r>
              <a:rPr lang="en-US" sz="1600"/>
              <a:t> = 152 Mpa and for 80, f</a:t>
            </a:r>
            <a:r>
              <a:rPr lang="en-US" sz="1600" baseline="-25000"/>
              <a:t>cd</a:t>
            </a:r>
            <a:r>
              <a:rPr lang="en-US" sz="1600"/>
              <a:t> = 136 Mpa</a:t>
            </a:r>
          </a:p>
          <a:p>
            <a:r>
              <a:rPr lang="en-US" sz="1600"/>
              <a:t>So, f</a:t>
            </a:r>
            <a:r>
              <a:rPr lang="en-US" sz="1600" baseline="-25000"/>
              <a:t>cd</a:t>
            </a:r>
            <a:r>
              <a:rPr lang="en-US" sz="1600"/>
              <a:t> = 152– (152-136)*(78.47-70)/10 = 138.448 Mpa</a:t>
            </a:r>
          </a:p>
          <a:p>
            <a:endParaRPr lang="en-US" sz="1600"/>
          </a:p>
          <a:p>
            <a:r>
              <a:rPr lang="en-US" sz="1600"/>
              <a:t>The minimum of the two is 138.448 N/mm</a:t>
            </a:r>
            <a:r>
              <a:rPr lang="en-US" sz="1600" baseline="30000"/>
              <a:t>2</a:t>
            </a:r>
            <a:endParaRPr lang="en-US" sz="1600"/>
          </a:p>
          <a:p>
            <a:r>
              <a:rPr lang="en-US" sz="1600"/>
              <a:t>Therefore, the design load carrying capacity = 7680*138.448 = 1063.28 kN</a:t>
            </a:r>
          </a:p>
        </p:txBody>
      </p:sp>
      <p:sp>
        <p:nvSpPr>
          <p:cNvPr id="7" name="TextBox 6">
            <a:extLst>
              <a:ext uri="{FF2B5EF4-FFF2-40B4-BE49-F238E27FC236}">
                <a16:creationId xmlns:a16="http://schemas.microsoft.com/office/drawing/2014/main" id="{AC8B2120-D0E1-4F95-89EB-B88006033177}"/>
              </a:ext>
            </a:extLst>
          </p:cNvPr>
          <p:cNvSpPr txBox="1"/>
          <p:nvPr/>
        </p:nvSpPr>
        <p:spPr>
          <a:xfrm>
            <a:off x="1194317" y="2668555"/>
            <a:ext cx="7716417" cy="3785652"/>
          </a:xfrm>
          <a:prstGeom prst="rect">
            <a:avLst/>
          </a:prstGeom>
          <a:noFill/>
        </p:spPr>
        <p:txBody>
          <a:bodyPr wrap="square" rtlCol="0">
            <a:spAutoFit/>
          </a:bodyPr>
          <a:lstStyle/>
          <a:p>
            <a:r>
              <a:rPr lang="en-US" sz="1600" b="1"/>
              <a:t>Case 2 : One end fixed, and another end pinned</a:t>
            </a:r>
          </a:p>
          <a:p>
            <a:r>
              <a:rPr lang="en-US" sz="1600"/>
              <a:t>The effective length of the column in both planes will be 0.8*3.5 m =  2.8 m</a:t>
            </a:r>
          </a:p>
          <a:p>
            <a:endParaRPr lang="en-US" sz="1600"/>
          </a:p>
          <a:p>
            <a:r>
              <a:rPr lang="en-US" sz="1600"/>
              <a:t>Slenderness ratio, KL</a:t>
            </a:r>
            <a:r>
              <a:rPr lang="en-US" sz="1600" baseline="-25000"/>
              <a:t>z</a:t>
            </a:r>
            <a:r>
              <a:rPr lang="en-US" sz="1600"/>
              <a:t>/r</a:t>
            </a:r>
            <a:r>
              <a:rPr lang="en-US" sz="1600" baseline="-25000"/>
              <a:t>z</a:t>
            </a:r>
            <a:r>
              <a:rPr lang="en-US" sz="1600"/>
              <a:t> = 2.8*1000/84.8 = 33.01</a:t>
            </a:r>
          </a:p>
          <a:p>
            <a:r>
              <a:rPr lang="en-US" sz="1600"/>
              <a:t>From Table 4.4, buckling class b for Z axis</a:t>
            </a:r>
          </a:p>
          <a:p>
            <a:r>
              <a:rPr lang="en-US" sz="1600"/>
              <a:t>for 20, f</a:t>
            </a:r>
            <a:r>
              <a:rPr lang="en-US" sz="1600" baseline="-25000"/>
              <a:t>cd</a:t>
            </a:r>
            <a:r>
              <a:rPr lang="en-US" sz="1600"/>
              <a:t> = 225 Mpa and for 30, f</a:t>
            </a:r>
            <a:r>
              <a:rPr lang="en-US" sz="1600" baseline="-25000"/>
              <a:t>cd</a:t>
            </a:r>
            <a:r>
              <a:rPr lang="en-US" sz="1600"/>
              <a:t> = 216 Mpa</a:t>
            </a:r>
          </a:p>
          <a:p>
            <a:r>
              <a:rPr lang="en-US" sz="1600"/>
              <a:t>So, f</a:t>
            </a:r>
            <a:r>
              <a:rPr lang="en-US" sz="1600" baseline="-25000"/>
              <a:t>cd</a:t>
            </a:r>
            <a:r>
              <a:rPr lang="en-US" sz="1600"/>
              <a:t> = 225 – (225-216)*(29.18-20)/10 = 216.738 Mpa</a:t>
            </a:r>
          </a:p>
          <a:p>
            <a:endParaRPr lang="en-US" sz="1600"/>
          </a:p>
          <a:p>
            <a:r>
              <a:rPr lang="en-US" sz="1600"/>
              <a:t>Slenderness ratio , KL</a:t>
            </a:r>
            <a:r>
              <a:rPr lang="en-US" sz="1600" baseline="-25000"/>
              <a:t>z</a:t>
            </a:r>
            <a:r>
              <a:rPr lang="en-US" sz="1600"/>
              <a:t>/r</a:t>
            </a:r>
            <a:r>
              <a:rPr lang="en-US" sz="1600" baseline="-25000"/>
              <a:t>z</a:t>
            </a:r>
            <a:r>
              <a:rPr lang="en-US" sz="1600"/>
              <a:t> = 2.4745*1000/44.6  = 55.48</a:t>
            </a:r>
          </a:p>
          <a:p>
            <a:r>
              <a:rPr lang="en-US" sz="1600"/>
              <a:t>From Table 4.4, buckling class c for Y axis</a:t>
            </a:r>
          </a:p>
          <a:p>
            <a:r>
              <a:rPr lang="en-US" sz="1600"/>
              <a:t>for 50, f</a:t>
            </a:r>
            <a:r>
              <a:rPr lang="en-US" sz="1600" baseline="-25000"/>
              <a:t>cd</a:t>
            </a:r>
            <a:r>
              <a:rPr lang="en-US" sz="1600"/>
              <a:t> = 183 Mpa and for 60, f</a:t>
            </a:r>
            <a:r>
              <a:rPr lang="en-US" sz="1600" baseline="-25000"/>
              <a:t>cd</a:t>
            </a:r>
            <a:r>
              <a:rPr lang="en-US" sz="1600"/>
              <a:t> = 168 Mpa</a:t>
            </a:r>
          </a:p>
          <a:p>
            <a:r>
              <a:rPr lang="en-US" sz="1600"/>
              <a:t>So, f</a:t>
            </a:r>
            <a:r>
              <a:rPr lang="en-US" sz="1600" baseline="-25000"/>
              <a:t>cd</a:t>
            </a:r>
            <a:r>
              <a:rPr lang="en-US" sz="1600"/>
              <a:t> = 183– (183-168)*(55.48-50)/10 = 174.78 Mpa</a:t>
            </a:r>
          </a:p>
          <a:p>
            <a:endParaRPr lang="en-US" sz="1600"/>
          </a:p>
          <a:p>
            <a:r>
              <a:rPr lang="en-US" sz="1600"/>
              <a:t>The minimum of the two is 174.78 N/mm</a:t>
            </a:r>
            <a:r>
              <a:rPr lang="en-US" sz="1600" baseline="30000"/>
              <a:t>2</a:t>
            </a:r>
            <a:endParaRPr lang="en-US" sz="1600"/>
          </a:p>
          <a:p>
            <a:r>
              <a:rPr lang="en-US" sz="1600"/>
              <a:t>Therefore, the design load carrying capacity = 7680*174.78 = 1342.31 kN</a:t>
            </a:r>
          </a:p>
        </p:txBody>
      </p:sp>
      <p:cxnSp>
        <p:nvCxnSpPr>
          <p:cNvPr id="8" name="Straight Connector 7">
            <a:extLst>
              <a:ext uri="{FF2B5EF4-FFF2-40B4-BE49-F238E27FC236}">
                <a16:creationId xmlns:a16="http://schemas.microsoft.com/office/drawing/2014/main" id="{1D97B522-7106-4374-9362-473218F48D0F}"/>
              </a:ext>
            </a:extLst>
          </p:cNvPr>
          <p:cNvCxnSpPr>
            <a:cxnSpLocks/>
          </p:cNvCxnSpPr>
          <p:nvPr/>
        </p:nvCxnSpPr>
        <p:spPr>
          <a:xfrm>
            <a:off x="7227735" y="3346190"/>
            <a:ext cx="0"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4436C9-CF64-4F63-AC11-56655B7D6B69}"/>
              </a:ext>
            </a:extLst>
          </p:cNvPr>
          <p:cNvCxnSpPr>
            <a:cxnSpLocks/>
          </p:cNvCxnSpPr>
          <p:nvPr/>
        </p:nvCxnSpPr>
        <p:spPr>
          <a:xfrm>
            <a:off x="6726803" y="4623334"/>
            <a:ext cx="100186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3E4F624F-910E-4C4D-A35E-4C744362CCFC}"/>
              </a:ext>
            </a:extLst>
          </p:cNvPr>
          <p:cNvSpPr/>
          <p:nvPr/>
        </p:nvSpPr>
        <p:spPr>
          <a:xfrm>
            <a:off x="7226423" y="3382392"/>
            <a:ext cx="355145" cy="2139519"/>
          </a:xfrm>
          <a:custGeom>
            <a:avLst/>
            <a:gdLst>
              <a:gd name="connsiteX0" fmla="*/ 0 w 355145"/>
              <a:gd name="connsiteY0" fmla="*/ 0 h 2139519"/>
              <a:gd name="connsiteX1" fmla="*/ 355107 w 355145"/>
              <a:gd name="connsiteY1" fmla="*/ 1029810 h 2139519"/>
              <a:gd name="connsiteX2" fmla="*/ 17756 w 355145"/>
              <a:gd name="connsiteY2" fmla="*/ 2139519 h 2139519"/>
            </a:gdLst>
            <a:ahLst/>
            <a:cxnLst>
              <a:cxn ang="0">
                <a:pos x="connsiteX0" y="connsiteY0"/>
              </a:cxn>
              <a:cxn ang="0">
                <a:pos x="connsiteX1" y="connsiteY1"/>
              </a:cxn>
              <a:cxn ang="0">
                <a:pos x="connsiteX2" y="connsiteY2"/>
              </a:cxn>
            </a:cxnLst>
            <a:rect l="l" t="t" r="r" b="b"/>
            <a:pathLst>
              <a:path w="355145" h="2139519">
                <a:moveTo>
                  <a:pt x="0" y="0"/>
                </a:moveTo>
                <a:cubicBezTo>
                  <a:pt x="176074" y="336612"/>
                  <a:pt x="352148" y="673224"/>
                  <a:pt x="355107" y="1029810"/>
                </a:cubicBezTo>
                <a:cubicBezTo>
                  <a:pt x="358066" y="1386396"/>
                  <a:pt x="187911" y="1762957"/>
                  <a:pt x="17756" y="213951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C23A66DB-B08A-4850-82F0-5D6C72A6EFAD}"/>
              </a:ext>
            </a:extLst>
          </p:cNvPr>
          <p:cNvSpPr/>
          <p:nvPr/>
        </p:nvSpPr>
        <p:spPr>
          <a:xfrm>
            <a:off x="7226423" y="5495278"/>
            <a:ext cx="44389" cy="310718"/>
          </a:xfrm>
          <a:custGeom>
            <a:avLst/>
            <a:gdLst>
              <a:gd name="connsiteX0" fmla="*/ 44389 w 44389"/>
              <a:gd name="connsiteY0" fmla="*/ 0 h 310718"/>
              <a:gd name="connsiteX1" fmla="*/ 8878 w 44389"/>
              <a:gd name="connsiteY1" fmla="*/ 115409 h 310718"/>
              <a:gd name="connsiteX2" fmla="*/ 0 w 44389"/>
              <a:gd name="connsiteY2" fmla="*/ 310718 h 310718"/>
            </a:gdLst>
            <a:ahLst/>
            <a:cxnLst>
              <a:cxn ang="0">
                <a:pos x="connsiteX0" y="connsiteY0"/>
              </a:cxn>
              <a:cxn ang="0">
                <a:pos x="connsiteX1" y="connsiteY1"/>
              </a:cxn>
              <a:cxn ang="0">
                <a:pos x="connsiteX2" y="connsiteY2"/>
              </a:cxn>
            </a:cxnLst>
            <a:rect l="l" t="t" r="r" b="b"/>
            <a:pathLst>
              <a:path w="44389" h="310718">
                <a:moveTo>
                  <a:pt x="44389" y="0"/>
                </a:moveTo>
                <a:cubicBezTo>
                  <a:pt x="30332" y="31811"/>
                  <a:pt x="16276" y="63623"/>
                  <a:pt x="8878" y="115409"/>
                </a:cubicBezTo>
                <a:cubicBezTo>
                  <a:pt x="1480" y="167195"/>
                  <a:pt x="740" y="238956"/>
                  <a:pt x="0" y="3107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37274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424C07-3DEC-424D-BF76-D57999E548DA}"/>
              </a:ext>
            </a:extLst>
          </p:cNvPr>
          <p:cNvSpPr txBox="1"/>
          <p:nvPr/>
        </p:nvSpPr>
        <p:spPr>
          <a:xfrm>
            <a:off x="866296" y="248937"/>
            <a:ext cx="7523102" cy="3785652"/>
          </a:xfrm>
          <a:prstGeom prst="rect">
            <a:avLst/>
          </a:prstGeom>
          <a:noFill/>
        </p:spPr>
        <p:txBody>
          <a:bodyPr wrap="square" rtlCol="0">
            <a:spAutoFit/>
          </a:bodyPr>
          <a:lstStyle/>
          <a:p>
            <a:r>
              <a:rPr lang="en-US" sz="1600" b="1"/>
              <a:t>Case 3 : Both ends fixed</a:t>
            </a:r>
          </a:p>
          <a:p>
            <a:r>
              <a:rPr lang="en-US" sz="1600"/>
              <a:t>The effective length of the column in both planes will be 0.5*3.5 m =  1.75 m</a:t>
            </a:r>
          </a:p>
          <a:p>
            <a:endParaRPr lang="en-US" sz="1600"/>
          </a:p>
          <a:p>
            <a:r>
              <a:rPr lang="en-US" sz="1600"/>
              <a:t>Slenderness ratio, KL</a:t>
            </a:r>
            <a:r>
              <a:rPr lang="en-US" sz="1600" baseline="-25000"/>
              <a:t>z</a:t>
            </a:r>
            <a:r>
              <a:rPr lang="en-US" sz="1600"/>
              <a:t>/r</a:t>
            </a:r>
            <a:r>
              <a:rPr lang="en-US" sz="1600" baseline="-25000"/>
              <a:t>z</a:t>
            </a:r>
            <a:r>
              <a:rPr lang="en-US" sz="1600"/>
              <a:t> = 1.75*1000/84.8 = 20.64</a:t>
            </a:r>
          </a:p>
          <a:p>
            <a:r>
              <a:rPr lang="en-US" sz="1600"/>
              <a:t>From Table 4.4, buckling class b for Z axis</a:t>
            </a:r>
          </a:p>
          <a:p>
            <a:r>
              <a:rPr lang="en-US" sz="1600"/>
              <a:t>for 20, f</a:t>
            </a:r>
            <a:r>
              <a:rPr lang="en-US" sz="1600" baseline="-25000"/>
              <a:t>cd</a:t>
            </a:r>
            <a:r>
              <a:rPr lang="en-US" sz="1600"/>
              <a:t> = 225 Mpa and for 30, f</a:t>
            </a:r>
            <a:r>
              <a:rPr lang="en-US" sz="1600" baseline="-25000"/>
              <a:t>cd</a:t>
            </a:r>
            <a:r>
              <a:rPr lang="en-US" sz="1600"/>
              <a:t> = 216 Mpa</a:t>
            </a:r>
          </a:p>
          <a:p>
            <a:r>
              <a:rPr lang="en-US" sz="1600"/>
              <a:t>So, f</a:t>
            </a:r>
            <a:r>
              <a:rPr lang="en-US" sz="1600" baseline="-25000"/>
              <a:t>cd</a:t>
            </a:r>
            <a:r>
              <a:rPr lang="en-US" sz="1600"/>
              <a:t> = 225 – (225-216)*(20.64-20)/10 = 224.424 Mpa</a:t>
            </a:r>
          </a:p>
          <a:p>
            <a:endParaRPr lang="en-US" sz="1600"/>
          </a:p>
          <a:p>
            <a:r>
              <a:rPr lang="en-US" sz="1600"/>
              <a:t>Slenderness ratio , KL</a:t>
            </a:r>
            <a:r>
              <a:rPr lang="en-US" sz="1600" baseline="-25000"/>
              <a:t>z</a:t>
            </a:r>
            <a:r>
              <a:rPr lang="en-US" sz="1600"/>
              <a:t>/r</a:t>
            </a:r>
            <a:r>
              <a:rPr lang="en-US" sz="1600" baseline="-25000"/>
              <a:t>z</a:t>
            </a:r>
            <a:r>
              <a:rPr lang="en-US" sz="1600"/>
              <a:t> = 1.75*1000/44.6  = 39.24</a:t>
            </a:r>
          </a:p>
          <a:p>
            <a:r>
              <a:rPr lang="en-US" sz="1600"/>
              <a:t>From Table 4.4, buckling class c for Y axis</a:t>
            </a:r>
          </a:p>
          <a:p>
            <a:r>
              <a:rPr lang="en-US" sz="1600"/>
              <a:t>for 30, f</a:t>
            </a:r>
            <a:r>
              <a:rPr lang="en-US" sz="1600" baseline="-25000"/>
              <a:t>cd</a:t>
            </a:r>
            <a:r>
              <a:rPr lang="en-US" sz="1600"/>
              <a:t> = 211 Mpa and for 40, f</a:t>
            </a:r>
            <a:r>
              <a:rPr lang="en-US" sz="1600" baseline="-25000"/>
              <a:t>cd</a:t>
            </a:r>
            <a:r>
              <a:rPr lang="en-US" sz="1600"/>
              <a:t> = 198 Mpa</a:t>
            </a:r>
          </a:p>
          <a:p>
            <a:r>
              <a:rPr lang="en-US" sz="1600"/>
              <a:t>So, f</a:t>
            </a:r>
            <a:r>
              <a:rPr lang="en-US" sz="1600" baseline="-25000"/>
              <a:t>cd</a:t>
            </a:r>
            <a:r>
              <a:rPr lang="en-US" sz="1600"/>
              <a:t> = 211– (211-198)*(39.24-30)/10 = 198.988 Mpa</a:t>
            </a:r>
          </a:p>
          <a:p>
            <a:endParaRPr lang="en-US" sz="1600"/>
          </a:p>
          <a:p>
            <a:r>
              <a:rPr lang="en-US" sz="1600"/>
              <a:t>The minimum of the two is 198.988 N/mm</a:t>
            </a:r>
            <a:r>
              <a:rPr lang="en-US" sz="1600" baseline="30000"/>
              <a:t>2</a:t>
            </a:r>
            <a:endParaRPr lang="en-US" sz="1600"/>
          </a:p>
          <a:p>
            <a:r>
              <a:rPr lang="en-US" sz="1600"/>
              <a:t>Therefore, the design load carrying capacity = 7680*198.988 = 1528.23 kN</a:t>
            </a:r>
          </a:p>
        </p:txBody>
      </p:sp>
      <p:sp>
        <p:nvSpPr>
          <p:cNvPr id="5" name="TextBox 4">
            <a:extLst>
              <a:ext uri="{FF2B5EF4-FFF2-40B4-BE49-F238E27FC236}">
                <a16:creationId xmlns:a16="http://schemas.microsoft.com/office/drawing/2014/main" id="{82B8ED63-C541-40A2-ADCD-F5FC8A73CCBB}"/>
              </a:ext>
            </a:extLst>
          </p:cNvPr>
          <p:cNvSpPr txBox="1"/>
          <p:nvPr/>
        </p:nvSpPr>
        <p:spPr>
          <a:xfrm>
            <a:off x="1203648" y="4245428"/>
            <a:ext cx="6503437" cy="2062103"/>
          </a:xfrm>
          <a:prstGeom prst="rect">
            <a:avLst/>
          </a:prstGeom>
          <a:noFill/>
        </p:spPr>
        <p:txBody>
          <a:bodyPr wrap="square" rtlCol="0">
            <a:spAutoFit/>
          </a:bodyPr>
          <a:lstStyle/>
          <a:p>
            <a:r>
              <a:rPr lang="en-US" sz="1600" b="1"/>
              <a:t>Case 4 : one end fixed and other end free</a:t>
            </a:r>
          </a:p>
          <a:p>
            <a:r>
              <a:rPr lang="en-US" sz="1600"/>
              <a:t>The effective length of the column in both planes will be 2*3.5 m = 7 m</a:t>
            </a:r>
          </a:p>
          <a:p>
            <a:endParaRPr lang="en-US" sz="1600"/>
          </a:p>
          <a:p>
            <a:r>
              <a:rPr lang="en-US" sz="1600"/>
              <a:t>Slenderness ratio, KL</a:t>
            </a:r>
            <a:r>
              <a:rPr lang="en-US" sz="1600" baseline="-25000"/>
              <a:t>z</a:t>
            </a:r>
            <a:r>
              <a:rPr lang="en-US" sz="1600"/>
              <a:t>/r</a:t>
            </a:r>
            <a:r>
              <a:rPr lang="en-US" sz="1600" baseline="-25000"/>
              <a:t>z</a:t>
            </a:r>
            <a:r>
              <a:rPr lang="en-US" sz="1600"/>
              <a:t> = 7*1000/84.8 = 82.55</a:t>
            </a:r>
          </a:p>
          <a:p>
            <a:r>
              <a:rPr lang="en-US" sz="1600"/>
              <a:t>From Table 4.4, buckling class b for Z axis</a:t>
            </a:r>
          </a:p>
          <a:p>
            <a:r>
              <a:rPr lang="en-US" sz="1600"/>
              <a:t>for 80, f</a:t>
            </a:r>
            <a:r>
              <a:rPr lang="en-US" sz="1600" baseline="-25000"/>
              <a:t>cd</a:t>
            </a:r>
            <a:r>
              <a:rPr lang="en-US" sz="1600"/>
              <a:t> = 150 Mpa and for 90, f</a:t>
            </a:r>
            <a:r>
              <a:rPr lang="en-US" sz="1600" baseline="-25000"/>
              <a:t>cd</a:t>
            </a:r>
            <a:r>
              <a:rPr lang="en-US" sz="1600"/>
              <a:t> = 134 Mpa</a:t>
            </a:r>
          </a:p>
          <a:p>
            <a:r>
              <a:rPr lang="en-US" sz="1600"/>
              <a:t>So, f</a:t>
            </a:r>
            <a:r>
              <a:rPr lang="en-US" sz="1600" baseline="-25000"/>
              <a:t>cd</a:t>
            </a:r>
            <a:r>
              <a:rPr lang="en-US" sz="1600"/>
              <a:t> = 150 – (150-134)*(82.55-80)/10 = 145.92 Mpa</a:t>
            </a:r>
          </a:p>
          <a:p>
            <a:endParaRPr lang="en-US" sz="1600"/>
          </a:p>
        </p:txBody>
      </p:sp>
      <p:cxnSp>
        <p:nvCxnSpPr>
          <p:cNvPr id="6" name="Straight Connector 5">
            <a:extLst>
              <a:ext uri="{FF2B5EF4-FFF2-40B4-BE49-F238E27FC236}">
                <a16:creationId xmlns:a16="http://schemas.microsoft.com/office/drawing/2014/main" id="{31FD18E9-87F6-474A-B9E3-C7F2E007C6FF}"/>
              </a:ext>
            </a:extLst>
          </p:cNvPr>
          <p:cNvCxnSpPr>
            <a:cxnSpLocks/>
          </p:cNvCxnSpPr>
          <p:nvPr/>
        </p:nvCxnSpPr>
        <p:spPr>
          <a:xfrm>
            <a:off x="9507984" y="516298"/>
            <a:ext cx="0"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88CD050-725B-4FBE-A61A-318BBDB55D94}"/>
              </a:ext>
            </a:extLst>
          </p:cNvPr>
          <p:cNvCxnSpPr>
            <a:cxnSpLocks/>
          </p:cNvCxnSpPr>
          <p:nvPr/>
        </p:nvCxnSpPr>
        <p:spPr>
          <a:xfrm>
            <a:off x="8842159" y="1793442"/>
            <a:ext cx="133165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17D714AA-AE97-4CF9-87E7-6083D074EFC0}"/>
              </a:ext>
            </a:extLst>
          </p:cNvPr>
          <p:cNvSpPr/>
          <p:nvPr/>
        </p:nvSpPr>
        <p:spPr>
          <a:xfrm>
            <a:off x="9495205" y="825623"/>
            <a:ext cx="403443" cy="2210540"/>
          </a:xfrm>
          <a:custGeom>
            <a:avLst/>
            <a:gdLst>
              <a:gd name="connsiteX0" fmla="*/ 3902 w 403443"/>
              <a:gd name="connsiteY0" fmla="*/ 0 h 2210540"/>
              <a:gd name="connsiteX1" fmla="*/ 403397 w 403443"/>
              <a:gd name="connsiteY1" fmla="*/ 994299 h 2210540"/>
              <a:gd name="connsiteX2" fmla="*/ 30535 w 403443"/>
              <a:gd name="connsiteY2" fmla="*/ 1953088 h 2210540"/>
              <a:gd name="connsiteX3" fmla="*/ 48290 w 403443"/>
              <a:gd name="connsiteY3" fmla="*/ 2210540 h 2210540"/>
            </a:gdLst>
            <a:ahLst/>
            <a:cxnLst>
              <a:cxn ang="0">
                <a:pos x="connsiteX0" y="connsiteY0"/>
              </a:cxn>
              <a:cxn ang="0">
                <a:pos x="connsiteX1" y="connsiteY1"/>
              </a:cxn>
              <a:cxn ang="0">
                <a:pos x="connsiteX2" y="connsiteY2"/>
              </a:cxn>
              <a:cxn ang="0">
                <a:pos x="connsiteX3" y="connsiteY3"/>
              </a:cxn>
            </a:cxnLst>
            <a:rect l="l" t="t" r="r" b="b"/>
            <a:pathLst>
              <a:path w="403443" h="2210540">
                <a:moveTo>
                  <a:pt x="3902" y="0"/>
                </a:moveTo>
                <a:cubicBezTo>
                  <a:pt x="201430" y="334392"/>
                  <a:pt x="398958" y="668784"/>
                  <a:pt x="403397" y="994299"/>
                </a:cubicBezTo>
                <a:cubicBezTo>
                  <a:pt x="407836" y="1319814"/>
                  <a:pt x="89719" y="1750381"/>
                  <a:pt x="30535" y="1953088"/>
                </a:cubicBezTo>
                <a:cubicBezTo>
                  <a:pt x="-28649" y="2155795"/>
                  <a:pt x="9820" y="2183167"/>
                  <a:pt x="48290" y="22105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36DF654A-D081-429F-B457-83CBA6191380}"/>
              </a:ext>
            </a:extLst>
          </p:cNvPr>
          <p:cNvSpPr/>
          <p:nvPr/>
        </p:nvSpPr>
        <p:spPr>
          <a:xfrm>
            <a:off x="9507984" y="550416"/>
            <a:ext cx="35511" cy="346229"/>
          </a:xfrm>
          <a:custGeom>
            <a:avLst/>
            <a:gdLst>
              <a:gd name="connsiteX0" fmla="*/ 0 w 35511"/>
              <a:gd name="connsiteY0" fmla="*/ 0 h 346229"/>
              <a:gd name="connsiteX1" fmla="*/ 8878 w 35511"/>
              <a:gd name="connsiteY1" fmla="*/ 213064 h 346229"/>
              <a:gd name="connsiteX2" fmla="*/ 8878 w 35511"/>
              <a:gd name="connsiteY2" fmla="*/ 213064 h 346229"/>
              <a:gd name="connsiteX3" fmla="*/ 35511 w 35511"/>
              <a:gd name="connsiteY3" fmla="*/ 346229 h 346229"/>
            </a:gdLst>
            <a:ahLst/>
            <a:cxnLst>
              <a:cxn ang="0">
                <a:pos x="connsiteX0" y="connsiteY0"/>
              </a:cxn>
              <a:cxn ang="0">
                <a:pos x="connsiteX1" y="connsiteY1"/>
              </a:cxn>
              <a:cxn ang="0">
                <a:pos x="connsiteX2" y="connsiteY2"/>
              </a:cxn>
              <a:cxn ang="0">
                <a:pos x="connsiteX3" y="connsiteY3"/>
              </a:cxn>
            </a:cxnLst>
            <a:rect l="l" t="t" r="r" b="b"/>
            <a:pathLst>
              <a:path w="35511" h="346229">
                <a:moveTo>
                  <a:pt x="0" y="0"/>
                </a:moveTo>
                <a:lnTo>
                  <a:pt x="8878" y="213064"/>
                </a:lnTo>
                <a:lnTo>
                  <a:pt x="8878" y="213064"/>
                </a:lnTo>
                <a:lnTo>
                  <a:pt x="35511" y="3462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Connector 14">
            <a:extLst>
              <a:ext uri="{FF2B5EF4-FFF2-40B4-BE49-F238E27FC236}">
                <a16:creationId xmlns:a16="http://schemas.microsoft.com/office/drawing/2014/main" id="{6E6DC314-3ECC-4DCA-935B-5C60917AF7F1}"/>
              </a:ext>
            </a:extLst>
          </p:cNvPr>
          <p:cNvCxnSpPr>
            <a:cxnSpLocks/>
          </p:cNvCxnSpPr>
          <p:nvPr/>
        </p:nvCxnSpPr>
        <p:spPr>
          <a:xfrm>
            <a:off x="9602490" y="3803927"/>
            <a:ext cx="0"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F2F033-0295-4153-8402-6C2678EA9E24}"/>
              </a:ext>
            </a:extLst>
          </p:cNvPr>
          <p:cNvCxnSpPr>
            <a:cxnSpLocks/>
          </p:cNvCxnSpPr>
          <p:nvPr/>
        </p:nvCxnSpPr>
        <p:spPr>
          <a:xfrm>
            <a:off x="9030342" y="5081071"/>
            <a:ext cx="1144297"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98FD0FAC-8760-477B-8A69-6981DECE1F61}"/>
              </a:ext>
            </a:extLst>
          </p:cNvPr>
          <p:cNvSpPr/>
          <p:nvPr/>
        </p:nvSpPr>
        <p:spPr>
          <a:xfrm>
            <a:off x="9605639" y="3821837"/>
            <a:ext cx="1141147" cy="2490185"/>
          </a:xfrm>
          <a:custGeom>
            <a:avLst/>
            <a:gdLst>
              <a:gd name="connsiteX0" fmla="*/ 0 w 727969"/>
              <a:gd name="connsiteY0" fmla="*/ 2610035 h 2610035"/>
              <a:gd name="connsiteX1" fmla="*/ 204186 w 727969"/>
              <a:gd name="connsiteY1" fmla="*/ 1367162 h 2610035"/>
              <a:gd name="connsiteX2" fmla="*/ 701336 w 727969"/>
              <a:gd name="connsiteY2" fmla="*/ 88777 h 2610035"/>
              <a:gd name="connsiteX3" fmla="*/ 701336 w 727969"/>
              <a:gd name="connsiteY3" fmla="*/ 88777 h 2610035"/>
              <a:gd name="connsiteX4" fmla="*/ 727969 w 727969"/>
              <a:gd name="connsiteY4" fmla="*/ 0 h 2610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969" h="2610035">
                <a:moveTo>
                  <a:pt x="0" y="2610035"/>
                </a:moveTo>
                <a:cubicBezTo>
                  <a:pt x="43648" y="2198703"/>
                  <a:pt x="87297" y="1787372"/>
                  <a:pt x="204186" y="1367162"/>
                </a:cubicBezTo>
                <a:cubicBezTo>
                  <a:pt x="321075" y="946952"/>
                  <a:pt x="701336" y="88777"/>
                  <a:pt x="701336" y="88777"/>
                </a:cubicBezTo>
                <a:lnTo>
                  <a:pt x="701336" y="88777"/>
                </a:lnTo>
                <a:lnTo>
                  <a:pt x="72796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Shape 23">
            <a:extLst>
              <a:ext uri="{FF2B5EF4-FFF2-40B4-BE49-F238E27FC236}">
                <a16:creationId xmlns:a16="http://schemas.microsoft.com/office/drawing/2014/main" id="{171D3C1B-25BC-4CF5-9801-DA062C5D860C}"/>
              </a:ext>
            </a:extLst>
          </p:cNvPr>
          <p:cNvSpPr/>
          <p:nvPr/>
        </p:nvSpPr>
        <p:spPr>
          <a:xfrm>
            <a:off x="8389397" y="3821837"/>
            <a:ext cx="1225119" cy="2516819"/>
          </a:xfrm>
          <a:custGeom>
            <a:avLst/>
            <a:gdLst>
              <a:gd name="connsiteX0" fmla="*/ 878890 w 878890"/>
              <a:gd name="connsiteY0" fmla="*/ 2485747 h 2485747"/>
              <a:gd name="connsiteX1" fmla="*/ 630315 w 878890"/>
              <a:gd name="connsiteY1" fmla="*/ 1207363 h 2485747"/>
              <a:gd name="connsiteX2" fmla="*/ 0 w 878890"/>
              <a:gd name="connsiteY2" fmla="*/ 0 h 2485747"/>
            </a:gdLst>
            <a:ahLst/>
            <a:cxnLst>
              <a:cxn ang="0">
                <a:pos x="connsiteX0" y="connsiteY0"/>
              </a:cxn>
              <a:cxn ang="0">
                <a:pos x="connsiteX1" y="connsiteY1"/>
              </a:cxn>
              <a:cxn ang="0">
                <a:pos x="connsiteX2" y="connsiteY2"/>
              </a:cxn>
            </a:cxnLst>
            <a:rect l="l" t="t" r="r" b="b"/>
            <a:pathLst>
              <a:path w="878890" h="2485747">
                <a:moveTo>
                  <a:pt x="878890" y="2485747"/>
                </a:moveTo>
                <a:cubicBezTo>
                  <a:pt x="827843" y="2053700"/>
                  <a:pt x="776797" y="1621654"/>
                  <a:pt x="630315" y="1207363"/>
                </a:cubicBezTo>
                <a:cubicBezTo>
                  <a:pt x="483833" y="793072"/>
                  <a:pt x="241916" y="396536"/>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537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8AF41F-3095-4392-A4A7-A460B7130DAB}"/>
              </a:ext>
            </a:extLst>
          </p:cNvPr>
          <p:cNvSpPr txBox="1"/>
          <p:nvPr/>
        </p:nvSpPr>
        <p:spPr>
          <a:xfrm>
            <a:off x="648070" y="563725"/>
            <a:ext cx="11230252" cy="6063198"/>
          </a:xfrm>
          <a:prstGeom prst="rect">
            <a:avLst/>
          </a:prstGeom>
          <a:noFill/>
        </p:spPr>
        <p:txBody>
          <a:bodyPr wrap="square">
            <a:spAutoFit/>
          </a:bodyPr>
          <a:lstStyle/>
          <a:p>
            <a:pPr algn="l"/>
            <a:r>
              <a:rPr lang="en-US" b="1">
                <a:latin typeface="Times New Roman" panose="02020603050405020304" pitchFamily="18" charset="0"/>
                <a:cs typeface="Times New Roman" panose="02020603050405020304" pitchFamily="18" charset="0"/>
              </a:rPr>
              <a:t>5. Tension Capacity of a Bolt</a:t>
            </a:r>
          </a:p>
          <a:p>
            <a:pPr algn="l"/>
            <a:endParaRPr lang="en-US" sz="1400">
              <a:latin typeface="Times New Roman" panose="02020603050405020304" pitchFamily="18" charset="0"/>
              <a:cs typeface="Times New Roman" panose="02020603050405020304" pitchFamily="18" charset="0"/>
            </a:endParaRPr>
          </a:p>
          <a:p>
            <a:pPr algn="l"/>
            <a:r>
              <a:rPr lang="en-US" sz="1400">
                <a:latin typeface="Times New Roman" panose="02020603050405020304" pitchFamily="18" charset="0"/>
                <a:cs typeface="Times New Roman" panose="02020603050405020304" pitchFamily="18" charset="0"/>
              </a:rPr>
              <a:t>The design strength of a bolt in tension </a:t>
            </a:r>
            <a:r>
              <a:rPr lang="en-US" sz="1400" err="1">
                <a:latin typeface="Times New Roman" panose="02020603050405020304" pitchFamily="18" charset="0"/>
                <a:cs typeface="Times New Roman" panose="02020603050405020304" pitchFamily="18" charset="0"/>
              </a:rPr>
              <a:t>T</a:t>
            </a:r>
            <a:r>
              <a:rPr lang="en-US" sz="1400" baseline="-25000" err="1">
                <a:latin typeface="Times New Roman" panose="02020603050405020304" pitchFamily="18" charset="0"/>
                <a:cs typeface="Times New Roman" panose="02020603050405020304" pitchFamily="18" charset="0"/>
              </a:rPr>
              <a:t>db</a:t>
            </a:r>
            <a:r>
              <a:rPr lang="en-US" sz="1400">
                <a:latin typeface="Times New Roman" panose="02020603050405020304" pitchFamily="18" charset="0"/>
                <a:cs typeface="Times New Roman" panose="02020603050405020304" pitchFamily="18" charset="0"/>
              </a:rPr>
              <a:t> is the least of</a:t>
            </a:r>
          </a:p>
          <a:p>
            <a:pPr algn="l"/>
            <a:endParaRPr lang="en-US" sz="1400">
              <a:latin typeface="Times New Roman" panose="02020603050405020304" pitchFamily="18" charset="0"/>
              <a:cs typeface="Times New Roman" panose="02020603050405020304" pitchFamily="18" charset="0"/>
            </a:endParaRPr>
          </a:p>
          <a:p>
            <a:pPr algn="l"/>
            <a:r>
              <a:rPr lang="en-US" sz="1400">
                <a:latin typeface="Times New Roman" panose="02020603050405020304" pitchFamily="18" charset="0"/>
                <a:cs typeface="Times New Roman" panose="02020603050405020304" pitchFamily="18" charset="0"/>
              </a:rPr>
              <a:t>A.  the design strength of the bolt due to the yielding of the gross section (i.e., the shank)</a:t>
            </a:r>
          </a:p>
          <a:p>
            <a:pPr algn="l"/>
            <a:r>
              <a:rPr lang="en-CA" sz="1400">
                <a:latin typeface="Times New Roman" panose="02020603050405020304" pitchFamily="18" charset="0"/>
                <a:cs typeface="Times New Roman" panose="02020603050405020304" pitchFamily="18" charset="0"/>
              </a:rPr>
              <a:t>								=	</a:t>
            </a:r>
            <a:r>
              <a:rPr lang="en-CA" sz="1400" err="1">
                <a:latin typeface="Times New Roman" panose="02020603050405020304" pitchFamily="18" charset="0"/>
                <a:cs typeface="Times New Roman" panose="02020603050405020304" pitchFamily="18" charset="0"/>
              </a:rPr>
              <a:t>T</a:t>
            </a:r>
            <a:r>
              <a:rPr lang="en-CA" sz="1400" baseline="-25000" err="1">
                <a:latin typeface="Times New Roman" panose="02020603050405020304" pitchFamily="18" charset="0"/>
                <a:cs typeface="Times New Roman" panose="02020603050405020304" pitchFamily="18" charset="0"/>
              </a:rPr>
              <a:t>dbg</a:t>
            </a:r>
            <a:r>
              <a:rPr lang="en-CA" sz="1400">
                <a:latin typeface="Times New Roman" panose="02020603050405020304" pitchFamily="18" charset="0"/>
                <a:cs typeface="Times New Roman" panose="02020603050405020304" pitchFamily="18" charset="0"/>
              </a:rPr>
              <a:t> = </a:t>
            </a:r>
            <a:r>
              <a:rPr lang="en-CA" sz="1400" err="1">
                <a:latin typeface="Times New Roman" panose="02020603050405020304" pitchFamily="18" charset="0"/>
                <a:cs typeface="Times New Roman" panose="02020603050405020304" pitchFamily="18" charset="0"/>
              </a:rPr>
              <a:t>f</a:t>
            </a:r>
            <a:r>
              <a:rPr lang="en-CA" baseline="-25000" err="1">
                <a:latin typeface="Times New Roman" panose="02020603050405020304" pitchFamily="18" charset="0"/>
                <a:cs typeface="Times New Roman" panose="02020603050405020304" pitchFamily="18" charset="0"/>
              </a:rPr>
              <a:t>yb</a:t>
            </a:r>
            <a:r>
              <a:rPr lang="en-CA" sz="1400">
                <a:latin typeface="Times New Roman" panose="02020603050405020304" pitchFamily="18" charset="0"/>
                <a:cs typeface="Times New Roman" panose="02020603050405020304" pitchFamily="18" charset="0"/>
              </a:rPr>
              <a:t> </a:t>
            </a:r>
            <a:r>
              <a:rPr lang="en-CA" sz="1400" err="1">
                <a:latin typeface="Times New Roman" panose="02020603050405020304" pitchFamily="18" charset="0"/>
                <a:cs typeface="Times New Roman" panose="02020603050405020304" pitchFamily="18" charset="0"/>
              </a:rPr>
              <a:t>A</a:t>
            </a:r>
            <a:r>
              <a:rPr lang="en-CA" sz="2000" baseline="-25000" err="1">
                <a:latin typeface="Times New Roman" panose="02020603050405020304" pitchFamily="18" charset="0"/>
                <a:cs typeface="Times New Roman" panose="02020603050405020304" pitchFamily="18" charset="0"/>
              </a:rPr>
              <a:t>sb</a:t>
            </a:r>
            <a:r>
              <a:rPr lang="en-CA" sz="1400">
                <a:latin typeface="Times New Roman" panose="02020603050405020304" pitchFamily="18" charset="0"/>
                <a:cs typeface="Times New Roman" panose="02020603050405020304" pitchFamily="18" charset="0"/>
              </a:rPr>
              <a:t> / </a:t>
            </a:r>
            <a:r>
              <a:rPr lang="en-CA" sz="1800" b="0" i="1" u="none" strike="noStrike" baseline="0">
                <a:latin typeface="SymbolItalic"/>
              </a:rPr>
              <a:t>g</a:t>
            </a:r>
            <a:r>
              <a:rPr lang="en-CA" sz="1400" b="0" i="1" u="none" strike="noStrike" baseline="0">
                <a:latin typeface="Times New Roman" panose="02020603050405020304" pitchFamily="18" charset="0"/>
                <a:cs typeface="Times New Roman" panose="02020603050405020304" pitchFamily="18" charset="0"/>
              </a:rPr>
              <a:t> </a:t>
            </a:r>
            <a:r>
              <a:rPr lang="en-CA" sz="1400" baseline="-25000">
                <a:latin typeface="Times New Roman" panose="02020603050405020304" pitchFamily="18" charset="0"/>
                <a:cs typeface="Times New Roman" panose="02020603050405020304" pitchFamily="18" charset="0"/>
              </a:rPr>
              <a:t>m0</a:t>
            </a:r>
          </a:p>
          <a:p>
            <a:pPr algn="l"/>
            <a:endParaRPr lang="en-US" sz="1400">
              <a:latin typeface="Times New Roman" panose="02020603050405020304" pitchFamily="18" charset="0"/>
              <a:cs typeface="Times New Roman" panose="02020603050405020304" pitchFamily="18" charset="0"/>
            </a:endParaRPr>
          </a:p>
          <a:p>
            <a:pPr algn="l"/>
            <a:r>
              <a:rPr lang="en-US" sz="1400">
                <a:latin typeface="Times New Roman" panose="02020603050405020304" pitchFamily="18" charset="0"/>
                <a:cs typeface="Times New Roman" panose="02020603050405020304" pitchFamily="18" charset="0"/>
              </a:rPr>
              <a:t>B.  the design strength of the bolt due to the rupture at the net section, (i.e., at the root of</a:t>
            </a:r>
            <a:r>
              <a:rPr lang="en-CA" sz="1400">
                <a:latin typeface="Times New Roman" panose="02020603050405020304" pitchFamily="18" charset="0"/>
                <a:cs typeface="Times New Roman" panose="02020603050405020304" pitchFamily="18" charset="0"/>
              </a:rPr>
              <a:t>the threads)</a:t>
            </a:r>
          </a:p>
          <a:p>
            <a:pPr algn="l"/>
            <a:r>
              <a:rPr lang="en-CA" sz="1400">
                <a:latin typeface="Times New Roman" panose="02020603050405020304" pitchFamily="18" charset="0"/>
                <a:cs typeface="Times New Roman" panose="02020603050405020304" pitchFamily="18" charset="0"/>
              </a:rPr>
              <a:t>								=	</a:t>
            </a:r>
            <a:r>
              <a:rPr lang="en-CA" sz="1400" err="1">
                <a:latin typeface="Times New Roman" panose="02020603050405020304" pitchFamily="18" charset="0"/>
                <a:cs typeface="Times New Roman" panose="02020603050405020304" pitchFamily="18" charset="0"/>
              </a:rPr>
              <a:t>T</a:t>
            </a:r>
            <a:r>
              <a:rPr lang="en-CA" sz="1400" baseline="-25000" err="1">
                <a:latin typeface="Times New Roman" panose="02020603050405020304" pitchFamily="18" charset="0"/>
                <a:cs typeface="Times New Roman" panose="02020603050405020304" pitchFamily="18" charset="0"/>
              </a:rPr>
              <a:t>dbn</a:t>
            </a:r>
            <a:r>
              <a:rPr lang="en-CA" sz="1400">
                <a:latin typeface="Times New Roman" panose="02020603050405020304" pitchFamily="18" charset="0"/>
                <a:cs typeface="Times New Roman" panose="02020603050405020304" pitchFamily="18" charset="0"/>
              </a:rPr>
              <a:t> = 0.9 f</a:t>
            </a:r>
            <a:r>
              <a:rPr lang="en-CA" sz="2000" baseline="-25000">
                <a:latin typeface="Times New Roman" panose="02020603050405020304" pitchFamily="18" charset="0"/>
                <a:cs typeface="Times New Roman" panose="02020603050405020304" pitchFamily="18" charset="0"/>
              </a:rPr>
              <a:t>ub</a:t>
            </a:r>
            <a:r>
              <a:rPr lang="en-CA" sz="1400">
                <a:latin typeface="Times New Roman" panose="02020603050405020304" pitchFamily="18" charset="0"/>
                <a:cs typeface="Times New Roman" panose="02020603050405020304" pitchFamily="18" charset="0"/>
              </a:rPr>
              <a:t> </a:t>
            </a:r>
            <a:r>
              <a:rPr lang="en-CA" sz="1400" err="1">
                <a:latin typeface="Times New Roman" panose="02020603050405020304" pitchFamily="18" charset="0"/>
                <a:cs typeface="Times New Roman" panose="02020603050405020304" pitchFamily="18" charset="0"/>
              </a:rPr>
              <a:t>A</a:t>
            </a:r>
            <a:r>
              <a:rPr lang="en-CA" baseline="-25000" err="1">
                <a:latin typeface="Times New Roman" panose="02020603050405020304" pitchFamily="18" charset="0"/>
                <a:cs typeface="Times New Roman" panose="02020603050405020304" pitchFamily="18" charset="0"/>
              </a:rPr>
              <a:t>nb</a:t>
            </a:r>
            <a:r>
              <a:rPr lang="en-CA" baseline="-25000">
                <a:latin typeface="Times New Roman" panose="02020603050405020304" pitchFamily="18" charset="0"/>
                <a:cs typeface="Times New Roman" panose="02020603050405020304" pitchFamily="18" charset="0"/>
              </a:rPr>
              <a:t> </a:t>
            </a:r>
            <a:r>
              <a:rPr lang="en-CA" sz="1400">
                <a:latin typeface="Times New Roman" panose="02020603050405020304" pitchFamily="18" charset="0"/>
                <a:cs typeface="Times New Roman" panose="02020603050405020304" pitchFamily="18" charset="0"/>
              </a:rPr>
              <a:t>/</a:t>
            </a:r>
            <a:r>
              <a:rPr lang="en-CA" sz="1400" b="0" i="1" u="none" strike="noStrike" baseline="0">
                <a:latin typeface="Times New Roman" panose="02020603050405020304" pitchFamily="18" charset="0"/>
                <a:cs typeface="Times New Roman" panose="02020603050405020304" pitchFamily="18" charset="0"/>
              </a:rPr>
              <a:t> </a:t>
            </a:r>
            <a:r>
              <a:rPr lang="en-CA" sz="1800" b="0" i="1" u="none" strike="noStrike" baseline="0">
                <a:latin typeface="SymbolItalic"/>
              </a:rPr>
              <a:t>g</a:t>
            </a:r>
            <a:r>
              <a:rPr lang="en-CA" sz="1400" b="0" i="1" u="none" strike="noStrike" baseline="0">
                <a:latin typeface="Times New Roman" panose="02020603050405020304" pitchFamily="18" charset="0"/>
                <a:cs typeface="Times New Roman" panose="02020603050405020304" pitchFamily="18" charset="0"/>
              </a:rPr>
              <a:t> </a:t>
            </a:r>
            <a:r>
              <a:rPr lang="en-CA" sz="1400" baseline="-25000">
                <a:latin typeface="Times New Roman" panose="02020603050405020304" pitchFamily="18" charset="0"/>
                <a:cs typeface="Times New Roman" panose="02020603050405020304" pitchFamily="18" charset="0"/>
              </a:rPr>
              <a:t>mb</a:t>
            </a:r>
          </a:p>
          <a:p>
            <a:pPr algn="l"/>
            <a:endParaRPr lang="en-CA" sz="1600" i="1" baseline="-25000">
              <a:latin typeface="Times New Roman" panose="02020603050405020304" pitchFamily="18" charset="0"/>
              <a:cs typeface="Times New Roman" panose="02020603050405020304" pitchFamily="18" charset="0"/>
            </a:endParaRPr>
          </a:p>
          <a:p>
            <a:pPr algn="l"/>
            <a:endParaRPr lang="en-CA" sz="1600" i="1" baseline="-25000">
              <a:latin typeface="Times New Roman" panose="02020603050405020304" pitchFamily="18" charset="0"/>
              <a:cs typeface="Times New Roman" panose="02020603050405020304" pitchFamily="18" charset="0"/>
            </a:endParaRPr>
          </a:p>
          <a:p>
            <a:pPr algn="l"/>
            <a:r>
              <a:rPr lang="en-US" b="1">
                <a:latin typeface="Times New Roman" panose="02020603050405020304" pitchFamily="18" charset="0"/>
                <a:cs typeface="Times New Roman" panose="02020603050405020304" pitchFamily="18" charset="0"/>
              </a:rPr>
              <a:t>6. Bolt Subjected to Combined Shear and Tension</a:t>
            </a:r>
          </a:p>
          <a:p>
            <a:pPr algn="l"/>
            <a:endParaRPr lang="en-US" b="1">
              <a:latin typeface="Times New Roman" panose="02020603050405020304" pitchFamily="18" charset="0"/>
              <a:cs typeface="Times New Roman" panose="02020603050405020304" pitchFamily="18" charset="0"/>
            </a:endParaRPr>
          </a:p>
          <a:p>
            <a:pPr algn="l"/>
            <a:r>
              <a:rPr lang="en-US" sz="1400">
                <a:latin typeface="Times New Roman" panose="02020603050405020304" pitchFamily="18" charset="0"/>
                <a:cs typeface="Times New Roman" panose="02020603050405020304" pitchFamily="18" charset="0"/>
              </a:rPr>
              <a:t>A bolt subjected to shear and tension simultaneously should satisfy the condition</a:t>
            </a:r>
          </a:p>
          <a:p>
            <a:pPr algn="l"/>
            <a:endParaRPr lang="en-US" sz="1600">
              <a:latin typeface="Times New Roman" panose="02020603050405020304" pitchFamily="18" charset="0"/>
              <a:cs typeface="Times New Roman" panose="02020603050405020304" pitchFamily="18" charset="0"/>
            </a:endParaRPr>
          </a:p>
          <a:p>
            <a:pPr algn="l"/>
            <a:endParaRPr lang="en-US" sz="1600">
              <a:latin typeface="Times New Roman" panose="02020603050405020304" pitchFamily="18" charset="0"/>
              <a:cs typeface="Times New Roman" panose="02020603050405020304" pitchFamily="18" charset="0"/>
            </a:endParaRPr>
          </a:p>
          <a:p>
            <a:pPr algn="l"/>
            <a:endParaRPr lang="en-US" sz="1600">
              <a:latin typeface="Times New Roman" panose="02020603050405020304" pitchFamily="18" charset="0"/>
              <a:cs typeface="Times New Roman" panose="02020603050405020304" pitchFamily="18" charset="0"/>
            </a:endParaRPr>
          </a:p>
          <a:p>
            <a:pPr algn="l"/>
            <a:endParaRPr lang="en-US" sz="1600">
              <a:latin typeface="Times New Roman" panose="02020603050405020304" pitchFamily="18" charset="0"/>
              <a:cs typeface="Times New Roman" panose="02020603050405020304" pitchFamily="18" charset="0"/>
            </a:endParaRPr>
          </a:p>
          <a:p>
            <a:pPr algn="l"/>
            <a:r>
              <a:rPr lang="en-CA" sz="2400" b="1" i="0" u="none" strike="noStrike" baseline="0">
                <a:latin typeface="Times New Roman" panose="02020603050405020304" pitchFamily="18" charset="0"/>
                <a:cs typeface="Times New Roman" panose="02020603050405020304" pitchFamily="18" charset="0"/>
              </a:rPr>
              <a:t>Other Specifications</a:t>
            </a:r>
          </a:p>
          <a:p>
            <a:pPr algn="l"/>
            <a:r>
              <a:rPr lang="en-US" sz="1600" b="0" i="0" u="none" strike="noStrike" baseline="0">
                <a:latin typeface="Times New Roman" panose="02020603050405020304" pitchFamily="18" charset="0"/>
                <a:cs typeface="Times New Roman" panose="02020603050405020304" pitchFamily="18" charset="0"/>
              </a:rPr>
              <a:t>1. The diameter of the hole should be the nominal diameter of the bolt plus the clearance </a:t>
            </a:r>
            <a:r>
              <a:rPr lang="en-CA" sz="1600" b="0" i="0" u="none" strike="noStrike" baseline="0">
                <a:latin typeface="Times New Roman" panose="02020603050405020304" pitchFamily="18" charset="0"/>
                <a:cs typeface="Times New Roman" panose="02020603050405020304" pitchFamily="18" charset="0"/>
              </a:rPr>
              <a:t>as given below.</a:t>
            </a:r>
          </a:p>
          <a:p>
            <a:pPr algn="l"/>
            <a:r>
              <a:rPr lang="en-US" sz="1600" b="0" i="0" u="none" strike="noStrike" baseline="0">
                <a:latin typeface="Times New Roman" panose="02020603050405020304" pitchFamily="18" charset="0"/>
                <a:cs typeface="Times New Roman" panose="02020603050405020304" pitchFamily="18" charset="0"/>
              </a:rPr>
              <a:t>		The nominal diameter of the bolt (mm) : 12—14                16—24  	 &gt;24</a:t>
            </a:r>
          </a:p>
          <a:p>
            <a:pPr algn="l"/>
            <a:r>
              <a:rPr lang="en-US" sz="1600" b="0" i="0" u="none" strike="noStrike" baseline="0">
                <a:latin typeface="Times New Roman" panose="02020603050405020304" pitchFamily="18" charset="0"/>
                <a:cs typeface="Times New Roman" panose="02020603050405020304" pitchFamily="18" charset="0"/>
              </a:rPr>
              <a:t>		The standard clearance (mm) : 	                1.0 	        2.0 	 	  3.0</a:t>
            </a:r>
          </a:p>
          <a:p>
            <a:pPr algn="l"/>
            <a:r>
              <a:rPr lang="en-US" sz="1600" b="0" i="0" u="none" strike="noStrike" baseline="0">
                <a:latin typeface="Times New Roman" panose="02020603050405020304" pitchFamily="18" charset="0"/>
                <a:cs typeface="Times New Roman" panose="02020603050405020304" pitchFamily="18" charset="0"/>
              </a:rPr>
              <a:t>2. The minimum pitch: The distance between the centers of the bolts in the direction of stress should not be less than 2.5 times the nominal diameter of the bolt.</a:t>
            </a:r>
          </a:p>
          <a:p>
            <a:pPr algn="l"/>
            <a:endParaRPr lang="en-CA" sz="1600" baseline="-25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1C0A35-FBA2-4BDB-BBD9-A6D6AC719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483" y="3871734"/>
            <a:ext cx="2505075" cy="1028700"/>
          </a:xfrm>
          <a:prstGeom prst="rect">
            <a:avLst/>
          </a:prstGeom>
        </p:spPr>
      </p:pic>
    </p:spTree>
    <p:extLst>
      <p:ext uri="{BB962C8B-B14F-4D97-AF65-F5344CB8AC3E}">
        <p14:creationId xmlns:p14="http://schemas.microsoft.com/office/powerpoint/2010/main" val="889434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1E625F-8126-42EE-A165-2ABB214D2758}"/>
              </a:ext>
            </a:extLst>
          </p:cNvPr>
          <p:cNvSpPr txBox="1"/>
          <p:nvPr/>
        </p:nvSpPr>
        <p:spPr>
          <a:xfrm>
            <a:off x="1362268" y="643811"/>
            <a:ext cx="7716417" cy="1815882"/>
          </a:xfrm>
          <a:prstGeom prst="rect">
            <a:avLst/>
          </a:prstGeom>
          <a:noFill/>
        </p:spPr>
        <p:txBody>
          <a:bodyPr wrap="square" rtlCol="0">
            <a:spAutoFit/>
          </a:bodyPr>
          <a:lstStyle/>
          <a:p>
            <a:r>
              <a:rPr lang="en-US" sz="1600"/>
              <a:t>Slenderness ratio , KL</a:t>
            </a:r>
            <a:r>
              <a:rPr lang="en-US" sz="1600" baseline="-25000"/>
              <a:t>z</a:t>
            </a:r>
            <a:r>
              <a:rPr lang="en-US" sz="1600"/>
              <a:t>/r</a:t>
            </a:r>
            <a:r>
              <a:rPr lang="en-US" sz="1600" baseline="-25000"/>
              <a:t>z</a:t>
            </a:r>
            <a:r>
              <a:rPr lang="en-US" sz="1600"/>
              <a:t> = 7*1000/44.6  = 156.95</a:t>
            </a:r>
          </a:p>
          <a:p>
            <a:r>
              <a:rPr lang="en-US" sz="1600"/>
              <a:t>From Table 4.4, buckling class c for Y axis</a:t>
            </a:r>
          </a:p>
          <a:p>
            <a:r>
              <a:rPr lang="en-US" sz="1600"/>
              <a:t>for 150, f</a:t>
            </a:r>
            <a:r>
              <a:rPr lang="en-US" sz="1600" baseline="-25000"/>
              <a:t>cd</a:t>
            </a:r>
            <a:r>
              <a:rPr lang="en-US" sz="1600"/>
              <a:t> = 59.2 Mpa and for 160, f</a:t>
            </a:r>
            <a:r>
              <a:rPr lang="en-US" sz="1600" baseline="-25000"/>
              <a:t>cd</a:t>
            </a:r>
            <a:r>
              <a:rPr lang="en-US" sz="1600"/>
              <a:t> = 53.3 Mpa</a:t>
            </a:r>
          </a:p>
          <a:p>
            <a:r>
              <a:rPr lang="en-US" sz="1600"/>
              <a:t>So, f</a:t>
            </a:r>
            <a:r>
              <a:rPr lang="en-US" sz="1600" baseline="-25000"/>
              <a:t>cd</a:t>
            </a:r>
            <a:r>
              <a:rPr lang="en-US" sz="1600"/>
              <a:t> = 59.2– (59.2-53.3)*(156.95-150)/10 = 55.0995 Mpa</a:t>
            </a:r>
          </a:p>
          <a:p>
            <a:endParaRPr lang="en-US" sz="1600"/>
          </a:p>
          <a:p>
            <a:r>
              <a:rPr lang="en-US" sz="1600"/>
              <a:t>The minimum of the two is 55.0995 N/mm</a:t>
            </a:r>
            <a:r>
              <a:rPr lang="en-US" sz="1600" baseline="30000"/>
              <a:t>2</a:t>
            </a:r>
            <a:endParaRPr lang="en-US" sz="1600"/>
          </a:p>
          <a:p>
            <a:r>
              <a:rPr lang="en-US" sz="1600"/>
              <a:t>Therefore, the design load carrying capacity = 7680*55.0995 = 423.164 kN</a:t>
            </a:r>
          </a:p>
        </p:txBody>
      </p:sp>
      <p:pic>
        <p:nvPicPr>
          <p:cNvPr id="3" name="Picture 2">
            <a:extLst>
              <a:ext uri="{FF2B5EF4-FFF2-40B4-BE49-F238E27FC236}">
                <a16:creationId xmlns:a16="http://schemas.microsoft.com/office/drawing/2014/main" id="{076158A9-0C87-4513-8973-E4DA16F36A11}"/>
              </a:ext>
            </a:extLst>
          </p:cNvPr>
          <p:cNvPicPr>
            <a:picLocks noChangeAspect="1"/>
          </p:cNvPicPr>
          <p:nvPr/>
        </p:nvPicPr>
        <p:blipFill>
          <a:blip r:embed="rId2"/>
          <a:stretch>
            <a:fillRect/>
          </a:stretch>
        </p:blipFill>
        <p:spPr>
          <a:xfrm>
            <a:off x="1304014" y="2459693"/>
            <a:ext cx="8897510" cy="4585103"/>
          </a:xfrm>
          <a:prstGeom prst="rect">
            <a:avLst/>
          </a:prstGeom>
        </p:spPr>
      </p:pic>
      <p:sp>
        <p:nvSpPr>
          <p:cNvPr id="5" name="TextBox 4">
            <a:extLst>
              <a:ext uri="{FF2B5EF4-FFF2-40B4-BE49-F238E27FC236}">
                <a16:creationId xmlns:a16="http://schemas.microsoft.com/office/drawing/2014/main" id="{FBE560CB-3980-4CCE-A890-726598705FC0}"/>
              </a:ext>
            </a:extLst>
          </p:cNvPr>
          <p:cNvSpPr txBox="1"/>
          <p:nvPr/>
        </p:nvSpPr>
        <p:spPr>
          <a:xfrm flipH="1">
            <a:off x="10566786" y="4134679"/>
            <a:ext cx="642400" cy="2862322"/>
          </a:xfrm>
          <a:prstGeom prst="rect">
            <a:avLst/>
          </a:prstGeom>
          <a:noFill/>
        </p:spPr>
        <p:txBody>
          <a:bodyPr wrap="square" rtlCol="0">
            <a:spAutoFit/>
          </a:bodyPr>
          <a:lstStyle/>
          <a:p>
            <a:r>
              <a:rPr lang="en-CA"/>
              <a:t>  55</a:t>
            </a:r>
          </a:p>
          <a:p>
            <a:endParaRPr lang="en-CA"/>
          </a:p>
          <a:p>
            <a:endParaRPr lang="en-CA"/>
          </a:p>
          <a:p>
            <a:r>
              <a:rPr lang="en-CA"/>
              <a:t>138</a:t>
            </a:r>
          </a:p>
          <a:p>
            <a:endParaRPr lang="en-CA"/>
          </a:p>
          <a:p>
            <a:endParaRPr lang="en-CA"/>
          </a:p>
          <a:p>
            <a:endParaRPr lang="en-CA"/>
          </a:p>
          <a:p>
            <a:r>
              <a:rPr lang="en-CA"/>
              <a:t>174</a:t>
            </a:r>
          </a:p>
          <a:p>
            <a:endParaRPr lang="en-CA"/>
          </a:p>
          <a:p>
            <a:r>
              <a:rPr lang="en-CA"/>
              <a:t>198</a:t>
            </a:r>
          </a:p>
        </p:txBody>
      </p:sp>
    </p:spTree>
    <p:extLst>
      <p:ext uri="{BB962C8B-B14F-4D97-AF65-F5344CB8AC3E}">
        <p14:creationId xmlns:p14="http://schemas.microsoft.com/office/powerpoint/2010/main" val="282134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8D7300-5D98-453A-B6E4-49D1A686C597}"/>
              </a:ext>
            </a:extLst>
          </p:cNvPr>
          <p:cNvPicPr/>
          <p:nvPr/>
        </p:nvPicPr>
        <p:blipFill>
          <a:blip r:embed="rId2"/>
          <a:stretch>
            <a:fillRect/>
          </a:stretch>
        </p:blipFill>
        <p:spPr>
          <a:xfrm>
            <a:off x="62144" y="-1"/>
            <a:ext cx="12129855" cy="6755907"/>
          </a:xfrm>
          <a:prstGeom prst="rect">
            <a:avLst/>
          </a:prstGeom>
        </p:spPr>
      </p:pic>
    </p:spTree>
    <p:extLst>
      <p:ext uri="{BB962C8B-B14F-4D97-AF65-F5344CB8AC3E}">
        <p14:creationId xmlns:p14="http://schemas.microsoft.com/office/powerpoint/2010/main" val="233558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34AFE8-DB44-4635-A8FF-9878198B3CAD}"/>
              </a:ext>
            </a:extLst>
          </p:cNvPr>
          <p:cNvPicPr/>
          <p:nvPr/>
        </p:nvPicPr>
        <p:blipFill>
          <a:blip r:embed="rId2">
            <a:extLst>
              <a:ext uri="{28A0092B-C50C-407E-A947-70E740481C1C}">
                <a14:useLocalDpi xmlns:a14="http://schemas.microsoft.com/office/drawing/2010/main" val="0"/>
              </a:ext>
            </a:extLst>
          </a:blip>
          <a:stretch>
            <a:fillRect/>
          </a:stretch>
        </p:blipFill>
        <p:spPr>
          <a:xfrm>
            <a:off x="89535" y="67264"/>
            <a:ext cx="11989254" cy="6542542"/>
          </a:xfrm>
          <a:prstGeom prst="rect">
            <a:avLst/>
          </a:prstGeom>
        </p:spPr>
      </p:pic>
    </p:spTree>
    <p:extLst>
      <p:ext uri="{BB962C8B-B14F-4D97-AF65-F5344CB8AC3E}">
        <p14:creationId xmlns:p14="http://schemas.microsoft.com/office/powerpoint/2010/main" val="2725978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DCDBD8-8449-42F5-8640-7925F614BEC9}"/>
              </a:ext>
            </a:extLst>
          </p:cNvPr>
          <p:cNvSpPr txBox="1"/>
          <p:nvPr/>
        </p:nvSpPr>
        <p:spPr>
          <a:xfrm>
            <a:off x="1" y="1"/>
            <a:ext cx="12191999" cy="6211893"/>
          </a:xfrm>
          <a:prstGeom prst="rect">
            <a:avLst/>
          </a:prstGeom>
          <a:noFill/>
        </p:spPr>
        <p:txBody>
          <a:bodyPr wrap="square">
            <a:spAutoFit/>
          </a:bodyPr>
          <a:lstStyle/>
          <a:p>
            <a:pPr marR="1511935" algn="ctr">
              <a:lnSpc>
                <a:spcPct val="107000"/>
              </a:lnSpc>
              <a:spcAft>
                <a:spcPts val="800"/>
              </a:spcAft>
            </a:pPr>
            <a:r>
              <a:rPr lang="en-CA" sz="2600">
                <a:solidFill>
                  <a:srgbClr val="000000"/>
                </a:solidFill>
                <a:effectLst/>
                <a:latin typeface="Times New Roman" panose="02020603050405020304" pitchFamily="18" charset="0"/>
                <a:ea typeface="Times New Roman" panose="02020603050405020304" pitchFamily="18" charset="0"/>
              </a:rPr>
              <a:t>Design of lacing, Battering and Column bases</a:t>
            </a:r>
            <a:endParaRPr lang="en-CA" sz="110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800"/>
              </a:spcAft>
            </a:pPr>
            <a:r>
              <a:rPr lang="en-CA" sz="2400" err="1">
                <a:solidFill>
                  <a:srgbClr val="000000"/>
                </a:solidFill>
                <a:effectLst/>
                <a:latin typeface="Times New Roman" panose="02020603050405020304" pitchFamily="18" charset="0"/>
                <a:ea typeface="Times New Roman" panose="02020603050405020304" pitchFamily="18" charset="0"/>
              </a:rPr>
              <a:t>Codal</a:t>
            </a:r>
            <a:r>
              <a:rPr lang="en-CA" sz="2400">
                <a:solidFill>
                  <a:srgbClr val="000000"/>
                </a:solidFill>
                <a:effectLst/>
                <a:latin typeface="Times New Roman" panose="02020603050405020304" pitchFamily="18" charset="0"/>
                <a:ea typeface="Times New Roman" panose="02020603050405020304" pitchFamily="18" charset="0"/>
              </a:rPr>
              <a:t> Requirement</a:t>
            </a:r>
            <a:endParaRPr lang="en-CA" sz="110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15"/>
              </a:spcAft>
            </a:pPr>
            <a:r>
              <a:rPr lang="en-CA" sz="2400" b="1" kern="0">
                <a:solidFill>
                  <a:srgbClr val="000000"/>
                </a:solidFill>
                <a:effectLst/>
                <a:latin typeface="Times New Roman" panose="02020603050405020304" pitchFamily="18" charset="0"/>
                <a:ea typeface="Times New Roman" panose="02020603050405020304" pitchFamily="18" charset="0"/>
              </a:rPr>
              <a:t>IS 800:2007 Steel table </a:t>
            </a:r>
          </a:p>
          <a:p>
            <a:pPr marL="282575" indent="-228600" algn="just">
              <a:lnSpc>
                <a:spcPct val="107000"/>
              </a:lnSpc>
              <a:spcAft>
                <a:spcPts val="2365"/>
              </a:spcAft>
            </a:pPr>
            <a:r>
              <a:rPr lang="en-CA" sz="1800" b="1">
                <a:solidFill>
                  <a:srgbClr val="000000"/>
                </a:solidFill>
                <a:effectLst/>
                <a:latin typeface="Times New Roman" panose="02020603050405020304" pitchFamily="18" charset="0"/>
                <a:ea typeface="Times New Roman" panose="02020603050405020304" pitchFamily="18" charset="0"/>
              </a:rPr>
              <a:t>Example 1 </a:t>
            </a:r>
            <a:r>
              <a:rPr lang="en-CA" sz="1800">
                <a:solidFill>
                  <a:srgbClr val="000000"/>
                </a:solidFill>
                <a:effectLst/>
                <a:latin typeface="Times New Roman" panose="02020603050405020304" pitchFamily="18" charset="0"/>
                <a:ea typeface="Times New Roman" panose="02020603050405020304" pitchFamily="18" charset="0"/>
              </a:rPr>
              <a:t>Design a build up column to carry a factored axial load of 1000kN which is 8.5m long hinged at both ends. Design the associated lacing system also. Use steel of grade Fe410 and bolts of grade 4.6. only available section is channel section. Explain all possible arrangement of channel section.</a:t>
            </a:r>
            <a:endParaRPr lang="en-CA" sz="1100">
              <a:solidFill>
                <a:srgbClr val="000000"/>
              </a:solidFill>
              <a:effectLst/>
              <a:latin typeface="Calibri" panose="020F0502020204030204" pitchFamily="34" charset="0"/>
              <a:ea typeface="Calibri" panose="020F0502020204030204" pitchFamily="34" charset="0"/>
            </a:endParaRPr>
          </a:p>
          <a:p>
            <a:pPr marL="60325" indent="-6350" algn="just">
              <a:lnSpc>
                <a:spcPct val="107000"/>
              </a:lnSpc>
              <a:spcAft>
                <a:spcPts val="1840"/>
              </a:spcAft>
            </a:pPr>
            <a:r>
              <a:rPr lang="en-CA" sz="1800">
                <a:solidFill>
                  <a:srgbClr val="000000"/>
                </a:solidFill>
                <a:effectLst/>
                <a:latin typeface="Times New Roman" panose="02020603050405020304" pitchFamily="18" charset="0"/>
                <a:ea typeface="Times New Roman" panose="02020603050405020304" pitchFamily="18" charset="0"/>
              </a:rPr>
              <a:t>Solution : Design load is 666.66KN , factored load = 1.5*666.66 = 1000KN </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Fe 410, f</a:t>
            </a:r>
            <a:r>
              <a:rPr lang="en-CA" sz="1800" baseline="-25000">
                <a:solidFill>
                  <a:srgbClr val="000000"/>
                </a:solidFill>
                <a:effectLst/>
                <a:latin typeface="Times New Roman" panose="02020603050405020304" pitchFamily="18" charset="0"/>
                <a:ea typeface="Times New Roman" panose="02020603050405020304" pitchFamily="18" charset="0"/>
              </a:rPr>
              <a:t>u </a:t>
            </a:r>
            <a:r>
              <a:rPr lang="en-CA" sz="1800">
                <a:solidFill>
                  <a:srgbClr val="000000"/>
                </a:solidFill>
                <a:effectLst/>
                <a:latin typeface="Times New Roman" panose="02020603050405020304" pitchFamily="18" charset="0"/>
                <a:ea typeface="Times New Roman" panose="02020603050405020304" pitchFamily="18" charset="0"/>
              </a:rPr>
              <a:t>= 410 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baseline="-25000">
                <a:solidFill>
                  <a:srgbClr val="000000"/>
                </a:solidFill>
                <a:effectLst/>
                <a:latin typeface="Times New Roman" panose="02020603050405020304" pitchFamily="18" charset="0"/>
                <a:ea typeface="Times New Roman" panose="02020603050405020304" pitchFamily="18" charset="0"/>
              </a:rPr>
              <a:t> = </a:t>
            </a:r>
            <a:r>
              <a:rPr lang="en-CA" sz="1800">
                <a:solidFill>
                  <a:srgbClr val="000000"/>
                </a:solidFill>
                <a:effectLst/>
                <a:latin typeface="Times New Roman" panose="02020603050405020304" pitchFamily="18" charset="0"/>
                <a:ea typeface="Times New Roman" panose="02020603050405020304" pitchFamily="18" charset="0"/>
              </a:rPr>
              <a:t>250N/mm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Let bolts of grade 4.6 are used and thus f</a:t>
            </a:r>
            <a:r>
              <a:rPr lang="en-CA" sz="1800" baseline="-25000">
                <a:solidFill>
                  <a:srgbClr val="000000"/>
                </a:solidFill>
                <a:effectLst/>
                <a:latin typeface="Times New Roman" panose="02020603050405020304" pitchFamily="18" charset="0"/>
                <a:ea typeface="Times New Roman" panose="02020603050405020304" pitchFamily="18" charset="0"/>
              </a:rPr>
              <a:t>ub=</a:t>
            </a:r>
            <a:r>
              <a:rPr lang="en-CA" sz="1800">
                <a:solidFill>
                  <a:srgbClr val="000000"/>
                </a:solidFill>
                <a:effectLst/>
                <a:latin typeface="Times New Roman" panose="02020603050405020304" pitchFamily="18" charset="0"/>
                <a:ea typeface="Times New Roman" panose="02020603050405020304" pitchFamily="18" charset="0"/>
              </a:rPr>
              <a:t>400N/mm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err="1">
                <a:solidFill>
                  <a:srgbClr val="000000"/>
                </a:solidFill>
                <a:effectLst/>
                <a:latin typeface="Times New Roman" panose="02020603050405020304" pitchFamily="18" charset="0"/>
                <a:ea typeface="Times New Roman" panose="02020603050405020304" pitchFamily="18" charset="0"/>
              </a:rPr>
              <a:t>mo</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 1.10</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a:solidFill>
                  <a:srgbClr val="000000"/>
                </a:solidFill>
                <a:effectLst/>
                <a:latin typeface="Times New Roman" panose="02020603050405020304" pitchFamily="18" charset="0"/>
                <a:ea typeface="Times New Roman" panose="02020603050405020304" pitchFamily="18" charset="0"/>
              </a:rPr>
              <a:t>mb </a:t>
            </a:r>
            <a:r>
              <a:rPr lang="en-CA" sz="1800">
                <a:solidFill>
                  <a:srgbClr val="000000"/>
                </a:solidFill>
                <a:effectLst/>
                <a:latin typeface="Times New Roman" panose="02020603050405020304" pitchFamily="18" charset="0"/>
                <a:ea typeface="Times New Roman" panose="02020603050405020304" pitchFamily="18" charset="0"/>
              </a:rPr>
              <a:t>= 1.25</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preliminary design, let 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=150N/mm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Cross section area required A=P/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 where </a:t>
            </a:r>
            <a:r>
              <a:rPr lang="en-CA" sz="1800">
                <a:solidFill>
                  <a:srgbClr val="000000"/>
                </a:solidFill>
                <a:effectLst/>
                <a:latin typeface="Times New Roman" panose="02020603050405020304" pitchFamily="18" charset="0"/>
                <a:ea typeface="Times New Roman" panose="02020603050405020304" pitchFamily="18" charset="0"/>
              </a:rPr>
              <a:t>P = 1000kN</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490"/>
              </a:spcAft>
              <a:tabLst>
                <a:tab pos="1359535" algn="ctr"/>
                <a:tab pos="3834765" algn="ctr"/>
              </a:tabLst>
            </a:pPr>
            <a:r>
              <a:rPr lang="en-CA" sz="1800">
                <a:solidFill>
                  <a:srgbClr val="000000"/>
                </a:solidFill>
                <a:effectLst/>
                <a:latin typeface="Times New Roman" panose="02020603050405020304" pitchFamily="18" charset="0"/>
                <a:ea typeface="Times New Roman" panose="02020603050405020304" pitchFamily="18" charset="0"/>
              </a:rPr>
              <a:t>		=	1000*1000/150 = 6666.66mm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977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D7B6BC-B244-4406-8AA7-EA60F583B44A}"/>
              </a:ext>
            </a:extLst>
          </p:cNvPr>
          <p:cNvGraphicFramePr>
            <a:graphicFrameLocks noGrp="1"/>
          </p:cNvGraphicFramePr>
          <p:nvPr>
            <p:extLst>
              <p:ext uri="{D42A27DB-BD31-4B8C-83A1-F6EECF244321}">
                <p14:modId xmlns:p14="http://schemas.microsoft.com/office/powerpoint/2010/main" val="637980448"/>
              </p:ext>
            </p:extLst>
          </p:nvPr>
        </p:nvGraphicFramePr>
        <p:xfrm>
          <a:off x="0" y="0"/>
          <a:ext cx="12191999" cy="5069863"/>
        </p:xfrm>
        <a:graphic>
          <a:graphicData uri="http://schemas.openxmlformats.org/drawingml/2006/table">
            <a:tbl>
              <a:tblPr firstRow="1" firstCol="1" bandRow="1">
                <a:tableStyleId>{5C22544A-7EE6-4342-B048-85BDC9FD1C3A}</a:tableStyleId>
              </a:tblPr>
              <a:tblGrid>
                <a:gridCol w="760477">
                  <a:extLst>
                    <a:ext uri="{9D8B030D-6E8A-4147-A177-3AD203B41FA5}">
                      <a16:colId xmlns:a16="http://schemas.microsoft.com/office/drawing/2014/main" val="4203369215"/>
                    </a:ext>
                  </a:extLst>
                </a:gridCol>
                <a:gridCol w="565623">
                  <a:extLst>
                    <a:ext uri="{9D8B030D-6E8A-4147-A177-3AD203B41FA5}">
                      <a16:colId xmlns:a16="http://schemas.microsoft.com/office/drawing/2014/main" val="2985479314"/>
                    </a:ext>
                  </a:extLst>
                </a:gridCol>
                <a:gridCol w="612306">
                  <a:extLst>
                    <a:ext uri="{9D8B030D-6E8A-4147-A177-3AD203B41FA5}">
                      <a16:colId xmlns:a16="http://schemas.microsoft.com/office/drawing/2014/main" val="3750696815"/>
                    </a:ext>
                  </a:extLst>
                </a:gridCol>
                <a:gridCol w="612306">
                  <a:extLst>
                    <a:ext uri="{9D8B030D-6E8A-4147-A177-3AD203B41FA5}">
                      <a16:colId xmlns:a16="http://schemas.microsoft.com/office/drawing/2014/main" val="4167939201"/>
                    </a:ext>
                  </a:extLst>
                </a:gridCol>
                <a:gridCol w="608246">
                  <a:extLst>
                    <a:ext uri="{9D8B030D-6E8A-4147-A177-3AD203B41FA5}">
                      <a16:colId xmlns:a16="http://schemas.microsoft.com/office/drawing/2014/main" val="2438555070"/>
                    </a:ext>
                  </a:extLst>
                </a:gridCol>
                <a:gridCol w="598099">
                  <a:extLst>
                    <a:ext uri="{9D8B030D-6E8A-4147-A177-3AD203B41FA5}">
                      <a16:colId xmlns:a16="http://schemas.microsoft.com/office/drawing/2014/main" val="390854634"/>
                    </a:ext>
                  </a:extLst>
                </a:gridCol>
                <a:gridCol w="554798">
                  <a:extLst>
                    <a:ext uri="{9D8B030D-6E8A-4147-A177-3AD203B41FA5}">
                      <a16:colId xmlns:a16="http://schemas.microsoft.com/office/drawing/2014/main" val="1927041249"/>
                    </a:ext>
                  </a:extLst>
                </a:gridCol>
                <a:gridCol w="556827">
                  <a:extLst>
                    <a:ext uri="{9D8B030D-6E8A-4147-A177-3AD203B41FA5}">
                      <a16:colId xmlns:a16="http://schemas.microsoft.com/office/drawing/2014/main" val="2753586304"/>
                    </a:ext>
                  </a:extLst>
                </a:gridCol>
                <a:gridCol w="496612">
                  <a:extLst>
                    <a:ext uri="{9D8B030D-6E8A-4147-A177-3AD203B41FA5}">
                      <a16:colId xmlns:a16="http://schemas.microsoft.com/office/drawing/2014/main" val="3395993344"/>
                    </a:ext>
                  </a:extLst>
                </a:gridCol>
                <a:gridCol w="460752">
                  <a:extLst>
                    <a:ext uri="{9D8B030D-6E8A-4147-A177-3AD203B41FA5}">
                      <a16:colId xmlns:a16="http://schemas.microsoft.com/office/drawing/2014/main" val="3130691264"/>
                    </a:ext>
                  </a:extLst>
                </a:gridCol>
                <a:gridCol w="556827">
                  <a:extLst>
                    <a:ext uri="{9D8B030D-6E8A-4147-A177-3AD203B41FA5}">
                      <a16:colId xmlns:a16="http://schemas.microsoft.com/office/drawing/2014/main" val="3933615441"/>
                    </a:ext>
                  </a:extLst>
                </a:gridCol>
                <a:gridCol w="617042">
                  <a:extLst>
                    <a:ext uri="{9D8B030D-6E8A-4147-A177-3AD203B41FA5}">
                      <a16:colId xmlns:a16="http://schemas.microsoft.com/office/drawing/2014/main" val="708568139"/>
                    </a:ext>
                  </a:extLst>
                </a:gridCol>
                <a:gridCol w="617042">
                  <a:extLst>
                    <a:ext uri="{9D8B030D-6E8A-4147-A177-3AD203B41FA5}">
                      <a16:colId xmlns:a16="http://schemas.microsoft.com/office/drawing/2014/main" val="850613192"/>
                    </a:ext>
                  </a:extLst>
                </a:gridCol>
                <a:gridCol w="512172">
                  <a:extLst>
                    <a:ext uri="{9D8B030D-6E8A-4147-A177-3AD203B41FA5}">
                      <a16:colId xmlns:a16="http://schemas.microsoft.com/office/drawing/2014/main" val="1225634954"/>
                    </a:ext>
                  </a:extLst>
                </a:gridCol>
                <a:gridCol w="370766">
                  <a:extLst>
                    <a:ext uri="{9D8B030D-6E8A-4147-A177-3AD203B41FA5}">
                      <a16:colId xmlns:a16="http://schemas.microsoft.com/office/drawing/2014/main" val="639882359"/>
                    </a:ext>
                  </a:extLst>
                </a:gridCol>
                <a:gridCol w="303785">
                  <a:extLst>
                    <a:ext uri="{9D8B030D-6E8A-4147-A177-3AD203B41FA5}">
                      <a16:colId xmlns:a16="http://schemas.microsoft.com/office/drawing/2014/main" val="2830656860"/>
                    </a:ext>
                  </a:extLst>
                </a:gridCol>
                <a:gridCol w="303785">
                  <a:extLst>
                    <a:ext uri="{9D8B030D-6E8A-4147-A177-3AD203B41FA5}">
                      <a16:colId xmlns:a16="http://schemas.microsoft.com/office/drawing/2014/main" val="2666158954"/>
                    </a:ext>
                  </a:extLst>
                </a:gridCol>
                <a:gridCol w="357911">
                  <a:extLst>
                    <a:ext uri="{9D8B030D-6E8A-4147-A177-3AD203B41FA5}">
                      <a16:colId xmlns:a16="http://schemas.microsoft.com/office/drawing/2014/main" val="1455819763"/>
                    </a:ext>
                  </a:extLst>
                </a:gridCol>
                <a:gridCol w="639369">
                  <a:extLst>
                    <a:ext uri="{9D8B030D-6E8A-4147-A177-3AD203B41FA5}">
                      <a16:colId xmlns:a16="http://schemas.microsoft.com/office/drawing/2014/main" val="167377723"/>
                    </a:ext>
                  </a:extLst>
                </a:gridCol>
                <a:gridCol w="651548">
                  <a:extLst>
                    <a:ext uri="{9D8B030D-6E8A-4147-A177-3AD203B41FA5}">
                      <a16:colId xmlns:a16="http://schemas.microsoft.com/office/drawing/2014/main" val="707935372"/>
                    </a:ext>
                  </a:extLst>
                </a:gridCol>
                <a:gridCol w="651548">
                  <a:extLst>
                    <a:ext uri="{9D8B030D-6E8A-4147-A177-3AD203B41FA5}">
                      <a16:colId xmlns:a16="http://schemas.microsoft.com/office/drawing/2014/main" val="4215177416"/>
                    </a:ext>
                  </a:extLst>
                </a:gridCol>
                <a:gridCol w="784158">
                  <a:extLst>
                    <a:ext uri="{9D8B030D-6E8A-4147-A177-3AD203B41FA5}">
                      <a16:colId xmlns:a16="http://schemas.microsoft.com/office/drawing/2014/main" val="506299992"/>
                    </a:ext>
                  </a:extLst>
                </a:gridCol>
              </a:tblGrid>
              <a:tr h="1197570">
                <a:tc rowSpan="3">
                  <a:txBody>
                    <a:bodyPr/>
                    <a:lstStyle/>
                    <a:p>
                      <a:pPr algn="ctr">
                        <a:lnSpc>
                          <a:spcPct val="107000"/>
                        </a:lnSpc>
                        <a:spcAft>
                          <a:spcPts val="800"/>
                        </a:spcAft>
                      </a:pPr>
                      <a:r>
                        <a:rPr lang="en-CA" sz="1100" err="1">
                          <a:effectLst/>
                          <a:latin typeface="Times New Roman" panose="02020603050405020304" pitchFamily="18" charset="0"/>
                          <a:cs typeface="Times New Roman" panose="02020603050405020304" pitchFamily="18" charset="0"/>
                        </a:rPr>
                        <a:t>Designati</a:t>
                      </a:r>
                      <a:r>
                        <a:rPr lang="en-CA" sz="1100">
                          <a:effectLst/>
                          <a:latin typeface="Times New Roman" panose="02020603050405020304" pitchFamily="18" charset="0"/>
                          <a:cs typeface="Times New Roman" panose="02020603050405020304" pitchFamily="18" charset="0"/>
                        </a:rPr>
                        <a:t>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Weight per </a:t>
                      </a:r>
                      <a:endParaRPr lang="en-CA" sz="1200">
                        <a:effectLst/>
                        <a:latin typeface="Times New Roman" panose="02020603050405020304" pitchFamily="18" charset="0"/>
                        <a:cs typeface="Times New Roman" panose="02020603050405020304" pitchFamily="18" charset="0"/>
                      </a:endParaRPr>
                    </a:p>
                    <a:p>
                      <a:pPr marL="6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Mete (w)</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Sectional Area (a)</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Depth 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78740" algn="l">
                        <a:lnSpc>
                          <a:spcPct val="107000"/>
                        </a:lnSpc>
                        <a:spcAft>
                          <a:spcPts val="80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(h)</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Width of flange (b)</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10"/>
                        </a:spcAft>
                      </a:pPr>
                      <a:r>
                        <a:rPr lang="en-CA" sz="1100">
                          <a:effectLst/>
                          <a:latin typeface="Times New Roman" panose="02020603050405020304" pitchFamily="18" charset="0"/>
                          <a:cs typeface="Times New Roman" panose="02020603050405020304" pitchFamily="18" charset="0"/>
                        </a:rPr>
                        <a:t>Thickness of Flange </a:t>
                      </a:r>
                      <a:endParaRPr lang="en-CA" sz="1200">
                        <a:effectLst/>
                        <a:latin typeface="Times New Roman" panose="02020603050405020304" pitchFamily="18" charset="0"/>
                        <a:cs typeface="Times New Roman" panose="02020603050405020304" pitchFamily="18" charset="0"/>
                      </a:endParaRPr>
                    </a:p>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f</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80"/>
                        </a:spcAft>
                      </a:pPr>
                      <a:r>
                        <a:rPr lang="en-CA" sz="1100">
                          <a:effectLst/>
                          <a:latin typeface="Times New Roman" panose="02020603050405020304" pitchFamily="18" charset="0"/>
                          <a:cs typeface="Times New Roman" panose="02020603050405020304" pitchFamily="18" charset="0"/>
                        </a:rPr>
                        <a:t> Thicknes s of Web </a:t>
                      </a:r>
                      <a:endParaRPr lang="en-CA" sz="1200">
                        <a:effectLst/>
                        <a:latin typeface="Times New Roman" panose="02020603050405020304" pitchFamily="18" charset="0"/>
                        <a:cs typeface="Times New Roman" panose="02020603050405020304" pitchFamily="18" charset="0"/>
                      </a:endParaRPr>
                    </a:p>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w</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10795" algn="ctr">
                        <a:lnSpc>
                          <a:spcPct val="97000"/>
                        </a:lnSpc>
                        <a:spcAft>
                          <a:spcPts val="800"/>
                        </a:spcAft>
                      </a:pPr>
                      <a:r>
                        <a:rPr lang="en-CA" sz="1100">
                          <a:effectLst/>
                          <a:latin typeface="Times New Roman" panose="02020603050405020304" pitchFamily="18" charset="0"/>
                          <a:cs typeface="Times New Roman" panose="02020603050405020304" pitchFamily="18" charset="0"/>
                        </a:rPr>
                        <a:t>Centre of </a:t>
                      </a:r>
                      <a:endParaRPr lang="en-CA" sz="1200">
                        <a:effectLst/>
                        <a:latin typeface="Times New Roman" panose="02020603050405020304" pitchFamily="18" charset="0"/>
                        <a:cs typeface="Times New Roman" panose="02020603050405020304" pitchFamily="18" charset="0"/>
                      </a:endParaRPr>
                    </a:p>
                    <a:p>
                      <a:pPr marL="55880" algn="l">
                        <a:lnSpc>
                          <a:spcPct val="107000"/>
                        </a:lnSpc>
                        <a:spcAft>
                          <a:spcPts val="160"/>
                        </a:spcAft>
                      </a:pPr>
                      <a:r>
                        <a:rPr lang="en-CA" sz="1100">
                          <a:effectLst/>
                          <a:latin typeface="Times New Roman" panose="02020603050405020304" pitchFamily="18" charset="0"/>
                          <a:cs typeface="Times New Roman" panose="02020603050405020304" pitchFamily="18" charset="0"/>
                        </a:rPr>
                        <a:t>Gravity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marL="4635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Ixx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rowSpan="3">
                  <a:txBody>
                    <a:bodyPr/>
                    <a:lstStyle/>
                    <a:p>
                      <a:pPr marL="3746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Iyy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730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marL="14605" algn="just">
                        <a:lnSpc>
                          <a:spcPct val="107000"/>
                        </a:lnSpc>
                        <a:spcAft>
                          <a:spcPts val="200"/>
                        </a:spcAft>
                      </a:pPr>
                      <a:r>
                        <a:rPr lang="en-CA" sz="1100">
                          <a:effectLst/>
                          <a:latin typeface="Times New Roman" panose="02020603050405020304" pitchFamily="18" charset="0"/>
                          <a:cs typeface="Times New Roman" panose="02020603050405020304" pitchFamily="18" charset="0"/>
                        </a:rPr>
                        <a:t>Gyration</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rxx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67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algn="just">
                        <a:lnSpc>
                          <a:spcPct val="107000"/>
                        </a:lnSpc>
                        <a:spcAft>
                          <a:spcPts val="205"/>
                        </a:spcAft>
                      </a:pPr>
                      <a:r>
                        <a:rPr lang="en-CA" sz="1100">
                          <a:effectLst/>
                          <a:latin typeface="Times New Roman" panose="02020603050405020304" pitchFamily="18" charset="0"/>
                          <a:cs typeface="Times New Roman" panose="02020603050405020304" pitchFamily="18" charset="0"/>
                        </a:rPr>
                        <a:t> Gyration</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286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Modulli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31750" algn="just">
                        <a:lnSpc>
                          <a:spcPct val="107000"/>
                        </a:lnSpc>
                        <a:spcAft>
                          <a:spcPts val="17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Zxx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Modulli of </a:t>
                      </a:r>
                      <a:endParaRPr lang="en-CA" sz="1200">
                        <a:effectLst/>
                        <a:latin typeface="Times New Roman" panose="02020603050405020304" pitchFamily="18" charset="0"/>
                        <a:cs typeface="Times New Roman" panose="02020603050405020304" pitchFamily="18" charset="0"/>
                      </a:endParaRPr>
                    </a:p>
                    <a:p>
                      <a:pPr marL="32385" algn="just">
                        <a:lnSpc>
                          <a:spcPct val="107000"/>
                        </a:lnSpc>
                        <a:spcAft>
                          <a:spcPts val="1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Zyy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gridSpan="6">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Connection Details</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Maximum size of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Flange </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Rivet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Designati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extLst>
                  <a:ext uri="{0D108BD9-81ED-4DB2-BD59-A6C34878D82A}">
                    <a16:rowId xmlns:a16="http://schemas.microsoft.com/office/drawing/2014/main" val="4192484835"/>
                  </a:ext>
                </a:extLst>
              </a:tr>
              <a:tr h="348079">
                <a:tc vMerge="1">
                  <a:txBody>
                    <a:bodyPr/>
                    <a:lstStyle/>
                    <a:p>
                      <a:endParaRPr lang="en-CA"/>
                    </a:p>
                  </a:txBody>
                  <a:tcPr/>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kg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398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113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7589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8097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5367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2225"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marL="2286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4287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3271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4300" algn="l">
                        <a:lnSpc>
                          <a:spcPct val="107000"/>
                        </a:lnSpc>
                        <a:spcAft>
                          <a:spcPts val="800"/>
                        </a:spcAft>
                      </a:pPr>
                      <a:r>
                        <a:rPr lang="en-CA" sz="1100">
                          <a:effectLst/>
                          <a:latin typeface="Times New Roman" panose="02020603050405020304" pitchFamily="18" charset="0"/>
                          <a:cs typeface="Times New Roman" panose="02020603050405020304" pitchFamily="18" charset="0"/>
                        </a:rPr>
                        <a:t>h</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3185" algn="l">
                        <a:lnSpc>
                          <a:spcPct val="107000"/>
                        </a:lnSpc>
                        <a:spcAft>
                          <a:spcPts val="800"/>
                        </a:spcAft>
                      </a:pPr>
                      <a:r>
                        <a:rPr lang="en-CA" sz="1100">
                          <a:effectLst/>
                          <a:latin typeface="Times New Roman" panose="02020603050405020304" pitchFamily="18" charset="0"/>
                          <a:cs typeface="Times New Roman" panose="02020603050405020304" pitchFamily="18" charset="0"/>
                        </a:rPr>
                        <a:t>h2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b1/2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b"/>
                </a:tc>
                <a:tc>
                  <a:txBody>
                    <a:bodyPr/>
                    <a:lstStyle/>
                    <a:p>
                      <a:pPr marL="106680" algn="l">
                        <a:lnSpc>
                          <a:spcPct val="107000"/>
                        </a:lnSpc>
                        <a:spcAft>
                          <a:spcPts val="800"/>
                        </a:spcAft>
                      </a:pPr>
                      <a:r>
                        <a:rPr lang="en-CA" sz="1100">
                          <a:effectLst/>
                          <a:latin typeface="Times New Roman" panose="02020603050405020304" pitchFamily="18" charset="0"/>
                          <a:cs typeface="Times New Roman" panose="02020603050405020304" pitchFamily="18" charset="0"/>
                        </a:rPr>
                        <a:t>C</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431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3099704167"/>
                  </a:ext>
                </a:extLst>
              </a:tr>
              <a:tr h="379352">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223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5651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0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(min) 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2008078575"/>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93968501"/>
                  </a:ext>
                </a:extLst>
              </a:tr>
              <a:tr h="189095">
                <a:tc>
                  <a:txBody>
                    <a:bodyPr/>
                    <a:lstStyle/>
                    <a:p>
                      <a:pPr marL="7620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747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005011478"/>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186.7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18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4380769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59.9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85.4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30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13876917"/>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231313703"/>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20.88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779.4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102.3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103.9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6479227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1223.3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128.4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763244411"/>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1819.3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140.4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181.9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792531892"/>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680549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33.01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2694.6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187.2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239.5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81911575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3816.8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219.1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619482634"/>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45.64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6362.8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310.8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234662668"/>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16073409"/>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4455" algn="l">
                        <a:lnSpc>
                          <a:spcPct val="107000"/>
                        </a:lnSpc>
                        <a:spcAft>
                          <a:spcPts val="800"/>
                        </a:spcAft>
                      </a:pPr>
                      <a:r>
                        <a:rPr lang="en-CA" sz="1100">
                          <a:effectLst/>
                          <a:latin typeface="Times New Roman" panose="02020603050405020304" pitchFamily="18" charset="0"/>
                          <a:cs typeface="Times New Roman" panose="02020603050405020304" pitchFamily="18" charset="0"/>
                        </a:rPr>
                        <a:t>10008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430.6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96227718"/>
                  </a:ext>
                </a:extLst>
              </a:tr>
              <a:tr h="354772">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62.93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15082.8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504.8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191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091165073"/>
                  </a:ext>
                </a:extLst>
              </a:tr>
            </a:tbl>
          </a:graphicData>
        </a:graphic>
      </p:graphicFrame>
      <p:sp>
        <p:nvSpPr>
          <p:cNvPr id="4" name="TextBox 3">
            <a:extLst>
              <a:ext uri="{FF2B5EF4-FFF2-40B4-BE49-F238E27FC236}">
                <a16:creationId xmlns:a16="http://schemas.microsoft.com/office/drawing/2014/main" id="{0652AD5B-3341-417D-9BC2-002F25C8A16A}"/>
              </a:ext>
            </a:extLst>
          </p:cNvPr>
          <p:cNvSpPr txBox="1"/>
          <p:nvPr/>
        </p:nvSpPr>
        <p:spPr>
          <a:xfrm>
            <a:off x="865572" y="5069863"/>
            <a:ext cx="6116714" cy="1107867"/>
          </a:xfrm>
          <a:prstGeom prst="rect">
            <a:avLst/>
          </a:prstGeom>
          <a:noFill/>
        </p:spPr>
        <p:txBody>
          <a:bodyPr wrap="square">
            <a:spAutoFit/>
          </a:bodyPr>
          <a:lstStyle/>
          <a:p>
            <a:pPr marL="109855">
              <a:lnSpc>
                <a:spcPct val="107000"/>
              </a:lnSpc>
              <a:spcAft>
                <a:spcPts val="1105"/>
              </a:spcAft>
            </a:pPr>
            <a:r>
              <a:rPr lang="en-CA" sz="1800">
                <a:solidFill>
                  <a:srgbClr val="000000"/>
                </a:solidFill>
                <a:effectLst/>
                <a:latin typeface="Times New Roman" panose="02020603050405020304" pitchFamily="18" charset="0"/>
                <a:ea typeface="Times New Roman" panose="02020603050405020304" pitchFamily="18" charset="0"/>
              </a:rPr>
              <a:t>Try ISMC </a:t>
            </a:r>
            <a:r>
              <a:rPr lang="en-CA" sz="1800" u="sng">
                <a:solidFill>
                  <a:srgbClr val="0563C1"/>
                </a:solidFill>
                <a:effectLst/>
                <a:uFill>
                  <a:solidFill>
                    <a:srgbClr val="0563C1"/>
                  </a:solidFill>
                </a:uFill>
                <a:latin typeface="Times New Roman" panose="02020603050405020304" pitchFamily="18" charset="0"/>
                <a:ea typeface="Times New Roman" panose="02020603050405020304" pitchFamily="18" charset="0"/>
              </a:rPr>
              <a:t>250@298.2N/m</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30"/>
              </a:spcAft>
              <a:tabLst>
                <a:tab pos="3765550" algn="ctr"/>
                <a:tab pos="6217920" algn="ctr"/>
              </a:tabLst>
            </a:pPr>
            <a:r>
              <a:rPr lang="en-CA" sz="1800">
                <a:solidFill>
                  <a:srgbClr val="000000"/>
                </a:solidFill>
                <a:effectLst/>
                <a:latin typeface="Times New Roman" panose="02020603050405020304" pitchFamily="18" charset="0"/>
                <a:ea typeface="Times New Roman" panose="02020603050405020304" pitchFamily="18" charset="0"/>
              </a:rPr>
              <a:t>Thus, area provided by 2 ISMC 250  	= 2*3867 =	7734mm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&gt; 6666.67mm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6190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969701-FF8A-465E-A892-C1735BAE4BA5}"/>
              </a:ext>
            </a:extLst>
          </p:cNvPr>
          <p:cNvSpPr txBox="1"/>
          <p:nvPr/>
        </p:nvSpPr>
        <p:spPr>
          <a:xfrm>
            <a:off x="197529" y="194664"/>
            <a:ext cx="11778448" cy="6199839"/>
          </a:xfrm>
          <a:prstGeom prst="rect">
            <a:avLst/>
          </a:prstGeom>
          <a:noFill/>
        </p:spPr>
        <p:txBody>
          <a:bodyPr wrap="square">
            <a:spAutoFit/>
          </a:bodyPr>
          <a:lstStyle/>
          <a:p>
            <a:pPr marL="338455" indent="-228600" algn="just">
              <a:lnSpc>
                <a:spcPct val="107000"/>
              </a:lnSpc>
              <a:spcAft>
                <a:spcPts val="2425"/>
              </a:spcAft>
            </a:pPr>
            <a:r>
              <a:rPr lang="en-CA" sz="1800">
                <a:solidFill>
                  <a:srgbClr val="000000"/>
                </a:solidFill>
                <a:effectLst/>
                <a:latin typeface="Times New Roman" panose="02020603050405020304" pitchFamily="18" charset="0"/>
                <a:ea typeface="Times New Roman" panose="02020603050405020304" pitchFamily="18" charset="0"/>
              </a:rPr>
              <a:t>The advantage of build up column is that least radius of gyration can be increased so that is lest radios of gyration can be made more at least equal to </a:t>
            </a:r>
            <a:r>
              <a:rPr lang="en-CA" sz="1800" err="1">
                <a:solidFill>
                  <a:srgbClr val="000000"/>
                </a:solidFill>
                <a:effectLst/>
                <a:latin typeface="Times New Roman" panose="02020603050405020304" pitchFamily="18" charset="0"/>
                <a:ea typeface="Times New Roman" panose="02020603050405020304"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rPr>
              <a:t>zz</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i.e.</a:t>
            </a: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err="1">
                <a:solidFill>
                  <a:srgbClr val="000000"/>
                </a:solidFill>
                <a:effectLst/>
                <a:latin typeface="Times New Roman" panose="02020603050405020304" pitchFamily="18" charset="0"/>
                <a:ea typeface="Times New Roman" panose="02020603050405020304" pitchFamily="18" charset="0"/>
              </a:rPr>
              <a:t>min</a:t>
            </a:r>
            <a:r>
              <a:rPr lang="en-CA" sz="16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err="1">
                <a:solidFill>
                  <a:srgbClr val="000000"/>
                </a:solidFill>
                <a:effectLst/>
                <a:latin typeface="Times New Roman" panose="02020603050405020304" pitchFamily="18" charset="0"/>
                <a:ea typeface="Times New Roman" panose="02020603050405020304" pitchFamily="18" charset="0"/>
              </a:rPr>
              <a:t>zz</a:t>
            </a:r>
            <a:r>
              <a:rPr lang="en-CA" sz="1600">
                <a:solidFill>
                  <a:srgbClr val="000000"/>
                </a:solidFill>
                <a:effectLst/>
                <a:latin typeface="Times New Roman" panose="02020603050405020304" pitchFamily="18" charset="0"/>
                <a:ea typeface="Times New Roman" panose="02020603050405020304" pitchFamily="18" charset="0"/>
              </a:rPr>
              <a:t>   </a:t>
            </a:r>
            <a:r>
              <a:rPr lang="en-CA" sz="12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this is done by adjusting spacing between the sections.</a:t>
            </a: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90"/>
              </a:spcAft>
              <a:tabLst>
                <a:tab pos="1107440" algn="ctr"/>
                <a:tab pos="2538095" algn="ctr"/>
                <a:tab pos="3554730" algn="ctr"/>
                <a:tab pos="4449445" algn="ctr"/>
              </a:tabLst>
            </a:pPr>
            <a:r>
              <a:rPr lang="en-CA" sz="1800">
                <a:solidFill>
                  <a:srgbClr val="000000"/>
                </a:solidFill>
                <a:effectLst/>
                <a:latin typeface="Times New Roman" panose="02020603050405020304" pitchFamily="18" charset="0"/>
                <a:ea typeface="Times New Roman" panose="02020603050405020304" pitchFamily="18" charset="0"/>
              </a:rPr>
              <a:t>Effective length	= </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	= 1*8.5	= 8.5m</a:t>
            </a:r>
            <a:endParaRPr lang="en-CA" sz="1800">
              <a:solidFill>
                <a:srgbClr val="000000"/>
              </a:solidFill>
              <a:effectLst/>
              <a:latin typeface="Calibri" panose="020F0502020204030204" pitchFamily="34" charset="0"/>
              <a:ea typeface="Calibri" panose="020F0502020204030204" pitchFamily="34" charset="0"/>
            </a:endParaRPr>
          </a:p>
          <a:p>
            <a:pPr marL="208280" marR="4345940" indent="-6350">
              <a:lnSpc>
                <a:spcPct val="107000"/>
              </a:lnSpc>
              <a:spcBef>
                <a:spcPts val="1090"/>
              </a:spcBef>
              <a:spcAft>
                <a:spcPts val="122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endParaRPr lang="en-CA" sz="1800">
              <a:solidFill>
                <a:srgbClr val="000000"/>
              </a:solidFill>
              <a:effectLst/>
              <a:latin typeface="Calibri" panose="020F0502020204030204" pitchFamily="34" charset="0"/>
              <a:ea typeface="Calibri" panose="020F0502020204030204" pitchFamily="34" charset="0"/>
            </a:endParaRPr>
          </a:p>
          <a:p>
            <a:pPr marL="2372360" marR="3106420" indent="-6350" algn="ctr">
              <a:lnSpc>
                <a:spcPct val="107000"/>
              </a:lnSpc>
              <a:spcAft>
                <a:spcPts val="1390"/>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 e </a:t>
            </a:r>
            <a:r>
              <a:rPr lang="en-CA" sz="1800">
                <a:solidFill>
                  <a:srgbClr val="000000"/>
                </a:solidFill>
                <a:effectLst/>
                <a:latin typeface="Times New Roman" panose="02020603050405020304" pitchFamily="18" charset="0"/>
                <a:ea typeface="Times New Roman" panose="02020603050405020304" pitchFamily="18" charset="0"/>
              </a:rPr>
              <a:t>= 89.79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and for buckling curve “C”</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445"/>
              </a:spcAft>
              <a:tabLst>
                <a:tab pos="2560320" algn="ctr"/>
                <a:tab pos="4857750"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121.315N/mm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395"/>
              </a:spcAft>
              <a:tabLst>
                <a:tab pos="2707640" algn="ctr"/>
                <a:tab pos="4448175" algn="ctr"/>
                <a:tab pos="5955665"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121.315*(2*3867) N = 938.250KN</a:t>
            </a:r>
            <a:endParaRPr lang="en-CA" sz="18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938.25kN &lt; 1000kN</a:t>
            </a: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p:txBody>
      </p:sp>
      <p:graphicFrame>
        <p:nvGraphicFramePr>
          <p:cNvPr id="9" name="Table 8">
            <a:extLst>
              <a:ext uri="{FF2B5EF4-FFF2-40B4-BE49-F238E27FC236}">
                <a16:creationId xmlns:a16="http://schemas.microsoft.com/office/drawing/2014/main" id="{802D2DE1-FE45-408E-9F5F-01ABB36FDFAA}"/>
              </a:ext>
            </a:extLst>
          </p:cNvPr>
          <p:cNvGraphicFramePr>
            <a:graphicFrameLocks noGrp="1"/>
          </p:cNvGraphicFramePr>
          <p:nvPr>
            <p:extLst>
              <p:ext uri="{D42A27DB-BD31-4B8C-83A1-F6EECF244321}">
                <p14:modId xmlns:p14="http://schemas.microsoft.com/office/powerpoint/2010/main" val="4182519006"/>
              </p:ext>
            </p:extLst>
          </p:nvPr>
        </p:nvGraphicFramePr>
        <p:xfrm>
          <a:off x="1099592" y="1676093"/>
          <a:ext cx="9406890" cy="1205865"/>
        </p:xfrm>
        <a:graphic>
          <a:graphicData uri="http://schemas.openxmlformats.org/drawingml/2006/table">
            <a:tbl>
              <a:tblPr firstRow="1" firstCol="1" bandRow="1"/>
              <a:tblGrid>
                <a:gridCol w="6126480">
                  <a:extLst>
                    <a:ext uri="{9D8B030D-6E8A-4147-A177-3AD203B41FA5}">
                      <a16:colId xmlns:a16="http://schemas.microsoft.com/office/drawing/2014/main" val="2144299355"/>
                    </a:ext>
                  </a:extLst>
                </a:gridCol>
                <a:gridCol w="3280410">
                  <a:extLst>
                    <a:ext uri="{9D8B030D-6E8A-4147-A177-3AD203B41FA5}">
                      <a16:colId xmlns:a16="http://schemas.microsoft.com/office/drawing/2014/main" val="1351874978"/>
                    </a:ext>
                  </a:extLst>
                </a:gridCol>
              </a:tblGrid>
              <a:tr h="373380">
                <a:tc>
                  <a:txBody>
                    <a:bodyPr/>
                    <a:lstStyle/>
                    <a:p>
                      <a:pPr algn="l">
                        <a:lnSpc>
                          <a:spcPct val="107000"/>
                        </a:lnSpc>
                        <a:spcAft>
                          <a:spcPts val="800"/>
                        </a:spcAft>
                        <a:tabLst>
                          <a:tab pos="371411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99.4mm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2667721573"/>
                  </a:ext>
                </a:extLst>
              </a:tr>
              <a:tr h="459740">
                <a:tc>
                  <a:txBody>
                    <a:bodyPr/>
                    <a:lstStyle/>
                    <a:p>
                      <a:pPr algn="l">
                        <a:lnSpc>
                          <a:spcPct val="107000"/>
                        </a:lnSpc>
                        <a:spcAft>
                          <a:spcPts val="800"/>
                        </a:spcAft>
                        <a:tabLst>
                          <a:tab pos="2147570" algn="ctr"/>
                          <a:tab pos="317563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r>
                        <a:rPr lang="en-CA" sz="20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8500/99.4</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85.513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276308626"/>
                  </a:ext>
                </a:extLst>
              </a:tr>
              <a:tr h="372745">
                <a:tc>
                  <a:txBody>
                    <a:bodyPr/>
                    <a:lstStyle/>
                    <a:p>
                      <a:pPr algn="l">
                        <a:lnSpc>
                          <a:spcPct val="107000"/>
                        </a:lnSpc>
                        <a:spcAft>
                          <a:spcPts val="800"/>
                        </a:spcAft>
                        <a:tabLst>
                          <a:tab pos="3262630"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1.05*85.513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L="44450" algn="just">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89.89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1645600462"/>
                  </a:ext>
                </a:extLst>
              </a:tr>
            </a:tbl>
          </a:graphicData>
        </a:graphic>
      </p:graphicFrame>
      <p:graphicFrame>
        <p:nvGraphicFramePr>
          <p:cNvPr id="11" name="Table 10">
            <a:extLst>
              <a:ext uri="{FF2B5EF4-FFF2-40B4-BE49-F238E27FC236}">
                <a16:creationId xmlns:a16="http://schemas.microsoft.com/office/drawing/2014/main" id="{E7FD74B8-4448-482D-BE79-1FC10CD787C1}"/>
              </a:ext>
            </a:extLst>
          </p:cNvPr>
          <p:cNvGraphicFramePr>
            <a:graphicFrameLocks noGrp="1"/>
          </p:cNvGraphicFramePr>
          <p:nvPr>
            <p:extLst>
              <p:ext uri="{D42A27DB-BD31-4B8C-83A1-F6EECF244321}">
                <p14:modId xmlns:p14="http://schemas.microsoft.com/office/powerpoint/2010/main" val="1357589599"/>
              </p:ext>
            </p:extLst>
          </p:nvPr>
        </p:nvGraphicFramePr>
        <p:xfrm>
          <a:off x="705035" y="5753596"/>
          <a:ext cx="10515601" cy="514040"/>
        </p:xfrm>
        <a:graphic>
          <a:graphicData uri="http://schemas.openxmlformats.org/drawingml/2006/table">
            <a:tbl>
              <a:tblPr firstRow="1" firstCol="1" bandRow="1">
                <a:tableStyleId>{5C22544A-7EE6-4342-B048-85BDC9FD1C3A}</a:tableStyleId>
              </a:tblPr>
              <a:tblGrid>
                <a:gridCol w="2489400">
                  <a:extLst>
                    <a:ext uri="{9D8B030D-6E8A-4147-A177-3AD203B41FA5}">
                      <a16:colId xmlns:a16="http://schemas.microsoft.com/office/drawing/2014/main" val="3242091187"/>
                    </a:ext>
                  </a:extLst>
                </a:gridCol>
                <a:gridCol w="6957794">
                  <a:extLst>
                    <a:ext uri="{9D8B030D-6E8A-4147-A177-3AD203B41FA5}">
                      <a16:colId xmlns:a16="http://schemas.microsoft.com/office/drawing/2014/main" val="4215742717"/>
                    </a:ext>
                  </a:extLst>
                </a:gridCol>
                <a:gridCol w="1068407">
                  <a:extLst>
                    <a:ext uri="{9D8B030D-6E8A-4147-A177-3AD203B41FA5}">
                      <a16:colId xmlns:a16="http://schemas.microsoft.com/office/drawing/2014/main" val="1969449079"/>
                    </a:ext>
                  </a:extLst>
                </a:gridCol>
              </a:tblGrid>
              <a:tr h="514040">
                <a:tc>
                  <a:txBody>
                    <a:bodyPr/>
                    <a:lstStyle/>
                    <a:p>
                      <a:pPr algn="l">
                        <a:lnSpc>
                          <a:spcPct val="107000"/>
                        </a:lnSpc>
                        <a:spcAft>
                          <a:spcPts val="800"/>
                        </a:spcAft>
                      </a:pPr>
                      <a:r>
                        <a:rPr lang="en-CA" sz="1800">
                          <a:ln>
                            <a:noFill/>
                          </a:ln>
                          <a:solidFill>
                            <a:srgbClr val="FF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ISMC </a:t>
                      </a:r>
                      <a:r>
                        <a:rPr lang="en-CA" sz="1800" u="sng">
                          <a:ln>
                            <a:noFill/>
                          </a:ln>
                          <a:solidFill>
                            <a:srgbClr val="FF0000"/>
                          </a:solidFill>
                          <a:effectLst>
                            <a:outerShdw blurRad="38100" dist="19050" dir="2700000" algn="tl">
                              <a:schemeClr val="dk1">
                                <a:alpha val="40000"/>
                              </a:schemeClr>
                            </a:outerShdw>
                          </a:effectLst>
                          <a:uFill>
                            <a:solidFill>
                              <a:srgbClr val="0563C1"/>
                            </a:solidFill>
                          </a:uFill>
                          <a:latin typeface="Times New Roman" panose="02020603050405020304" pitchFamily="18" charset="0"/>
                          <a:cs typeface="Times New Roman" panose="02020603050405020304" pitchFamily="18" charset="0"/>
                        </a:rPr>
                        <a:t>250@298.2N/m</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algn="just">
                        <a:lnSpc>
                          <a:spcPct val="107000"/>
                        </a:lnSpc>
                        <a:spcAft>
                          <a:spcPts val="800"/>
                        </a:spcAft>
                      </a:pPr>
                      <a:r>
                        <a:rPr lang="en-CA" sz="2200">
                          <a:solidFill>
                            <a:srgbClr val="FF0000"/>
                          </a:solidFill>
                          <a:effectLst/>
                          <a:latin typeface="Times New Roman" panose="02020603050405020304" pitchFamily="18" charset="0"/>
                          <a:cs typeface="Times New Roman" panose="02020603050405020304" pitchFamily="18" charset="0"/>
                        </a:rPr>
                        <a:t>is …………………………………………………………….</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marL="635" algn="just">
                        <a:lnSpc>
                          <a:spcPct val="107000"/>
                        </a:lnSpc>
                        <a:spcAft>
                          <a:spcPts val="800"/>
                        </a:spcAft>
                      </a:pPr>
                      <a:r>
                        <a:rPr lang="en-CA" sz="1800">
                          <a:solidFill>
                            <a:srgbClr val="FF0000"/>
                          </a:solidFill>
                          <a:effectLst/>
                          <a:latin typeface="Times New Roman" panose="02020603050405020304" pitchFamily="18" charset="0"/>
                          <a:cs typeface="Times New Roman" panose="02020603050405020304" pitchFamily="18" charset="0"/>
                        </a:rPr>
                        <a:t>Not safe</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519109036"/>
                  </a:ext>
                </a:extLst>
              </a:tr>
            </a:tbl>
          </a:graphicData>
        </a:graphic>
      </p:graphicFrame>
    </p:spTree>
    <p:extLst>
      <p:ext uri="{BB962C8B-B14F-4D97-AF65-F5344CB8AC3E}">
        <p14:creationId xmlns:p14="http://schemas.microsoft.com/office/powerpoint/2010/main" val="2223034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7BE49-50B1-494D-BE7C-E1C2244B53BD}"/>
              </a:ext>
            </a:extLst>
          </p:cNvPr>
          <p:cNvSpPr txBox="1"/>
          <p:nvPr/>
        </p:nvSpPr>
        <p:spPr>
          <a:xfrm>
            <a:off x="0" y="0"/>
            <a:ext cx="12192000" cy="6684907"/>
          </a:xfrm>
          <a:prstGeom prst="rect">
            <a:avLst/>
          </a:prstGeom>
          <a:noFill/>
        </p:spPr>
        <p:txBody>
          <a:bodyPr wrap="square">
            <a:spAutoFit/>
          </a:bodyPr>
          <a:lstStyle/>
          <a:p>
            <a:pPr marL="1350645">
              <a:lnSpc>
                <a:spcPct val="107000"/>
              </a:lnSpc>
              <a:spcAft>
                <a:spcPts val="800"/>
              </a:spcAft>
            </a:pPr>
            <a:r>
              <a:rPr lang="en-CA" sz="1800">
                <a:solidFill>
                  <a:srgbClr val="000000"/>
                </a:solidFill>
                <a:effectLst/>
                <a:latin typeface="Times New Roman" panose="02020603050405020304" pitchFamily="18" charset="0"/>
                <a:ea typeface="Calibri" panose="020F0502020204030204" pitchFamily="34" charset="0"/>
              </a:rPr>
              <a:t>Buckling class C table for </a:t>
            </a:r>
            <a:r>
              <a:rPr lang="en-CA" sz="1800" err="1">
                <a:solidFill>
                  <a:srgbClr val="000000"/>
                </a:solidFill>
                <a:effectLst/>
                <a:latin typeface="Times New Roman" panose="02020603050405020304" pitchFamily="18" charset="0"/>
                <a:ea typeface="Calibri" panose="020F0502020204030204" pitchFamily="34" charset="0"/>
              </a:rPr>
              <a:t>f</a:t>
            </a:r>
            <a:r>
              <a:rPr lang="en-CA" sz="1800" baseline="-25000" err="1">
                <a:solidFill>
                  <a:srgbClr val="000000"/>
                </a:solidFill>
                <a:effectLst/>
                <a:latin typeface="Times New Roman" panose="02020603050405020304" pitchFamily="18" charset="0"/>
                <a:ea typeface="Calibri" panose="020F0502020204030204" pitchFamily="34" charset="0"/>
              </a:rPr>
              <a:t>cd</a:t>
            </a:r>
            <a:r>
              <a:rPr lang="en-CA" sz="1800">
                <a:solidFill>
                  <a:srgbClr val="000000"/>
                </a:solidFill>
                <a:effectLst/>
                <a:latin typeface="Times New Roman" panose="02020603050405020304" pitchFamily="18" charset="0"/>
                <a:ea typeface="Calibri" panose="020F0502020204030204" pitchFamily="34" charset="0"/>
              </a:rPr>
              <a:t> value </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Thus, Try ISMC </a:t>
            </a:r>
            <a:r>
              <a:rPr lang="en-CA" sz="1800" u="sng">
                <a:solidFill>
                  <a:srgbClr val="0563C1"/>
                </a:solidFill>
                <a:effectLst/>
                <a:uFill>
                  <a:solidFill>
                    <a:srgbClr val="0563C1"/>
                  </a:solidFill>
                </a:uFill>
                <a:latin typeface="Times New Roman" panose="02020603050405020304" pitchFamily="18" charset="0"/>
                <a:ea typeface="Times New Roman" panose="02020603050405020304" pitchFamily="18" charset="0"/>
              </a:rPr>
              <a:t>300@351.2N/mm</a:t>
            </a:r>
            <a:r>
              <a:rPr lang="en-CA" sz="1800" baseline="30000">
                <a:solidFill>
                  <a:srgbClr val="0563C1"/>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433070" indent="-6350">
              <a:lnSpc>
                <a:spcPct val="110000"/>
              </a:lnSpc>
              <a:spcAft>
                <a:spcPts val="1395"/>
              </a:spcAft>
            </a:pPr>
            <a:endParaRPr lang="en-CA" sz="1800">
              <a:solidFill>
                <a:srgbClr val="000000"/>
              </a:solidFill>
              <a:effectLst/>
              <a:latin typeface="Times New Roman" panose="02020603050405020304" pitchFamily="18" charset="0"/>
              <a:ea typeface="Times New Roman" panose="02020603050405020304" pitchFamily="18" charset="0"/>
            </a:endParaRPr>
          </a:p>
          <a:p>
            <a:pPr marL="433070" indent="-6350">
              <a:lnSpc>
                <a:spcPct val="110000"/>
              </a:lnSpc>
              <a:spcAft>
                <a:spcPts val="1395"/>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e </a:t>
            </a:r>
            <a:r>
              <a:rPr lang="en-CA" sz="1800">
                <a:solidFill>
                  <a:srgbClr val="000000"/>
                </a:solidFill>
                <a:effectLst/>
                <a:latin typeface="Times New Roman" panose="02020603050405020304" pitchFamily="18" charset="0"/>
                <a:ea typeface="Times New Roman" panose="02020603050405020304" pitchFamily="18" charset="0"/>
              </a:rPr>
              <a:t>= 75.57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and for buckling curve “C”</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450"/>
              </a:spcAft>
            </a:pP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143.09N/mm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255"/>
              </a:spcAft>
            </a:pP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143.09*(2*4564) N =</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125"/>
              </a:spcAft>
            </a:pPr>
            <a:r>
              <a:rPr lang="en-CA" sz="1800">
                <a:solidFill>
                  <a:srgbClr val="000000"/>
                </a:solidFill>
                <a:effectLst/>
                <a:latin typeface="Times New Roman" panose="02020603050405020304" pitchFamily="18" charset="0"/>
                <a:ea typeface="Times New Roman" panose="02020603050405020304" pitchFamily="18" charset="0"/>
              </a:rPr>
              <a:t>1306.13kN &lt; 1000kN … ok</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b="1">
                <a:effectLst/>
                <a:highlight>
                  <a:srgbClr val="008000"/>
                </a:highlight>
                <a:latin typeface="Times New Roman" panose="02020603050405020304" pitchFamily="18" charset="0"/>
                <a:ea typeface="Times New Roman" panose="02020603050405020304" pitchFamily="18" charset="0"/>
              </a:rPr>
              <a:t>Thus,  ISMC 300@351.2N/mm</a:t>
            </a:r>
            <a:r>
              <a:rPr lang="en-CA" sz="1800" b="1" baseline="30000">
                <a:effectLst/>
                <a:highlight>
                  <a:srgbClr val="008000"/>
                </a:highlight>
                <a:latin typeface="Times New Roman" panose="02020603050405020304" pitchFamily="18" charset="0"/>
                <a:ea typeface="Times New Roman" panose="02020603050405020304" pitchFamily="18" charset="0"/>
              </a:rPr>
              <a:t>2 </a:t>
            </a:r>
            <a:r>
              <a:rPr lang="en-CA" sz="1800" b="1">
                <a:effectLst/>
                <a:highlight>
                  <a:srgbClr val="008000"/>
                </a:highlight>
                <a:latin typeface="Times New Roman" panose="02020603050405020304" pitchFamily="18" charset="0"/>
                <a:ea typeface="Times New Roman" panose="02020603050405020304" pitchFamily="18" charset="0"/>
              </a:rPr>
              <a:t>is safe</a:t>
            </a:r>
            <a:endParaRPr lang="en-CA" sz="1800" b="1">
              <a:effectLst/>
              <a:highlight>
                <a:srgbClr val="008000"/>
              </a:highlight>
              <a:latin typeface="Times New Roman" panose="02020603050405020304" pitchFamily="18" charset="0"/>
              <a:ea typeface="Calibri" panose="020F0502020204030204" pitchFamily="34" charset="0"/>
            </a:endParaRPr>
          </a:p>
          <a:p>
            <a:pPr marL="1350645">
              <a:lnSpc>
                <a:spcPct val="107000"/>
              </a:lnSpc>
              <a:spcAft>
                <a:spcPts val="800"/>
              </a:spcAft>
            </a:pPr>
            <a:endParaRPr lang="en-CA" sz="1400">
              <a:solidFill>
                <a:srgbClr val="000000"/>
              </a:solidFill>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651BADD4-C69F-4328-B4CE-F4EC9FA72897}"/>
              </a:ext>
            </a:extLst>
          </p:cNvPr>
          <p:cNvGraphicFramePr>
            <a:graphicFrameLocks noGrp="1"/>
          </p:cNvGraphicFramePr>
          <p:nvPr>
            <p:extLst>
              <p:ext uri="{D42A27DB-BD31-4B8C-83A1-F6EECF244321}">
                <p14:modId xmlns:p14="http://schemas.microsoft.com/office/powerpoint/2010/main" val="2313021690"/>
              </p:ext>
            </p:extLst>
          </p:nvPr>
        </p:nvGraphicFramePr>
        <p:xfrm>
          <a:off x="838198" y="354638"/>
          <a:ext cx="10515603" cy="919143"/>
        </p:xfrm>
        <a:graphic>
          <a:graphicData uri="http://schemas.openxmlformats.org/drawingml/2006/table">
            <a:tbl>
              <a:tblPr firstRow="1" firstCol="1" bandRow="1"/>
              <a:tblGrid>
                <a:gridCol w="426723">
                  <a:extLst>
                    <a:ext uri="{9D8B030D-6E8A-4147-A177-3AD203B41FA5}">
                      <a16:colId xmlns:a16="http://schemas.microsoft.com/office/drawing/2014/main" val="1334352075"/>
                    </a:ext>
                  </a:extLst>
                </a:gridCol>
                <a:gridCol w="388150">
                  <a:extLst>
                    <a:ext uri="{9D8B030D-6E8A-4147-A177-3AD203B41FA5}">
                      <a16:colId xmlns:a16="http://schemas.microsoft.com/office/drawing/2014/main" val="2591608939"/>
                    </a:ext>
                  </a:extLst>
                </a:gridCol>
                <a:gridCol w="388150">
                  <a:extLst>
                    <a:ext uri="{9D8B030D-6E8A-4147-A177-3AD203B41FA5}">
                      <a16:colId xmlns:a16="http://schemas.microsoft.com/office/drawing/2014/main" val="1128735326"/>
                    </a:ext>
                  </a:extLst>
                </a:gridCol>
                <a:gridCol w="388150">
                  <a:extLst>
                    <a:ext uri="{9D8B030D-6E8A-4147-A177-3AD203B41FA5}">
                      <a16:colId xmlns:a16="http://schemas.microsoft.com/office/drawing/2014/main" val="835313695"/>
                    </a:ext>
                  </a:extLst>
                </a:gridCol>
                <a:gridCol w="388150">
                  <a:extLst>
                    <a:ext uri="{9D8B030D-6E8A-4147-A177-3AD203B41FA5}">
                      <a16:colId xmlns:a16="http://schemas.microsoft.com/office/drawing/2014/main" val="1777777757"/>
                    </a:ext>
                  </a:extLst>
                </a:gridCol>
                <a:gridCol w="388150">
                  <a:extLst>
                    <a:ext uri="{9D8B030D-6E8A-4147-A177-3AD203B41FA5}">
                      <a16:colId xmlns:a16="http://schemas.microsoft.com/office/drawing/2014/main" val="130864480"/>
                    </a:ext>
                  </a:extLst>
                </a:gridCol>
                <a:gridCol w="388150">
                  <a:extLst>
                    <a:ext uri="{9D8B030D-6E8A-4147-A177-3AD203B41FA5}">
                      <a16:colId xmlns:a16="http://schemas.microsoft.com/office/drawing/2014/main" val="1568358204"/>
                    </a:ext>
                  </a:extLst>
                </a:gridCol>
                <a:gridCol w="388150">
                  <a:extLst>
                    <a:ext uri="{9D8B030D-6E8A-4147-A177-3AD203B41FA5}">
                      <a16:colId xmlns:a16="http://schemas.microsoft.com/office/drawing/2014/main" val="3984302518"/>
                    </a:ext>
                  </a:extLst>
                </a:gridCol>
                <a:gridCol w="388150">
                  <a:extLst>
                    <a:ext uri="{9D8B030D-6E8A-4147-A177-3AD203B41FA5}">
                      <a16:colId xmlns:a16="http://schemas.microsoft.com/office/drawing/2014/main" val="427105737"/>
                    </a:ext>
                  </a:extLst>
                </a:gridCol>
                <a:gridCol w="388150">
                  <a:extLst>
                    <a:ext uri="{9D8B030D-6E8A-4147-A177-3AD203B41FA5}">
                      <a16:colId xmlns:a16="http://schemas.microsoft.com/office/drawing/2014/main" val="1769489772"/>
                    </a:ext>
                  </a:extLst>
                </a:gridCol>
                <a:gridCol w="430340">
                  <a:extLst>
                    <a:ext uri="{9D8B030D-6E8A-4147-A177-3AD203B41FA5}">
                      <a16:colId xmlns:a16="http://schemas.microsoft.com/office/drawing/2014/main" val="3541279794"/>
                    </a:ext>
                  </a:extLst>
                </a:gridCol>
                <a:gridCol w="430340">
                  <a:extLst>
                    <a:ext uri="{9D8B030D-6E8A-4147-A177-3AD203B41FA5}">
                      <a16:colId xmlns:a16="http://schemas.microsoft.com/office/drawing/2014/main" val="1469664124"/>
                    </a:ext>
                  </a:extLst>
                </a:gridCol>
                <a:gridCol w="430340">
                  <a:extLst>
                    <a:ext uri="{9D8B030D-6E8A-4147-A177-3AD203B41FA5}">
                      <a16:colId xmlns:a16="http://schemas.microsoft.com/office/drawing/2014/main" val="2112545692"/>
                    </a:ext>
                  </a:extLst>
                </a:gridCol>
                <a:gridCol w="430340">
                  <a:extLst>
                    <a:ext uri="{9D8B030D-6E8A-4147-A177-3AD203B41FA5}">
                      <a16:colId xmlns:a16="http://schemas.microsoft.com/office/drawing/2014/main" val="2175171496"/>
                    </a:ext>
                  </a:extLst>
                </a:gridCol>
                <a:gridCol w="430340">
                  <a:extLst>
                    <a:ext uri="{9D8B030D-6E8A-4147-A177-3AD203B41FA5}">
                      <a16:colId xmlns:a16="http://schemas.microsoft.com/office/drawing/2014/main" val="2424549270"/>
                    </a:ext>
                  </a:extLst>
                </a:gridCol>
                <a:gridCol w="430340">
                  <a:extLst>
                    <a:ext uri="{9D8B030D-6E8A-4147-A177-3AD203B41FA5}">
                      <a16:colId xmlns:a16="http://schemas.microsoft.com/office/drawing/2014/main" val="279120710"/>
                    </a:ext>
                  </a:extLst>
                </a:gridCol>
                <a:gridCol w="430340">
                  <a:extLst>
                    <a:ext uri="{9D8B030D-6E8A-4147-A177-3AD203B41FA5}">
                      <a16:colId xmlns:a16="http://schemas.microsoft.com/office/drawing/2014/main" val="3986958745"/>
                    </a:ext>
                  </a:extLst>
                </a:gridCol>
                <a:gridCol w="430340">
                  <a:extLst>
                    <a:ext uri="{9D8B030D-6E8A-4147-A177-3AD203B41FA5}">
                      <a16:colId xmlns:a16="http://schemas.microsoft.com/office/drawing/2014/main" val="1182034995"/>
                    </a:ext>
                  </a:extLst>
                </a:gridCol>
                <a:gridCol w="430340">
                  <a:extLst>
                    <a:ext uri="{9D8B030D-6E8A-4147-A177-3AD203B41FA5}">
                      <a16:colId xmlns:a16="http://schemas.microsoft.com/office/drawing/2014/main" val="1853471152"/>
                    </a:ext>
                  </a:extLst>
                </a:gridCol>
                <a:gridCol w="392971">
                  <a:extLst>
                    <a:ext uri="{9D8B030D-6E8A-4147-A177-3AD203B41FA5}">
                      <a16:colId xmlns:a16="http://schemas.microsoft.com/office/drawing/2014/main" val="3236094559"/>
                    </a:ext>
                  </a:extLst>
                </a:gridCol>
                <a:gridCol w="392971">
                  <a:extLst>
                    <a:ext uri="{9D8B030D-6E8A-4147-A177-3AD203B41FA5}">
                      <a16:colId xmlns:a16="http://schemas.microsoft.com/office/drawing/2014/main" val="2743097191"/>
                    </a:ext>
                  </a:extLst>
                </a:gridCol>
                <a:gridCol w="392971">
                  <a:extLst>
                    <a:ext uri="{9D8B030D-6E8A-4147-A177-3AD203B41FA5}">
                      <a16:colId xmlns:a16="http://schemas.microsoft.com/office/drawing/2014/main" val="4170221072"/>
                    </a:ext>
                  </a:extLst>
                </a:gridCol>
                <a:gridCol w="392971">
                  <a:extLst>
                    <a:ext uri="{9D8B030D-6E8A-4147-A177-3AD203B41FA5}">
                      <a16:colId xmlns:a16="http://schemas.microsoft.com/office/drawing/2014/main" val="762710806"/>
                    </a:ext>
                  </a:extLst>
                </a:gridCol>
                <a:gridCol w="392971">
                  <a:extLst>
                    <a:ext uri="{9D8B030D-6E8A-4147-A177-3AD203B41FA5}">
                      <a16:colId xmlns:a16="http://schemas.microsoft.com/office/drawing/2014/main" val="3165371127"/>
                    </a:ext>
                  </a:extLst>
                </a:gridCol>
                <a:gridCol w="392971">
                  <a:extLst>
                    <a:ext uri="{9D8B030D-6E8A-4147-A177-3AD203B41FA5}">
                      <a16:colId xmlns:a16="http://schemas.microsoft.com/office/drawing/2014/main" val="585456264"/>
                    </a:ext>
                  </a:extLst>
                </a:gridCol>
                <a:gridCol w="364644">
                  <a:extLst>
                    <a:ext uri="{9D8B030D-6E8A-4147-A177-3AD203B41FA5}">
                      <a16:colId xmlns:a16="http://schemas.microsoft.com/office/drawing/2014/main" val="645277096"/>
                    </a:ext>
                  </a:extLst>
                </a:gridCol>
              </a:tblGrid>
              <a:tr h="311002">
                <a:tc>
                  <a:txBody>
                    <a:bodyPr/>
                    <a:lstStyle/>
                    <a:p>
                      <a:pPr algn="l">
                        <a:lnSpc>
                          <a:spcPct val="107000"/>
                        </a:lnSpc>
                        <a:spcAft>
                          <a:spcPts val="800"/>
                        </a:spcAft>
                      </a:pPr>
                      <a:r>
                        <a:rPr lang="en-CA" sz="1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230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250</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988769"/>
                  </a:ext>
                </a:extLst>
              </a:tr>
              <a:tr h="311002">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r>
                        <a:rPr lang="en-CA" sz="10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cd</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211</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198</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168</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152</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121</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94.6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83.7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74.3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66.2</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59.2</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53.3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48.1</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43.6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39.7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36.3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33.3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28.3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26.2</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844138"/>
                  </a:ext>
                </a:extLst>
              </a:tr>
              <a:tr h="297139">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1.09</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0.94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0.81</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0.59</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0.52</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0.45</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0.39</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0.27</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0.24</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0.21</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0.19</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800"/>
                        </a:spcAft>
                      </a:pPr>
                      <a:r>
                        <a:rPr lang="en-CA" sz="10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CA" sz="10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141731"/>
                  </a:ext>
                </a:extLst>
              </a:tr>
            </a:tbl>
          </a:graphicData>
        </a:graphic>
      </p:graphicFrame>
      <p:graphicFrame>
        <p:nvGraphicFramePr>
          <p:cNvPr id="5" name="Table 4">
            <a:extLst>
              <a:ext uri="{FF2B5EF4-FFF2-40B4-BE49-F238E27FC236}">
                <a16:creationId xmlns:a16="http://schemas.microsoft.com/office/drawing/2014/main" id="{965DE4F7-E283-4420-808F-07D4ABA29246}"/>
              </a:ext>
            </a:extLst>
          </p:cNvPr>
          <p:cNvGraphicFramePr>
            <a:graphicFrameLocks noGrp="1"/>
          </p:cNvGraphicFramePr>
          <p:nvPr>
            <p:extLst>
              <p:ext uri="{D42A27DB-BD31-4B8C-83A1-F6EECF244321}">
                <p14:modId xmlns:p14="http://schemas.microsoft.com/office/powerpoint/2010/main" val="2014147389"/>
              </p:ext>
            </p:extLst>
          </p:nvPr>
        </p:nvGraphicFramePr>
        <p:xfrm>
          <a:off x="1038687" y="2300301"/>
          <a:ext cx="8932197" cy="1324610"/>
        </p:xfrm>
        <a:graphic>
          <a:graphicData uri="http://schemas.openxmlformats.org/drawingml/2006/table">
            <a:tbl>
              <a:tblPr firstRow="1" firstCol="1" bandRow="1"/>
              <a:tblGrid>
                <a:gridCol w="4802504">
                  <a:extLst>
                    <a:ext uri="{9D8B030D-6E8A-4147-A177-3AD203B41FA5}">
                      <a16:colId xmlns:a16="http://schemas.microsoft.com/office/drawing/2014/main" val="1161254125"/>
                    </a:ext>
                  </a:extLst>
                </a:gridCol>
                <a:gridCol w="4129693">
                  <a:extLst>
                    <a:ext uri="{9D8B030D-6E8A-4147-A177-3AD203B41FA5}">
                      <a16:colId xmlns:a16="http://schemas.microsoft.com/office/drawing/2014/main" val="1993980378"/>
                    </a:ext>
                  </a:extLst>
                </a:gridCol>
              </a:tblGrid>
              <a:tr h="281940">
                <a:tc>
                  <a:txBody>
                    <a:bodyPr/>
                    <a:lstStyle/>
                    <a:p>
                      <a:pPr marR="4445" indent="630555"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area provided by 2 ISMC = 2*4564</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9128mm</a:t>
                      </a:r>
                      <a:r>
                        <a:rPr lang="en-CA" sz="1800" baseline="30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&gt; 6666.67mm</a:t>
                      </a:r>
                      <a:r>
                        <a:rPr lang="en-CA" sz="1800" baseline="30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004603808"/>
                  </a:ext>
                </a:extLst>
              </a:tr>
              <a:tr h="38036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139763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r</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	</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118.10mm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881888966"/>
                  </a:ext>
                </a:extLst>
              </a:tr>
              <a:tr h="365760">
                <a:tc>
                  <a:txBody>
                    <a:bodyPr/>
                    <a:lstStyle/>
                    <a:p>
                      <a:pPr algn="l">
                        <a:lnSpc>
                          <a:spcPct val="107000"/>
                        </a:lnSpc>
                        <a:spcAft>
                          <a:spcPts val="800"/>
                        </a:spcAft>
                        <a:tabLst>
                          <a:tab pos="2428240"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212534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8500/118.1	= 71.97</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2864341332"/>
                  </a:ext>
                </a:extLst>
              </a:tr>
              <a:tr h="29654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(ʎ</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tabLst>
                          <a:tab pos="3491230" algn="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1.05*71.97	= 75.57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533867498"/>
                  </a:ext>
                </a:extLst>
              </a:tr>
            </a:tbl>
          </a:graphicData>
        </a:graphic>
      </p:graphicFrame>
    </p:spTree>
    <p:extLst>
      <p:ext uri="{BB962C8B-B14F-4D97-AF65-F5344CB8AC3E}">
        <p14:creationId xmlns:p14="http://schemas.microsoft.com/office/powerpoint/2010/main" val="2690280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5CBB1-71AA-4667-BE2C-6968CB978B6A}"/>
              </a:ext>
            </a:extLst>
          </p:cNvPr>
          <p:cNvSpPr>
            <a:spLocks noGrp="1"/>
          </p:cNvSpPr>
          <p:nvPr>
            <p:ph idx="1"/>
          </p:nvPr>
        </p:nvSpPr>
        <p:spPr>
          <a:xfrm>
            <a:off x="0" y="-2"/>
            <a:ext cx="12191999" cy="6858001"/>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A) Arrangement 1 – Channels are placed back to back</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M.O.I. </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M.O.I. </a:t>
            </a:r>
            <a:r>
              <a:rPr lang="en-IN" sz="1800" baseline="-25000">
                <a:latin typeface="Times New Roman" panose="02020603050405020304" pitchFamily="18" charset="0"/>
                <a:cs typeface="Times New Roman" panose="02020603050405020304" pitchFamily="18" charset="0"/>
              </a:rPr>
              <a:t>y</a:t>
            </a: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)^2)</a:t>
            </a:r>
          </a:p>
          <a:p>
            <a:pPr marL="0" indent="0">
              <a:buNone/>
            </a:pPr>
            <a:r>
              <a:rPr lang="en-IN" sz="1800">
                <a:latin typeface="Times New Roman" panose="02020603050405020304" pitchFamily="18" charset="0"/>
                <a:cs typeface="Times New Roman" panose="02020603050405020304" pitchFamily="18" charset="0"/>
              </a:rPr>
              <a:t>			2*6262.6*10000 = 2(310.8*10000 + 4564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183.103 mm = 183.5 mm</a:t>
            </a:r>
          </a:p>
          <a:p>
            <a:pPr marL="0" indent="0">
              <a:buNone/>
            </a:pPr>
            <a:r>
              <a:rPr lang="en-IN" sz="1800">
                <a:latin typeface="Times New Roman" panose="02020603050405020304" pitchFamily="18" charset="0"/>
                <a:cs typeface="Times New Roman" panose="02020603050405020304" pitchFamily="18" charset="0"/>
              </a:rPr>
              <a:t>		Thus place channels back to back at a spacing of 183.5 mm</a:t>
            </a:r>
          </a:p>
          <a:p>
            <a:pPr marL="0" indent="0">
              <a:buNone/>
            </a:pPr>
            <a:r>
              <a:rPr lang="en-IN" sz="1800">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(183.5 +50+50)cot45 * 2 = 567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567/</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567/26.1 = 21.724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75.57 = 52.899 &gt; 21.724 (OK)</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Design shear for lacing (V0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(V/N) *cosec (45) = 17.68 KN</a:t>
            </a:r>
          </a:p>
          <a:p>
            <a:pPr marL="0" indent="0">
              <a:buNone/>
            </a:pPr>
            <a:endParaRPr lang="en-IN" sz="600">
              <a:latin typeface="Times New Roman" panose="02020603050405020304" pitchFamily="18" charset="0"/>
              <a:cs typeface="Times New Roman" panose="02020603050405020304" pitchFamily="18" charset="0"/>
            </a:endParaRPr>
          </a:p>
        </p:txBody>
      </p:sp>
      <p:pic>
        <p:nvPicPr>
          <p:cNvPr id="4" name="Picture 3" descr="A picture containing text, appliance, kitchen appliance, stove&#10;&#10;Description automatically generated">
            <a:extLst>
              <a:ext uri="{FF2B5EF4-FFF2-40B4-BE49-F238E27FC236}">
                <a16:creationId xmlns:a16="http://schemas.microsoft.com/office/drawing/2014/main" id="{786B23D0-C18E-45CE-A87E-F30EA877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126" y="275208"/>
            <a:ext cx="3795249" cy="2382221"/>
          </a:xfrm>
          <a:prstGeom prst="rect">
            <a:avLst/>
          </a:prstGeom>
        </p:spPr>
      </p:pic>
      <p:pic>
        <p:nvPicPr>
          <p:cNvPr id="6" name="Picture 5" descr="Diagram, engineering drawing&#10;&#10;Description automatically generated">
            <a:extLst>
              <a:ext uri="{FF2B5EF4-FFF2-40B4-BE49-F238E27FC236}">
                <a16:creationId xmlns:a16="http://schemas.microsoft.com/office/drawing/2014/main" id="{1E823C0D-9368-4E52-A14F-FFF734948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2059" y="2968149"/>
            <a:ext cx="3071793" cy="2270003"/>
          </a:xfrm>
          <a:prstGeom prst="rect">
            <a:avLst/>
          </a:prstGeom>
        </p:spPr>
      </p:pic>
    </p:spTree>
    <p:extLst>
      <p:ext uri="{BB962C8B-B14F-4D97-AF65-F5344CB8AC3E}">
        <p14:creationId xmlns:p14="http://schemas.microsoft.com/office/powerpoint/2010/main" val="414846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1DDA-DA07-40CA-96D8-EAF01DB19521}"/>
              </a:ext>
            </a:extLst>
          </p:cNvPr>
          <p:cNvSpPr>
            <a:spLocks noGrp="1"/>
          </p:cNvSpPr>
          <p:nvPr>
            <p:ph idx="1"/>
          </p:nvPr>
        </p:nvSpPr>
        <p:spPr>
          <a:xfrm>
            <a:off x="491970" y="0"/>
            <a:ext cx="11484005" cy="6858000"/>
          </a:xfrm>
        </p:spPr>
        <p:txBody>
          <a:bodyPr>
            <a:normAutofit/>
          </a:bodyPr>
          <a:lstStyle/>
          <a:p>
            <a:pPr marL="0" indent="0">
              <a:buNone/>
            </a:pPr>
            <a:r>
              <a:rPr lang="en-IN" sz="1800" b="1">
                <a:latin typeface="Times New Roman" panose="02020603050405020304" pitchFamily="18" charset="0"/>
                <a:cs typeface="Times New Roman" panose="02020603050405020304" pitchFamily="18" charset="0"/>
              </a:rPr>
              <a:t>Section of lacing flat</a:t>
            </a:r>
          </a:p>
          <a:p>
            <a:pPr marL="0" indent="0">
              <a:buNone/>
            </a:pPr>
            <a:r>
              <a:rPr lang="en-IN" sz="1800">
                <a:latin typeface="Times New Roman" panose="02020603050405020304" pitchFamily="18" charset="0"/>
                <a:cs typeface="Times New Roman" panose="02020603050405020304" pitchFamily="18" charset="0"/>
              </a:rPr>
              <a:t>	Using 16 mm diameter bolts, minimum width of lacing flat required = 3 x 16 = 48 mm = 55 mm</a:t>
            </a:r>
          </a:p>
          <a:p>
            <a:pPr marL="0" indent="0">
              <a:buNone/>
            </a:pPr>
            <a:r>
              <a:rPr lang="en-IN" sz="1800">
                <a:latin typeface="Times New Roman" panose="02020603050405020304" pitchFamily="18" charset="0"/>
                <a:cs typeface="Times New Roman" panose="02020603050405020304" pitchFamily="18" charset="0"/>
              </a:rPr>
              <a:t>Thus minimum thickness of lacing flat</a:t>
            </a:r>
          </a:p>
          <a:p>
            <a:pPr marL="0" indent="0">
              <a:buNone/>
            </a:pPr>
            <a:r>
              <a:rPr lang="en-IN" sz="1800">
                <a:latin typeface="Times New Roman" panose="02020603050405020304" pitchFamily="18" charset="0"/>
                <a:cs typeface="Times New Roman" panose="02020603050405020304" pitchFamily="18" charset="0"/>
              </a:rPr>
              <a:t>				= 1/40 ( Distance between the inner end bolts)</a:t>
            </a:r>
          </a:p>
          <a:p>
            <a:pPr marL="0" indent="0">
              <a:buNone/>
            </a:pPr>
            <a:r>
              <a:rPr lang="en-IN" sz="1800">
                <a:latin typeface="Times New Roman" panose="02020603050405020304" pitchFamily="18" charset="0"/>
                <a:cs typeface="Times New Roman" panose="02020603050405020304" pitchFamily="18" charset="0"/>
              </a:rPr>
              <a:t>				= 1/40 ( 183.5 + 50 +50)cosec 45</a:t>
            </a:r>
          </a:p>
          <a:p>
            <a:pPr marL="0" indent="0">
              <a:buNone/>
            </a:pPr>
            <a:r>
              <a:rPr lang="en-IN" sz="1800">
                <a:latin typeface="Times New Roman" panose="02020603050405020304" pitchFamily="18" charset="0"/>
                <a:cs typeface="Times New Roman" panose="02020603050405020304" pitchFamily="18" charset="0"/>
              </a:rPr>
              <a:t>				= 10.02 mm = 12 mm</a:t>
            </a:r>
          </a:p>
          <a:p>
            <a:pPr marL="0" indent="0">
              <a:buNone/>
            </a:pPr>
            <a:r>
              <a:rPr lang="en-IN" sz="1800">
                <a:latin typeface="Times New Roman" panose="02020603050405020304" pitchFamily="18" charset="0"/>
                <a:cs typeface="Times New Roman" panose="02020603050405020304" pitchFamily="18" charset="0"/>
              </a:rPr>
              <a:t>	Therefore provide lacing flat of size 55 x 12 mm( 55 ISF 12mm)</a:t>
            </a:r>
          </a:p>
          <a:p>
            <a:pPr marL="0" indent="0">
              <a:buNone/>
            </a:pPr>
            <a:r>
              <a:rPr lang="en-IN" sz="1800">
                <a:latin typeface="Times New Roman" panose="02020603050405020304" pitchFamily="18" charset="0"/>
                <a:cs typeface="Times New Roman" panose="02020603050405020304" pitchFamily="18" charset="0"/>
              </a:rPr>
              <a:t>	Minimum radius of gyration, </a:t>
            </a:r>
          </a:p>
          <a:p>
            <a:pPr marL="0" indent="0">
              <a:buNone/>
            </a:pPr>
            <a:r>
              <a:rPr lang="en-IN" sz="1800">
                <a:latin typeface="Times New Roman" panose="02020603050405020304" pitchFamily="18" charset="0"/>
                <a:cs typeface="Times New Roman" panose="02020603050405020304" pitchFamily="18" charset="0"/>
              </a:rPr>
              <a:t>				R = t/sqrt(12) = 12/sqrt(12) = 3.464</a:t>
            </a:r>
          </a:p>
          <a:p>
            <a:pPr marL="0" indent="0">
              <a:buNone/>
            </a:pPr>
            <a:r>
              <a:rPr lang="en-IN" sz="1800">
                <a:latin typeface="Times New Roman" panose="02020603050405020304" pitchFamily="18" charset="0"/>
                <a:cs typeface="Times New Roman" panose="02020603050405020304" pitchFamily="18" charset="0"/>
              </a:rPr>
              <a:t>Slenderness ratio, L/r = 283.5 cosec 45/3.464 = 115.74 &lt; 145</a:t>
            </a:r>
          </a:p>
          <a:p>
            <a:pPr marL="0" indent="0">
              <a:buNone/>
            </a:pPr>
            <a:r>
              <a:rPr lang="en-IN" sz="1800">
                <a:latin typeface="Times New Roman" panose="02020603050405020304" pitchFamily="18" charset="0"/>
                <a:cs typeface="Times New Roman" panose="02020603050405020304" pitchFamily="18" charset="0"/>
              </a:rPr>
              <a:t>			For l/r = 115.74,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250 N/mm</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 and for buckling curve c</a:t>
            </a:r>
          </a:p>
          <a:p>
            <a:pPr marL="0" indent="0">
              <a:buNone/>
            </a:pPr>
            <a:r>
              <a:rPr lang="en-IN" sz="1800">
                <a:latin typeface="Times New Roman" panose="02020603050405020304" pitchFamily="18" charset="0"/>
                <a:cs typeface="Times New Roman" panose="02020603050405020304" pitchFamily="18" charset="0"/>
              </a:rPr>
              <a:t>	Design compressive stress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88.34 N/mm</a:t>
            </a:r>
            <a:r>
              <a:rPr lang="en-IN" sz="1800" baseline="30000">
                <a:latin typeface="Times New Roman" panose="02020603050405020304" pitchFamily="18" charset="0"/>
                <a:cs typeface="Times New Roman" panose="02020603050405020304" pitchFamily="18" charset="0"/>
              </a:rPr>
              <a:t>2</a:t>
            </a:r>
          </a:p>
          <a:p>
            <a:pPr marL="0" indent="0">
              <a:buNone/>
            </a:pPr>
            <a:r>
              <a:rPr lang="en-IN" sz="1800">
                <a:latin typeface="Times New Roman" panose="02020603050405020304" pitchFamily="18" charset="0"/>
                <a:cs typeface="Times New Roman" panose="02020603050405020304" pitchFamily="18" charset="0"/>
              </a:rPr>
              <a:t>	Therefore, Design compressive strength (</a:t>
            </a:r>
            <a:r>
              <a:rPr lang="en-IN" sz="1800" err="1">
                <a:latin typeface="Times New Roman" panose="02020603050405020304" pitchFamily="18" charset="0"/>
                <a:cs typeface="Times New Roman" panose="02020603050405020304" pitchFamily="18" charset="0"/>
              </a:rPr>
              <a:t>P</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x A</a:t>
            </a:r>
          </a:p>
          <a:p>
            <a:pPr marL="0" indent="0">
              <a:buNone/>
            </a:pPr>
            <a:r>
              <a:rPr lang="en-IN" sz="1800">
                <a:latin typeface="Times New Roman" panose="02020603050405020304" pitchFamily="18" charset="0"/>
                <a:cs typeface="Times New Roman" panose="02020603050405020304" pitchFamily="18" charset="0"/>
              </a:rPr>
              <a:t>						= 88.34 x (55 x 12) N</a:t>
            </a:r>
          </a:p>
          <a:p>
            <a:pPr marL="0" indent="0">
              <a:buNone/>
            </a:pPr>
            <a:r>
              <a:rPr lang="en-IN" sz="1800">
                <a:latin typeface="Times New Roman" panose="02020603050405020304" pitchFamily="18" charset="0"/>
                <a:cs typeface="Times New Roman" panose="02020603050405020304" pitchFamily="18" charset="0"/>
              </a:rPr>
              <a:t>						= 58.3 KN (&gt;17.68 KN)</a:t>
            </a:r>
          </a:p>
          <a:p>
            <a:pPr marL="0" indent="0">
              <a:buNone/>
            </a:pPr>
            <a:r>
              <a:rPr lang="en-IN" sz="1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05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186431" y="0"/>
                <a:ext cx="11780668"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𝐵</m:t>
                          </m:r>
                          <m:r>
                            <a:rPr lang="en-IN" sz="1800" b="0" i="1" smtClean="0">
                              <a:latin typeface="Cambria Math" panose="02040503050406030204" pitchFamily="18" charset="0"/>
                            </a:rPr>
                            <m:t>−</m:t>
                          </m:r>
                          <m:r>
                            <a:rPr lang="en-IN" sz="1800" b="0" i="1" smtClean="0">
                              <a:latin typeface="Cambria Math" panose="02040503050406030204" pitchFamily="18" charset="0"/>
                            </a:rPr>
                            <m:t>𝑑𝑜</m:t>
                          </m:r>
                        </m:e>
                      </m:d>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𝑡</m:t>
                          </m:r>
                          <m:r>
                            <a:rPr lang="en-IN" sz="1800" b="0" i="1" smtClean="0">
                              <a:latin typeface="Cambria Math" panose="02040503050406030204" pitchFamily="18" charset="0"/>
                            </a:rPr>
                            <m:t> . </m:t>
                          </m:r>
                          <m:r>
                            <a:rPr lang="en-IN" sz="1800" b="0" i="1" smtClean="0">
                              <a:latin typeface="Cambria Math" panose="02040503050406030204" pitchFamily="18" charset="0"/>
                            </a:rPr>
                            <m:t>𝑓𝑢</m:t>
                          </m:r>
                        </m:num>
                        <m:den>
                          <m:r>
                            <a:rPr lang="en-IN" sz="1800" b="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1</m:t>
                          </m:r>
                        </m:den>
                      </m:f>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55−18</m:t>
                          </m:r>
                        </m:e>
                      </m:d>
                      <m:r>
                        <a:rPr lang="en-IN" sz="1800" b="0" i="1" smtClean="0">
                          <a:latin typeface="Cambria Math" panose="02040503050406030204" pitchFamily="18" charset="0"/>
                        </a:rPr>
                        <m:t> </m:t>
                      </m:r>
                      <m:r>
                        <a:rPr lang="en-IN" sz="1800" b="0" i="1" smtClean="0">
                          <a:latin typeface="Cambria Math" panose="02040503050406030204" pitchFamily="18" charset="0"/>
                        </a:rPr>
                        <m:t>𝑥</m:t>
                      </m:r>
                      <m:r>
                        <a:rPr lang="en-IN" sz="1800" b="0" i="1" smtClean="0">
                          <a:latin typeface="Cambria Math" panose="02040503050406030204" pitchFamily="18" charset="0"/>
                        </a:rPr>
                        <m:t> 12 </m:t>
                      </m:r>
                      <m:r>
                        <a:rPr lang="en-IN" sz="1800" b="0" i="1" smtClean="0">
                          <a:latin typeface="Cambria Math" panose="02040503050406030204" pitchFamily="18" charset="0"/>
                        </a:rPr>
                        <m:t>𝑥</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=131.07 </m:t>
                      </m:r>
                      <m:r>
                        <a:rPr lang="en-IN" sz="1800" b="0" i="1" smtClean="0">
                          <a:latin typeface="Cambria Math" panose="02040503050406030204" pitchFamily="18" charset="0"/>
                        </a:rPr>
                        <m:t>𝑘𝑁</m:t>
                      </m:r>
                    </m:oMath>
                  </m:oMathPara>
                </a14:m>
                <a:endParaRPr lang="en-IN" sz="1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r>
                            <a:rPr lang="en-IN" sz="1800" b="0" i="1" smtClean="0">
                              <a:latin typeface="Cambria Math" panose="02040503050406030204" pitchFamily="18" charset="0"/>
                            </a:rPr>
                            <m:t>𝐴𝑔</m:t>
                          </m:r>
                          <m:r>
                            <a:rPr lang="en-IN" sz="1800" b="0" i="1" smtClean="0">
                              <a:latin typeface="Cambria Math" panose="02040503050406030204" pitchFamily="18" charset="0"/>
                            </a:rPr>
                            <m:t> </m:t>
                          </m:r>
                          <m:r>
                            <a:rPr lang="en-IN" sz="1800" b="0" i="1" smtClean="0">
                              <a:latin typeface="Cambria Math" panose="02040503050406030204" pitchFamily="18" charset="0"/>
                            </a:rPr>
                            <m:t>𝑓𝑦</m:t>
                          </m:r>
                        </m:num>
                        <m:den>
                          <m:r>
                            <a:rPr lang="en-IN" sz="180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0</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 ∗12</m:t>
                              </m:r>
                            </m:e>
                          </m:d>
                          <m:r>
                            <a:rPr lang="en-IN" sz="1800" b="0" i="1" smtClean="0">
                              <a:latin typeface="Cambria Math" panose="02040503050406030204" pitchFamily="18" charset="0"/>
                            </a:rPr>
                            <m:t>∗250</m:t>
                          </m:r>
                        </m:num>
                        <m:den>
                          <m:r>
                            <a:rPr lang="en-IN" sz="1800" b="0" i="1" smtClean="0">
                              <a:latin typeface="Cambria Math" panose="02040503050406030204" pitchFamily="18" charset="0"/>
                            </a:rPr>
                            <m:t>1.1</m:t>
                          </m:r>
                        </m:den>
                      </m:f>
                      <m:r>
                        <a:rPr lang="en-IN" sz="1800" b="0" i="1" smtClean="0">
                          <a:latin typeface="Cambria Math" panose="02040503050406030204" pitchFamily="18" charset="0"/>
                        </a:rPr>
                        <m:t>=150 </m:t>
                      </m:r>
                      <m:r>
                        <a:rPr lang="en-IN" sz="1800" b="0" i="1" smtClean="0">
                          <a:latin typeface="Cambria Math" panose="02040503050406030204" pitchFamily="18" charset="0"/>
                        </a:rPr>
                        <m:t>𝐾𝑁</m:t>
                      </m:r>
                    </m:oMath>
                  </m:oMathPara>
                </a14:m>
                <a:endParaRPr lang="en-IN" sz="1800" b="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Thus, tensile strength of lacing bar is minimum of above two values  i.e. 131.07 KN &gt; 17.68 KN</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∗1∗16∗12∗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=157.44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a:t>
                </a:r>
              </a:p>
              <a:p>
                <a:pPr marL="0" indent="0">
                  <a:buNone/>
                </a:pPr>
                <a:r>
                  <a:rPr lang="en-IN" sz="1800">
                    <a:latin typeface="Times New Roman" panose="02020603050405020304" pitchFamily="18" charset="0"/>
                    <a:cs typeface="Times New Roman" panose="02020603050405020304" pitchFamily="18" charset="0"/>
                  </a:rPr>
                  <a:t>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186431" y="0"/>
                <a:ext cx="11780668" cy="6858000"/>
              </a:xfrm>
              <a:blipFill>
                <a:blip r:embed="rId2"/>
                <a:stretch>
                  <a:fillRect l="-466" t="-800"/>
                </a:stretch>
              </a:blipFill>
            </p:spPr>
            <p:txBody>
              <a:bodyPr/>
              <a:lstStyle/>
              <a:p>
                <a:r>
                  <a:rPr lang="en-US">
                    <a:noFill/>
                  </a:rPr>
                  <a:t> </a:t>
                </a:r>
              </a:p>
            </p:txBody>
          </p:sp>
        </mc:Fallback>
      </mc:AlternateContent>
    </p:spTree>
    <p:extLst>
      <p:ext uri="{BB962C8B-B14F-4D97-AF65-F5344CB8AC3E}">
        <p14:creationId xmlns:p14="http://schemas.microsoft.com/office/powerpoint/2010/main" val="185710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8E567-F2AC-48FF-8057-3A6A5BDC2915}"/>
              </a:ext>
            </a:extLst>
          </p:cNvPr>
          <p:cNvSpPr txBox="1"/>
          <p:nvPr/>
        </p:nvSpPr>
        <p:spPr>
          <a:xfrm>
            <a:off x="362858" y="333829"/>
            <a:ext cx="11457667" cy="5047536"/>
          </a:xfrm>
          <a:prstGeom prst="rect">
            <a:avLst/>
          </a:prstGeom>
          <a:noFill/>
        </p:spPr>
        <p:txBody>
          <a:bodyPr wrap="square">
            <a:spAutoFit/>
          </a:bodyPr>
          <a:lstStyle/>
          <a:p>
            <a:pPr algn="l"/>
            <a:r>
              <a:rPr lang="en-CA" b="0" i="0" u="none" strike="noStrike" baseline="0">
                <a:latin typeface="Times New Roman" panose="02020603050405020304" pitchFamily="18" charset="0"/>
                <a:cs typeface="Times New Roman" panose="02020603050405020304" pitchFamily="18" charset="0"/>
              </a:rPr>
              <a:t>3. The maximum pitch:</a:t>
            </a:r>
          </a:p>
          <a:p>
            <a:pPr algn="l"/>
            <a:r>
              <a:rPr lang="en-US" b="0" i="0" u="none" strike="noStrike" baseline="0">
                <a:latin typeface="Times New Roman" panose="02020603050405020304" pitchFamily="18" charset="0"/>
                <a:cs typeface="Times New Roman" panose="02020603050405020304" pitchFamily="18" charset="0"/>
              </a:rPr>
              <a:t>(</a:t>
            </a:r>
            <a:r>
              <a:rPr lang="en-US" b="0" i="0" u="none" strike="noStrike" baseline="0" err="1">
                <a:latin typeface="Times New Roman" panose="02020603050405020304" pitchFamily="18" charset="0"/>
                <a:cs typeface="Times New Roman" panose="02020603050405020304" pitchFamily="18" charset="0"/>
              </a:rPr>
              <a:t>i</a:t>
            </a:r>
            <a:r>
              <a:rPr lang="en-US" b="0" i="0" u="none" strike="noStrike" baseline="0">
                <a:latin typeface="Times New Roman" panose="02020603050405020304" pitchFamily="18" charset="0"/>
                <a:cs typeface="Times New Roman" panose="02020603050405020304" pitchFamily="18" charset="0"/>
              </a:rPr>
              <a:t>) 32</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or 300 mm, whichever is less for the bolts in members including the tacking </a:t>
            </a:r>
            <a:r>
              <a:rPr lang="en-CA" b="0" i="0" u="none" strike="noStrike" baseline="0">
                <a:latin typeface="Times New Roman" panose="02020603050405020304" pitchFamily="18" charset="0"/>
                <a:cs typeface="Times New Roman" panose="02020603050405020304" pitchFamily="18" charset="0"/>
              </a:rPr>
              <a:t>bolts,</a:t>
            </a:r>
          </a:p>
          <a:p>
            <a:pPr algn="l"/>
            <a:r>
              <a:rPr lang="en-US" b="0" i="0" u="none" strike="noStrike" baseline="0">
                <a:latin typeface="Times New Roman" panose="02020603050405020304" pitchFamily="18" charset="0"/>
                <a:cs typeface="Times New Roman" panose="02020603050405020304" pitchFamily="18" charset="0"/>
              </a:rPr>
              <a:t>(ii) 16</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or 200 mm, whichever is less for the bolts in tension members,</a:t>
            </a:r>
          </a:p>
          <a:p>
            <a:pPr algn="l"/>
            <a:r>
              <a:rPr lang="en-US" b="0" i="0" u="none" strike="noStrike" baseline="0">
                <a:latin typeface="Times New Roman" panose="02020603050405020304" pitchFamily="18" charset="0"/>
                <a:cs typeface="Times New Roman" panose="02020603050405020304" pitchFamily="18" charset="0"/>
              </a:rPr>
              <a:t>(iii) 12</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or 200 mm, whichever is less for the bolts in compression members where </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is the thickness of the thinner plate.</a:t>
            </a:r>
          </a:p>
          <a:p>
            <a:pPr algn="l"/>
            <a:r>
              <a:rPr lang="en-US" b="0" i="0" u="none" strike="noStrike" baseline="0">
                <a:latin typeface="Times New Roman" panose="02020603050405020304" pitchFamily="18" charset="0"/>
                <a:cs typeface="Times New Roman" panose="02020603050405020304" pitchFamily="18" charset="0"/>
              </a:rPr>
              <a:t>4. The edge and end distances:</a:t>
            </a:r>
          </a:p>
          <a:p>
            <a:pPr marL="400050" indent="-400050" algn="l">
              <a:buAutoNum type="romanLcParenBoth"/>
            </a:pPr>
            <a:r>
              <a:rPr lang="en-US" b="0" i="0" u="none" strike="noStrike" baseline="0">
                <a:latin typeface="Times New Roman" panose="02020603050405020304" pitchFamily="18" charset="0"/>
                <a:cs typeface="Times New Roman" panose="02020603050405020304" pitchFamily="18" charset="0"/>
              </a:rPr>
              <a:t>The minimum edge and end distances from the center of any hole to the nearest edge of a plate should not be less than 1.7 times the hole diameter for sheared or hand-ß </a:t>
            </a:r>
            <a:r>
              <a:rPr lang="en-US" b="0" i="0" u="none" strike="noStrike" baseline="0" err="1">
                <a:latin typeface="Times New Roman" panose="02020603050405020304" pitchFamily="18" charset="0"/>
                <a:cs typeface="Times New Roman" panose="02020603050405020304" pitchFamily="18" charset="0"/>
              </a:rPr>
              <a:t>ame</a:t>
            </a:r>
            <a:r>
              <a:rPr lang="en-US" b="0" i="0" u="none" strike="noStrike" baseline="0">
                <a:latin typeface="Times New Roman" panose="02020603050405020304" pitchFamily="18" charset="0"/>
                <a:cs typeface="Times New Roman" panose="02020603050405020304" pitchFamily="18" charset="0"/>
              </a:rPr>
              <a:t> cut edges; and 1.5 times the hole diameter for rolled, machine-ß </a:t>
            </a:r>
            <a:r>
              <a:rPr lang="en-US" b="0" i="0" u="none" strike="noStrike" baseline="0" err="1">
                <a:latin typeface="Times New Roman" panose="02020603050405020304" pitchFamily="18" charset="0"/>
                <a:cs typeface="Times New Roman" panose="02020603050405020304" pitchFamily="18" charset="0"/>
              </a:rPr>
              <a:t>ame</a:t>
            </a:r>
            <a:r>
              <a:rPr lang="en-US">
                <a:latin typeface="Times New Roman" panose="02020603050405020304" pitchFamily="18" charset="0"/>
                <a:cs typeface="Times New Roman" panose="02020603050405020304" pitchFamily="18" charset="0"/>
              </a:rPr>
              <a:t> </a:t>
            </a:r>
            <a:r>
              <a:rPr lang="en-US" b="0" i="0" u="none" strike="noStrike" baseline="0">
                <a:latin typeface="Times New Roman" panose="02020603050405020304" pitchFamily="18" charset="0"/>
                <a:cs typeface="Times New Roman" panose="02020603050405020304" pitchFamily="18" charset="0"/>
              </a:rPr>
              <a:t>cut, sawn and planed edges.</a:t>
            </a:r>
          </a:p>
          <a:p>
            <a:pPr algn="l"/>
            <a:endParaRPr lang="en-US" b="0" i="0" u="none" strike="noStrike" baseline="0">
              <a:latin typeface="Times New Roman" panose="02020603050405020304" pitchFamily="18" charset="0"/>
              <a:cs typeface="Times New Roman" panose="02020603050405020304" pitchFamily="18" charset="0"/>
            </a:endParaRPr>
          </a:p>
          <a:p>
            <a:pPr algn="l"/>
            <a:r>
              <a:rPr lang="en-US" b="0" i="0" u="none" strike="noStrike" baseline="0">
                <a:latin typeface="Times New Roman" panose="02020603050405020304" pitchFamily="18" charset="0"/>
                <a:cs typeface="Times New Roman" panose="02020603050405020304" pitchFamily="18" charset="0"/>
              </a:rPr>
              <a:t>(ii) The maximum edge distance from the center of the hole to the nearest edge should </a:t>
            </a:r>
            <a:r>
              <a:rPr lang="en-CA" b="0" i="0" u="none" strike="noStrike" baseline="0">
                <a:latin typeface="Times New Roman" panose="02020603050405020304" pitchFamily="18" charset="0"/>
                <a:cs typeface="Times New Roman" panose="02020603050405020304" pitchFamily="18" charset="0"/>
              </a:rPr>
              <a:t>not exceed 12</a:t>
            </a:r>
            <a:r>
              <a:rPr lang="en-CA" b="0" i="1" u="none" strike="noStrike" baseline="0">
                <a:latin typeface="Times New Roman" panose="02020603050405020304" pitchFamily="18" charset="0"/>
                <a:cs typeface="Times New Roman" panose="02020603050405020304" pitchFamily="18" charset="0"/>
              </a:rPr>
              <a:t>te</a:t>
            </a:r>
            <a:r>
              <a:rPr lang="en-CA" b="0" i="0" u="none" strike="noStrike" baseline="0">
                <a:latin typeface="Times New Roman" panose="02020603050405020304" pitchFamily="18" charset="0"/>
                <a:cs typeface="Times New Roman" panose="02020603050405020304" pitchFamily="18" charset="0"/>
              </a:rPr>
              <a:t>, where</a:t>
            </a:r>
            <a:r>
              <a:rPr lang="en-CA" sz="2400">
                <a:latin typeface="Times New Roman" panose="02020603050405020304" pitchFamily="18" charset="0"/>
                <a:cs typeface="Times New Roman" panose="02020603050405020304" pitchFamily="18" charset="0"/>
              </a:rPr>
              <a:t>                    </a:t>
            </a:r>
            <a:r>
              <a:rPr lang="en-US" sz="2800" b="0" i="1" u="none" strike="noStrike" baseline="0">
                <a:latin typeface="Times New Roman" panose="02020603050405020304" pitchFamily="18" charset="0"/>
                <a:cs typeface="Times New Roman" panose="02020603050405020304" pitchFamily="18" charset="0"/>
              </a:rPr>
              <a:t>e </a:t>
            </a:r>
            <a:r>
              <a:rPr lang="en-US" b="0" i="0" u="none" strike="noStrike" baseline="0">
                <a:latin typeface="Times New Roman" panose="02020603050405020304" pitchFamily="18" charset="0"/>
                <a:cs typeface="Times New Roman" panose="02020603050405020304" pitchFamily="18" charset="0"/>
              </a:rPr>
              <a:t>and </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is the thickness of the thinner outer </a:t>
            </a:r>
            <a:r>
              <a:rPr lang="en-CA" b="0" i="0" u="none" strike="noStrike" baseline="0">
                <a:latin typeface="Times New Roman" panose="02020603050405020304" pitchFamily="18" charset="0"/>
                <a:cs typeface="Times New Roman" panose="02020603050405020304" pitchFamily="18" charset="0"/>
              </a:rPr>
              <a:t>plate.</a:t>
            </a:r>
          </a:p>
          <a:p>
            <a:pPr algn="l"/>
            <a:endParaRPr lang="en-CA" b="0" i="0" u="none" strike="noStrike" baseline="0">
              <a:latin typeface="Times New Roman" panose="02020603050405020304" pitchFamily="18" charset="0"/>
              <a:cs typeface="Times New Roman" panose="02020603050405020304" pitchFamily="18" charset="0"/>
            </a:endParaRPr>
          </a:p>
          <a:p>
            <a:pPr algn="l"/>
            <a:r>
              <a:rPr lang="en-CA" b="0" i="0" u="none" strike="noStrike" baseline="0">
                <a:latin typeface="Times New Roman" panose="02020603050405020304" pitchFamily="18" charset="0"/>
                <a:cs typeface="Times New Roman" panose="02020603050405020304" pitchFamily="18" charset="0"/>
              </a:rPr>
              <a:t>5. Tacking bolts:</a:t>
            </a:r>
          </a:p>
          <a:p>
            <a:pPr algn="l"/>
            <a:r>
              <a:rPr lang="en-US" b="0" i="0" u="none" strike="noStrike" baseline="0">
                <a:latin typeface="Times New Roman" panose="02020603050405020304" pitchFamily="18" charset="0"/>
                <a:cs typeface="Times New Roman" panose="02020603050405020304" pitchFamily="18" charset="0"/>
              </a:rPr>
              <a:t>These are the additional bolts provided other than strength consideration. They are usually provided to inter-connect two or more members. The maximum pitch of these bolts should be 32</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or 300 mm, whichever is less, where </a:t>
            </a:r>
            <a:r>
              <a:rPr lang="en-US" b="0" i="1" u="none" strike="noStrike" baseline="0">
                <a:latin typeface="Times New Roman" panose="02020603050405020304" pitchFamily="18" charset="0"/>
                <a:cs typeface="Times New Roman" panose="02020603050405020304" pitchFamily="18" charset="0"/>
              </a:rPr>
              <a:t>t </a:t>
            </a:r>
            <a:r>
              <a:rPr lang="en-US" b="0" i="0" u="none" strike="noStrike" baseline="0">
                <a:latin typeface="Times New Roman" panose="02020603050405020304" pitchFamily="18" charset="0"/>
                <a:cs typeface="Times New Roman" panose="02020603050405020304" pitchFamily="18" charset="0"/>
              </a:rPr>
              <a:t>is the thickness of the thinner plate. If the members are exposed to weather, the pitch should not exceed 16 times the thickness of the outside plate or 200 mm, whichever is less.</a:t>
            </a:r>
            <a:endParaRPr lang="en-CA">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2A98A0-459B-44BB-94AA-BBFBECDC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570" y="2754051"/>
            <a:ext cx="914172" cy="674949"/>
          </a:xfrm>
          <a:prstGeom prst="rect">
            <a:avLst/>
          </a:prstGeom>
        </p:spPr>
      </p:pic>
    </p:spTree>
    <p:extLst>
      <p:ext uri="{BB962C8B-B14F-4D97-AF65-F5344CB8AC3E}">
        <p14:creationId xmlns:p14="http://schemas.microsoft.com/office/powerpoint/2010/main" val="3430153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52892-F11F-4DBC-838A-018334A8A335}"/>
              </a:ext>
            </a:extLst>
          </p:cNvPr>
          <p:cNvSpPr>
            <a:spLocks noGrp="1"/>
          </p:cNvSpPr>
          <p:nvPr>
            <p:ph idx="1"/>
          </p:nvPr>
        </p:nvSpPr>
        <p:spPr>
          <a:xfrm>
            <a:off x="367683" y="0"/>
            <a:ext cx="10515600"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B) Arrangement 2 – Channels are placed face to face</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y</a:t>
            </a:r>
            <a:endParaRPr lang="en-IN" sz="1800" baseline="-250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2*6262.6*10000 = 2(310.8*10000 + 4564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277.5 mm = 278 mm</a:t>
            </a:r>
          </a:p>
          <a:p>
            <a:pPr marL="0" indent="0">
              <a:buNone/>
            </a:pPr>
            <a:r>
              <a:rPr lang="en-IN" sz="1800">
                <a:latin typeface="Times New Roman" panose="02020603050405020304" pitchFamily="18" charset="0"/>
                <a:cs typeface="Times New Roman" panose="02020603050405020304" pitchFamily="18" charset="0"/>
              </a:rPr>
              <a:t>Thus place channels face to face at a spacing of 278 mm</a:t>
            </a:r>
          </a:p>
          <a:p>
            <a:pPr marL="0" indent="0">
              <a:buNone/>
            </a:pPr>
            <a:r>
              <a:rPr lang="en-IN" sz="1800" b="1">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(278 – 50 - 50)cot45 * 2 = 356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356/</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356/26.1 = 13.64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75.57 = 52.899 &gt; 21.724 (OK)</a:t>
            </a:r>
          </a:p>
          <a:p>
            <a:pPr marL="0" indent="0">
              <a:buNone/>
            </a:pPr>
            <a:r>
              <a:rPr lang="en-IN" sz="1800">
                <a:latin typeface="Times New Roman" panose="02020603050405020304" pitchFamily="18" charset="0"/>
                <a:cs typeface="Times New Roman" panose="02020603050405020304" pitchFamily="18" charset="0"/>
              </a:rPr>
              <a:t>	Design shear for lacing (V</a:t>
            </a:r>
            <a:r>
              <a:rPr lang="en-IN" sz="1800" baseline="-25000">
                <a:latin typeface="Times New Roman" panose="02020603050405020304" pitchFamily="18" charset="0"/>
                <a:cs typeface="Times New Roman" panose="02020603050405020304" pitchFamily="18" charset="0"/>
              </a:rPr>
              <a:t>0</a:t>
            </a:r>
            <a:r>
              <a:rPr lang="en-IN" sz="1800">
                <a:latin typeface="Times New Roman" panose="02020603050405020304" pitchFamily="18" charset="0"/>
                <a:cs typeface="Times New Roman" panose="02020603050405020304" pitchFamily="18" charset="0"/>
              </a:rPr>
              <a:t>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 cosec (45)/N = 17.68 KN</a:t>
            </a:r>
          </a:p>
        </p:txBody>
      </p:sp>
      <p:pic>
        <p:nvPicPr>
          <p:cNvPr id="4" name="Picture 3" descr="Diagram&#10;&#10;Description automatically generated with medium confidence">
            <a:extLst>
              <a:ext uri="{FF2B5EF4-FFF2-40B4-BE49-F238E27FC236}">
                <a16:creationId xmlns:a16="http://schemas.microsoft.com/office/drawing/2014/main" id="{E950F947-894D-4EE6-903C-FD0A45214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117" y="1984714"/>
            <a:ext cx="2333625" cy="3314700"/>
          </a:xfrm>
          <a:prstGeom prst="rect">
            <a:avLst/>
          </a:prstGeom>
        </p:spPr>
      </p:pic>
    </p:spTree>
    <p:extLst>
      <p:ext uri="{BB962C8B-B14F-4D97-AF65-F5344CB8AC3E}">
        <p14:creationId xmlns:p14="http://schemas.microsoft.com/office/powerpoint/2010/main" val="1636407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0A5F94-A2D3-4EFF-8D21-6AA990F404FF}"/>
                  </a:ext>
                </a:extLst>
              </p:cNvPr>
              <p:cNvSpPr>
                <a:spLocks noGrp="1"/>
              </p:cNvSpPr>
              <p:nvPr>
                <p:ph idx="1"/>
              </p:nvPr>
            </p:nvSpPr>
            <p:spPr>
              <a:xfrm>
                <a:off x="479394" y="124288"/>
                <a:ext cx="10874406" cy="6733712"/>
              </a:xfrm>
            </p:spPr>
            <p:txBody>
              <a:bodyPr>
                <a:normAutofit fontScale="55000" lnSpcReduction="20000"/>
              </a:bodyPr>
              <a:lstStyle/>
              <a:p>
                <a:pPr marL="0" indent="0">
                  <a:buNone/>
                </a:pPr>
                <a:r>
                  <a:rPr lang="en-IN" sz="2800" b="1">
                    <a:latin typeface="Times New Roman" panose="02020603050405020304" pitchFamily="18" charset="0"/>
                    <a:cs typeface="Times New Roman" panose="02020603050405020304" pitchFamily="18" charset="0"/>
                  </a:rPr>
                  <a:t>Section of lacing flat</a:t>
                </a:r>
              </a:p>
              <a:p>
                <a:pPr marL="0" indent="0">
                  <a:buNone/>
                </a:pPr>
                <a:r>
                  <a:rPr lang="en-IN" sz="2800">
                    <a:latin typeface="Times New Roman" panose="02020603050405020304" pitchFamily="18" charset="0"/>
                    <a:cs typeface="Times New Roman" panose="02020603050405020304" pitchFamily="18" charset="0"/>
                  </a:rPr>
                  <a:t>		Using 16 mm diameter bolts, </a:t>
                </a:r>
              </a:p>
              <a:p>
                <a:pPr marL="0" indent="0">
                  <a:buNone/>
                </a:pPr>
                <a:r>
                  <a:rPr lang="en-IN" sz="2800">
                    <a:latin typeface="Times New Roman" panose="02020603050405020304" pitchFamily="18" charset="0"/>
                    <a:cs typeface="Times New Roman" panose="02020603050405020304" pitchFamily="18" charset="0"/>
                  </a:rPr>
                  <a:t>		minimum width of lacing flat required = 3 x 16 = 48 mm = 55 mm</a:t>
                </a:r>
              </a:p>
              <a:p>
                <a:pPr marL="0" indent="0">
                  <a:buNone/>
                </a:pPr>
                <a:r>
                  <a:rPr lang="en-IN" sz="2800">
                    <a:latin typeface="Times New Roman" panose="02020603050405020304" pitchFamily="18" charset="0"/>
                    <a:cs typeface="Times New Roman" panose="02020603050405020304" pitchFamily="18" charset="0"/>
                  </a:rPr>
                  <a:t>	Thus minimum thickness of lacing flat</a:t>
                </a:r>
              </a:p>
              <a:p>
                <a:pPr marL="0" indent="0">
                  <a:buNone/>
                </a:pPr>
                <a:r>
                  <a:rPr lang="en-IN" sz="2800">
                    <a:latin typeface="Times New Roman" panose="02020603050405020304" pitchFamily="18" charset="0"/>
                    <a:cs typeface="Times New Roman" panose="02020603050405020304" pitchFamily="18" charset="0"/>
                  </a:rPr>
                  <a:t>				= 1/40 ( Distance between the inner end bolts)</a:t>
                </a:r>
              </a:p>
              <a:p>
                <a:pPr marL="0" indent="0">
                  <a:buNone/>
                </a:pPr>
                <a:r>
                  <a:rPr lang="en-IN" sz="2800">
                    <a:latin typeface="Times New Roman" panose="02020603050405020304" pitchFamily="18" charset="0"/>
                    <a:cs typeface="Times New Roman" panose="02020603050405020304" pitchFamily="18" charset="0"/>
                  </a:rPr>
                  <a:t>				= 1/40 ( 278 </a:t>
                </a:r>
                <a:r>
                  <a:rPr lang="en-IN">
                    <a:latin typeface="Times New Roman" panose="02020603050405020304" pitchFamily="18" charset="0"/>
                    <a:cs typeface="Times New Roman" panose="02020603050405020304" pitchFamily="18" charset="0"/>
                  </a:rPr>
                  <a:t>-</a:t>
                </a:r>
                <a:r>
                  <a:rPr lang="en-IN" sz="2800">
                    <a:latin typeface="Times New Roman" panose="02020603050405020304" pitchFamily="18" charset="0"/>
                    <a:cs typeface="Times New Roman" panose="02020603050405020304" pitchFamily="18" charset="0"/>
                  </a:rPr>
                  <a:t> 50 - 50)cosec 45</a:t>
                </a:r>
              </a:p>
              <a:p>
                <a:pPr marL="0" indent="0">
                  <a:buNone/>
                </a:pPr>
                <a:r>
                  <a:rPr lang="en-IN" sz="2800">
                    <a:latin typeface="Times New Roman" panose="02020603050405020304" pitchFamily="18" charset="0"/>
                    <a:cs typeface="Times New Roman" panose="02020603050405020304" pitchFamily="18" charset="0"/>
                  </a:rPr>
                  <a:t>				= 6.29 mm = 8 mm</a:t>
                </a:r>
              </a:p>
              <a:p>
                <a:pPr marL="0" indent="0">
                  <a:buNone/>
                </a:pPr>
                <a:r>
                  <a:rPr lang="en-IN" sz="2800">
                    <a:latin typeface="Times New Roman" panose="02020603050405020304" pitchFamily="18" charset="0"/>
                    <a:cs typeface="Times New Roman" panose="02020603050405020304" pitchFamily="18" charset="0"/>
                  </a:rPr>
                  <a:t>		Therefore provide lacing flat of size 55 x 8 mm</a:t>
                </a:r>
              </a:p>
              <a:p>
                <a:pPr marL="0" indent="0">
                  <a:buNone/>
                </a:pPr>
                <a:r>
                  <a:rPr lang="en-IN" sz="2800">
                    <a:latin typeface="Times New Roman" panose="02020603050405020304" pitchFamily="18" charset="0"/>
                    <a:cs typeface="Times New Roman" panose="02020603050405020304" pitchFamily="18" charset="0"/>
                  </a:rPr>
                  <a:t>	Minimum radius of gyration, </a:t>
                </a:r>
              </a:p>
              <a:p>
                <a:pPr marL="0" indent="0">
                  <a:buNone/>
                </a:pPr>
                <a:r>
                  <a:rPr lang="en-IN" sz="2800">
                    <a:latin typeface="Times New Roman" panose="02020603050405020304" pitchFamily="18" charset="0"/>
                    <a:cs typeface="Times New Roman" panose="02020603050405020304" pitchFamily="18" charset="0"/>
                  </a:rPr>
                  <a:t>				R = t/sqrt(12) = 8/sqrt(12) = 2.309 mm</a:t>
                </a:r>
              </a:p>
              <a:p>
                <a:pPr marL="0" indent="0">
                  <a:buNone/>
                </a:pPr>
                <a:r>
                  <a:rPr lang="en-IN" sz="2800">
                    <a:latin typeface="Times New Roman" panose="02020603050405020304" pitchFamily="18" charset="0"/>
                    <a:cs typeface="Times New Roman" panose="02020603050405020304" pitchFamily="18" charset="0"/>
                  </a:rPr>
                  <a:t>	Slenderness ratio, l/r  = (278 – 50 – 50) cosec 45/2.309 = 109.02 &lt; 145</a:t>
                </a:r>
              </a:p>
              <a:p>
                <a:pPr marL="0" indent="0">
                  <a:buNone/>
                </a:pPr>
                <a:r>
                  <a:rPr lang="en-IN" sz="2800">
                    <a:latin typeface="Times New Roman" panose="02020603050405020304" pitchFamily="18" charset="0"/>
                    <a:cs typeface="Times New Roman" panose="02020603050405020304" pitchFamily="18" charset="0"/>
                  </a:rPr>
                  <a:t>	Provide 55 ISF 8 as lacing flat</a:t>
                </a:r>
              </a:p>
              <a:p>
                <a:pPr marL="0" indent="0">
                  <a:buNone/>
                </a:pPr>
                <a:r>
                  <a:rPr lang="en-IN" sz="2800">
                    <a:latin typeface="Times New Roman" panose="02020603050405020304" pitchFamily="18" charset="0"/>
                    <a:cs typeface="Times New Roman" panose="02020603050405020304" pitchFamily="18" charset="0"/>
                  </a:rPr>
                  <a:t>	For l/r = 109.02, and </a:t>
                </a:r>
                <a:r>
                  <a:rPr lang="en-IN" sz="2800" err="1">
                    <a:latin typeface="Times New Roman" panose="02020603050405020304" pitchFamily="18" charset="0"/>
                    <a:cs typeface="Times New Roman" panose="02020603050405020304" pitchFamily="18" charset="0"/>
                  </a:rPr>
                  <a:t>fy</a:t>
                </a:r>
                <a:r>
                  <a:rPr lang="en-IN" sz="2800">
                    <a:latin typeface="Times New Roman" panose="02020603050405020304" pitchFamily="18" charset="0"/>
                    <a:cs typeface="Times New Roman" panose="02020603050405020304" pitchFamily="18" charset="0"/>
                  </a:rPr>
                  <a:t> = 250 N/mm2 and for buckling curve c</a:t>
                </a:r>
              </a:p>
              <a:p>
                <a:pPr marL="0" indent="0">
                  <a:buNone/>
                </a:pPr>
                <a:r>
                  <a:rPr lang="en-IN" sz="2800">
                    <a:latin typeface="Times New Roman" panose="02020603050405020304" pitchFamily="18" charset="0"/>
                    <a:cs typeface="Times New Roman" panose="02020603050405020304" pitchFamily="18" charset="0"/>
                  </a:rPr>
                  <a:t>		Design compressive stress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95.8 N/mm</a:t>
                </a:r>
                <a:r>
                  <a:rPr lang="en-IN" sz="2800" baseline="30000">
                    <a:latin typeface="Times New Roman" panose="02020603050405020304" pitchFamily="18" charset="0"/>
                    <a:cs typeface="Times New Roman" panose="02020603050405020304" pitchFamily="18" charset="0"/>
                  </a:rPr>
                  <a:t>2</a:t>
                </a:r>
              </a:p>
              <a:p>
                <a:pPr marL="0" indent="0">
                  <a:buNone/>
                </a:pP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Therefore, Design compressive strength (</a:t>
                </a:r>
                <a:r>
                  <a:rPr lang="en-IN" sz="2800" err="1">
                    <a:latin typeface="Times New Roman" panose="02020603050405020304" pitchFamily="18" charset="0"/>
                    <a:cs typeface="Times New Roman" panose="02020603050405020304" pitchFamily="18" charset="0"/>
                  </a:rPr>
                  <a:t>P</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x A</a:t>
                </a:r>
              </a:p>
              <a:p>
                <a:pPr marL="0" indent="0">
                  <a:buNone/>
                </a:pPr>
                <a:r>
                  <a:rPr lang="en-IN" sz="2800">
                    <a:latin typeface="Times New Roman" panose="02020603050405020304" pitchFamily="18" charset="0"/>
                    <a:cs typeface="Times New Roman" panose="02020603050405020304" pitchFamily="18" charset="0"/>
                  </a:rPr>
                  <a:t>								= 95.8 x (55 x 8) N</a:t>
                </a:r>
              </a:p>
              <a:p>
                <a:pPr marL="0" indent="0">
                  <a:buNone/>
                </a:pPr>
                <a:r>
                  <a:rPr lang="en-IN" sz="2800">
                    <a:latin typeface="Times New Roman" panose="02020603050405020304" pitchFamily="18" charset="0"/>
                    <a:cs typeface="Times New Roman" panose="02020603050405020304" pitchFamily="18" charset="0"/>
                  </a:rPr>
                  <a:t>								= 42.152 KN (&gt;17.68 KN)</a:t>
                </a:r>
              </a:p>
              <a:p>
                <a:pPr marL="0" indent="0">
                  <a:buNone/>
                </a:pPr>
                <a:r>
                  <a:rPr lang="en-IN" sz="2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𝐵</m:t>
                          </m:r>
                          <m:r>
                            <a:rPr lang="en-IN" sz="2800" b="0" i="1" smtClean="0">
                              <a:latin typeface="Cambria Math" panose="02040503050406030204" pitchFamily="18" charset="0"/>
                            </a:rPr>
                            <m:t>−</m:t>
                          </m:r>
                          <m:r>
                            <a:rPr lang="en-IN" sz="2800" b="0" i="1" smtClean="0">
                              <a:latin typeface="Cambria Math" panose="02040503050406030204" pitchFamily="18" charset="0"/>
                            </a:rPr>
                            <m:t>𝑑𝑜</m:t>
                          </m:r>
                        </m:e>
                      </m:d>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𝑡</m:t>
                          </m:r>
                          <m:r>
                            <a:rPr lang="en-IN" sz="2800" b="0" i="1" smtClean="0">
                              <a:latin typeface="Cambria Math" panose="02040503050406030204" pitchFamily="18" charset="0"/>
                            </a:rPr>
                            <m:t> . </m:t>
                          </m:r>
                          <m:r>
                            <a:rPr lang="en-IN" sz="2800" b="0" i="1" smtClean="0">
                              <a:latin typeface="Cambria Math" panose="02040503050406030204" pitchFamily="18" charset="0"/>
                            </a:rPr>
                            <m:t>𝑓𝑢</m:t>
                          </m:r>
                        </m:num>
                        <m:den>
                          <m:r>
                            <a:rPr lang="en-IN" sz="2800" b="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1</m:t>
                          </m:r>
                        </m:den>
                      </m:f>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55−18</m:t>
                          </m:r>
                        </m:e>
                      </m:d>
                      <m:r>
                        <a:rPr lang="en-IN" sz="2800" b="0" i="1" smtClean="0">
                          <a:latin typeface="Cambria Math" panose="02040503050406030204" pitchFamily="18" charset="0"/>
                        </a:rPr>
                        <m:t> </m:t>
                      </m:r>
                      <m:r>
                        <a:rPr lang="en-IN" sz="2800" b="0" i="1" smtClean="0">
                          <a:latin typeface="Cambria Math" panose="02040503050406030204" pitchFamily="18" charset="0"/>
                        </a:rPr>
                        <m:t>𝑥</m:t>
                      </m:r>
                      <m:r>
                        <a:rPr lang="en-IN" sz="2800" b="0" i="1" smtClean="0">
                          <a:latin typeface="Cambria Math" panose="02040503050406030204" pitchFamily="18" charset="0"/>
                        </a:rPr>
                        <m:t> 8 </m:t>
                      </m:r>
                      <m:r>
                        <a:rPr lang="en-IN" sz="2800" b="0" i="1" smtClean="0">
                          <a:latin typeface="Cambria Math" panose="02040503050406030204" pitchFamily="18" charset="0"/>
                        </a:rPr>
                        <m:t>𝑥</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410</m:t>
                          </m:r>
                        </m:num>
                        <m:den>
                          <m:r>
                            <a:rPr lang="en-IN" sz="2800" b="0" i="1" smtClean="0">
                              <a:latin typeface="Cambria Math" panose="02040503050406030204" pitchFamily="18" charset="0"/>
                            </a:rPr>
                            <m:t>1.25</m:t>
                          </m:r>
                        </m:den>
                      </m:f>
                      <m:r>
                        <a:rPr lang="en-IN" sz="2800" b="0" i="1" smtClean="0">
                          <a:latin typeface="Cambria Math" panose="02040503050406030204" pitchFamily="18" charset="0"/>
                        </a:rPr>
                        <m:t>=87.38 </m:t>
                      </m:r>
                      <m:r>
                        <a:rPr lang="en-IN" sz="2800" b="0" i="1" smtClean="0">
                          <a:latin typeface="Cambria Math" panose="02040503050406030204" pitchFamily="18" charset="0"/>
                        </a:rPr>
                        <m:t>𝑘𝑁</m:t>
                      </m:r>
                    </m:oMath>
                  </m:oMathPara>
                </a14:m>
                <a:endParaRPr lang="en-IN" sz="2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𝐴𝑔</m:t>
                          </m:r>
                          <m:r>
                            <a:rPr lang="en-IN" sz="2800" b="0" i="1" smtClean="0">
                              <a:latin typeface="Cambria Math" panose="02040503050406030204" pitchFamily="18" charset="0"/>
                            </a:rPr>
                            <m:t> </m:t>
                          </m:r>
                          <m:r>
                            <a:rPr lang="en-IN" sz="2800" b="0" i="1" smtClean="0">
                              <a:latin typeface="Cambria Math" panose="02040503050406030204" pitchFamily="18" charset="0"/>
                            </a:rPr>
                            <m:t>𝑓𝑦</m:t>
                          </m:r>
                        </m:num>
                        <m:den>
                          <m:r>
                            <a:rPr lang="en-IN" sz="280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0</m:t>
                          </m:r>
                        </m:den>
                      </m:f>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 ∗8</m:t>
                              </m:r>
                            </m:e>
                          </m:d>
                          <m:r>
                            <a:rPr lang="en-IN" sz="2800" b="0" i="1" smtClean="0">
                              <a:latin typeface="Cambria Math" panose="02040503050406030204" pitchFamily="18" charset="0"/>
                            </a:rPr>
                            <m:t>∗250</m:t>
                          </m:r>
                        </m:num>
                        <m:den>
                          <m:r>
                            <a:rPr lang="en-IN" sz="2800" b="0" i="1" smtClean="0">
                              <a:latin typeface="Cambria Math" panose="02040503050406030204" pitchFamily="18" charset="0"/>
                            </a:rPr>
                            <m:t>1.1</m:t>
                          </m:r>
                        </m:den>
                      </m:f>
                      <m:r>
                        <a:rPr lang="en-IN" sz="2800" b="0" i="1" smtClean="0">
                          <a:latin typeface="Cambria Math" panose="02040503050406030204" pitchFamily="18" charset="0"/>
                        </a:rPr>
                        <m:t>=100 </m:t>
                      </m:r>
                      <m:r>
                        <a:rPr lang="en-IN" sz="2800" b="0" i="1" smtClean="0">
                          <a:latin typeface="Cambria Math" panose="02040503050406030204" pitchFamily="18" charset="0"/>
                        </a:rPr>
                        <m:t>𝐾𝑁</m:t>
                      </m:r>
                    </m:oMath>
                  </m:oMathPara>
                </a14:m>
                <a:endParaRPr lang="en-IN" sz="2800" b="0">
                  <a:latin typeface="Times New Roman" panose="02020603050405020304" pitchFamily="18" charset="0"/>
                  <a:cs typeface="Times New Roman" panose="02020603050405020304" pitchFamily="18" charset="0"/>
                </a:endParaRPr>
              </a:p>
              <a:p>
                <a:pPr marL="0" indent="0">
                  <a:buNone/>
                </a:pPr>
                <a:r>
                  <a:rPr lang="en-IN" sz="2800">
                    <a:latin typeface="Times New Roman" panose="02020603050405020304" pitchFamily="18" charset="0"/>
                    <a:cs typeface="Times New Roman" panose="02020603050405020304" pitchFamily="18" charset="0"/>
                  </a:rPr>
                  <a:t>Thus, tensile strength of lacing bar is minimum of above two values  i.e. 87.38 KN &gt; 17.68 KN</a:t>
                </a: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50A5F94-A2D3-4EFF-8D21-6AA990F404FF}"/>
                  </a:ext>
                </a:extLst>
              </p:cNvPr>
              <p:cNvSpPr>
                <a:spLocks noGrp="1" noRot="1" noChangeAspect="1" noMove="1" noResize="1" noEditPoints="1" noAdjustHandles="1" noChangeArrowheads="1" noChangeShapeType="1" noTextEdit="1"/>
              </p:cNvSpPr>
              <p:nvPr>
                <p:ph idx="1"/>
              </p:nvPr>
            </p:nvSpPr>
            <p:spPr>
              <a:xfrm>
                <a:off x="479394" y="124288"/>
                <a:ext cx="10874406" cy="6733712"/>
              </a:xfrm>
              <a:blipFill>
                <a:blip r:embed="rId2"/>
                <a:stretch>
                  <a:fillRect l="-224" t="-1086"/>
                </a:stretch>
              </a:blipFill>
            </p:spPr>
            <p:txBody>
              <a:bodyPr/>
              <a:lstStyle/>
              <a:p>
                <a:r>
                  <a:rPr lang="en-US">
                    <a:noFill/>
                  </a:rPr>
                  <a:t> </a:t>
                </a:r>
              </a:p>
            </p:txBody>
          </p:sp>
        </mc:Fallback>
      </mc:AlternateContent>
    </p:spTree>
    <p:extLst>
      <p:ext uri="{BB962C8B-B14F-4D97-AF65-F5344CB8AC3E}">
        <p14:creationId xmlns:p14="http://schemas.microsoft.com/office/powerpoint/2010/main" val="4106499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355107" y="91223"/>
                <a:ext cx="10980938" cy="3770563"/>
              </a:xfrm>
            </p:spPr>
            <p:txBody>
              <a:bodyPr>
                <a:normAutofit/>
              </a:bodyPr>
              <a:lstStyle/>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∗1∗16∗8∗</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=104.96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355107" y="91223"/>
                <a:ext cx="10980938" cy="3770563"/>
              </a:xfrm>
              <a:blipFill>
                <a:blip r:embed="rId2"/>
                <a:stretch>
                  <a:fillRect l="-444" t="-1618" b="-1133"/>
                </a:stretch>
              </a:blipFill>
            </p:spPr>
            <p:txBody>
              <a:bodyPr/>
              <a:lstStyle/>
              <a:p>
                <a:r>
                  <a:rPr lang="en-US">
                    <a:noFill/>
                  </a:rPr>
                  <a:t> </a:t>
                </a:r>
              </a:p>
            </p:txBody>
          </p:sp>
        </mc:Fallback>
      </mc:AlternateContent>
    </p:spTree>
    <p:extLst>
      <p:ext uri="{BB962C8B-B14F-4D97-AF65-F5344CB8AC3E}">
        <p14:creationId xmlns:p14="http://schemas.microsoft.com/office/powerpoint/2010/main" val="3095271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DCDBD8-8449-42F5-8640-7925F614BEC9}"/>
              </a:ext>
            </a:extLst>
          </p:cNvPr>
          <p:cNvSpPr txBox="1"/>
          <p:nvPr/>
        </p:nvSpPr>
        <p:spPr>
          <a:xfrm>
            <a:off x="1" y="1"/>
            <a:ext cx="12191999" cy="6211893"/>
          </a:xfrm>
          <a:prstGeom prst="rect">
            <a:avLst/>
          </a:prstGeom>
          <a:noFill/>
        </p:spPr>
        <p:txBody>
          <a:bodyPr wrap="square">
            <a:spAutoFit/>
          </a:bodyPr>
          <a:lstStyle/>
          <a:p>
            <a:pPr marR="1511935" algn="ctr">
              <a:lnSpc>
                <a:spcPct val="107000"/>
              </a:lnSpc>
              <a:spcAft>
                <a:spcPts val="800"/>
              </a:spcAft>
            </a:pPr>
            <a:r>
              <a:rPr lang="en-CA" sz="2600">
                <a:solidFill>
                  <a:srgbClr val="000000"/>
                </a:solidFill>
                <a:effectLst/>
                <a:latin typeface="Times New Roman" panose="02020603050405020304" pitchFamily="18" charset="0"/>
                <a:ea typeface="Times New Roman" panose="02020603050405020304" pitchFamily="18" charset="0"/>
              </a:rPr>
              <a:t>Design of lacing, Battering and Column bases</a:t>
            </a:r>
            <a:endParaRPr lang="en-CA" sz="110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800"/>
              </a:spcAft>
            </a:pPr>
            <a:r>
              <a:rPr lang="en-CA" sz="2400">
                <a:solidFill>
                  <a:srgbClr val="000000"/>
                </a:solidFill>
                <a:effectLst/>
                <a:latin typeface="Times New Roman" panose="02020603050405020304" pitchFamily="18" charset="0"/>
                <a:ea typeface="Times New Roman" panose="02020603050405020304" pitchFamily="18" charset="0"/>
              </a:rPr>
              <a:t>Codal Requirement</a:t>
            </a:r>
            <a:endParaRPr lang="en-CA" sz="1100">
              <a:solidFill>
                <a:srgbClr val="000000"/>
              </a:solidFill>
              <a:effectLst/>
              <a:latin typeface="Calibri" panose="020F0502020204030204" pitchFamily="34" charset="0"/>
              <a:ea typeface="Calibri" panose="020F0502020204030204" pitchFamily="34" charset="0"/>
            </a:endParaRPr>
          </a:p>
          <a:p>
            <a:pPr marL="6350" indent="-6350">
              <a:lnSpc>
                <a:spcPct val="107000"/>
              </a:lnSpc>
              <a:spcAft>
                <a:spcPts val="15"/>
              </a:spcAft>
            </a:pPr>
            <a:r>
              <a:rPr lang="en-CA" sz="2400" b="1" kern="0">
                <a:solidFill>
                  <a:srgbClr val="000000"/>
                </a:solidFill>
                <a:effectLst/>
                <a:latin typeface="Times New Roman" panose="02020603050405020304" pitchFamily="18" charset="0"/>
                <a:ea typeface="Times New Roman" panose="02020603050405020304" pitchFamily="18" charset="0"/>
              </a:rPr>
              <a:t>IS 800:2007 Steel table </a:t>
            </a:r>
          </a:p>
          <a:p>
            <a:pPr marL="282575" indent="-228600" algn="just">
              <a:lnSpc>
                <a:spcPct val="107000"/>
              </a:lnSpc>
              <a:spcAft>
                <a:spcPts val="2365"/>
              </a:spcAft>
            </a:pPr>
            <a:r>
              <a:rPr lang="en-CA" sz="1800" b="1">
                <a:solidFill>
                  <a:srgbClr val="000000"/>
                </a:solidFill>
                <a:effectLst/>
                <a:latin typeface="Times New Roman" panose="02020603050405020304" pitchFamily="18" charset="0"/>
                <a:ea typeface="Times New Roman" panose="02020603050405020304" pitchFamily="18" charset="0"/>
              </a:rPr>
              <a:t>Example 1 </a:t>
            </a:r>
            <a:r>
              <a:rPr lang="en-CA" sz="1800">
                <a:solidFill>
                  <a:srgbClr val="000000"/>
                </a:solidFill>
                <a:effectLst/>
                <a:latin typeface="Times New Roman" panose="02020603050405020304" pitchFamily="18" charset="0"/>
                <a:ea typeface="Times New Roman" panose="02020603050405020304" pitchFamily="18" charset="0"/>
              </a:rPr>
              <a:t>Design a build up column to carry </a:t>
            </a:r>
            <a:r>
              <a:rPr lang="en-CA">
                <a:solidFill>
                  <a:srgbClr val="000000"/>
                </a:solidFill>
                <a:latin typeface="Times New Roman" panose="02020603050405020304" pitchFamily="18" charset="0"/>
                <a:ea typeface="Times New Roman" panose="02020603050405020304" pitchFamily="18" charset="0"/>
              </a:rPr>
              <a:t>an</a:t>
            </a:r>
            <a:r>
              <a:rPr lang="en-CA" sz="1800">
                <a:solidFill>
                  <a:srgbClr val="000000"/>
                </a:solidFill>
                <a:effectLst/>
                <a:latin typeface="Times New Roman" panose="02020603050405020304" pitchFamily="18" charset="0"/>
                <a:ea typeface="Times New Roman" panose="02020603050405020304" pitchFamily="18" charset="0"/>
              </a:rPr>
              <a:t> axial load of </a:t>
            </a:r>
            <a:r>
              <a:rPr lang="en-CA">
                <a:solidFill>
                  <a:srgbClr val="000000"/>
                </a:solidFill>
                <a:latin typeface="Times New Roman" panose="02020603050405020304" pitchFamily="18" charset="0"/>
                <a:ea typeface="Times New Roman" panose="02020603050405020304" pitchFamily="18" charset="0"/>
              </a:rPr>
              <a:t>666.67</a:t>
            </a:r>
            <a:r>
              <a:rPr lang="en-CA" sz="1800">
                <a:solidFill>
                  <a:srgbClr val="000000"/>
                </a:solidFill>
                <a:effectLst/>
                <a:latin typeface="Times New Roman" panose="02020603050405020304" pitchFamily="18" charset="0"/>
                <a:ea typeface="Times New Roman" panose="02020603050405020304" pitchFamily="18" charset="0"/>
              </a:rPr>
              <a:t>kN which is 5.5m long hinged at both ends. Design the associated lacing system also. Use steel of grade Fe410 and bolts of grade 4.6. only available section is channel section. Explain all possible arrangement of channel section.</a:t>
            </a:r>
            <a:endParaRPr lang="en-CA" sz="1100">
              <a:solidFill>
                <a:srgbClr val="000000"/>
              </a:solidFill>
              <a:effectLst/>
              <a:latin typeface="Calibri" panose="020F0502020204030204" pitchFamily="34" charset="0"/>
              <a:ea typeface="Calibri" panose="020F0502020204030204" pitchFamily="34" charset="0"/>
            </a:endParaRPr>
          </a:p>
          <a:p>
            <a:pPr marL="60325" indent="-6350" algn="just">
              <a:lnSpc>
                <a:spcPct val="107000"/>
              </a:lnSpc>
              <a:spcAft>
                <a:spcPts val="1840"/>
              </a:spcAft>
            </a:pPr>
            <a:r>
              <a:rPr lang="en-CA" sz="1800">
                <a:solidFill>
                  <a:srgbClr val="000000"/>
                </a:solidFill>
                <a:effectLst/>
                <a:latin typeface="Times New Roman" panose="02020603050405020304" pitchFamily="18" charset="0"/>
                <a:ea typeface="Times New Roman" panose="02020603050405020304" pitchFamily="18" charset="0"/>
              </a:rPr>
              <a:t>Solution : Design load is 666.67KN , factored load = 1.5*666.67 = 1000KN </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Fe 410, f</a:t>
            </a:r>
            <a:r>
              <a:rPr lang="en-CA" sz="1800" baseline="-25000">
                <a:solidFill>
                  <a:srgbClr val="000000"/>
                </a:solidFill>
                <a:effectLst/>
                <a:latin typeface="Times New Roman" panose="02020603050405020304" pitchFamily="18" charset="0"/>
                <a:ea typeface="Times New Roman" panose="02020603050405020304" pitchFamily="18" charset="0"/>
              </a:rPr>
              <a:t>u </a:t>
            </a:r>
            <a:r>
              <a:rPr lang="en-CA" sz="1800">
                <a:solidFill>
                  <a:srgbClr val="000000"/>
                </a:solidFill>
                <a:effectLst/>
                <a:latin typeface="Times New Roman" panose="02020603050405020304" pitchFamily="18" charset="0"/>
                <a:ea typeface="Times New Roman" panose="02020603050405020304" pitchFamily="18" charset="0"/>
              </a:rPr>
              <a:t>= 410 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baseline="-25000">
                <a:solidFill>
                  <a:srgbClr val="000000"/>
                </a:solidFill>
                <a:effectLst/>
                <a:latin typeface="Times New Roman" panose="02020603050405020304" pitchFamily="18" charset="0"/>
                <a:ea typeface="Times New Roman" panose="02020603050405020304" pitchFamily="18" charset="0"/>
              </a:rPr>
              <a:t> = </a:t>
            </a:r>
            <a:r>
              <a:rPr lang="en-CA" sz="1800">
                <a:solidFill>
                  <a:srgbClr val="000000"/>
                </a:solidFill>
                <a:effectLst/>
                <a:latin typeface="Times New Roman" panose="02020603050405020304" pitchFamily="18" charset="0"/>
                <a:ea typeface="Times New Roman" panose="02020603050405020304" pitchFamily="18" charset="0"/>
              </a:rPr>
              <a:t>250N/mm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Let bolts of grade 4.6 are used and thus f</a:t>
            </a:r>
            <a:r>
              <a:rPr lang="en-CA" sz="1800" baseline="-25000">
                <a:solidFill>
                  <a:srgbClr val="000000"/>
                </a:solidFill>
                <a:effectLst/>
                <a:latin typeface="Times New Roman" panose="02020603050405020304" pitchFamily="18" charset="0"/>
                <a:ea typeface="Times New Roman" panose="02020603050405020304" pitchFamily="18" charset="0"/>
              </a:rPr>
              <a:t>ub=</a:t>
            </a:r>
            <a:r>
              <a:rPr lang="en-CA" sz="1800">
                <a:solidFill>
                  <a:srgbClr val="000000"/>
                </a:solidFill>
                <a:effectLst/>
                <a:latin typeface="Times New Roman" panose="02020603050405020304" pitchFamily="18" charset="0"/>
                <a:ea typeface="Times New Roman" panose="02020603050405020304" pitchFamily="18" charset="0"/>
              </a:rPr>
              <a:t>400N/mm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err="1">
                <a:solidFill>
                  <a:srgbClr val="000000"/>
                </a:solidFill>
                <a:effectLst/>
                <a:latin typeface="Times New Roman" panose="02020603050405020304" pitchFamily="18" charset="0"/>
                <a:ea typeface="Times New Roman" panose="02020603050405020304" pitchFamily="18" charset="0"/>
              </a:rPr>
              <a:t>mo</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 1.10</a:t>
            </a:r>
            <a:endParaRPr lang="en-CA" sz="1100">
              <a:solidFill>
                <a:srgbClr val="000000"/>
              </a:solidFill>
              <a:effectLst/>
              <a:latin typeface="Calibri" panose="020F0502020204030204" pitchFamily="34" charset="0"/>
              <a:ea typeface="Calibri" panose="020F0502020204030204" pitchFamily="34" charset="0"/>
            </a:endParaRPr>
          </a:p>
          <a:p>
            <a:pPr marL="377190" indent="-635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Factor od safety for angle material ¥</a:t>
            </a:r>
            <a:r>
              <a:rPr lang="en-CA" sz="1800" baseline="-25000">
                <a:solidFill>
                  <a:srgbClr val="000000"/>
                </a:solidFill>
                <a:effectLst/>
                <a:latin typeface="Times New Roman" panose="02020603050405020304" pitchFamily="18" charset="0"/>
                <a:ea typeface="Times New Roman" panose="02020603050405020304" pitchFamily="18" charset="0"/>
              </a:rPr>
              <a:t>mb </a:t>
            </a:r>
            <a:r>
              <a:rPr lang="en-CA" sz="1800">
                <a:solidFill>
                  <a:srgbClr val="000000"/>
                </a:solidFill>
                <a:effectLst/>
                <a:latin typeface="Times New Roman" panose="02020603050405020304" pitchFamily="18" charset="0"/>
                <a:ea typeface="Times New Roman" panose="02020603050405020304" pitchFamily="18" charset="0"/>
              </a:rPr>
              <a:t>= 1.25</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preliminary design, let 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=150N/mm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a:p>
            <a:pPr marL="380365" marR="6236335" indent="-326390" algn="just">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Cross section area required A=P/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 where </a:t>
            </a:r>
            <a:r>
              <a:rPr lang="en-CA" sz="1800">
                <a:solidFill>
                  <a:srgbClr val="000000"/>
                </a:solidFill>
                <a:effectLst/>
                <a:latin typeface="Times New Roman" panose="02020603050405020304" pitchFamily="18" charset="0"/>
                <a:ea typeface="Times New Roman" panose="02020603050405020304" pitchFamily="18" charset="0"/>
              </a:rPr>
              <a:t>P = 1000kN</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490"/>
              </a:spcAft>
              <a:tabLst>
                <a:tab pos="1359535" algn="ctr"/>
                <a:tab pos="3834765" algn="ctr"/>
              </a:tabLst>
            </a:pPr>
            <a:r>
              <a:rPr lang="en-CA" sz="1800">
                <a:solidFill>
                  <a:srgbClr val="000000"/>
                </a:solidFill>
                <a:effectLst/>
                <a:latin typeface="Times New Roman" panose="02020603050405020304" pitchFamily="18" charset="0"/>
                <a:ea typeface="Times New Roman" panose="02020603050405020304" pitchFamily="18" charset="0"/>
              </a:rPr>
              <a:t>		=	1000*1000/150 = 6666.67mm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51646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D7B6BC-B244-4406-8AA7-EA60F583B44A}"/>
              </a:ext>
            </a:extLst>
          </p:cNvPr>
          <p:cNvGraphicFramePr>
            <a:graphicFrameLocks noGrp="1"/>
          </p:cNvGraphicFramePr>
          <p:nvPr/>
        </p:nvGraphicFramePr>
        <p:xfrm>
          <a:off x="0" y="0"/>
          <a:ext cx="12191999" cy="5069863"/>
        </p:xfrm>
        <a:graphic>
          <a:graphicData uri="http://schemas.openxmlformats.org/drawingml/2006/table">
            <a:tbl>
              <a:tblPr firstRow="1" firstCol="1" bandRow="1">
                <a:tableStyleId>{5C22544A-7EE6-4342-B048-85BDC9FD1C3A}</a:tableStyleId>
              </a:tblPr>
              <a:tblGrid>
                <a:gridCol w="760477">
                  <a:extLst>
                    <a:ext uri="{9D8B030D-6E8A-4147-A177-3AD203B41FA5}">
                      <a16:colId xmlns:a16="http://schemas.microsoft.com/office/drawing/2014/main" val="4203369215"/>
                    </a:ext>
                  </a:extLst>
                </a:gridCol>
                <a:gridCol w="565623">
                  <a:extLst>
                    <a:ext uri="{9D8B030D-6E8A-4147-A177-3AD203B41FA5}">
                      <a16:colId xmlns:a16="http://schemas.microsoft.com/office/drawing/2014/main" val="2985479314"/>
                    </a:ext>
                  </a:extLst>
                </a:gridCol>
                <a:gridCol w="612306">
                  <a:extLst>
                    <a:ext uri="{9D8B030D-6E8A-4147-A177-3AD203B41FA5}">
                      <a16:colId xmlns:a16="http://schemas.microsoft.com/office/drawing/2014/main" val="3750696815"/>
                    </a:ext>
                  </a:extLst>
                </a:gridCol>
                <a:gridCol w="612306">
                  <a:extLst>
                    <a:ext uri="{9D8B030D-6E8A-4147-A177-3AD203B41FA5}">
                      <a16:colId xmlns:a16="http://schemas.microsoft.com/office/drawing/2014/main" val="4167939201"/>
                    </a:ext>
                  </a:extLst>
                </a:gridCol>
                <a:gridCol w="608246">
                  <a:extLst>
                    <a:ext uri="{9D8B030D-6E8A-4147-A177-3AD203B41FA5}">
                      <a16:colId xmlns:a16="http://schemas.microsoft.com/office/drawing/2014/main" val="2438555070"/>
                    </a:ext>
                  </a:extLst>
                </a:gridCol>
                <a:gridCol w="598099">
                  <a:extLst>
                    <a:ext uri="{9D8B030D-6E8A-4147-A177-3AD203B41FA5}">
                      <a16:colId xmlns:a16="http://schemas.microsoft.com/office/drawing/2014/main" val="390854634"/>
                    </a:ext>
                  </a:extLst>
                </a:gridCol>
                <a:gridCol w="554798">
                  <a:extLst>
                    <a:ext uri="{9D8B030D-6E8A-4147-A177-3AD203B41FA5}">
                      <a16:colId xmlns:a16="http://schemas.microsoft.com/office/drawing/2014/main" val="1927041249"/>
                    </a:ext>
                  </a:extLst>
                </a:gridCol>
                <a:gridCol w="556827">
                  <a:extLst>
                    <a:ext uri="{9D8B030D-6E8A-4147-A177-3AD203B41FA5}">
                      <a16:colId xmlns:a16="http://schemas.microsoft.com/office/drawing/2014/main" val="2753586304"/>
                    </a:ext>
                  </a:extLst>
                </a:gridCol>
                <a:gridCol w="496612">
                  <a:extLst>
                    <a:ext uri="{9D8B030D-6E8A-4147-A177-3AD203B41FA5}">
                      <a16:colId xmlns:a16="http://schemas.microsoft.com/office/drawing/2014/main" val="3395993344"/>
                    </a:ext>
                  </a:extLst>
                </a:gridCol>
                <a:gridCol w="460752">
                  <a:extLst>
                    <a:ext uri="{9D8B030D-6E8A-4147-A177-3AD203B41FA5}">
                      <a16:colId xmlns:a16="http://schemas.microsoft.com/office/drawing/2014/main" val="3130691264"/>
                    </a:ext>
                  </a:extLst>
                </a:gridCol>
                <a:gridCol w="556827">
                  <a:extLst>
                    <a:ext uri="{9D8B030D-6E8A-4147-A177-3AD203B41FA5}">
                      <a16:colId xmlns:a16="http://schemas.microsoft.com/office/drawing/2014/main" val="3933615441"/>
                    </a:ext>
                  </a:extLst>
                </a:gridCol>
                <a:gridCol w="617042">
                  <a:extLst>
                    <a:ext uri="{9D8B030D-6E8A-4147-A177-3AD203B41FA5}">
                      <a16:colId xmlns:a16="http://schemas.microsoft.com/office/drawing/2014/main" val="708568139"/>
                    </a:ext>
                  </a:extLst>
                </a:gridCol>
                <a:gridCol w="617042">
                  <a:extLst>
                    <a:ext uri="{9D8B030D-6E8A-4147-A177-3AD203B41FA5}">
                      <a16:colId xmlns:a16="http://schemas.microsoft.com/office/drawing/2014/main" val="850613192"/>
                    </a:ext>
                  </a:extLst>
                </a:gridCol>
                <a:gridCol w="512172">
                  <a:extLst>
                    <a:ext uri="{9D8B030D-6E8A-4147-A177-3AD203B41FA5}">
                      <a16:colId xmlns:a16="http://schemas.microsoft.com/office/drawing/2014/main" val="1225634954"/>
                    </a:ext>
                  </a:extLst>
                </a:gridCol>
                <a:gridCol w="370766">
                  <a:extLst>
                    <a:ext uri="{9D8B030D-6E8A-4147-A177-3AD203B41FA5}">
                      <a16:colId xmlns:a16="http://schemas.microsoft.com/office/drawing/2014/main" val="639882359"/>
                    </a:ext>
                  </a:extLst>
                </a:gridCol>
                <a:gridCol w="303785">
                  <a:extLst>
                    <a:ext uri="{9D8B030D-6E8A-4147-A177-3AD203B41FA5}">
                      <a16:colId xmlns:a16="http://schemas.microsoft.com/office/drawing/2014/main" val="2830656860"/>
                    </a:ext>
                  </a:extLst>
                </a:gridCol>
                <a:gridCol w="303785">
                  <a:extLst>
                    <a:ext uri="{9D8B030D-6E8A-4147-A177-3AD203B41FA5}">
                      <a16:colId xmlns:a16="http://schemas.microsoft.com/office/drawing/2014/main" val="2666158954"/>
                    </a:ext>
                  </a:extLst>
                </a:gridCol>
                <a:gridCol w="357911">
                  <a:extLst>
                    <a:ext uri="{9D8B030D-6E8A-4147-A177-3AD203B41FA5}">
                      <a16:colId xmlns:a16="http://schemas.microsoft.com/office/drawing/2014/main" val="1455819763"/>
                    </a:ext>
                  </a:extLst>
                </a:gridCol>
                <a:gridCol w="639369">
                  <a:extLst>
                    <a:ext uri="{9D8B030D-6E8A-4147-A177-3AD203B41FA5}">
                      <a16:colId xmlns:a16="http://schemas.microsoft.com/office/drawing/2014/main" val="167377723"/>
                    </a:ext>
                  </a:extLst>
                </a:gridCol>
                <a:gridCol w="651548">
                  <a:extLst>
                    <a:ext uri="{9D8B030D-6E8A-4147-A177-3AD203B41FA5}">
                      <a16:colId xmlns:a16="http://schemas.microsoft.com/office/drawing/2014/main" val="707935372"/>
                    </a:ext>
                  </a:extLst>
                </a:gridCol>
                <a:gridCol w="651548">
                  <a:extLst>
                    <a:ext uri="{9D8B030D-6E8A-4147-A177-3AD203B41FA5}">
                      <a16:colId xmlns:a16="http://schemas.microsoft.com/office/drawing/2014/main" val="4215177416"/>
                    </a:ext>
                  </a:extLst>
                </a:gridCol>
                <a:gridCol w="784158">
                  <a:extLst>
                    <a:ext uri="{9D8B030D-6E8A-4147-A177-3AD203B41FA5}">
                      <a16:colId xmlns:a16="http://schemas.microsoft.com/office/drawing/2014/main" val="506299992"/>
                    </a:ext>
                  </a:extLst>
                </a:gridCol>
              </a:tblGrid>
              <a:tr h="1197570">
                <a:tc rowSpan="3">
                  <a:txBody>
                    <a:bodyPr/>
                    <a:lstStyle/>
                    <a:p>
                      <a:pPr algn="ctr">
                        <a:lnSpc>
                          <a:spcPct val="107000"/>
                        </a:lnSpc>
                        <a:spcAft>
                          <a:spcPts val="800"/>
                        </a:spcAft>
                      </a:pPr>
                      <a:r>
                        <a:rPr lang="en-CA" sz="1100" err="1">
                          <a:effectLst/>
                          <a:latin typeface="Times New Roman" panose="02020603050405020304" pitchFamily="18" charset="0"/>
                          <a:cs typeface="Times New Roman" panose="02020603050405020304" pitchFamily="18" charset="0"/>
                        </a:rPr>
                        <a:t>Designati</a:t>
                      </a:r>
                      <a:r>
                        <a:rPr lang="en-CA" sz="1100">
                          <a:effectLst/>
                          <a:latin typeface="Times New Roman" panose="02020603050405020304" pitchFamily="18" charset="0"/>
                          <a:cs typeface="Times New Roman" panose="02020603050405020304" pitchFamily="18" charset="0"/>
                        </a:rPr>
                        <a:t>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Weight per </a:t>
                      </a:r>
                      <a:endParaRPr lang="en-CA" sz="1200">
                        <a:effectLst/>
                        <a:latin typeface="Times New Roman" panose="02020603050405020304" pitchFamily="18" charset="0"/>
                        <a:cs typeface="Times New Roman" panose="02020603050405020304" pitchFamily="18" charset="0"/>
                      </a:endParaRPr>
                    </a:p>
                    <a:p>
                      <a:pPr marL="6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Mete (w)</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Sectional Area (a)</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Depth 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78740" algn="l">
                        <a:lnSpc>
                          <a:spcPct val="107000"/>
                        </a:lnSpc>
                        <a:spcAft>
                          <a:spcPts val="80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(h)</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Width of flange (b)</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10"/>
                        </a:spcAft>
                      </a:pPr>
                      <a:r>
                        <a:rPr lang="en-CA" sz="1100">
                          <a:effectLst/>
                          <a:latin typeface="Times New Roman" panose="02020603050405020304" pitchFamily="18" charset="0"/>
                          <a:cs typeface="Times New Roman" panose="02020603050405020304" pitchFamily="18" charset="0"/>
                        </a:rPr>
                        <a:t>Thickness of Flange </a:t>
                      </a:r>
                      <a:endParaRPr lang="en-CA" sz="1200">
                        <a:effectLst/>
                        <a:latin typeface="Times New Roman" panose="02020603050405020304" pitchFamily="18" charset="0"/>
                        <a:cs typeface="Times New Roman" panose="02020603050405020304" pitchFamily="18" charset="0"/>
                      </a:endParaRPr>
                    </a:p>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f</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ctr">
                        <a:lnSpc>
                          <a:spcPct val="97000"/>
                        </a:lnSpc>
                        <a:spcAft>
                          <a:spcPts val="180"/>
                        </a:spcAft>
                      </a:pPr>
                      <a:r>
                        <a:rPr lang="en-CA" sz="1100">
                          <a:effectLst/>
                          <a:latin typeface="Times New Roman" panose="02020603050405020304" pitchFamily="18" charset="0"/>
                          <a:cs typeface="Times New Roman" panose="02020603050405020304" pitchFamily="18" charset="0"/>
                        </a:rPr>
                        <a:t> Thicknes s of Web </a:t>
                      </a:r>
                      <a:endParaRPr lang="en-CA" sz="1200">
                        <a:effectLst/>
                        <a:latin typeface="Times New Roman" panose="02020603050405020304" pitchFamily="18" charset="0"/>
                        <a:cs typeface="Times New Roman" panose="02020603050405020304" pitchFamily="18" charset="0"/>
                      </a:endParaRPr>
                    </a:p>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(t</a:t>
                      </a:r>
                      <a:r>
                        <a:rPr lang="en-CA" sz="1100" baseline="-25000">
                          <a:effectLst/>
                          <a:latin typeface="Times New Roman" panose="02020603050405020304" pitchFamily="18" charset="0"/>
                          <a:cs typeface="Times New Roman" panose="02020603050405020304" pitchFamily="18" charset="0"/>
                        </a:rPr>
                        <a:t>w</a:t>
                      </a:r>
                      <a:r>
                        <a:rPr lang="en-CA" sz="1100">
                          <a:effectLst/>
                          <a:latin typeface="Times New Roman" panose="02020603050405020304" pitchFamily="18" charset="0"/>
                          <a:cs typeface="Times New Roman" panose="02020603050405020304" pitchFamily="18" charset="0"/>
                        </a:rPr>
                        <a: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10795" algn="ctr">
                        <a:lnSpc>
                          <a:spcPct val="97000"/>
                        </a:lnSpc>
                        <a:spcAft>
                          <a:spcPts val="800"/>
                        </a:spcAft>
                      </a:pPr>
                      <a:r>
                        <a:rPr lang="en-CA" sz="1100">
                          <a:effectLst/>
                          <a:latin typeface="Times New Roman" panose="02020603050405020304" pitchFamily="18" charset="0"/>
                          <a:cs typeface="Times New Roman" panose="02020603050405020304" pitchFamily="18" charset="0"/>
                        </a:rPr>
                        <a:t>Centre of </a:t>
                      </a:r>
                      <a:endParaRPr lang="en-CA" sz="1200">
                        <a:effectLst/>
                        <a:latin typeface="Times New Roman" panose="02020603050405020304" pitchFamily="18" charset="0"/>
                        <a:cs typeface="Times New Roman" panose="02020603050405020304" pitchFamily="18" charset="0"/>
                      </a:endParaRPr>
                    </a:p>
                    <a:p>
                      <a:pPr marL="55880" algn="l">
                        <a:lnSpc>
                          <a:spcPct val="107000"/>
                        </a:lnSpc>
                        <a:spcAft>
                          <a:spcPts val="160"/>
                        </a:spcAft>
                      </a:pPr>
                      <a:r>
                        <a:rPr lang="en-CA" sz="1100">
                          <a:effectLst/>
                          <a:latin typeface="Times New Roman" panose="02020603050405020304" pitchFamily="18" charset="0"/>
                          <a:cs typeface="Times New Roman" panose="02020603050405020304" pitchFamily="18" charset="0"/>
                        </a:rPr>
                        <a:t>Gravity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marL="4635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Ixx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rowSpan="3">
                  <a:txBody>
                    <a:bodyPr/>
                    <a:lstStyle/>
                    <a:p>
                      <a:pPr marL="3746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Iyy cm4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730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marL="14605" algn="just">
                        <a:lnSpc>
                          <a:spcPct val="107000"/>
                        </a:lnSpc>
                        <a:spcAft>
                          <a:spcPts val="200"/>
                        </a:spcAft>
                      </a:pPr>
                      <a:r>
                        <a:rPr lang="en-CA" sz="1100">
                          <a:effectLst/>
                          <a:latin typeface="Times New Roman" panose="02020603050405020304" pitchFamily="18" charset="0"/>
                          <a:cs typeface="Times New Roman" panose="02020603050405020304" pitchFamily="18" charset="0"/>
                        </a:rPr>
                        <a:t>Gyration</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rxx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67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Raddi of </a:t>
                      </a:r>
                      <a:endParaRPr lang="en-CA" sz="1200">
                        <a:effectLst/>
                        <a:latin typeface="Times New Roman" panose="02020603050405020304" pitchFamily="18" charset="0"/>
                        <a:cs typeface="Times New Roman" panose="02020603050405020304" pitchFamily="18" charset="0"/>
                      </a:endParaRPr>
                    </a:p>
                    <a:p>
                      <a:pPr algn="just">
                        <a:lnSpc>
                          <a:spcPct val="107000"/>
                        </a:lnSpc>
                        <a:spcAft>
                          <a:spcPts val="205"/>
                        </a:spcAft>
                      </a:pPr>
                      <a:r>
                        <a:rPr lang="en-CA" sz="1100">
                          <a:effectLst/>
                          <a:latin typeface="Times New Roman" panose="02020603050405020304" pitchFamily="18" charset="0"/>
                          <a:cs typeface="Times New Roman" panose="02020603050405020304" pitchFamily="18" charset="0"/>
                        </a:rPr>
                        <a:t> Gyration</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ryy</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286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Modulli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of </a:t>
                      </a:r>
                      <a:endParaRPr lang="en-CA" sz="12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effectLst/>
                        <a:latin typeface="Times New Roman" panose="02020603050405020304" pitchFamily="18" charset="0"/>
                        <a:cs typeface="Times New Roman" panose="02020603050405020304" pitchFamily="18" charset="0"/>
                      </a:endParaRPr>
                    </a:p>
                    <a:p>
                      <a:pPr marL="31750" algn="just">
                        <a:lnSpc>
                          <a:spcPct val="107000"/>
                        </a:lnSpc>
                        <a:spcAft>
                          <a:spcPts val="17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Zxx</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Modulli of </a:t>
                      </a:r>
                      <a:endParaRPr lang="en-CA" sz="1200">
                        <a:effectLst/>
                        <a:latin typeface="Times New Roman" panose="02020603050405020304" pitchFamily="18" charset="0"/>
                        <a:cs typeface="Times New Roman" panose="02020603050405020304" pitchFamily="18" charset="0"/>
                      </a:endParaRPr>
                    </a:p>
                    <a:p>
                      <a:pPr marL="32385" algn="just">
                        <a:lnSpc>
                          <a:spcPct val="107000"/>
                        </a:lnSpc>
                        <a:spcAft>
                          <a:spcPts val="10"/>
                        </a:spcAft>
                      </a:pPr>
                      <a:r>
                        <a:rPr lang="en-CA" sz="1100">
                          <a:effectLst/>
                          <a:latin typeface="Times New Roman" panose="02020603050405020304" pitchFamily="18" charset="0"/>
                          <a:cs typeface="Times New Roman" panose="02020603050405020304" pitchFamily="18" charset="0"/>
                        </a:rPr>
                        <a:t>Section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Zyy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gridSpan="6">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Connection Details</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97000"/>
                        </a:lnSpc>
                        <a:spcAft>
                          <a:spcPts val="800"/>
                        </a:spcAft>
                      </a:pPr>
                      <a:r>
                        <a:rPr lang="en-CA" sz="1100">
                          <a:effectLst/>
                          <a:latin typeface="Times New Roman" panose="02020603050405020304" pitchFamily="18" charset="0"/>
                          <a:cs typeface="Times New Roman" panose="02020603050405020304" pitchFamily="18" charset="0"/>
                        </a:rPr>
                        <a:t>Maximum size of </a:t>
                      </a:r>
                      <a:endParaRPr lang="en-CA" sz="1200">
                        <a:effectLst/>
                        <a:latin typeface="Times New Roman" panose="02020603050405020304" pitchFamily="18" charset="0"/>
                        <a:cs typeface="Times New Roman" panose="02020603050405020304" pitchFamily="18" charset="0"/>
                      </a:endParaRPr>
                    </a:p>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Flange </a:t>
                      </a:r>
                      <a:endParaRPr lang="en-CA" sz="12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Rivet</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rowSpan="3">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Designati on</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extLst>
                  <a:ext uri="{0D108BD9-81ED-4DB2-BD59-A6C34878D82A}">
                    <a16:rowId xmlns:a16="http://schemas.microsoft.com/office/drawing/2014/main" val="4192484835"/>
                  </a:ext>
                </a:extLst>
              </a:tr>
              <a:tr h="348079">
                <a:tc vMerge="1">
                  <a:txBody>
                    <a:bodyPr/>
                    <a:lstStyle/>
                    <a:p>
                      <a:endParaRPr lang="en-CA"/>
                    </a:p>
                  </a:txBody>
                  <a:tcPr/>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kg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398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113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7589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80975"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5367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2225"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marL="2286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cm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4287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32715" algn="l">
                        <a:lnSpc>
                          <a:spcPct val="107000"/>
                        </a:lnSpc>
                        <a:spcAft>
                          <a:spcPts val="800"/>
                        </a:spcAft>
                      </a:pPr>
                      <a:r>
                        <a:rPr lang="en-CA" sz="1100">
                          <a:effectLst/>
                          <a:latin typeface="Times New Roman" panose="02020603050405020304" pitchFamily="18" charset="0"/>
                          <a:cs typeface="Times New Roman" panose="02020603050405020304" pitchFamily="18" charset="0"/>
                        </a:rPr>
                        <a:t>cm</a:t>
                      </a:r>
                      <a:r>
                        <a:rPr lang="en-CA" sz="1100" baseline="30000">
                          <a:effectLst/>
                          <a:latin typeface="Times New Roman" panose="02020603050405020304" pitchFamily="18" charset="0"/>
                          <a:cs typeface="Times New Roman" panose="02020603050405020304" pitchFamily="18" charset="0"/>
                        </a:rPr>
                        <a:t>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4300" algn="l">
                        <a:lnSpc>
                          <a:spcPct val="107000"/>
                        </a:lnSpc>
                        <a:spcAft>
                          <a:spcPts val="800"/>
                        </a:spcAft>
                      </a:pPr>
                      <a:r>
                        <a:rPr lang="en-CA" sz="1100">
                          <a:effectLst/>
                          <a:latin typeface="Times New Roman" panose="02020603050405020304" pitchFamily="18" charset="0"/>
                          <a:cs typeface="Times New Roman" panose="02020603050405020304" pitchFamily="18" charset="0"/>
                        </a:rPr>
                        <a:t>h</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3185" algn="l">
                        <a:lnSpc>
                          <a:spcPct val="107000"/>
                        </a:lnSpc>
                        <a:spcAft>
                          <a:spcPts val="800"/>
                        </a:spcAft>
                      </a:pPr>
                      <a:r>
                        <a:rPr lang="en-CA" sz="1100">
                          <a:effectLst/>
                          <a:latin typeface="Times New Roman" panose="02020603050405020304" pitchFamily="18" charset="0"/>
                          <a:cs typeface="Times New Roman" panose="02020603050405020304" pitchFamily="18" charset="0"/>
                        </a:rPr>
                        <a:t>h2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b1/2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b"/>
                </a:tc>
                <a:tc>
                  <a:txBody>
                    <a:bodyPr/>
                    <a:lstStyle/>
                    <a:p>
                      <a:pPr marL="106680" algn="l">
                        <a:lnSpc>
                          <a:spcPct val="107000"/>
                        </a:lnSpc>
                        <a:spcAft>
                          <a:spcPts val="800"/>
                        </a:spcAft>
                      </a:pPr>
                      <a:r>
                        <a:rPr lang="en-CA" sz="1100">
                          <a:effectLst/>
                          <a:latin typeface="Times New Roman" panose="02020603050405020304" pitchFamily="18" charset="0"/>
                          <a:cs typeface="Times New Roman" panose="02020603050405020304" pitchFamily="18" charset="0"/>
                        </a:rPr>
                        <a:t>C</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g</a:t>
                      </a:r>
                      <a:r>
                        <a:rPr lang="en-CA" sz="1100" baseline="-25000">
                          <a:effectLst/>
                          <a:latin typeface="Times New Roman" panose="02020603050405020304" pitchFamily="18" charset="0"/>
                          <a:cs typeface="Times New Roman" panose="02020603050405020304" pitchFamily="18" charset="0"/>
                        </a:rPr>
                        <a:t>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4310" algn="l">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3099704167"/>
                  </a:ext>
                </a:extLst>
              </a:tr>
              <a:tr h="379352">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tc vMerge="1">
                  <a:txBody>
                    <a:bodyPr/>
                    <a:lstStyle/>
                    <a:p>
                      <a:endParaRPr lang="en-CA"/>
                    </a:p>
                  </a:txBody>
                  <a:tcP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223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317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5651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marL="2603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(min) mm</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nchor="ctr"/>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vMerge="1">
                  <a:txBody>
                    <a:bodyPr/>
                    <a:lstStyle/>
                    <a:p>
                      <a:endParaRPr lang="en-CA"/>
                    </a:p>
                  </a:txBody>
                  <a:tcPr/>
                </a:tc>
                <a:extLst>
                  <a:ext uri="{0D108BD9-81ED-4DB2-BD59-A6C34878D82A}">
                    <a16:rowId xmlns:a16="http://schemas.microsoft.com/office/drawing/2014/main" val="2008078575"/>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93968501"/>
                  </a:ext>
                </a:extLst>
              </a:tr>
              <a:tr h="189095">
                <a:tc>
                  <a:txBody>
                    <a:bodyPr/>
                    <a:lstStyle/>
                    <a:p>
                      <a:pPr marL="7620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7470" algn="l">
                        <a:lnSpc>
                          <a:spcPct val="107000"/>
                        </a:lnSpc>
                        <a:spcAft>
                          <a:spcPts val="800"/>
                        </a:spcAft>
                      </a:pPr>
                      <a:r>
                        <a:rPr lang="en-CA" sz="1100">
                          <a:effectLst/>
                          <a:latin typeface="Times New Roman" panose="02020603050405020304" pitchFamily="18" charset="0"/>
                          <a:cs typeface="Times New Roman" panose="02020603050405020304" pitchFamily="18" charset="0"/>
                        </a:rPr>
                        <a:t>ISMC 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005011478"/>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186.7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37.3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18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4380769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416.4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59.9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3025" algn="l">
                        <a:lnSpc>
                          <a:spcPct val="107000"/>
                        </a:lnSpc>
                        <a:spcAft>
                          <a:spcPts val="800"/>
                        </a:spcAft>
                      </a:pPr>
                      <a:r>
                        <a:rPr lang="en-CA" sz="1100">
                          <a:effectLst/>
                          <a:latin typeface="Times New Roman" panose="02020603050405020304" pitchFamily="18" charset="0"/>
                          <a:cs typeface="Times New Roman" panose="02020603050405020304" pitchFamily="18" charset="0"/>
                        </a:rPr>
                        <a:t>85.4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30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913876917"/>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4231313703"/>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20.88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98425" algn="l">
                        <a:lnSpc>
                          <a:spcPct val="107000"/>
                        </a:lnSpc>
                        <a:spcAft>
                          <a:spcPts val="800"/>
                        </a:spcAft>
                      </a:pPr>
                      <a:r>
                        <a:rPr lang="en-CA" sz="1100">
                          <a:effectLst/>
                          <a:latin typeface="Times New Roman" panose="02020603050405020304" pitchFamily="18" charset="0"/>
                          <a:cs typeface="Times New Roman" panose="02020603050405020304" pitchFamily="18" charset="0"/>
                        </a:rPr>
                        <a:t>779.4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102.3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103.9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6.9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26479227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1223.3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139.8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128.4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23.3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175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763244411"/>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2.17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1819.3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140.4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181.9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792531892"/>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6805491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33.01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12.4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2694.6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187.2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239.5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170.9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7.9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819115756"/>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38.67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3816.8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219.1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38.4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192.5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45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250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619482634"/>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45.64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90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9215" algn="l">
                        <a:lnSpc>
                          <a:spcPct val="107000"/>
                        </a:lnSpc>
                        <a:spcAft>
                          <a:spcPts val="800"/>
                        </a:spcAft>
                      </a:pPr>
                      <a:r>
                        <a:rPr lang="en-CA" sz="1100">
                          <a:effectLst/>
                          <a:latin typeface="Times New Roman" panose="02020603050405020304" pitchFamily="18" charset="0"/>
                          <a:cs typeface="Times New Roman" panose="02020603050405020304" pitchFamily="18" charset="0"/>
                        </a:rPr>
                        <a:t>6362.8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310.8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11.81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2.61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46.8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240.7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41.2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234662668"/>
                  </a:ext>
                </a:extLst>
              </a:tr>
              <a:tr h="189095">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l">
                        <a:lnSpc>
                          <a:spcPct val="107000"/>
                        </a:lnSpc>
                        <a:spcAft>
                          <a:spcPts val="800"/>
                        </a:spcAft>
                      </a:pPr>
                      <a:r>
                        <a:rPr lang="en-CA" sz="1100">
                          <a:effectLst/>
                          <a:latin typeface="Times New Roman" panose="02020603050405020304" pitchFamily="18" charset="0"/>
                          <a:cs typeface="Times New Roman" panose="02020603050405020304" pitchFamily="18" charset="0"/>
                        </a:rPr>
                        <a:t> </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16073409"/>
                  </a:ext>
                </a:extLst>
              </a:tr>
              <a:tr h="189095">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42.1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53.66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4455" algn="l">
                        <a:lnSpc>
                          <a:spcPct val="107000"/>
                        </a:lnSpc>
                        <a:spcAft>
                          <a:spcPts val="800"/>
                        </a:spcAft>
                      </a:pPr>
                      <a:r>
                        <a:rPr lang="en-CA" sz="1100">
                          <a:effectLst/>
                          <a:latin typeface="Times New Roman" panose="02020603050405020304" pitchFamily="18" charset="0"/>
                          <a:cs typeface="Times New Roman" panose="02020603050405020304" pitchFamily="18" charset="0"/>
                        </a:rPr>
                        <a:t>10008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430.6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13.66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571.9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3175" algn="ctr">
                        <a:lnSpc>
                          <a:spcPct val="107000"/>
                        </a:lnSpc>
                        <a:spcAft>
                          <a:spcPts val="800"/>
                        </a:spcAft>
                      </a:pPr>
                      <a:r>
                        <a:rPr lang="en-CA" sz="1100">
                          <a:effectLst/>
                          <a:latin typeface="Times New Roman" panose="02020603050405020304" pitchFamily="18" charset="0"/>
                          <a:cs typeface="Times New Roman" panose="02020603050405020304" pitchFamily="18" charset="0"/>
                        </a:rPr>
                        <a:t>51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288.1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30.9</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6360" algn="l">
                        <a:lnSpc>
                          <a:spcPct val="107000"/>
                        </a:lnSpc>
                        <a:spcAft>
                          <a:spcPts val="800"/>
                        </a:spcAft>
                      </a:pPr>
                      <a:r>
                        <a:rPr lang="en-CA" sz="1100">
                          <a:effectLst/>
                          <a:latin typeface="Times New Roman" panose="02020603050405020304" pitchFamily="18" charset="0"/>
                          <a:cs typeface="Times New Roman" panose="02020603050405020304" pitchFamily="18" charset="0"/>
                        </a:rPr>
                        <a:t>46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71120" algn="l">
                        <a:lnSpc>
                          <a:spcPct val="107000"/>
                        </a:lnSpc>
                        <a:spcAft>
                          <a:spcPts val="800"/>
                        </a:spcAft>
                      </a:pPr>
                      <a:r>
                        <a:rPr lang="en-CA" sz="1100">
                          <a:effectLst/>
                          <a:latin typeface="Times New Roman" panose="02020603050405020304" pitchFamily="18" charset="0"/>
                          <a:cs typeface="Times New Roman" panose="02020603050405020304" pitchFamily="18" charset="0"/>
                        </a:rPr>
                        <a:t>9.6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65</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350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1196227718"/>
                  </a:ext>
                </a:extLst>
              </a:tr>
              <a:tr h="354772">
                <a:tc>
                  <a:txBody>
                    <a:bodyPr/>
                    <a:lstStyle/>
                    <a:p>
                      <a:pPr marL="4762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49.4</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62.93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R="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8.6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2.42</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064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15082.8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87630" algn="l">
                        <a:lnSpc>
                          <a:spcPct val="107000"/>
                        </a:lnSpc>
                        <a:spcAft>
                          <a:spcPts val="800"/>
                        </a:spcAft>
                      </a:pPr>
                      <a:r>
                        <a:rPr lang="en-CA" sz="1100">
                          <a:effectLst/>
                          <a:latin typeface="Times New Roman" panose="02020603050405020304" pitchFamily="18" charset="0"/>
                          <a:cs typeface="Times New Roman" panose="02020603050405020304" pitchFamily="18" charset="0"/>
                        </a:rPr>
                        <a:t>504.8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15.48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905"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2.83</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635" algn="ctr">
                        <a:lnSpc>
                          <a:spcPct val="107000"/>
                        </a:lnSpc>
                        <a:spcAft>
                          <a:spcPts val="800"/>
                        </a:spcAft>
                      </a:pPr>
                      <a:r>
                        <a:rPr lang="en-CA" sz="1100">
                          <a:effectLst/>
                          <a:latin typeface="Times New Roman" panose="02020603050405020304" pitchFamily="18" charset="0"/>
                          <a:cs typeface="Times New Roman" panose="02020603050405020304" pitchFamily="18" charset="0"/>
                        </a:rPr>
                        <a:t>754.1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66.6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445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33.6</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254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45.7</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1910" algn="just">
                        <a:lnSpc>
                          <a:spcPct val="107000"/>
                        </a:lnSpc>
                        <a:spcAft>
                          <a:spcPts val="800"/>
                        </a:spcAft>
                      </a:pPr>
                      <a:r>
                        <a:rPr lang="en-CA" sz="1100">
                          <a:effectLst/>
                          <a:latin typeface="Times New Roman" panose="02020603050405020304" pitchFamily="18" charset="0"/>
                          <a:cs typeface="Times New Roman" panose="02020603050405020304" pitchFamily="18" charset="0"/>
                        </a:rPr>
                        <a:t>10.1</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11125" algn="l">
                        <a:lnSpc>
                          <a:spcPct val="107000"/>
                        </a:lnSpc>
                        <a:spcAft>
                          <a:spcPts val="800"/>
                        </a:spcAft>
                      </a:pPr>
                      <a:r>
                        <a:rPr lang="en-CA" sz="1100">
                          <a:effectLst/>
                          <a:latin typeface="Times New Roman" panose="02020603050405020304" pitchFamily="18" charset="0"/>
                          <a:cs typeface="Times New Roman" panose="02020603050405020304" pitchFamily="18" charset="0"/>
                        </a:rPr>
                        <a:t>60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2540" algn="ctr">
                        <a:lnSpc>
                          <a:spcPct val="107000"/>
                        </a:lnSpc>
                        <a:spcAft>
                          <a:spcPts val="800"/>
                        </a:spcAft>
                      </a:pPr>
                      <a:r>
                        <a:rPr lang="en-CA" sz="1100">
                          <a:effectLst/>
                          <a:latin typeface="Times New Roman" panose="02020603050405020304" pitchFamily="18" charset="0"/>
                          <a:cs typeface="Times New Roman" panose="02020603050405020304" pitchFamily="18" charset="0"/>
                        </a:rPr>
                        <a:t>70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1270" algn="ctr">
                        <a:lnSpc>
                          <a:spcPct val="107000"/>
                        </a:lnSpc>
                        <a:spcAft>
                          <a:spcPts val="800"/>
                        </a:spcAft>
                      </a:pPr>
                      <a:r>
                        <a:rPr lang="en-CA" sz="1100">
                          <a:effectLst/>
                          <a:latin typeface="Times New Roman" panose="02020603050405020304" pitchFamily="18" charset="0"/>
                          <a:cs typeface="Times New Roman" panose="02020603050405020304" pitchFamily="18" charset="0"/>
                        </a:rPr>
                        <a:t>28</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tc>
                  <a:txBody>
                    <a:bodyPr/>
                    <a:lstStyle/>
                    <a:p>
                      <a:pPr marL="48895" algn="just">
                        <a:lnSpc>
                          <a:spcPct val="107000"/>
                        </a:lnSpc>
                        <a:spcAft>
                          <a:spcPts val="800"/>
                        </a:spcAft>
                      </a:pPr>
                      <a:r>
                        <a:rPr lang="en-CA" sz="1100">
                          <a:effectLst/>
                          <a:latin typeface="Times New Roman" panose="02020603050405020304" pitchFamily="18" charset="0"/>
                          <a:cs typeface="Times New Roman" panose="02020603050405020304" pitchFamily="18" charset="0"/>
                        </a:rPr>
                        <a:t>ISMC 400</a:t>
                      </a:r>
                      <a:endParaRPr lang="en-CA"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4575" marB="4096"/>
                </a:tc>
                <a:extLst>
                  <a:ext uri="{0D108BD9-81ED-4DB2-BD59-A6C34878D82A}">
                    <a16:rowId xmlns:a16="http://schemas.microsoft.com/office/drawing/2014/main" val="3091165073"/>
                  </a:ext>
                </a:extLst>
              </a:tr>
            </a:tbl>
          </a:graphicData>
        </a:graphic>
      </p:graphicFrame>
      <p:sp>
        <p:nvSpPr>
          <p:cNvPr id="4" name="TextBox 3">
            <a:extLst>
              <a:ext uri="{FF2B5EF4-FFF2-40B4-BE49-F238E27FC236}">
                <a16:creationId xmlns:a16="http://schemas.microsoft.com/office/drawing/2014/main" id="{0652AD5B-3341-417D-9BC2-002F25C8A16A}"/>
              </a:ext>
            </a:extLst>
          </p:cNvPr>
          <p:cNvSpPr txBox="1"/>
          <p:nvPr/>
        </p:nvSpPr>
        <p:spPr>
          <a:xfrm>
            <a:off x="865572" y="5069863"/>
            <a:ext cx="6116714" cy="1107867"/>
          </a:xfrm>
          <a:prstGeom prst="rect">
            <a:avLst/>
          </a:prstGeom>
          <a:noFill/>
        </p:spPr>
        <p:txBody>
          <a:bodyPr wrap="square">
            <a:spAutoFit/>
          </a:bodyPr>
          <a:lstStyle/>
          <a:p>
            <a:pPr marL="109855">
              <a:lnSpc>
                <a:spcPct val="107000"/>
              </a:lnSpc>
              <a:spcAft>
                <a:spcPts val="1105"/>
              </a:spcAft>
            </a:pPr>
            <a:r>
              <a:rPr lang="en-CA" sz="1800">
                <a:solidFill>
                  <a:srgbClr val="000000"/>
                </a:solidFill>
                <a:effectLst/>
                <a:latin typeface="Times New Roman" panose="02020603050405020304" pitchFamily="18" charset="0"/>
                <a:ea typeface="Times New Roman" panose="02020603050405020304" pitchFamily="18" charset="0"/>
              </a:rPr>
              <a:t>Try ISMC </a:t>
            </a:r>
            <a:r>
              <a:rPr lang="en-CA" sz="1800" u="sng">
                <a:solidFill>
                  <a:srgbClr val="0563C1"/>
                </a:solidFill>
                <a:effectLst/>
                <a:uFill>
                  <a:solidFill>
                    <a:srgbClr val="0563C1"/>
                  </a:solidFill>
                </a:uFill>
                <a:latin typeface="Times New Roman" panose="02020603050405020304" pitchFamily="18" charset="0"/>
                <a:ea typeface="Times New Roman" panose="02020603050405020304" pitchFamily="18" charset="0"/>
              </a:rPr>
              <a:t>250@298.2N/m</a:t>
            </a: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30"/>
              </a:spcAft>
              <a:tabLst>
                <a:tab pos="3765550" algn="ctr"/>
                <a:tab pos="6217920" algn="ctr"/>
              </a:tabLst>
            </a:pPr>
            <a:r>
              <a:rPr lang="en-CA" sz="1800">
                <a:solidFill>
                  <a:srgbClr val="000000"/>
                </a:solidFill>
                <a:effectLst/>
                <a:latin typeface="Times New Roman" panose="02020603050405020304" pitchFamily="18" charset="0"/>
                <a:ea typeface="Times New Roman" panose="02020603050405020304" pitchFamily="18" charset="0"/>
              </a:rPr>
              <a:t>Thus, area provided by 2 ISMC 250  	= 2*3867 =	7734mm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&gt; 6666.67mm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10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25980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969701-FF8A-465E-A892-C1735BAE4BA5}"/>
              </a:ext>
            </a:extLst>
          </p:cNvPr>
          <p:cNvSpPr txBox="1"/>
          <p:nvPr/>
        </p:nvSpPr>
        <p:spPr>
          <a:xfrm>
            <a:off x="197529" y="194664"/>
            <a:ext cx="11778448" cy="6199839"/>
          </a:xfrm>
          <a:prstGeom prst="rect">
            <a:avLst/>
          </a:prstGeom>
          <a:noFill/>
        </p:spPr>
        <p:txBody>
          <a:bodyPr wrap="square">
            <a:spAutoFit/>
          </a:bodyPr>
          <a:lstStyle/>
          <a:p>
            <a:pPr marL="338455" indent="-228600" algn="just">
              <a:lnSpc>
                <a:spcPct val="107000"/>
              </a:lnSpc>
              <a:spcAft>
                <a:spcPts val="2425"/>
              </a:spcAft>
            </a:pPr>
            <a:r>
              <a:rPr lang="en-CA" sz="1800">
                <a:solidFill>
                  <a:srgbClr val="000000"/>
                </a:solidFill>
                <a:effectLst/>
                <a:latin typeface="Times New Roman" panose="02020603050405020304" pitchFamily="18" charset="0"/>
                <a:ea typeface="Times New Roman" panose="02020603050405020304" pitchFamily="18" charset="0"/>
              </a:rPr>
              <a:t>The advantage of build up column is that least radius of gyration can be increased so that is lest radios of gyration can be made more at least equal to </a:t>
            </a:r>
            <a:r>
              <a:rPr lang="en-CA" sz="1800" err="1">
                <a:solidFill>
                  <a:srgbClr val="000000"/>
                </a:solidFill>
                <a:effectLst/>
                <a:latin typeface="Times New Roman" panose="02020603050405020304" pitchFamily="18" charset="0"/>
                <a:ea typeface="Times New Roman" panose="02020603050405020304"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rPr>
              <a:t>zz</a:t>
            </a:r>
            <a:r>
              <a:rPr lang="en-CA" sz="1800" baseline="-250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i.e.</a:t>
            </a: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baseline="-25000" err="1">
                <a:solidFill>
                  <a:srgbClr val="000000"/>
                </a:solidFill>
                <a:effectLst/>
                <a:latin typeface="Times New Roman" panose="02020603050405020304" pitchFamily="18" charset="0"/>
                <a:ea typeface="Times New Roman" panose="02020603050405020304" pitchFamily="18" charset="0"/>
              </a:rPr>
              <a:t>min</a:t>
            </a:r>
            <a:r>
              <a:rPr lang="en-CA" sz="1600">
                <a:solidFill>
                  <a:srgbClr val="000000"/>
                </a:solidFill>
                <a:effectLst/>
                <a:latin typeface="Times New Roman" panose="02020603050405020304" pitchFamily="18" charset="0"/>
                <a:ea typeface="Times New Roman" panose="02020603050405020304" pitchFamily="18" charset="0"/>
              </a:rPr>
              <a:t> =</a:t>
            </a:r>
            <a:r>
              <a:rPr lang="en-CA" sz="2200" err="1">
                <a:solidFill>
                  <a:srgbClr val="000000"/>
                </a:solidFill>
                <a:effectLst/>
                <a:latin typeface="Times New Roman" panose="02020603050405020304" pitchFamily="18" charset="0"/>
                <a:ea typeface="Times New Roman" panose="02020603050405020304" pitchFamily="18" charset="0"/>
              </a:rPr>
              <a:t>r</a:t>
            </a:r>
            <a:r>
              <a:rPr lang="en-CA" sz="1600" baseline="-25000" err="1">
                <a:solidFill>
                  <a:srgbClr val="000000"/>
                </a:solidFill>
                <a:effectLst/>
                <a:latin typeface="Times New Roman" panose="02020603050405020304" pitchFamily="18" charset="0"/>
                <a:ea typeface="Times New Roman" panose="02020603050405020304" pitchFamily="18" charset="0"/>
              </a:rPr>
              <a:t>zz</a:t>
            </a:r>
            <a:r>
              <a:rPr lang="en-CA" sz="1600">
                <a:solidFill>
                  <a:srgbClr val="000000"/>
                </a:solidFill>
                <a:effectLst/>
                <a:latin typeface="Times New Roman" panose="02020603050405020304" pitchFamily="18" charset="0"/>
                <a:ea typeface="Times New Roman" panose="02020603050405020304" pitchFamily="18" charset="0"/>
              </a:rPr>
              <a:t>   </a:t>
            </a:r>
            <a:r>
              <a:rPr lang="en-CA" sz="1200">
                <a:solidFill>
                  <a:srgbClr val="000000"/>
                </a:solidFill>
                <a:effectLst/>
                <a:latin typeface="Times New Roman" panose="02020603050405020304" pitchFamily="18" charset="0"/>
                <a:ea typeface="Times New Roman" panose="02020603050405020304" pitchFamily="18" charset="0"/>
              </a:rPr>
              <a:t>		</a:t>
            </a:r>
            <a:r>
              <a:rPr lang="en-CA" sz="1800">
                <a:solidFill>
                  <a:srgbClr val="000000"/>
                </a:solidFill>
                <a:effectLst/>
                <a:latin typeface="Times New Roman" panose="02020603050405020304" pitchFamily="18" charset="0"/>
                <a:ea typeface="Times New Roman" panose="02020603050405020304" pitchFamily="18" charset="0"/>
              </a:rPr>
              <a:t>this is done by adjusting spacing between the sections.</a:t>
            </a: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a:lnSpc>
                <a:spcPct val="107000"/>
              </a:lnSpc>
              <a:spcAft>
                <a:spcPts val="1290"/>
              </a:spcAft>
              <a:tabLst>
                <a:tab pos="1107440" algn="ctr"/>
                <a:tab pos="2538095" algn="ctr"/>
                <a:tab pos="3554730" algn="ctr"/>
                <a:tab pos="4449445" algn="ctr"/>
              </a:tabLst>
            </a:pPr>
            <a:r>
              <a:rPr lang="en-CA" sz="1800">
                <a:solidFill>
                  <a:srgbClr val="000000"/>
                </a:solidFill>
                <a:effectLst/>
                <a:latin typeface="Times New Roman" panose="02020603050405020304" pitchFamily="18" charset="0"/>
                <a:ea typeface="Times New Roman" panose="02020603050405020304" pitchFamily="18" charset="0"/>
              </a:rPr>
              <a:t>Effective length	= </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	= 1*5.5	= 5.5m</a:t>
            </a:r>
            <a:endParaRPr lang="en-CA" sz="1800">
              <a:solidFill>
                <a:srgbClr val="000000"/>
              </a:solidFill>
              <a:effectLst/>
              <a:latin typeface="Calibri" panose="020F0502020204030204" pitchFamily="34" charset="0"/>
              <a:ea typeface="Calibri" panose="020F0502020204030204" pitchFamily="34" charset="0"/>
            </a:endParaRPr>
          </a:p>
          <a:p>
            <a:pPr marL="208280" marR="4345940" indent="-6350">
              <a:lnSpc>
                <a:spcPct val="107000"/>
              </a:lnSpc>
              <a:spcBef>
                <a:spcPts val="1090"/>
              </a:spcBef>
              <a:spcAft>
                <a:spcPts val="122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endParaRPr lang="en-CA" sz="1800">
              <a:solidFill>
                <a:srgbClr val="000000"/>
              </a:solidFill>
              <a:effectLst/>
              <a:latin typeface="Calibri" panose="020F0502020204030204" pitchFamily="34" charset="0"/>
              <a:ea typeface="Calibri" panose="020F0502020204030204" pitchFamily="34" charset="0"/>
            </a:endParaRPr>
          </a:p>
          <a:p>
            <a:pPr marL="2372360" marR="3106420" indent="-6350" algn="ctr">
              <a:lnSpc>
                <a:spcPct val="107000"/>
              </a:lnSpc>
              <a:spcAft>
                <a:spcPts val="1390"/>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 e </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58.09</a:t>
            </a:r>
            <a:r>
              <a:rPr lang="en-CA" sz="1800">
                <a:solidFill>
                  <a:srgbClr val="000000"/>
                </a:solidFill>
                <a:effectLst/>
                <a:latin typeface="Times New Roman" panose="02020603050405020304" pitchFamily="18" charset="0"/>
                <a:ea typeface="Times New Roman" panose="02020603050405020304" pitchFamily="18" charset="0"/>
              </a:rPr>
              <a:t>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a:t>
            </a:r>
            <a:r>
              <a:rPr lang="en-CA" sz="1800">
                <a:solidFill>
                  <a:srgbClr val="000000"/>
                </a:solidFill>
                <a:effectLst/>
                <a:latin typeface="Times New Roman" panose="02020603050405020304" pitchFamily="18" charset="0"/>
                <a:ea typeface="Times New Roman" panose="02020603050405020304" pitchFamily="18" charset="0"/>
              </a:rPr>
              <a:t> and for buckling curve “C”</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445"/>
              </a:spcAft>
              <a:tabLst>
                <a:tab pos="2560320" algn="ctr"/>
                <a:tab pos="4857750"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a:solidFill>
                  <a:srgbClr val="000000"/>
                </a:solidFill>
                <a:latin typeface="Times New Roman" panose="02020603050405020304" pitchFamily="18" charset="0"/>
                <a:ea typeface="Times New Roman" panose="02020603050405020304" pitchFamily="18" charset="0"/>
              </a:rPr>
              <a:t>170.85 </a:t>
            </a:r>
            <a:r>
              <a:rPr lang="en-CA" sz="1800">
                <a:solidFill>
                  <a:srgbClr val="000000"/>
                </a:solidFill>
                <a:effectLst/>
                <a:latin typeface="Times New Roman" panose="02020603050405020304" pitchFamily="18" charset="0"/>
                <a:ea typeface="Times New Roman" panose="02020603050405020304" pitchFamily="18" charset="0"/>
              </a:rPr>
              <a:t>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a:lnSpc>
                <a:spcPct val="107000"/>
              </a:lnSpc>
              <a:spcAft>
                <a:spcPts val="1395"/>
              </a:spcAft>
              <a:tabLst>
                <a:tab pos="2707640" algn="ctr"/>
                <a:tab pos="4448175" algn="ctr"/>
                <a:tab pos="5955665" algn="ctr"/>
              </a:tabLst>
            </a:pPr>
            <a:r>
              <a:rPr lang="en-CA" sz="1800">
                <a:solidFill>
                  <a:srgbClr val="000000"/>
                </a:solidFill>
                <a:effectLst/>
                <a:latin typeface="Calibri" panose="020F0502020204030204" pitchFamily="34" charset="0"/>
                <a:ea typeface="Calibri" panose="020F0502020204030204" pitchFamily="34" charset="0"/>
              </a:rPr>
              <a:t>	</a:t>
            </a: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a:t>
            </a:r>
            <a:r>
              <a:rPr lang="en-CA">
                <a:solidFill>
                  <a:srgbClr val="000000"/>
                </a:solidFill>
                <a:latin typeface="Times New Roman" panose="02020603050405020304" pitchFamily="18" charset="0"/>
                <a:ea typeface="Times New Roman" panose="02020603050405020304" pitchFamily="18" charset="0"/>
              </a:rPr>
              <a:t>170.85</a:t>
            </a:r>
            <a:r>
              <a:rPr lang="en-CA" sz="1800">
                <a:solidFill>
                  <a:srgbClr val="000000"/>
                </a:solidFill>
                <a:effectLst/>
                <a:latin typeface="Times New Roman" panose="02020603050405020304" pitchFamily="18" charset="0"/>
                <a:ea typeface="Times New Roman" panose="02020603050405020304" pitchFamily="18" charset="0"/>
              </a:rPr>
              <a:t>*(2*3867) N = </a:t>
            </a:r>
            <a:r>
              <a:rPr lang="en-CA">
                <a:solidFill>
                  <a:srgbClr val="000000"/>
                </a:solidFill>
                <a:latin typeface="Times New Roman" panose="02020603050405020304" pitchFamily="18" charset="0"/>
                <a:ea typeface="Times New Roman" panose="02020603050405020304" pitchFamily="18" charset="0"/>
              </a:rPr>
              <a:t>1321.37 </a:t>
            </a:r>
            <a:r>
              <a:rPr lang="en-CA" sz="1800">
                <a:solidFill>
                  <a:srgbClr val="000000"/>
                </a:solidFill>
                <a:effectLst/>
                <a:latin typeface="Times New Roman" panose="02020603050405020304" pitchFamily="18" charset="0"/>
                <a:ea typeface="Times New Roman" panose="02020603050405020304" pitchFamily="18" charset="0"/>
              </a:rPr>
              <a:t>KN</a:t>
            </a:r>
            <a:endParaRPr lang="en-CA" sz="18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1321.37 </a:t>
            </a:r>
            <a:r>
              <a:rPr lang="en-CA" sz="1800" err="1">
                <a:solidFill>
                  <a:srgbClr val="000000"/>
                </a:solidFill>
                <a:effectLst/>
                <a:latin typeface="Times New Roman" panose="02020603050405020304" pitchFamily="18" charset="0"/>
                <a:ea typeface="Times New Roman" panose="02020603050405020304" pitchFamily="18" charset="0"/>
              </a:rPr>
              <a:t>kN</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&gt;</a:t>
            </a:r>
            <a:r>
              <a:rPr lang="en-CA" sz="1800">
                <a:solidFill>
                  <a:srgbClr val="000000"/>
                </a:solidFill>
                <a:effectLst/>
                <a:latin typeface="Times New Roman" panose="02020603050405020304" pitchFamily="18" charset="0"/>
                <a:ea typeface="Times New Roman" panose="02020603050405020304" pitchFamily="18" charset="0"/>
              </a:rPr>
              <a:t> 1000kN</a:t>
            </a:r>
            <a:endParaRPr lang="en-CA" sz="1100">
              <a:solidFill>
                <a:srgbClr val="000000"/>
              </a:solidFill>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a:p>
            <a:pPr marL="208280" marR="201930" indent="-6350">
              <a:lnSpc>
                <a:spcPct val="107000"/>
              </a:lnSpc>
              <a:spcAft>
                <a:spcPts val="1055"/>
              </a:spcAft>
            </a:pPr>
            <a:endParaRPr lang="en-CA" sz="1100">
              <a:solidFill>
                <a:srgbClr val="000000"/>
              </a:solidFill>
              <a:effectLst/>
              <a:latin typeface="Calibri" panose="020F0502020204030204" pitchFamily="34" charset="0"/>
              <a:ea typeface="Calibri" panose="020F0502020204030204" pitchFamily="34" charset="0"/>
            </a:endParaRPr>
          </a:p>
        </p:txBody>
      </p:sp>
      <p:graphicFrame>
        <p:nvGraphicFramePr>
          <p:cNvPr id="9" name="Table 8">
            <a:extLst>
              <a:ext uri="{FF2B5EF4-FFF2-40B4-BE49-F238E27FC236}">
                <a16:creationId xmlns:a16="http://schemas.microsoft.com/office/drawing/2014/main" id="{802D2DE1-FE45-408E-9F5F-01ABB36FDFAA}"/>
              </a:ext>
            </a:extLst>
          </p:cNvPr>
          <p:cNvGraphicFramePr>
            <a:graphicFrameLocks noGrp="1"/>
          </p:cNvGraphicFramePr>
          <p:nvPr/>
        </p:nvGraphicFramePr>
        <p:xfrm>
          <a:off x="1099592" y="1676093"/>
          <a:ext cx="9406890" cy="1205865"/>
        </p:xfrm>
        <a:graphic>
          <a:graphicData uri="http://schemas.openxmlformats.org/drawingml/2006/table">
            <a:tbl>
              <a:tblPr firstRow="1" firstCol="1" bandRow="1"/>
              <a:tblGrid>
                <a:gridCol w="6126480">
                  <a:extLst>
                    <a:ext uri="{9D8B030D-6E8A-4147-A177-3AD203B41FA5}">
                      <a16:colId xmlns:a16="http://schemas.microsoft.com/office/drawing/2014/main" val="2144299355"/>
                    </a:ext>
                  </a:extLst>
                </a:gridCol>
                <a:gridCol w="3280410">
                  <a:extLst>
                    <a:ext uri="{9D8B030D-6E8A-4147-A177-3AD203B41FA5}">
                      <a16:colId xmlns:a16="http://schemas.microsoft.com/office/drawing/2014/main" val="1351874978"/>
                    </a:ext>
                  </a:extLst>
                </a:gridCol>
              </a:tblGrid>
              <a:tr h="373380">
                <a:tc>
                  <a:txBody>
                    <a:bodyPr/>
                    <a:lstStyle/>
                    <a:p>
                      <a:pPr algn="l">
                        <a:lnSpc>
                          <a:spcPct val="107000"/>
                        </a:lnSpc>
                        <a:spcAft>
                          <a:spcPts val="800"/>
                        </a:spcAft>
                        <a:tabLst>
                          <a:tab pos="371411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99.4mm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2667721573"/>
                  </a:ext>
                </a:extLst>
              </a:tr>
              <a:tr h="459740">
                <a:tc>
                  <a:txBody>
                    <a:bodyPr/>
                    <a:lstStyle/>
                    <a:p>
                      <a:pPr algn="l">
                        <a:lnSpc>
                          <a:spcPct val="107000"/>
                        </a:lnSpc>
                        <a:spcAft>
                          <a:spcPts val="800"/>
                        </a:spcAft>
                        <a:tabLst>
                          <a:tab pos="2147570" algn="ctr"/>
                          <a:tab pos="3175635"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r>
                        <a:rPr lang="en-CA" sz="20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5500/99.4</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tc>
                  <a:txBody>
                    <a:bodyPr/>
                    <a:lstStyle/>
                    <a:p>
                      <a:pPr algn="l">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55.33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276308626"/>
                  </a:ext>
                </a:extLst>
              </a:tr>
              <a:tr h="372745">
                <a:tc>
                  <a:txBody>
                    <a:bodyPr/>
                    <a:lstStyle/>
                    <a:p>
                      <a:pPr algn="l">
                        <a:lnSpc>
                          <a:spcPct val="107000"/>
                        </a:lnSpc>
                        <a:spcAft>
                          <a:spcPts val="800"/>
                        </a:spcAft>
                        <a:tabLst>
                          <a:tab pos="3262630" algn="ctr"/>
                        </a:tabLs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a:t>
                      </a:r>
                      <a:r>
                        <a:rPr lang="en-CA" sz="2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20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1.05*55.33</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L="44450" algn="just">
                        <a:lnSpc>
                          <a:spcPct val="107000"/>
                        </a:lnSpc>
                        <a:spcAft>
                          <a:spcPts val="800"/>
                        </a:spcAft>
                      </a:pPr>
                      <a:r>
                        <a:rPr lang="en-CA" sz="2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58.09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1645600462"/>
                  </a:ext>
                </a:extLst>
              </a:tr>
            </a:tbl>
          </a:graphicData>
        </a:graphic>
      </p:graphicFrame>
      <p:graphicFrame>
        <p:nvGraphicFramePr>
          <p:cNvPr id="11" name="Table 10">
            <a:extLst>
              <a:ext uri="{FF2B5EF4-FFF2-40B4-BE49-F238E27FC236}">
                <a16:creationId xmlns:a16="http://schemas.microsoft.com/office/drawing/2014/main" id="{E7FD74B8-4448-482D-BE79-1FC10CD787C1}"/>
              </a:ext>
            </a:extLst>
          </p:cNvPr>
          <p:cNvGraphicFramePr>
            <a:graphicFrameLocks noGrp="1"/>
          </p:cNvGraphicFramePr>
          <p:nvPr/>
        </p:nvGraphicFramePr>
        <p:xfrm>
          <a:off x="705035" y="5753596"/>
          <a:ext cx="10515601" cy="514040"/>
        </p:xfrm>
        <a:graphic>
          <a:graphicData uri="http://schemas.openxmlformats.org/drawingml/2006/table">
            <a:tbl>
              <a:tblPr firstRow="1" firstCol="1" bandRow="1">
                <a:tableStyleId>{5C22544A-7EE6-4342-B048-85BDC9FD1C3A}</a:tableStyleId>
              </a:tblPr>
              <a:tblGrid>
                <a:gridCol w="2489400">
                  <a:extLst>
                    <a:ext uri="{9D8B030D-6E8A-4147-A177-3AD203B41FA5}">
                      <a16:colId xmlns:a16="http://schemas.microsoft.com/office/drawing/2014/main" val="3242091187"/>
                    </a:ext>
                  </a:extLst>
                </a:gridCol>
                <a:gridCol w="6957794">
                  <a:extLst>
                    <a:ext uri="{9D8B030D-6E8A-4147-A177-3AD203B41FA5}">
                      <a16:colId xmlns:a16="http://schemas.microsoft.com/office/drawing/2014/main" val="4215742717"/>
                    </a:ext>
                  </a:extLst>
                </a:gridCol>
                <a:gridCol w="1068407">
                  <a:extLst>
                    <a:ext uri="{9D8B030D-6E8A-4147-A177-3AD203B41FA5}">
                      <a16:colId xmlns:a16="http://schemas.microsoft.com/office/drawing/2014/main" val="1969449079"/>
                    </a:ext>
                  </a:extLst>
                </a:gridCol>
              </a:tblGrid>
              <a:tr h="514040">
                <a:tc>
                  <a:txBody>
                    <a:bodyPr/>
                    <a:lstStyle/>
                    <a:p>
                      <a:pPr algn="l">
                        <a:lnSpc>
                          <a:spcPct val="107000"/>
                        </a:lnSpc>
                        <a:spcAft>
                          <a:spcPts val="800"/>
                        </a:spcAft>
                      </a:pPr>
                      <a:r>
                        <a:rPr lang="en-CA" sz="1800">
                          <a:ln>
                            <a:noFill/>
                          </a:ln>
                          <a:solidFill>
                            <a:srgbClr val="FF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ISMC </a:t>
                      </a:r>
                      <a:r>
                        <a:rPr lang="en-CA" sz="1800" u="sng">
                          <a:ln>
                            <a:noFill/>
                          </a:ln>
                          <a:solidFill>
                            <a:srgbClr val="FF0000"/>
                          </a:solidFill>
                          <a:effectLst>
                            <a:outerShdw blurRad="38100" dist="19050" dir="2700000" algn="tl">
                              <a:schemeClr val="dk1">
                                <a:alpha val="40000"/>
                              </a:schemeClr>
                            </a:outerShdw>
                          </a:effectLst>
                          <a:uFill>
                            <a:solidFill>
                              <a:srgbClr val="0563C1"/>
                            </a:solidFill>
                          </a:uFill>
                          <a:latin typeface="Times New Roman" panose="02020603050405020304" pitchFamily="18" charset="0"/>
                          <a:cs typeface="Times New Roman" panose="02020603050405020304" pitchFamily="18" charset="0"/>
                        </a:rPr>
                        <a:t>250@298.2N/m</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algn="just">
                        <a:lnSpc>
                          <a:spcPct val="107000"/>
                        </a:lnSpc>
                        <a:spcAft>
                          <a:spcPts val="800"/>
                        </a:spcAft>
                      </a:pPr>
                      <a:r>
                        <a:rPr lang="en-CA" sz="2200">
                          <a:solidFill>
                            <a:srgbClr val="FF0000"/>
                          </a:solidFill>
                          <a:effectLst/>
                          <a:latin typeface="Times New Roman" panose="02020603050405020304" pitchFamily="18" charset="0"/>
                          <a:cs typeface="Times New Roman" panose="02020603050405020304" pitchFamily="18" charset="0"/>
                        </a:rPr>
                        <a:t>is …………………………………………………………….</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tc>
                  <a:txBody>
                    <a:bodyPr/>
                    <a:lstStyle/>
                    <a:p>
                      <a:pPr marL="635" algn="just">
                        <a:lnSpc>
                          <a:spcPct val="107000"/>
                        </a:lnSpc>
                        <a:spcAft>
                          <a:spcPts val="800"/>
                        </a:spcAft>
                      </a:pPr>
                      <a:r>
                        <a:rPr lang="en-CA" sz="1800">
                          <a:solidFill>
                            <a:srgbClr val="FF0000"/>
                          </a:solidFill>
                          <a:effectLst/>
                          <a:latin typeface="Times New Roman" panose="02020603050405020304" pitchFamily="18" charset="0"/>
                          <a:cs typeface="Times New Roman" panose="02020603050405020304" pitchFamily="18" charset="0"/>
                        </a:rPr>
                        <a:t> over safe</a:t>
                      </a:r>
                      <a:endParaRPr lang="en-CA" sz="1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solidFill>
                      <a:schemeClr val="bg1"/>
                    </a:solidFill>
                  </a:tcPr>
                </a:tc>
                <a:extLst>
                  <a:ext uri="{0D108BD9-81ED-4DB2-BD59-A6C34878D82A}">
                    <a16:rowId xmlns:a16="http://schemas.microsoft.com/office/drawing/2014/main" val="1519109036"/>
                  </a:ext>
                </a:extLst>
              </a:tr>
            </a:tbl>
          </a:graphicData>
        </a:graphic>
      </p:graphicFrame>
    </p:spTree>
    <p:extLst>
      <p:ext uri="{BB962C8B-B14F-4D97-AF65-F5344CB8AC3E}">
        <p14:creationId xmlns:p14="http://schemas.microsoft.com/office/powerpoint/2010/main" val="2463815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7BE49-50B1-494D-BE7C-E1C2244B53BD}"/>
              </a:ext>
            </a:extLst>
          </p:cNvPr>
          <p:cNvSpPr txBox="1"/>
          <p:nvPr/>
        </p:nvSpPr>
        <p:spPr>
          <a:xfrm>
            <a:off x="0" y="0"/>
            <a:ext cx="12192000" cy="6684907"/>
          </a:xfrm>
          <a:prstGeom prst="rect">
            <a:avLst/>
          </a:prstGeom>
          <a:noFill/>
        </p:spPr>
        <p:txBody>
          <a:bodyPr wrap="square">
            <a:spAutoFit/>
          </a:bodyPr>
          <a:lstStyle/>
          <a:p>
            <a:pPr marL="1350645">
              <a:lnSpc>
                <a:spcPct val="107000"/>
              </a:lnSpc>
              <a:spcAft>
                <a:spcPts val="800"/>
              </a:spcAft>
            </a:pPr>
            <a:r>
              <a:rPr lang="en-CA" sz="1800">
                <a:solidFill>
                  <a:srgbClr val="000000"/>
                </a:solidFill>
                <a:effectLst/>
                <a:latin typeface="Times New Roman" panose="02020603050405020304" pitchFamily="18" charset="0"/>
                <a:ea typeface="Calibri" panose="020F0502020204030204" pitchFamily="34" charset="0"/>
              </a:rPr>
              <a:t>Buckling class C table for </a:t>
            </a:r>
            <a:r>
              <a:rPr lang="en-CA" sz="1800" err="1">
                <a:solidFill>
                  <a:srgbClr val="000000"/>
                </a:solidFill>
                <a:effectLst/>
                <a:latin typeface="Times New Roman" panose="02020603050405020304" pitchFamily="18" charset="0"/>
                <a:ea typeface="Calibri" panose="020F0502020204030204" pitchFamily="34" charset="0"/>
              </a:rPr>
              <a:t>f</a:t>
            </a:r>
            <a:r>
              <a:rPr lang="en-CA" sz="1800" baseline="-25000" err="1">
                <a:solidFill>
                  <a:srgbClr val="000000"/>
                </a:solidFill>
                <a:effectLst/>
                <a:latin typeface="Times New Roman" panose="02020603050405020304" pitchFamily="18" charset="0"/>
                <a:ea typeface="Calibri" panose="020F0502020204030204" pitchFamily="34" charset="0"/>
              </a:rPr>
              <a:t>cd</a:t>
            </a:r>
            <a:r>
              <a:rPr lang="en-CA" sz="1800">
                <a:solidFill>
                  <a:srgbClr val="000000"/>
                </a:solidFill>
                <a:effectLst/>
                <a:latin typeface="Times New Roman" panose="02020603050405020304" pitchFamily="18" charset="0"/>
                <a:ea typeface="Calibri" panose="020F0502020204030204" pitchFamily="34" charset="0"/>
              </a:rPr>
              <a:t> value </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Thus, Try ISMC </a:t>
            </a:r>
            <a:r>
              <a:rPr lang="en-CA" u="sng">
                <a:solidFill>
                  <a:srgbClr val="0563C1"/>
                </a:solidFill>
                <a:uFill>
                  <a:solidFill>
                    <a:srgbClr val="0563C1"/>
                  </a:solidFill>
                </a:uFill>
                <a:latin typeface="Times New Roman" panose="02020603050405020304" pitchFamily="18" charset="0"/>
                <a:ea typeface="Times New Roman" panose="02020603050405020304" pitchFamily="18" charset="0"/>
              </a:rPr>
              <a:t>225</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rPr>
              <a:t>For effective slenderness ratio</a:t>
            </a: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1350645">
              <a:lnSpc>
                <a:spcPct val="107000"/>
              </a:lnSpc>
              <a:spcAft>
                <a:spcPts val="800"/>
              </a:spcAft>
            </a:pPr>
            <a:endParaRPr lang="en-CA" sz="1800">
              <a:solidFill>
                <a:srgbClr val="000000"/>
              </a:solidFill>
              <a:effectLst/>
              <a:latin typeface="Times New Roman" panose="02020603050405020304" pitchFamily="18" charset="0"/>
              <a:ea typeface="Calibri" panose="020F0502020204030204" pitchFamily="34" charset="0"/>
            </a:endParaRPr>
          </a:p>
          <a:p>
            <a:pPr marL="1350645">
              <a:lnSpc>
                <a:spcPct val="107000"/>
              </a:lnSpc>
              <a:spcAft>
                <a:spcPts val="800"/>
              </a:spcAft>
            </a:pPr>
            <a:endParaRPr lang="en-CA">
              <a:solidFill>
                <a:srgbClr val="000000"/>
              </a:solidFill>
              <a:latin typeface="Times New Roman" panose="02020603050405020304" pitchFamily="18" charset="0"/>
              <a:ea typeface="Calibri" panose="020F0502020204030204" pitchFamily="34" charset="0"/>
            </a:endParaRPr>
          </a:p>
          <a:p>
            <a:pPr marL="433070" indent="-6350">
              <a:lnSpc>
                <a:spcPct val="110000"/>
              </a:lnSpc>
              <a:spcAft>
                <a:spcPts val="1395"/>
              </a:spcAft>
            </a:pPr>
            <a:endParaRPr lang="en-CA" sz="1800">
              <a:solidFill>
                <a:srgbClr val="000000"/>
              </a:solidFill>
              <a:effectLst/>
              <a:latin typeface="Times New Roman" panose="02020603050405020304" pitchFamily="18" charset="0"/>
              <a:ea typeface="Times New Roman" panose="02020603050405020304" pitchFamily="18" charset="0"/>
            </a:endParaRPr>
          </a:p>
          <a:p>
            <a:pPr marL="433070" indent="-6350">
              <a:lnSpc>
                <a:spcPct val="110000"/>
              </a:lnSpc>
              <a:spcAft>
                <a:spcPts val="1395"/>
              </a:spcAft>
            </a:pPr>
            <a:r>
              <a:rPr lang="en-CA" sz="1800">
                <a:solidFill>
                  <a:srgbClr val="000000"/>
                </a:solidFill>
                <a:effectLst/>
                <a:latin typeface="Times New Roman" panose="02020603050405020304" pitchFamily="18" charset="0"/>
                <a:ea typeface="Times New Roman" panose="02020603050405020304" pitchFamily="18" charset="0"/>
              </a:rPr>
              <a:t>(</a:t>
            </a:r>
            <a:r>
              <a:rPr lang="en-CA" sz="1800" err="1">
                <a:solidFill>
                  <a:srgbClr val="000000"/>
                </a:solidFill>
                <a:effectLst/>
                <a:latin typeface="Times New Roman" panose="02020603050405020304" pitchFamily="18" charset="0"/>
                <a:ea typeface="Times New Roman" panose="02020603050405020304" pitchFamily="18" charset="0"/>
              </a:rPr>
              <a:t>kL</a:t>
            </a:r>
            <a:r>
              <a:rPr lang="en-CA" sz="1800">
                <a:solidFill>
                  <a:srgbClr val="000000"/>
                </a:solidFill>
                <a:effectLst/>
                <a:latin typeface="Times New Roman" panose="02020603050405020304" pitchFamily="18" charset="0"/>
                <a:ea typeface="Times New Roman" panose="02020603050405020304" pitchFamily="18" charset="0"/>
              </a:rPr>
              <a:t>/r)</a:t>
            </a:r>
            <a:r>
              <a:rPr lang="en-CA" sz="1800" baseline="-25000">
                <a:solidFill>
                  <a:srgbClr val="000000"/>
                </a:solidFill>
                <a:effectLst/>
                <a:latin typeface="Times New Roman" panose="02020603050405020304" pitchFamily="18" charset="0"/>
                <a:ea typeface="Times New Roman" panose="02020603050405020304" pitchFamily="18" charset="0"/>
              </a:rPr>
              <a:t>e </a:t>
            </a:r>
            <a:r>
              <a:rPr lang="en-CA" sz="1800">
                <a:solidFill>
                  <a:srgbClr val="000000"/>
                </a:solidFill>
                <a:effectLst/>
                <a:latin typeface="Times New Roman" panose="02020603050405020304" pitchFamily="18" charset="0"/>
                <a:ea typeface="Times New Roman" panose="02020603050405020304" pitchFamily="18" charset="0"/>
              </a:rPr>
              <a:t>= </a:t>
            </a:r>
            <a:r>
              <a:rPr lang="en-CA">
                <a:solidFill>
                  <a:srgbClr val="000000"/>
                </a:solidFill>
                <a:latin typeface="Times New Roman" panose="02020603050405020304" pitchFamily="18" charset="0"/>
                <a:ea typeface="Times New Roman" panose="02020603050405020304" pitchFamily="18" charset="0"/>
              </a:rPr>
              <a:t>63.95</a:t>
            </a:r>
            <a:r>
              <a:rPr lang="en-CA" sz="1800">
                <a:solidFill>
                  <a:srgbClr val="000000"/>
                </a:solidFill>
                <a:effectLst/>
                <a:latin typeface="Times New Roman" panose="02020603050405020304" pitchFamily="18" charset="0"/>
                <a:ea typeface="Times New Roman" panose="02020603050405020304" pitchFamily="18" charset="0"/>
              </a:rPr>
              <a:t> and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y</a:t>
            </a:r>
            <a:r>
              <a:rPr lang="en-CA" sz="1800">
                <a:solidFill>
                  <a:srgbClr val="000000"/>
                </a:solidFill>
                <a:effectLst/>
                <a:latin typeface="Times New Roman" panose="02020603050405020304" pitchFamily="18" charset="0"/>
                <a:ea typeface="Times New Roman" panose="02020603050405020304" pitchFamily="18" charset="0"/>
              </a:rPr>
              <a:t> 250N/mm</a:t>
            </a:r>
            <a:r>
              <a:rPr lang="en-CA" sz="1800" baseline="30000">
                <a:solidFill>
                  <a:srgbClr val="000000"/>
                </a:solidFill>
                <a:effectLst/>
                <a:latin typeface="Times New Roman" panose="02020603050405020304" pitchFamily="18" charset="0"/>
                <a:ea typeface="Times New Roman" panose="02020603050405020304" pitchFamily="18" charset="0"/>
              </a:rPr>
              <a:t>2 </a:t>
            </a:r>
            <a:r>
              <a:rPr lang="en-CA" sz="1800">
                <a:solidFill>
                  <a:srgbClr val="000000"/>
                </a:solidFill>
                <a:effectLst/>
                <a:latin typeface="Times New Roman" panose="02020603050405020304" pitchFamily="18" charset="0"/>
                <a:ea typeface="Times New Roman" panose="02020603050405020304" pitchFamily="18" charset="0"/>
              </a:rPr>
              <a:t>and for buckling curve “C”</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450"/>
              </a:spcAft>
            </a:pPr>
            <a:r>
              <a:rPr lang="en-CA" sz="1800">
                <a:solidFill>
                  <a:srgbClr val="000000"/>
                </a:solidFill>
                <a:effectLst/>
                <a:latin typeface="Times New Roman" panose="02020603050405020304" pitchFamily="18" charset="0"/>
                <a:ea typeface="Times New Roman" panose="02020603050405020304" pitchFamily="18" charset="0"/>
              </a:rPr>
              <a:t>Design compressive stress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a:solidFill>
                  <a:srgbClr val="000000"/>
                </a:solidFill>
                <a:latin typeface="Times New Roman" panose="02020603050405020304" pitchFamily="18" charset="0"/>
                <a:ea typeface="Times New Roman" panose="02020603050405020304" pitchFamily="18" charset="0"/>
              </a:rPr>
              <a:t>161.67</a:t>
            </a:r>
            <a:r>
              <a:rPr lang="en-CA" sz="1800">
                <a:solidFill>
                  <a:srgbClr val="000000"/>
                </a:solidFill>
                <a:effectLst/>
                <a:latin typeface="Times New Roman" panose="02020603050405020304" pitchFamily="18" charset="0"/>
                <a:ea typeface="Times New Roman" panose="02020603050405020304" pitchFamily="18" charset="0"/>
              </a:rPr>
              <a:t>N/mm</a:t>
            </a:r>
            <a:r>
              <a:rPr lang="en-CA" sz="1800" baseline="30000">
                <a:solidFill>
                  <a:srgbClr val="000000"/>
                </a:solidFill>
                <a:effectLst/>
                <a:latin typeface="Times New Roman" panose="02020603050405020304" pitchFamily="18" charset="0"/>
                <a:ea typeface="Times New Roman" panose="02020603050405020304" pitchFamily="18" charset="0"/>
              </a:rPr>
              <a:t>2</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255"/>
              </a:spcAft>
            </a:pPr>
            <a:r>
              <a:rPr lang="en-CA" sz="1800">
                <a:solidFill>
                  <a:srgbClr val="000000"/>
                </a:solidFill>
                <a:effectLst/>
                <a:latin typeface="Times New Roman" panose="02020603050405020304" pitchFamily="18" charset="0"/>
                <a:ea typeface="Times New Roman" panose="02020603050405020304" pitchFamily="18" charset="0"/>
              </a:rPr>
              <a:t>Design compressive strength (</a:t>
            </a:r>
            <a:r>
              <a:rPr lang="en-CA" sz="1800" err="1">
                <a:solidFill>
                  <a:srgbClr val="000000"/>
                </a:solidFill>
                <a:effectLst/>
                <a:latin typeface="Times New Roman" panose="02020603050405020304" pitchFamily="18" charset="0"/>
                <a:ea typeface="Times New Roman" panose="02020603050405020304" pitchFamily="18" charset="0"/>
              </a:rPr>
              <a:t>P</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a:solidFill>
                  <a:srgbClr val="000000"/>
                </a:solidFill>
                <a:effectLst/>
                <a:latin typeface="Times New Roman" panose="02020603050405020304" pitchFamily="18" charset="0"/>
                <a:ea typeface="Times New Roman" panose="02020603050405020304"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rPr>
              <a:t>f</a:t>
            </a:r>
            <a:r>
              <a:rPr lang="en-CA" sz="1800" baseline="-25000" err="1">
                <a:solidFill>
                  <a:srgbClr val="000000"/>
                </a:solidFill>
                <a:effectLst/>
                <a:latin typeface="Times New Roman" panose="02020603050405020304" pitchFamily="18" charset="0"/>
                <a:ea typeface="Times New Roman" panose="02020603050405020304" pitchFamily="18" charset="0"/>
              </a:rPr>
              <a:t>cd</a:t>
            </a:r>
            <a:r>
              <a:rPr lang="en-CA" sz="1800" baseline="-25000">
                <a:solidFill>
                  <a:srgbClr val="000000"/>
                </a:solidFill>
                <a:effectLst/>
                <a:latin typeface="Times New Roman" panose="02020603050405020304" pitchFamily="18" charset="0"/>
                <a:ea typeface="Times New Roman" panose="02020603050405020304" pitchFamily="18" charset="0"/>
              </a:rPr>
              <a:t>*</a:t>
            </a:r>
            <a:r>
              <a:rPr lang="en-CA" sz="1800">
                <a:solidFill>
                  <a:srgbClr val="000000"/>
                </a:solidFill>
                <a:effectLst/>
                <a:latin typeface="Times New Roman" panose="02020603050405020304" pitchFamily="18" charset="0"/>
                <a:ea typeface="Times New Roman" panose="02020603050405020304" pitchFamily="18" charset="0"/>
              </a:rPr>
              <a:t>A = </a:t>
            </a:r>
            <a:r>
              <a:rPr lang="en-CA">
                <a:solidFill>
                  <a:srgbClr val="000000"/>
                </a:solidFill>
                <a:latin typeface="Times New Roman" panose="02020603050405020304" pitchFamily="18" charset="0"/>
                <a:ea typeface="Times New Roman" panose="02020603050405020304" pitchFamily="18" charset="0"/>
              </a:rPr>
              <a:t>161.67</a:t>
            </a:r>
            <a:r>
              <a:rPr lang="en-CA" sz="1800">
                <a:solidFill>
                  <a:srgbClr val="000000"/>
                </a:solidFill>
                <a:effectLst/>
                <a:latin typeface="Times New Roman" panose="02020603050405020304" pitchFamily="18" charset="0"/>
                <a:ea typeface="Times New Roman" panose="02020603050405020304" pitchFamily="18" charset="0"/>
              </a:rPr>
              <a:t>*(2*3301) N = 1067.37KN</a:t>
            </a:r>
            <a:endParaRPr lang="en-CA" sz="1800">
              <a:solidFill>
                <a:srgbClr val="000000"/>
              </a:solidFill>
              <a:effectLst/>
              <a:latin typeface="Calibri" panose="020F0502020204030204" pitchFamily="34" charset="0"/>
              <a:ea typeface="Calibri" panose="020F0502020204030204" pitchFamily="34" charset="0"/>
            </a:endParaRPr>
          </a:p>
          <a:p>
            <a:pPr marL="433070" indent="-6350">
              <a:lnSpc>
                <a:spcPct val="110000"/>
              </a:lnSpc>
              <a:spcAft>
                <a:spcPts val="1125"/>
              </a:spcAft>
            </a:pPr>
            <a:r>
              <a:rPr lang="en-CA" sz="1800">
                <a:solidFill>
                  <a:srgbClr val="000000"/>
                </a:solidFill>
                <a:effectLst/>
                <a:latin typeface="Times New Roman" panose="02020603050405020304" pitchFamily="18" charset="0"/>
                <a:ea typeface="Times New Roman" panose="02020603050405020304" pitchFamily="18" charset="0"/>
              </a:rPr>
              <a:t>1067.37 </a:t>
            </a:r>
            <a:r>
              <a:rPr lang="en-CA" sz="1800" err="1">
                <a:solidFill>
                  <a:srgbClr val="000000"/>
                </a:solidFill>
                <a:effectLst/>
                <a:latin typeface="Times New Roman" panose="02020603050405020304" pitchFamily="18" charset="0"/>
                <a:ea typeface="Times New Roman" panose="02020603050405020304" pitchFamily="18" charset="0"/>
              </a:rPr>
              <a:t>kN</a:t>
            </a:r>
            <a:r>
              <a:rPr lang="en-CA" sz="1800">
                <a:solidFill>
                  <a:srgbClr val="000000"/>
                </a:solidFill>
                <a:effectLst/>
                <a:latin typeface="Times New Roman" panose="02020603050405020304" pitchFamily="18" charset="0"/>
                <a:ea typeface="Times New Roman" panose="02020603050405020304" pitchFamily="18" charset="0"/>
              </a:rPr>
              <a:t> &gt; 1000kN … ok</a:t>
            </a:r>
            <a:endParaRPr lang="en-CA" sz="1800">
              <a:solidFill>
                <a:srgbClr val="000000"/>
              </a:solidFill>
              <a:effectLst/>
              <a:latin typeface="Calibri" panose="020F0502020204030204" pitchFamily="34" charset="0"/>
              <a:ea typeface="Calibri" panose="020F0502020204030204" pitchFamily="34" charset="0"/>
            </a:endParaRPr>
          </a:p>
          <a:p>
            <a:pPr marL="1350645">
              <a:lnSpc>
                <a:spcPct val="107000"/>
              </a:lnSpc>
              <a:spcAft>
                <a:spcPts val="800"/>
              </a:spcAft>
            </a:pPr>
            <a:r>
              <a:rPr lang="en-CA" sz="1800" b="1">
                <a:effectLst/>
                <a:highlight>
                  <a:srgbClr val="008000"/>
                </a:highlight>
                <a:latin typeface="Times New Roman" panose="02020603050405020304" pitchFamily="18" charset="0"/>
                <a:ea typeface="Times New Roman" panose="02020603050405020304" pitchFamily="18" charset="0"/>
              </a:rPr>
              <a:t>Thus,  ISMC </a:t>
            </a:r>
            <a:r>
              <a:rPr lang="en-CA" b="1">
                <a:highlight>
                  <a:srgbClr val="008000"/>
                </a:highlight>
                <a:latin typeface="Times New Roman" panose="02020603050405020304" pitchFamily="18" charset="0"/>
                <a:ea typeface="Times New Roman" panose="02020603050405020304" pitchFamily="18" charset="0"/>
              </a:rPr>
              <a:t>225        </a:t>
            </a:r>
            <a:r>
              <a:rPr lang="en-CA" sz="1800" b="1">
                <a:effectLst/>
                <a:highlight>
                  <a:srgbClr val="008000"/>
                </a:highlight>
                <a:latin typeface="Times New Roman" panose="02020603050405020304" pitchFamily="18" charset="0"/>
                <a:ea typeface="Times New Roman" panose="02020603050405020304" pitchFamily="18" charset="0"/>
              </a:rPr>
              <a:t>  </a:t>
            </a:r>
            <a:r>
              <a:rPr lang="en-CA" sz="1800" b="1" baseline="30000">
                <a:effectLst/>
                <a:highlight>
                  <a:srgbClr val="008000"/>
                </a:highlight>
                <a:latin typeface="Times New Roman" panose="02020603050405020304" pitchFamily="18" charset="0"/>
                <a:ea typeface="Times New Roman" panose="02020603050405020304" pitchFamily="18" charset="0"/>
              </a:rPr>
              <a:t> </a:t>
            </a:r>
            <a:r>
              <a:rPr lang="en-CA" sz="1800" b="1">
                <a:effectLst/>
                <a:highlight>
                  <a:srgbClr val="008000"/>
                </a:highlight>
                <a:latin typeface="Times New Roman" panose="02020603050405020304" pitchFamily="18" charset="0"/>
                <a:ea typeface="Times New Roman" panose="02020603050405020304" pitchFamily="18" charset="0"/>
              </a:rPr>
              <a:t>is safe</a:t>
            </a:r>
            <a:endParaRPr lang="en-CA" sz="1800" b="1">
              <a:effectLst/>
              <a:highlight>
                <a:srgbClr val="008000"/>
              </a:highlight>
              <a:latin typeface="Times New Roman" panose="02020603050405020304" pitchFamily="18" charset="0"/>
              <a:ea typeface="Calibri" panose="020F0502020204030204" pitchFamily="34" charset="0"/>
            </a:endParaRPr>
          </a:p>
          <a:p>
            <a:pPr marL="1350645">
              <a:lnSpc>
                <a:spcPct val="107000"/>
              </a:lnSpc>
              <a:spcAft>
                <a:spcPts val="800"/>
              </a:spcAft>
            </a:pPr>
            <a:endParaRPr lang="en-CA" sz="1400">
              <a:solidFill>
                <a:srgbClr val="000000"/>
              </a:solidFill>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651BADD4-C69F-4328-B4CE-F4EC9FA72897}"/>
              </a:ext>
            </a:extLst>
          </p:cNvPr>
          <p:cNvGraphicFramePr>
            <a:graphicFrameLocks noGrp="1"/>
          </p:cNvGraphicFramePr>
          <p:nvPr/>
        </p:nvGraphicFramePr>
        <p:xfrm>
          <a:off x="418729" y="336882"/>
          <a:ext cx="11354538" cy="1190079"/>
        </p:xfrm>
        <a:graphic>
          <a:graphicData uri="http://schemas.openxmlformats.org/drawingml/2006/table">
            <a:tbl>
              <a:tblPr firstRow="1" firstCol="1" bandRow="1"/>
              <a:tblGrid>
                <a:gridCol w="436713">
                  <a:extLst>
                    <a:ext uri="{9D8B030D-6E8A-4147-A177-3AD203B41FA5}">
                      <a16:colId xmlns:a16="http://schemas.microsoft.com/office/drawing/2014/main" val="1334352075"/>
                    </a:ext>
                  </a:extLst>
                </a:gridCol>
                <a:gridCol w="436713">
                  <a:extLst>
                    <a:ext uri="{9D8B030D-6E8A-4147-A177-3AD203B41FA5}">
                      <a16:colId xmlns:a16="http://schemas.microsoft.com/office/drawing/2014/main" val="2591608939"/>
                    </a:ext>
                  </a:extLst>
                </a:gridCol>
                <a:gridCol w="436713">
                  <a:extLst>
                    <a:ext uri="{9D8B030D-6E8A-4147-A177-3AD203B41FA5}">
                      <a16:colId xmlns:a16="http://schemas.microsoft.com/office/drawing/2014/main" val="1128735326"/>
                    </a:ext>
                  </a:extLst>
                </a:gridCol>
                <a:gridCol w="436713">
                  <a:extLst>
                    <a:ext uri="{9D8B030D-6E8A-4147-A177-3AD203B41FA5}">
                      <a16:colId xmlns:a16="http://schemas.microsoft.com/office/drawing/2014/main" val="835313695"/>
                    </a:ext>
                  </a:extLst>
                </a:gridCol>
                <a:gridCol w="436713">
                  <a:extLst>
                    <a:ext uri="{9D8B030D-6E8A-4147-A177-3AD203B41FA5}">
                      <a16:colId xmlns:a16="http://schemas.microsoft.com/office/drawing/2014/main" val="1777777757"/>
                    </a:ext>
                  </a:extLst>
                </a:gridCol>
                <a:gridCol w="436713">
                  <a:extLst>
                    <a:ext uri="{9D8B030D-6E8A-4147-A177-3AD203B41FA5}">
                      <a16:colId xmlns:a16="http://schemas.microsoft.com/office/drawing/2014/main" val="130864480"/>
                    </a:ext>
                  </a:extLst>
                </a:gridCol>
                <a:gridCol w="436713">
                  <a:extLst>
                    <a:ext uri="{9D8B030D-6E8A-4147-A177-3AD203B41FA5}">
                      <a16:colId xmlns:a16="http://schemas.microsoft.com/office/drawing/2014/main" val="1568358204"/>
                    </a:ext>
                  </a:extLst>
                </a:gridCol>
                <a:gridCol w="436713">
                  <a:extLst>
                    <a:ext uri="{9D8B030D-6E8A-4147-A177-3AD203B41FA5}">
                      <a16:colId xmlns:a16="http://schemas.microsoft.com/office/drawing/2014/main" val="3984302518"/>
                    </a:ext>
                  </a:extLst>
                </a:gridCol>
                <a:gridCol w="436713">
                  <a:extLst>
                    <a:ext uri="{9D8B030D-6E8A-4147-A177-3AD203B41FA5}">
                      <a16:colId xmlns:a16="http://schemas.microsoft.com/office/drawing/2014/main" val="427105737"/>
                    </a:ext>
                  </a:extLst>
                </a:gridCol>
                <a:gridCol w="436713">
                  <a:extLst>
                    <a:ext uri="{9D8B030D-6E8A-4147-A177-3AD203B41FA5}">
                      <a16:colId xmlns:a16="http://schemas.microsoft.com/office/drawing/2014/main" val="1769489772"/>
                    </a:ext>
                  </a:extLst>
                </a:gridCol>
                <a:gridCol w="436713">
                  <a:extLst>
                    <a:ext uri="{9D8B030D-6E8A-4147-A177-3AD203B41FA5}">
                      <a16:colId xmlns:a16="http://schemas.microsoft.com/office/drawing/2014/main" val="3541279794"/>
                    </a:ext>
                  </a:extLst>
                </a:gridCol>
                <a:gridCol w="436713">
                  <a:extLst>
                    <a:ext uri="{9D8B030D-6E8A-4147-A177-3AD203B41FA5}">
                      <a16:colId xmlns:a16="http://schemas.microsoft.com/office/drawing/2014/main" val="1469664124"/>
                    </a:ext>
                  </a:extLst>
                </a:gridCol>
                <a:gridCol w="436713">
                  <a:extLst>
                    <a:ext uri="{9D8B030D-6E8A-4147-A177-3AD203B41FA5}">
                      <a16:colId xmlns:a16="http://schemas.microsoft.com/office/drawing/2014/main" val="2112545692"/>
                    </a:ext>
                  </a:extLst>
                </a:gridCol>
                <a:gridCol w="436713">
                  <a:extLst>
                    <a:ext uri="{9D8B030D-6E8A-4147-A177-3AD203B41FA5}">
                      <a16:colId xmlns:a16="http://schemas.microsoft.com/office/drawing/2014/main" val="2175171496"/>
                    </a:ext>
                  </a:extLst>
                </a:gridCol>
                <a:gridCol w="436713">
                  <a:extLst>
                    <a:ext uri="{9D8B030D-6E8A-4147-A177-3AD203B41FA5}">
                      <a16:colId xmlns:a16="http://schemas.microsoft.com/office/drawing/2014/main" val="2424549270"/>
                    </a:ext>
                  </a:extLst>
                </a:gridCol>
                <a:gridCol w="436713">
                  <a:extLst>
                    <a:ext uri="{9D8B030D-6E8A-4147-A177-3AD203B41FA5}">
                      <a16:colId xmlns:a16="http://schemas.microsoft.com/office/drawing/2014/main" val="279120710"/>
                    </a:ext>
                  </a:extLst>
                </a:gridCol>
                <a:gridCol w="436713">
                  <a:extLst>
                    <a:ext uri="{9D8B030D-6E8A-4147-A177-3AD203B41FA5}">
                      <a16:colId xmlns:a16="http://schemas.microsoft.com/office/drawing/2014/main" val="3986958745"/>
                    </a:ext>
                  </a:extLst>
                </a:gridCol>
                <a:gridCol w="436713">
                  <a:extLst>
                    <a:ext uri="{9D8B030D-6E8A-4147-A177-3AD203B41FA5}">
                      <a16:colId xmlns:a16="http://schemas.microsoft.com/office/drawing/2014/main" val="1182034995"/>
                    </a:ext>
                  </a:extLst>
                </a:gridCol>
                <a:gridCol w="436713">
                  <a:extLst>
                    <a:ext uri="{9D8B030D-6E8A-4147-A177-3AD203B41FA5}">
                      <a16:colId xmlns:a16="http://schemas.microsoft.com/office/drawing/2014/main" val="1853471152"/>
                    </a:ext>
                  </a:extLst>
                </a:gridCol>
                <a:gridCol w="436713">
                  <a:extLst>
                    <a:ext uri="{9D8B030D-6E8A-4147-A177-3AD203B41FA5}">
                      <a16:colId xmlns:a16="http://schemas.microsoft.com/office/drawing/2014/main" val="3236094559"/>
                    </a:ext>
                  </a:extLst>
                </a:gridCol>
                <a:gridCol w="436713">
                  <a:extLst>
                    <a:ext uri="{9D8B030D-6E8A-4147-A177-3AD203B41FA5}">
                      <a16:colId xmlns:a16="http://schemas.microsoft.com/office/drawing/2014/main" val="2743097191"/>
                    </a:ext>
                  </a:extLst>
                </a:gridCol>
                <a:gridCol w="436713">
                  <a:extLst>
                    <a:ext uri="{9D8B030D-6E8A-4147-A177-3AD203B41FA5}">
                      <a16:colId xmlns:a16="http://schemas.microsoft.com/office/drawing/2014/main" val="4170221072"/>
                    </a:ext>
                  </a:extLst>
                </a:gridCol>
                <a:gridCol w="436713">
                  <a:extLst>
                    <a:ext uri="{9D8B030D-6E8A-4147-A177-3AD203B41FA5}">
                      <a16:colId xmlns:a16="http://schemas.microsoft.com/office/drawing/2014/main" val="762710806"/>
                    </a:ext>
                  </a:extLst>
                </a:gridCol>
                <a:gridCol w="436713">
                  <a:extLst>
                    <a:ext uri="{9D8B030D-6E8A-4147-A177-3AD203B41FA5}">
                      <a16:colId xmlns:a16="http://schemas.microsoft.com/office/drawing/2014/main" val="3165371127"/>
                    </a:ext>
                  </a:extLst>
                </a:gridCol>
                <a:gridCol w="436713">
                  <a:extLst>
                    <a:ext uri="{9D8B030D-6E8A-4147-A177-3AD203B41FA5}">
                      <a16:colId xmlns:a16="http://schemas.microsoft.com/office/drawing/2014/main" val="585456264"/>
                    </a:ext>
                  </a:extLst>
                </a:gridCol>
                <a:gridCol w="436713">
                  <a:extLst>
                    <a:ext uri="{9D8B030D-6E8A-4147-A177-3AD203B41FA5}">
                      <a16:colId xmlns:a16="http://schemas.microsoft.com/office/drawing/2014/main" val="645277096"/>
                    </a:ext>
                  </a:extLst>
                </a:gridCol>
              </a:tblGrid>
              <a:tr h="396693">
                <a:tc>
                  <a:txBody>
                    <a:bodyPr/>
                    <a:lstStyle/>
                    <a:p>
                      <a:pPr algn="ctr">
                        <a:lnSpc>
                          <a:spcPct val="107000"/>
                        </a:lnSpc>
                        <a:spcAft>
                          <a:spcPts val="800"/>
                        </a:spcAft>
                      </a:pPr>
                      <a:r>
                        <a:rPr lang="en-CA" sz="12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170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230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250</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988769"/>
                  </a:ext>
                </a:extLst>
              </a:tr>
              <a:tr h="396693">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r>
                        <a:rPr lang="en-CA" sz="12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cd</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211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198</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183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168</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94.6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83.7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74.3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66.2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59.2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53.3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48.1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43.6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39.7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36.3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33.3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30.6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28.3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26.2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844138"/>
                  </a:ext>
                </a:extLst>
              </a:tr>
              <a:tr h="396693">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1.6</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1.09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0.94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0.81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0.52</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0.45</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0.3</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0.27</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0.24</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0.21</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0.19</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CA" sz="12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5093" marR="65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141731"/>
                  </a:ext>
                </a:extLst>
              </a:tr>
            </a:tbl>
          </a:graphicData>
        </a:graphic>
      </p:graphicFrame>
      <p:graphicFrame>
        <p:nvGraphicFramePr>
          <p:cNvPr id="5" name="Table 4">
            <a:extLst>
              <a:ext uri="{FF2B5EF4-FFF2-40B4-BE49-F238E27FC236}">
                <a16:creationId xmlns:a16="http://schemas.microsoft.com/office/drawing/2014/main" id="{965DE4F7-E283-4420-808F-07D4ABA29246}"/>
              </a:ext>
            </a:extLst>
          </p:cNvPr>
          <p:cNvGraphicFramePr>
            <a:graphicFrameLocks noGrp="1"/>
          </p:cNvGraphicFramePr>
          <p:nvPr/>
        </p:nvGraphicFramePr>
        <p:xfrm>
          <a:off x="1038687" y="2300301"/>
          <a:ext cx="8932197" cy="1324610"/>
        </p:xfrm>
        <a:graphic>
          <a:graphicData uri="http://schemas.openxmlformats.org/drawingml/2006/table">
            <a:tbl>
              <a:tblPr firstRow="1" firstCol="1" bandRow="1"/>
              <a:tblGrid>
                <a:gridCol w="4802504">
                  <a:extLst>
                    <a:ext uri="{9D8B030D-6E8A-4147-A177-3AD203B41FA5}">
                      <a16:colId xmlns:a16="http://schemas.microsoft.com/office/drawing/2014/main" val="1161254125"/>
                    </a:ext>
                  </a:extLst>
                </a:gridCol>
                <a:gridCol w="4129693">
                  <a:extLst>
                    <a:ext uri="{9D8B030D-6E8A-4147-A177-3AD203B41FA5}">
                      <a16:colId xmlns:a16="http://schemas.microsoft.com/office/drawing/2014/main" val="1993980378"/>
                    </a:ext>
                  </a:extLst>
                </a:gridCol>
              </a:tblGrid>
              <a:tr h="281940">
                <a:tc>
                  <a:txBody>
                    <a:bodyPr/>
                    <a:lstStyle/>
                    <a:p>
                      <a:pPr marR="4445" indent="630555"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area provided by 2 ISMC 225 = 2*3301</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6602 mm</a:t>
                      </a:r>
                      <a:r>
                        <a:rPr lang="en-CA" sz="1800" baseline="30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004603808"/>
                  </a:ext>
                </a:extLst>
              </a:tr>
              <a:tr h="38036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Now minimum radius of gyration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ʎ</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min</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139763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90.3mm</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881888966"/>
                  </a:ext>
                </a:extLst>
              </a:tr>
              <a:tr h="365760">
                <a:tc>
                  <a:txBody>
                    <a:bodyPr/>
                    <a:lstStyle/>
                    <a:p>
                      <a:pPr algn="l">
                        <a:lnSpc>
                          <a:spcPct val="107000"/>
                        </a:lnSpc>
                        <a:spcAft>
                          <a:spcPts val="800"/>
                        </a:spcAft>
                        <a:tabLst>
                          <a:tab pos="2428240"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Slenderness ration ʎ	=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kL</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CA" sz="18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t>
                      </a:r>
                      <a:r>
                        <a:rPr lang="en-CA" sz="1800" baseline="-2500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z</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tc>
                  <a:txBody>
                    <a:bodyPr/>
                    <a:lstStyle/>
                    <a:p>
                      <a:pPr algn="ctr">
                        <a:lnSpc>
                          <a:spcPct val="107000"/>
                        </a:lnSpc>
                        <a:spcAft>
                          <a:spcPts val="800"/>
                        </a:spcAft>
                        <a:tabLst>
                          <a:tab pos="2125345" algn="ct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5500/90.3	= 60.90</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nchor="ctr">
                    <a:lnL>
                      <a:noFill/>
                    </a:lnL>
                    <a:lnR>
                      <a:noFill/>
                    </a:lnR>
                    <a:lnT>
                      <a:noFill/>
                    </a:lnT>
                    <a:lnB>
                      <a:noFill/>
                    </a:lnB>
                  </a:tcPr>
                </a:tc>
                <a:extLst>
                  <a:ext uri="{0D108BD9-81ED-4DB2-BD59-A6C34878D82A}">
                    <a16:rowId xmlns:a16="http://schemas.microsoft.com/office/drawing/2014/main" val="2864341332"/>
                  </a:ext>
                </a:extLst>
              </a:tr>
              <a:tr h="296545">
                <a:tc>
                  <a:txBody>
                    <a:bodyPr/>
                    <a:lstStyle/>
                    <a:p>
                      <a:pPr algn="l">
                        <a:lnSpc>
                          <a:spcPct val="107000"/>
                        </a:lnSpc>
                        <a:spcAft>
                          <a:spcPts val="800"/>
                        </a:spcAf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Effective slenderness ratio (ʎ</a:t>
                      </a:r>
                      <a:r>
                        <a:rPr lang="en-CA" sz="1800" baseline="-25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a:t>
                      </a: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tc>
                  <a:txBody>
                    <a:bodyPr/>
                    <a:lstStyle/>
                    <a:p>
                      <a:pPr algn="ctr">
                        <a:lnSpc>
                          <a:spcPct val="107000"/>
                        </a:lnSpc>
                        <a:spcAft>
                          <a:spcPts val="800"/>
                        </a:spcAft>
                        <a:tabLst>
                          <a:tab pos="3491230" algn="r"/>
                        </a:tabLst>
                      </a:pPr>
                      <a:r>
                        <a:rPr lang="en-CA" sz="18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1.05*60.90	= 63.95 &lt; 180 …. Ok</a:t>
                      </a:r>
                      <a:endParaRPr lang="en-CA"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0" marR="0" marT="635" marB="0">
                    <a:lnL>
                      <a:noFill/>
                    </a:lnL>
                    <a:lnR>
                      <a:noFill/>
                    </a:lnR>
                    <a:lnT>
                      <a:noFill/>
                    </a:lnT>
                    <a:lnB>
                      <a:noFill/>
                    </a:lnB>
                  </a:tcPr>
                </a:tc>
                <a:extLst>
                  <a:ext uri="{0D108BD9-81ED-4DB2-BD59-A6C34878D82A}">
                    <a16:rowId xmlns:a16="http://schemas.microsoft.com/office/drawing/2014/main" val="1533867498"/>
                  </a:ext>
                </a:extLst>
              </a:tr>
            </a:tbl>
          </a:graphicData>
        </a:graphic>
      </p:graphicFrame>
    </p:spTree>
    <p:extLst>
      <p:ext uri="{BB962C8B-B14F-4D97-AF65-F5344CB8AC3E}">
        <p14:creationId xmlns:p14="http://schemas.microsoft.com/office/powerpoint/2010/main" val="1535338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5CBB1-71AA-4667-BE2C-6968CB978B6A}"/>
              </a:ext>
            </a:extLst>
          </p:cNvPr>
          <p:cNvSpPr>
            <a:spLocks noGrp="1"/>
          </p:cNvSpPr>
          <p:nvPr>
            <p:ph idx="1"/>
          </p:nvPr>
        </p:nvSpPr>
        <p:spPr>
          <a:xfrm>
            <a:off x="0" y="-2"/>
            <a:ext cx="12191999" cy="6858001"/>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A) Arrangement 1 – Channels are placed back to back</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M.O.I. </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M.O.I. </a:t>
            </a:r>
            <a:r>
              <a:rPr lang="en-IN" sz="1800" baseline="-25000">
                <a:latin typeface="Times New Roman" panose="02020603050405020304" pitchFamily="18" charset="0"/>
                <a:cs typeface="Times New Roman" panose="02020603050405020304" pitchFamily="18" charset="0"/>
              </a:rPr>
              <a:t>y</a:t>
            </a: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2*2694.6*10000 = 2(187.2*10000 + 3301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120.47 mm = 120.47 mm</a:t>
            </a:r>
          </a:p>
          <a:p>
            <a:pPr marL="0" indent="0">
              <a:buNone/>
            </a:pPr>
            <a:r>
              <a:rPr lang="en-IN" sz="1800">
                <a:latin typeface="Times New Roman" panose="02020603050405020304" pitchFamily="18" charset="0"/>
                <a:cs typeface="Times New Roman" panose="02020603050405020304" pitchFamily="18" charset="0"/>
              </a:rPr>
              <a:t>		Thus place channels back to back at a spacing of 120.47 mm</a:t>
            </a:r>
          </a:p>
          <a:p>
            <a:pPr marL="0" indent="0">
              <a:buNone/>
            </a:pPr>
            <a:r>
              <a:rPr lang="en-IN" sz="1800">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(120.47 +45+45)cot45 * 2 = 420.94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420.94/</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440.95/23.8  = 18.3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63.95 = 44.76 &gt;  18.52 (OK)</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Design shear for lacing (V0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(V/N) *cosec (45) = 17.68 KN</a:t>
            </a:r>
          </a:p>
          <a:p>
            <a:pPr marL="0" indent="0">
              <a:buNone/>
            </a:pPr>
            <a:endParaRPr lang="en-IN" sz="600">
              <a:latin typeface="Times New Roman" panose="02020603050405020304" pitchFamily="18" charset="0"/>
              <a:cs typeface="Times New Roman" panose="02020603050405020304" pitchFamily="18" charset="0"/>
            </a:endParaRPr>
          </a:p>
        </p:txBody>
      </p:sp>
      <p:pic>
        <p:nvPicPr>
          <p:cNvPr id="4" name="Picture 3" descr="A picture containing text, appliance, kitchen appliance, stove&#10;&#10;Description automatically generated">
            <a:extLst>
              <a:ext uri="{FF2B5EF4-FFF2-40B4-BE49-F238E27FC236}">
                <a16:creationId xmlns:a16="http://schemas.microsoft.com/office/drawing/2014/main" id="{786B23D0-C18E-45CE-A87E-F30EA8775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126" y="292963"/>
            <a:ext cx="3795249" cy="2382221"/>
          </a:xfrm>
          <a:prstGeom prst="rect">
            <a:avLst/>
          </a:prstGeom>
        </p:spPr>
      </p:pic>
      <p:pic>
        <p:nvPicPr>
          <p:cNvPr id="6" name="Picture 5" descr="Diagram, engineering drawing&#10;&#10;Description automatically generated">
            <a:extLst>
              <a:ext uri="{FF2B5EF4-FFF2-40B4-BE49-F238E27FC236}">
                <a16:creationId xmlns:a16="http://schemas.microsoft.com/office/drawing/2014/main" id="{1E823C0D-9368-4E52-A14F-FFF734948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390" y="2968149"/>
            <a:ext cx="3071793" cy="2270003"/>
          </a:xfrm>
          <a:prstGeom prst="rect">
            <a:avLst/>
          </a:prstGeom>
        </p:spPr>
      </p:pic>
      <p:sp>
        <p:nvSpPr>
          <p:cNvPr id="2" name="TextBox 1">
            <a:extLst>
              <a:ext uri="{FF2B5EF4-FFF2-40B4-BE49-F238E27FC236}">
                <a16:creationId xmlns:a16="http://schemas.microsoft.com/office/drawing/2014/main" id="{E1E32F19-9E26-4AFF-81CC-BA07CBB0FBE2}"/>
              </a:ext>
            </a:extLst>
          </p:cNvPr>
          <p:cNvSpPr txBox="1"/>
          <p:nvPr/>
        </p:nvSpPr>
        <p:spPr>
          <a:xfrm flipH="1">
            <a:off x="9811156" y="4955832"/>
            <a:ext cx="1163579" cy="369332"/>
          </a:xfrm>
          <a:prstGeom prst="rect">
            <a:avLst/>
          </a:prstGeom>
          <a:solidFill>
            <a:schemeClr val="bg1"/>
          </a:solidFill>
        </p:spPr>
        <p:txBody>
          <a:bodyPr wrap="square" rtlCol="0">
            <a:spAutoFit/>
          </a:bodyPr>
          <a:lstStyle/>
          <a:p>
            <a:r>
              <a:rPr lang="en-CA"/>
              <a:t>120.47</a:t>
            </a:r>
          </a:p>
        </p:txBody>
      </p:sp>
    </p:spTree>
    <p:extLst>
      <p:ext uri="{BB962C8B-B14F-4D97-AF65-F5344CB8AC3E}">
        <p14:creationId xmlns:p14="http://schemas.microsoft.com/office/powerpoint/2010/main" val="241119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1DDA-DA07-40CA-96D8-EAF01DB19521}"/>
              </a:ext>
            </a:extLst>
          </p:cNvPr>
          <p:cNvSpPr>
            <a:spLocks noGrp="1"/>
          </p:cNvSpPr>
          <p:nvPr>
            <p:ph idx="1"/>
          </p:nvPr>
        </p:nvSpPr>
        <p:spPr>
          <a:xfrm>
            <a:off x="491970" y="0"/>
            <a:ext cx="11484005" cy="6858000"/>
          </a:xfrm>
        </p:spPr>
        <p:txBody>
          <a:bodyPr>
            <a:normAutofit/>
          </a:bodyPr>
          <a:lstStyle/>
          <a:p>
            <a:pPr marL="0" indent="0">
              <a:buNone/>
            </a:pPr>
            <a:r>
              <a:rPr lang="en-IN" sz="1800" b="1">
                <a:latin typeface="Times New Roman" panose="02020603050405020304" pitchFamily="18" charset="0"/>
                <a:cs typeface="Times New Roman" panose="02020603050405020304" pitchFamily="18" charset="0"/>
              </a:rPr>
              <a:t>Section of lacing flat</a:t>
            </a:r>
          </a:p>
          <a:p>
            <a:pPr marL="0" indent="0">
              <a:buNone/>
            </a:pPr>
            <a:r>
              <a:rPr lang="en-IN" sz="1800">
                <a:latin typeface="Times New Roman" panose="02020603050405020304" pitchFamily="18" charset="0"/>
                <a:cs typeface="Times New Roman" panose="02020603050405020304" pitchFamily="18" charset="0"/>
              </a:rPr>
              <a:t>	Using 16 mm diameter bolts, minimum width of lacing flat required = 3 x 16 = 48 mm =  say 55 mm</a:t>
            </a:r>
          </a:p>
          <a:p>
            <a:pPr marL="0" indent="0">
              <a:buNone/>
            </a:pPr>
            <a:r>
              <a:rPr lang="en-IN" sz="1800">
                <a:latin typeface="Times New Roman" panose="02020603050405020304" pitchFamily="18" charset="0"/>
                <a:cs typeface="Times New Roman" panose="02020603050405020304" pitchFamily="18" charset="0"/>
              </a:rPr>
              <a:t>Thus minimum thickness of lacing flat</a:t>
            </a:r>
          </a:p>
          <a:p>
            <a:pPr marL="0" indent="0">
              <a:buNone/>
            </a:pPr>
            <a:r>
              <a:rPr lang="en-IN" sz="1800">
                <a:latin typeface="Times New Roman" panose="02020603050405020304" pitchFamily="18" charset="0"/>
                <a:cs typeface="Times New Roman" panose="02020603050405020304" pitchFamily="18" charset="0"/>
              </a:rPr>
              <a:t>				= 1/40 ( Distance between the inner end bolts)</a:t>
            </a:r>
          </a:p>
          <a:p>
            <a:pPr marL="0" indent="0">
              <a:buNone/>
            </a:pPr>
            <a:r>
              <a:rPr lang="en-IN" sz="1800">
                <a:latin typeface="Times New Roman" panose="02020603050405020304" pitchFamily="18" charset="0"/>
                <a:cs typeface="Times New Roman" panose="02020603050405020304" pitchFamily="18" charset="0"/>
              </a:rPr>
              <a:t>				= 1/40 ( 120.47 + 45 +45)cosec 45</a:t>
            </a:r>
          </a:p>
          <a:p>
            <a:pPr marL="0" indent="0">
              <a:buNone/>
            </a:pPr>
            <a:r>
              <a:rPr lang="en-IN" sz="1800">
                <a:latin typeface="Times New Roman" panose="02020603050405020304" pitchFamily="18" charset="0"/>
                <a:cs typeface="Times New Roman" panose="02020603050405020304" pitchFamily="18" charset="0"/>
              </a:rPr>
              <a:t>				= 5.26 mm = say 8 mm</a:t>
            </a:r>
          </a:p>
          <a:p>
            <a:pPr marL="0" indent="0">
              <a:buNone/>
            </a:pPr>
            <a:r>
              <a:rPr lang="en-IN" sz="1800">
                <a:latin typeface="Times New Roman" panose="02020603050405020304" pitchFamily="18" charset="0"/>
                <a:cs typeface="Times New Roman" panose="02020603050405020304" pitchFamily="18" charset="0"/>
              </a:rPr>
              <a:t>	Therefore provide lacing flat of size 55 x 8 mm( 55 ISF 8mm)</a:t>
            </a:r>
          </a:p>
          <a:p>
            <a:pPr marL="0" indent="0">
              <a:buNone/>
            </a:pPr>
            <a:r>
              <a:rPr lang="en-IN" sz="1800">
                <a:latin typeface="Times New Roman" panose="02020603050405020304" pitchFamily="18" charset="0"/>
                <a:cs typeface="Times New Roman" panose="02020603050405020304" pitchFamily="18" charset="0"/>
              </a:rPr>
              <a:t>	Minimum radius of gyration, </a:t>
            </a:r>
          </a:p>
          <a:p>
            <a:pPr marL="0" indent="0">
              <a:buNone/>
            </a:pPr>
            <a:r>
              <a:rPr lang="en-IN" sz="1800">
                <a:latin typeface="Times New Roman" panose="02020603050405020304" pitchFamily="18" charset="0"/>
                <a:cs typeface="Times New Roman" panose="02020603050405020304" pitchFamily="18" charset="0"/>
              </a:rPr>
              <a:t>				R = t/sqrt(12) = 8/sqrt(12) = 2.30</a:t>
            </a:r>
          </a:p>
          <a:p>
            <a:pPr marL="0" indent="0">
              <a:buNone/>
            </a:pPr>
            <a:r>
              <a:rPr lang="en-IN" sz="1800">
                <a:latin typeface="Times New Roman" panose="02020603050405020304" pitchFamily="18" charset="0"/>
                <a:cs typeface="Times New Roman" panose="02020603050405020304" pitchFamily="18" charset="0"/>
              </a:rPr>
              <a:t>Length of lacing is 420.94  and consider both end fixed,  so K = 0.5</a:t>
            </a:r>
          </a:p>
          <a:p>
            <a:pPr marL="0" indent="0">
              <a:buNone/>
            </a:pPr>
            <a:r>
              <a:rPr lang="en-IN" sz="1800">
                <a:latin typeface="Times New Roman" panose="02020603050405020304" pitchFamily="18" charset="0"/>
                <a:cs typeface="Times New Roman" panose="02020603050405020304" pitchFamily="18" charset="0"/>
              </a:rPr>
              <a:t>Slenderness ratio, KL/r = 210.47 cosec 45/2.30  = 129 &lt; 145 </a:t>
            </a:r>
            <a:r>
              <a:rPr lang="en-IN" sz="1800">
                <a:highlight>
                  <a:srgbClr val="FF0000"/>
                </a:highlight>
                <a:latin typeface="Times New Roman" panose="02020603050405020304" pitchFamily="18" charset="0"/>
                <a:cs typeface="Times New Roman" panose="02020603050405020304" pitchFamily="18" charset="0"/>
              </a:rPr>
              <a:t>OK</a:t>
            </a:r>
          </a:p>
          <a:p>
            <a:pPr marL="0" indent="0">
              <a:buNone/>
            </a:pPr>
            <a:r>
              <a:rPr lang="en-IN" sz="1800">
                <a:latin typeface="Times New Roman" panose="02020603050405020304" pitchFamily="18" charset="0"/>
                <a:cs typeface="Times New Roman" panose="02020603050405020304" pitchFamily="18" charset="0"/>
              </a:rPr>
              <a:t>			For KL/r = 129 ,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250 N/mm</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 and for buckling curve c</a:t>
            </a:r>
          </a:p>
          <a:p>
            <a:pPr marL="0" indent="0">
              <a:buNone/>
            </a:pPr>
            <a:r>
              <a:rPr lang="en-IN" sz="1800">
                <a:latin typeface="Times New Roman" panose="02020603050405020304" pitchFamily="18" charset="0"/>
                <a:cs typeface="Times New Roman" panose="02020603050405020304" pitchFamily="18" charset="0"/>
              </a:rPr>
              <a:t>	Design compressive stress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75.24 N/mm</a:t>
            </a:r>
            <a:r>
              <a:rPr lang="en-IN" sz="1800" baseline="30000">
                <a:latin typeface="Times New Roman" panose="02020603050405020304" pitchFamily="18" charset="0"/>
                <a:cs typeface="Times New Roman" panose="02020603050405020304" pitchFamily="18" charset="0"/>
              </a:rPr>
              <a:t>2</a:t>
            </a:r>
          </a:p>
          <a:p>
            <a:pPr marL="0" indent="0">
              <a:buNone/>
            </a:pPr>
            <a:r>
              <a:rPr lang="en-IN" sz="1800">
                <a:latin typeface="Times New Roman" panose="02020603050405020304" pitchFamily="18" charset="0"/>
                <a:cs typeface="Times New Roman" panose="02020603050405020304" pitchFamily="18" charset="0"/>
              </a:rPr>
              <a:t>	Therefore, Design compressive strength (</a:t>
            </a:r>
            <a:r>
              <a:rPr lang="en-IN" sz="1800" err="1">
                <a:latin typeface="Times New Roman" panose="02020603050405020304" pitchFamily="18" charset="0"/>
                <a:cs typeface="Times New Roman" panose="02020603050405020304" pitchFamily="18" charset="0"/>
              </a:rPr>
              <a:t>P</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f</a:t>
            </a:r>
            <a:r>
              <a:rPr lang="en-IN" sz="1800" baseline="-25000" err="1">
                <a:latin typeface="Times New Roman" panose="02020603050405020304" pitchFamily="18" charset="0"/>
                <a:cs typeface="Times New Roman" panose="02020603050405020304" pitchFamily="18" charset="0"/>
              </a:rPr>
              <a:t>cd</a:t>
            </a:r>
            <a:r>
              <a:rPr lang="en-IN" sz="1800">
                <a:latin typeface="Times New Roman" panose="02020603050405020304" pitchFamily="18" charset="0"/>
                <a:cs typeface="Times New Roman" panose="02020603050405020304" pitchFamily="18" charset="0"/>
              </a:rPr>
              <a:t> x A</a:t>
            </a:r>
          </a:p>
          <a:p>
            <a:pPr marL="0" indent="0">
              <a:buNone/>
            </a:pPr>
            <a:r>
              <a:rPr lang="en-IN" sz="1800">
                <a:latin typeface="Times New Roman" panose="02020603050405020304" pitchFamily="18" charset="0"/>
                <a:cs typeface="Times New Roman" panose="02020603050405020304" pitchFamily="18" charset="0"/>
              </a:rPr>
              <a:t>						= 75.24 x (55 x 8) N</a:t>
            </a:r>
          </a:p>
          <a:p>
            <a:pPr marL="0" indent="0">
              <a:buNone/>
            </a:pPr>
            <a:r>
              <a:rPr lang="en-IN" sz="1800">
                <a:latin typeface="Times New Roman" panose="02020603050405020304" pitchFamily="18" charset="0"/>
                <a:cs typeface="Times New Roman" panose="02020603050405020304" pitchFamily="18" charset="0"/>
              </a:rPr>
              <a:t>						= 33.10 KN (&gt;17.68 KN)</a:t>
            </a:r>
          </a:p>
          <a:p>
            <a:pPr marL="0" indent="0">
              <a:buNone/>
            </a:pPr>
            <a:r>
              <a:rPr lang="en-IN" sz="1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964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186431" y="0"/>
                <a:ext cx="11780668"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𝐵</m:t>
                          </m:r>
                          <m:r>
                            <a:rPr lang="en-IN" sz="1800" b="0" i="1" smtClean="0">
                              <a:latin typeface="Cambria Math" panose="02040503050406030204" pitchFamily="18" charset="0"/>
                            </a:rPr>
                            <m:t>−</m:t>
                          </m:r>
                          <m:r>
                            <a:rPr lang="en-IN" sz="1800" b="0" i="1" smtClean="0">
                              <a:latin typeface="Cambria Math" panose="02040503050406030204" pitchFamily="18" charset="0"/>
                            </a:rPr>
                            <m:t>𝑑𝑜</m:t>
                          </m:r>
                        </m:e>
                      </m:d>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𝑡</m:t>
                          </m:r>
                          <m:r>
                            <a:rPr lang="en-IN" sz="1800" b="0" i="1" smtClean="0">
                              <a:latin typeface="Cambria Math" panose="02040503050406030204" pitchFamily="18" charset="0"/>
                            </a:rPr>
                            <m:t> . </m:t>
                          </m:r>
                          <m:r>
                            <a:rPr lang="en-IN" sz="1800" b="0" i="1" smtClean="0">
                              <a:latin typeface="Cambria Math" panose="02040503050406030204" pitchFamily="18" charset="0"/>
                            </a:rPr>
                            <m:t>𝑓𝑢</m:t>
                          </m:r>
                        </m:num>
                        <m:den>
                          <m:r>
                            <a:rPr lang="en-IN" sz="1800" b="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1</m:t>
                          </m:r>
                        </m:den>
                      </m:f>
                      <m:r>
                        <a:rPr lang="en-IN" sz="1800" b="0" i="1" smtClean="0">
                          <a:latin typeface="Cambria Math" panose="02040503050406030204" pitchFamily="18" charset="0"/>
                        </a:rPr>
                        <m:t>=0.9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55−18</m:t>
                          </m:r>
                        </m:e>
                      </m:d>
                      <m:r>
                        <a:rPr lang="en-IN" sz="1800" b="0" i="1" smtClean="0">
                          <a:latin typeface="Cambria Math" panose="02040503050406030204" pitchFamily="18" charset="0"/>
                        </a:rPr>
                        <m:t> </m:t>
                      </m:r>
                      <m:r>
                        <a:rPr lang="en-IN" sz="1800" b="0" i="1" smtClean="0">
                          <a:latin typeface="Cambria Math" panose="02040503050406030204" pitchFamily="18" charset="0"/>
                        </a:rPr>
                        <m:t>𝑥</m:t>
                      </m:r>
                      <m:r>
                        <a:rPr lang="en-IN" sz="1800" b="0" i="1" smtClean="0">
                          <a:latin typeface="Cambria Math" panose="02040503050406030204" pitchFamily="18" charset="0"/>
                        </a:rPr>
                        <m:t> 12 </m:t>
                      </m:r>
                      <m:r>
                        <a:rPr lang="en-IN" sz="1800" b="0" i="1" smtClean="0">
                          <a:latin typeface="Cambria Math" panose="02040503050406030204" pitchFamily="18" charset="0"/>
                        </a:rPr>
                        <m:t>𝑥</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=131.07 </m:t>
                      </m:r>
                      <m:r>
                        <a:rPr lang="en-IN" sz="1800" b="0" i="1" smtClean="0">
                          <a:latin typeface="Cambria Math" panose="02040503050406030204" pitchFamily="18" charset="0"/>
                        </a:rPr>
                        <m:t>𝑘𝑁</m:t>
                      </m:r>
                    </m:oMath>
                  </m:oMathPara>
                </a14:m>
                <a:endParaRPr lang="en-IN" sz="1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1800" i="1" smtClean="0">
                              <a:latin typeface="Cambria Math" panose="02040503050406030204" pitchFamily="18" charset="0"/>
                            </a:rPr>
                          </m:ctrlPr>
                        </m:fPr>
                        <m:num>
                          <m:r>
                            <a:rPr lang="en-IN" sz="1800" b="0" i="1" smtClean="0">
                              <a:latin typeface="Cambria Math" panose="02040503050406030204" pitchFamily="18" charset="0"/>
                            </a:rPr>
                            <m:t>𝐴𝑔</m:t>
                          </m:r>
                          <m:r>
                            <a:rPr lang="en-IN" sz="1800" b="0" i="1" smtClean="0">
                              <a:latin typeface="Cambria Math" panose="02040503050406030204" pitchFamily="18" charset="0"/>
                            </a:rPr>
                            <m:t> </m:t>
                          </m:r>
                          <m:r>
                            <a:rPr lang="en-IN" sz="1800" b="0" i="1" smtClean="0">
                              <a:latin typeface="Cambria Math" panose="02040503050406030204" pitchFamily="18" charset="0"/>
                            </a:rPr>
                            <m:t>𝑓𝑦</m:t>
                          </m:r>
                        </m:num>
                        <m:den>
                          <m:r>
                            <a:rPr lang="en-IN" sz="1800" i="1" smtClean="0">
                              <a:latin typeface="Cambria Math" panose="02040503050406030204" pitchFamily="18" charset="0"/>
                              <a:ea typeface="Cambria Math" panose="02040503050406030204" pitchFamily="18" charset="0"/>
                            </a:rPr>
                            <m:t>𝛾</m:t>
                          </m:r>
                          <m:r>
                            <a:rPr lang="en-IN" sz="1800" b="0" i="1" smtClean="0">
                              <a:latin typeface="Cambria Math" panose="02040503050406030204" pitchFamily="18" charset="0"/>
                              <a:ea typeface="Cambria Math" panose="02040503050406030204" pitchFamily="18" charset="0"/>
                            </a:rPr>
                            <m:t>𝑚</m:t>
                          </m:r>
                          <m:r>
                            <a:rPr lang="en-IN" sz="1800" b="0" i="1" smtClean="0">
                              <a:latin typeface="Cambria Math" panose="02040503050406030204" pitchFamily="18" charset="0"/>
                              <a:ea typeface="Cambria Math" panose="02040503050406030204" pitchFamily="18" charset="0"/>
                            </a:rPr>
                            <m:t>0</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d>
                            <m:dPr>
                              <m:ctrlPr>
                                <a:rPr lang="en-IN" sz="1800" b="0" i="1" smtClean="0">
                                  <a:latin typeface="Cambria Math" panose="02040503050406030204" pitchFamily="18" charset="0"/>
                                </a:rPr>
                              </m:ctrlPr>
                            </m:dPr>
                            <m:e>
                              <m:r>
                                <a:rPr lang="en-IN" sz="1800" b="0" i="1" smtClean="0">
                                  <a:latin typeface="Cambria Math" panose="02040503050406030204" pitchFamily="18" charset="0"/>
                                </a:rPr>
                                <m:t>55 ∗12</m:t>
                              </m:r>
                            </m:e>
                          </m:d>
                          <m:r>
                            <a:rPr lang="en-IN" sz="1800" b="0" i="1" smtClean="0">
                              <a:latin typeface="Cambria Math" panose="02040503050406030204" pitchFamily="18" charset="0"/>
                            </a:rPr>
                            <m:t>∗250</m:t>
                          </m:r>
                        </m:num>
                        <m:den>
                          <m:r>
                            <a:rPr lang="en-IN" sz="1800" b="0" i="1" smtClean="0">
                              <a:latin typeface="Cambria Math" panose="02040503050406030204" pitchFamily="18" charset="0"/>
                            </a:rPr>
                            <m:t>1.1</m:t>
                          </m:r>
                        </m:den>
                      </m:f>
                      <m:r>
                        <a:rPr lang="en-IN" sz="1800" b="0" i="1" smtClean="0">
                          <a:latin typeface="Cambria Math" panose="02040503050406030204" pitchFamily="18" charset="0"/>
                        </a:rPr>
                        <m:t>=150 </m:t>
                      </m:r>
                      <m:r>
                        <a:rPr lang="en-IN" sz="1800" b="0" i="1" smtClean="0">
                          <a:latin typeface="Cambria Math" panose="02040503050406030204" pitchFamily="18" charset="0"/>
                        </a:rPr>
                        <m:t>𝐾𝑁</m:t>
                      </m:r>
                    </m:oMath>
                  </m:oMathPara>
                </a14:m>
                <a:endParaRPr lang="en-IN" sz="1800" b="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Thus, tensile strength of lacing bar is minimum of above two values  i.e. 131.07 KN &gt; 17.68 KN</a:t>
                </a:r>
              </a:p>
              <a:p>
                <a:pPr marL="0" indent="0">
                  <a:buNone/>
                </a:pPr>
                <a:endParaRPr lang="en-IN" sz="1800">
                  <a:latin typeface="Times New Roman" panose="02020603050405020304" pitchFamily="18" charset="0"/>
                  <a:cs typeface="Times New Roman" panose="02020603050405020304" pitchFamily="18" charset="0"/>
                </a:endParaRPr>
              </a:p>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∗1∗16∗12∗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=157.44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a:t>
                </a:r>
              </a:p>
              <a:p>
                <a:pPr marL="0" indent="0">
                  <a:buNone/>
                </a:pPr>
                <a:r>
                  <a:rPr lang="en-IN" sz="1800">
                    <a:latin typeface="Times New Roman" panose="02020603050405020304" pitchFamily="18" charset="0"/>
                    <a:cs typeface="Times New Roman" panose="02020603050405020304" pitchFamily="18" charset="0"/>
                  </a:rPr>
                  <a:t>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186431" y="0"/>
                <a:ext cx="11780668" cy="6858000"/>
              </a:xfrm>
              <a:blipFill>
                <a:blip r:embed="rId2"/>
                <a:stretch>
                  <a:fillRect l="-466" t="-800"/>
                </a:stretch>
              </a:blipFill>
            </p:spPr>
            <p:txBody>
              <a:bodyPr/>
              <a:lstStyle/>
              <a:p>
                <a:r>
                  <a:rPr lang="en-US">
                    <a:noFill/>
                  </a:rPr>
                  <a:t> </a:t>
                </a:r>
              </a:p>
            </p:txBody>
          </p:sp>
        </mc:Fallback>
      </mc:AlternateContent>
    </p:spTree>
    <p:extLst>
      <p:ext uri="{BB962C8B-B14F-4D97-AF65-F5344CB8AC3E}">
        <p14:creationId xmlns:p14="http://schemas.microsoft.com/office/powerpoint/2010/main" val="152889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567969-58D3-4C6B-9FD1-6D21FCDB4786}"/>
              </a:ext>
            </a:extLst>
          </p:cNvPr>
          <p:cNvSpPr txBox="1"/>
          <p:nvPr/>
        </p:nvSpPr>
        <p:spPr>
          <a:xfrm>
            <a:off x="956690" y="591235"/>
            <a:ext cx="10467594" cy="5863978"/>
          </a:xfrm>
          <a:prstGeom prst="rect">
            <a:avLst/>
          </a:prstGeom>
          <a:noFill/>
        </p:spPr>
        <p:txBody>
          <a:bodyPr wrap="square">
            <a:spAutoFit/>
          </a:bodyPr>
          <a:lstStyle/>
          <a:p>
            <a:r>
              <a:rPr lang="en-US" sz="1800" b="1" i="0" u="none" strike="noStrike" baseline="0">
                <a:latin typeface="Times New Roman" panose="02020603050405020304" pitchFamily="18" charset="0"/>
                <a:cs typeface="Times New Roman" panose="02020603050405020304" pitchFamily="18" charset="0"/>
              </a:rPr>
              <a:t>Q Determine the minimum net area of cross-section of 300 × 12 mm at shown in fig</a:t>
            </a:r>
            <a:r>
              <a:rPr lang="en-US" sz="1800" b="0" i="0" u="none" strike="noStrike" baseline="0">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US" sz="1800" b="0" i="0" u="none" strike="noStrike" baseline="0">
                <a:latin typeface="Times New Roman" panose="02020603050405020304" pitchFamily="18" charset="0"/>
                <a:cs typeface="Times New Roman" panose="02020603050405020304" pitchFamily="18" charset="0"/>
              </a:rPr>
              <a:t>The holes are of diameter 17.5 mm.</a:t>
            </a:r>
          </a:p>
          <a:p>
            <a:pPr algn="l"/>
            <a:r>
              <a:rPr lang="en-CA" sz="1800" b="0" i="0" u="none" strike="noStrike" baseline="0">
                <a:latin typeface="Times New Roman" panose="02020603050405020304" pitchFamily="18" charset="0"/>
                <a:cs typeface="Times New Roman" panose="02020603050405020304" pitchFamily="18" charset="0"/>
              </a:rPr>
              <a:t>Pitch (</a:t>
            </a:r>
            <a:r>
              <a:rPr lang="en-CA" sz="1800" b="0" i="1" u="none" strike="noStrike" baseline="0">
                <a:latin typeface="Times New Roman" panose="02020603050405020304" pitchFamily="18" charset="0"/>
                <a:cs typeface="Times New Roman" panose="02020603050405020304" pitchFamily="18" charset="0"/>
              </a:rPr>
              <a:t>p</a:t>
            </a:r>
            <a:r>
              <a:rPr lang="en-CA" sz="1800" b="0" i="0" u="none" strike="noStrike" baseline="0">
                <a:latin typeface="Times New Roman" panose="02020603050405020304" pitchFamily="18" charset="0"/>
                <a:cs typeface="Times New Roman" panose="02020603050405020304" pitchFamily="18" charset="0"/>
              </a:rPr>
              <a:t>) = 40 mm</a:t>
            </a:r>
          </a:p>
          <a:p>
            <a:pPr algn="l"/>
            <a:r>
              <a:rPr lang="en-CA" sz="1800" b="0" i="0" u="none" strike="noStrike" baseline="0">
                <a:latin typeface="Times New Roman" panose="02020603050405020304" pitchFamily="18" charset="0"/>
                <a:cs typeface="Times New Roman" panose="02020603050405020304" pitchFamily="18" charset="0"/>
              </a:rPr>
              <a:t>Gauge (</a:t>
            </a:r>
            <a:r>
              <a:rPr lang="en-CA" sz="1800" b="0" i="1" u="none" strike="noStrike" baseline="0">
                <a:latin typeface="Times New Roman" panose="02020603050405020304" pitchFamily="18" charset="0"/>
                <a:cs typeface="Times New Roman" panose="02020603050405020304" pitchFamily="18" charset="0"/>
              </a:rPr>
              <a:t>g</a:t>
            </a:r>
            <a:r>
              <a:rPr lang="en-CA" sz="1800" b="0" i="0" u="none" strike="noStrike" baseline="0">
                <a:latin typeface="Times New Roman" panose="02020603050405020304" pitchFamily="18" charset="0"/>
                <a:cs typeface="Times New Roman" panose="02020603050405020304" pitchFamily="18" charset="0"/>
              </a:rPr>
              <a:t>) = 60 mm</a:t>
            </a:r>
          </a:p>
          <a:p>
            <a:pPr algn="l">
              <a:lnSpc>
                <a:spcPct val="150000"/>
              </a:lnSpc>
            </a:pPr>
            <a:r>
              <a:rPr lang="en-US" sz="1800" b="0" i="0" u="none" strike="noStrike" baseline="0">
                <a:latin typeface="Times New Roman" panose="02020603050405020304" pitchFamily="18" charset="0"/>
                <a:cs typeface="Times New Roman" panose="02020603050405020304" pitchFamily="18" charset="0"/>
              </a:rPr>
              <a:t>Net effective width </a:t>
            </a:r>
            <a:r>
              <a:rPr lang="en-US" sz="1800" b="0" i="1" u="none" strike="noStrike" baseline="0">
                <a:latin typeface="Times New Roman" panose="02020603050405020304" pitchFamily="18" charset="0"/>
                <a:cs typeface="Times New Roman" panose="02020603050405020304" pitchFamily="18" charset="0"/>
              </a:rPr>
              <a:t>be </a:t>
            </a:r>
            <a:r>
              <a:rPr lang="en-US" sz="1800" b="0" i="0" u="none" strike="noStrike" baseline="0">
                <a:latin typeface="Times New Roman" panose="02020603050405020304" pitchFamily="18" charset="0"/>
                <a:cs typeface="Times New Roman" panose="02020603050405020304" pitchFamily="18" charset="0"/>
              </a:rPr>
              <a:t>along the net section 1-2-5-6	</a:t>
            </a:r>
            <a:r>
              <a:rPr lang="en-CA" sz="1800" b="0" i="0" u="none" strike="noStrike" baseline="0">
                <a:latin typeface="Times New Roman" panose="02020603050405020304" pitchFamily="18" charset="0"/>
                <a:cs typeface="Times New Roman" panose="02020603050405020304" pitchFamily="18" charset="0"/>
              </a:rPr>
              <a:t>=</a:t>
            </a:r>
          </a:p>
          <a:p>
            <a:pPr algn="l">
              <a:lnSpc>
                <a:spcPct val="150000"/>
              </a:lnSpc>
            </a:pPr>
            <a:r>
              <a:rPr lang="en-US" sz="1800" b="0" i="0" u="none" strike="noStrike" baseline="0">
                <a:latin typeface="Times New Roman" panose="02020603050405020304" pitchFamily="18" charset="0"/>
                <a:cs typeface="Times New Roman" panose="02020603050405020304" pitchFamily="18" charset="0"/>
              </a:rPr>
              <a:t>Net effective width </a:t>
            </a:r>
            <a:r>
              <a:rPr lang="en-US" sz="1800" b="0" i="1" u="none" strike="noStrike" baseline="0">
                <a:latin typeface="Times New Roman" panose="02020603050405020304" pitchFamily="18" charset="0"/>
                <a:cs typeface="Times New Roman" panose="02020603050405020304" pitchFamily="18" charset="0"/>
              </a:rPr>
              <a:t>be </a:t>
            </a:r>
            <a:r>
              <a:rPr lang="en-US" sz="1800" b="0" i="0" u="none" strike="noStrike" baseline="0">
                <a:latin typeface="Times New Roman" panose="02020603050405020304" pitchFamily="18" charset="0"/>
                <a:cs typeface="Times New Roman" panose="02020603050405020304" pitchFamily="18" charset="0"/>
              </a:rPr>
              <a:t>along the net section 1-2-3-4-7 	</a:t>
            </a:r>
            <a:r>
              <a:rPr lang="en-CA" sz="1800" b="0" i="0" u="none" strike="noStrike" baseline="0">
                <a:latin typeface="Times New Roman" panose="02020603050405020304" pitchFamily="18" charset="0"/>
                <a:cs typeface="Times New Roman" panose="02020603050405020304" pitchFamily="18" charset="0"/>
              </a:rPr>
              <a:t>=</a:t>
            </a:r>
          </a:p>
          <a:p>
            <a:pPr algn="l">
              <a:lnSpc>
                <a:spcPct val="150000"/>
              </a:lnSpc>
            </a:pPr>
            <a:r>
              <a:rPr lang="en-US" sz="1800" b="0" i="0" u="none" strike="noStrike" baseline="0">
                <a:latin typeface="Minion-Regular"/>
              </a:rPr>
              <a:t>Net effective width </a:t>
            </a:r>
            <a:r>
              <a:rPr lang="en-US" sz="1800" b="0" i="1" u="none" strike="noStrike" baseline="0">
                <a:latin typeface="Minion-Italic"/>
              </a:rPr>
              <a:t>be </a:t>
            </a:r>
            <a:r>
              <a:rPr lang="en-US" sz="1800" b="0" i="0" u="none" strike="noStrike" baseline="0">
                <a:latin typeface="Minion-Regular"/>
              </a:rPr>
              <a:t>along the net section 1-2-3-4-5-6	</a:t>
            </a:r>
            <a:r>
              <a:rPr lang="en-CA" sz="1800" b="0" i="0" u="none" strike="noStrike" baseline="0">
                <a:latin typeface="Symbol" panose="05050102010706020507" pitchFamily="18" charset="2"/>
              </a:rPr>
              <a:t>=</a:t>
            </a:r>
            <a:endParaRPr lang="en-CA" sz="1800" b="0" i="0" u="none" strike="noStrike" baseline="0">
              <a:latin typeface="Minion-Regular"/>
            </a:endParaRPr>
          </a:p>
          <a:p>
            <a:pPr algn="l">
              <a:lnSpc>
                <a:spcPct val="150000"/>
              </a:lnSpc>
            </a:pPr>
            <a:r>
              <a:rPr lang="en-US" sz="1800" b="0" i="0" u="none" strike="noStrike" baseline="0">
                <a:latin typeface="Minion-Regular"/>
              </a:rPr>
              <a:t>Minimum net area of the section 			</a:t>
            </a:r>
            <a:r>
              <a:rPr lang="en-US" sz="1800" b="0" i="0" u="none" strike="noStrike" baseline="0">
                <a:latin typeface="Symbol" panose="05050102010706020507" pitchFamily="18" charset="2"/>
              </a:rPr>
              <a:t>= </a:t>
            </a:r>
            <a:endParaRPr lang="en-CA">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FC75E68F-E0D1-4BFA-8483-D3A50245C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311" y="1056442"/>
            <a:ext cx="4175013" cy="2417808"/>
          </a:xfrm>
          <a:prstGeom prst="rect">
            <a:avLst/>
          </a:prstGeom>
        </p:spPr>
      </p:pic>
      <p:pic>
        <p:nvPicPr>
          <p:cNvPr id="9" name="Picture 8" descr="Text, letter&#10;&#10;Description automatically generated">
            <a:extLst>
              <a:ext uri="{FF2B5EF4-FFF2-40B4-BE49-F238E27FC236}">
                <a16:creationId xmlns:a16="http://schemas.microsoft.com/office/drawing/2014/main" id="{FD48A9DD-5CBB-4BA5-8813-79685E738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303" y="1330243"/>
            <a:ext cx="4813907" cy="2344656"/>
          </a:xfrm>
          <a:prstGeom prst="rect">
            <a:avLst/>
          </a:prstGeom>
        </p:spPr>
      </p:pic>
    </p:spTree>
    <p:extLst>
      <p:ext uri="{BB962C8B-B14F-4D97-AF65-F5344CB8AC3E}">
        <p14:creationId xmlns:p14="http://schemas.microsoft.com/office/powerpoint/2010/main" val="3779941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52892-F11F-4DBC-838A-018334A8A335}"/>
              </a:ext>
            </a:extLst>
          </p:cNvPr>
          <p:cNvSpPr>
            <a:spLocks noGrp="1"/>
          </p:cNvSpPr>
          <p:nvPr>
            <p:ph idx="1"/>
          </p:nvPr>
        </p:nvSpPr>
        <p:spPr>
          <a:xfrm>
            <a:off x="367683" y="0"/>
            <a:ext cx="10515600" cy="6858000"/>
          </a:xfrm>
        </p:spPr>
        <p:txBody>
          <a:bodyPr>
            <a:normAutofit/>
          </a:bodyPr>
          <a:lstStyle/>
          <a:p>
            <a:pPr marL="0" indent="0">
              <a:buNone/>
            </a:pPr>
            <a:r>
              <a:rPr lang="en-IN" sz="1800">
                <a:latin typeface="Times New Roman" panose="02020603050405020304" pitchFamily="18" charset="0"/>
                <a:cs typeface="Times New Roman" panose="02020603050405020304" pitchFamily="18" charset="0"/>
              </a:rPr>
              <a:t>B) Arrangement 2 – Channels are placed face to face</a:t>
            </a:r>
          </a:p>
          <a:p>
            <a:pPr marL="0" indent="0">
              <a:buNone/>
            </a:pPr>
            <a:r>
              <a:rPr lang="en-IN" sz="1800">
                <a:latin typeface="Times New Roman" panose="02020603050405020304" pitchFamily="18" charset="0"/>
                <a:cs typeface="Times New Roman" panose="02020603050405020304" pitchFamily="18" charset="0"/>
              </a:rPr>
              <a:t> 	The channels are so spaced that </a:t>
            </a:r>
          </a:p>
          <a:p>
            <a:pPr marL="0" indent="0">
              <a:buNone/>
            </a:pPr>
            <a:r>
              <a:rPr lang="en-IN" sz="1800">
                <a:latin typeface="Times New Roman" panose="02020603050405020304" pitchFamily="18" charset="0"/>
                <a:cs typeface="Times New Roman" panose="02020603050405020304" pitchFamily="18" charset="0"/>
              </a:rPr>
              <a:t>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a:t>
            </a:r>
            <a:r>
              <a:rPr lang="en-IN" sz="1800" err="1">
                <a:latin typeface="Times New Roman" panose="02020603050405020304" pitchFamily="18" charset="0"/>
                <a:cs typeface="Times New Roman" panose="02020603050405020304" pitchFamily="18" charset="0"/>
              </a:rPr>
              <a:t>M.O.I.</a:t>
            </a:r>
            <a:r>
              <a:rPr lang="en-IN" sz="1800" baseline="-25000" err="1">
                <a:latin typeface="Times New Roman" panose="02020603050405020304" pitchFamily="18" charset="0"/>
                <a:cs typeface="Times New Roman" panose="02020603050405020304" pitchFamily="18" charset="0"/>
              </a:rPr>
              <a:t>y</a:t>
            </a:r>
            <a:endParaRPr lang="en-IN" sz="1800" baseline="-250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2I</a:t>
            </a:r>
            <a:r>
              <a:rPr lang="en-IN" sz="1800" baseline="-25000">
                <a:latin typeface="Times New Roman" panose="02020603050405020304" pitchFamily="18" charset="0"/>
                <a:cs typeface="Times New Roman" panose="02020603050405020304" pitchFamily="18" charset="0"/>
              </a:rPr>
              <a:t>z</a:t>
            </a:r>
            <a:r>
              <a:rPr lang="en-IN" sz="1800">
                <a:latin typeface="Times New Roman" panose="02020603050405020304" pitchFamily="18" charset="0"/>
                <a:cs typeface="Times New Roman" panose="02020603050405020304" pitchFamily="18" charset="0"/>
              </a:rPr>
              <a:t> = 2(</a:t>
            </a:r>
            <a:r>
              <a:rPr lang="en-IN" sz="1800" err="1">
                <a:latin typeface="Times New Roman" panose="02020603050405020304" pitchFamily="18" charset="0"/>
                <a:cs typeface="Times New Roman" panose="02020603050405020304" pitchFamily="18" charset="0"/>
              </a:rPr>
              <a:t>I</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A(S/2 - </a:t>
            </a:r>
            <a:r>
              <a:rPr lang="en-IN" sz="1800" err="1">
                <a:latin typeface="Times New Roman" panose="02020603050405020304" pitchFamily="18" charset="0"/>
                <a:cs typeface="Times New Roman" panose="02020603050405020304" pitchFamily="18" charset="0"/>
              </a:rPr>
              <a:t>C</a:t>
            </a:r>
            <a:r>
              <a:rPr lang="en-IN" sz="1800" baseline="-25000" err="1">
                <a:latin typeface="Times New Roman" panose="02020603050405020304" pitchFamily="18" charset="0"/>
                <a:cs typeface="Times New Roman" panose="02020603050405020304" pitchFamily="18" charset="0"/>
              </a:rPr>
              <a:t>yy</a:t>
            </a:r>
            <a:r>
              <a:rPr lang="en-IN" sz="1800">
                <a:latin typeface="Times New Roman" panose="02020603050405020304" pitchFamily="18" charset="0"/>
                <a:cs typeface="Times New Roman" panose="02020603050405020304" pitchFamily="18" charset="0"/>
              </a:rPr>
              <a:t>)</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2*2694.6*10000 = 2(187.2*10000 + 3301 (S/2 - 23.6)</a:t>
            </a:r>
            <a:r>
              <a:rPr lang="en-IN" sz="1800" baseline="30000">
                <a:latin typeface="Times New Roman" panose="02020603050405020304" pitchFamily="18" charset="0"/>
                <a:cs typeface="Times New Roman" panose="02020603050405020304" pitchFamily="18" charset="0"/>
              </a:rPr>
              <a:t>2</a:t>
            </a:r>
            <a:r>
              <a:rPr lang="en-IN" sz="1800">
                <a:latin typeface="Times New Roman" panose="02020603050405020304" pitchFamily="18" charset="0"/>
                <a:cs typeface="Times New Roman" panose="02020603050405020304" pitchFamily="18" charset="0"/>
              </a:rPr>
              <a:t>)</a:t>
            </a:r>
          </a:p>
          <a:p>
            <a:pPr marL="0" indent="0">
              <a:buNone/>
            </a:pPr>
            <a:r>
              <a:rPr lang="en-IN" sz="1800">
                <a:latin typeface="Times New Roman" panose="02020603050405020304" pitchFamily="18" charset="0"/>
                <a:cs typeface="Times New Roman" panose="02020603050405020304" pitchFamily="18" charset="0"/>
              </a:rPr>
              <a:t>				S = 221.50 mm = 221.50 mm</a:t>
            </a:r>
          </a:p>
          <a:p>
            <a:pPr marL="0" indent="0">
              <a:buNone/>
            </a:pPr>
            <a:r>
              <a:rPr lang="en-IN" sz="1800">
                <a:latin typeface="Times New Roman" panose="02020603050405020304" pitchFamily="18" charset="0"/>
                <a:cs typeface="Times New Roman" panose="02020603050405020304" pitchFamily="18" charset="0"/>
              </a:rPr>
              <a:t>Thus place channels face to face at a spacing of 221.50 mm</a:t>
            </a:r>
          </a:p>
          <a:p>
            <a:pPr marL="0" indent="0">
              <a:buNone/>
            </a:pPr>
            <a:r>
              <a:rPr lang="en-IN" sz="1800" b="1">
                <a:latin typeface="Times New Roman" panose="02020603050405020304" pitchFamily="18" charset="0"/>
                <a:cs typeface="Times New Roman" panose="02020603050405020304" pitchFamily="18" charset="0"/>
              </a:rPr>
              <a:t>Design of lacings</a:t>
            </a:r>
          </a:p>
          <a:p>
            <a:pPr marL="0" indent="0">
              <a:buNone/>
            </a:pPr>
            <a:r>
              <a:rPr lang="en-IN" sz="1800">
                <a:latin typeface="Times New Roman" panose="02020603050405020304" pitchFamily="18" charset="0"/>
                <a:cs typeface="Times New Roman" panose="02020603050405020304" pitchFamily="18" charset="0"/>
              </a:rPr>
              <a:t>	Let lacing are inclined at 45 </a:t>
            </a:r>
            <a:r>
              <a:rPr lang="en-IN" sz="1800" err="1">
                <a:latin typeface="Times New Roman" panose="02020603050405020304" pitchFamily="18" charset="0"/>
                <a:cs typeface="Times New Roman" panose="02020603050405020304" pitchFamily="18" charset="0"/>
              </a:rPr>
              <a:t>deg</a:t>
            </a:r>
            <a:r>
              <a:rPr lang="en-IN" sz="1800">
                <a:latin typeface="Times New Roman" panose="02020603050405020304" pitchFamily="18" charset="0"/>
                <a:cs typeface="Times New Roman" panose="02020603050405020304" pitchFamily="18" charset="0"/>
              </a:rPr>
              <a:t> with the horizontal</a:t>
            </a:r>
          </a:p>
          <a:p>
            <a:pPr marL="0" indent="0">
              <a:buNone/>
            </a:pPr>
            <a:r>
              <a:rPr lang="en-IN" sz="1800">
                <a:latin typeface="Times New Roman" panose="02020603050405020304" pitchFamily="18" charset="0"/>
                <a:cs typeface="Times New Roman" panose="02020603050405020304" pitchFamily="18" charset="0"/>
              </a:rPr>
              <a:t>	Thus length of channel between lacings = (221.50 – 45 - 45)cot45 * 2 = 263 mm</a:t>
            </a:r>
          </a:p>
          <a:p>
            <a:pPr marL="0" indent="0">
              <a:buNone/>
            </a:pPr>
            <a:r>
              <a:rPr lang="en-IN" sz="1800">
                <a:latin typeface="Times New Roman" panose="02020603050405020304" pitchFamily="18" charset="0"/>
                <a:cs typeface="Times New Roman" panose="02020603050405020304" pitchFamily="18" charset="0"/>
              </a:rPr>
              <a:t>	Therefore, Slenderness ratio of portion of channel between lacings</a:t>
            </a:r>
          </a:p>
          <a:p>
            <a:pPr marL="0" indent="0">
              <a:buNone/>
            </a:pPr>
            <a:r>
              <a:rPr lang="en-IN" sz="1800">
                <a:latin typeface="Times New Roman" panose="02020603050405020304" pitchFamily="18" charset="0"/>
                <a:cs typeface="Times New Roman" panose="02020603050405020304" pitchFamily="18" charset="0"/>
              </a:rPr>
              <a:t>					= 263/</a:t>
            </a:r>
            <a:r>
              <a:rPr lang="en-IN" sz="1800" err="1">
                <a:latin typeface="Times New Roman" panose="02020603050405020304" pitchFamily="18" charset="0"/>
                <a:cs typeface="Times New Roman" panose="02020603050405020304" pitchFamily="18" charset="0"/>
              </a:rPr>
              <a:t>r</a:t>
            </a:r>
            <a:r>
              <a:rPr lang="en-IN" sz="1800" baseline="-25000" err="1">
                <a:latin typeface="Times New Roman" panose="02020603050405020304" pitchFamily="18" charset="0"/>
                <a:cs typeface="Times New Roman" panose="02020603050405020304" pitchFamily="18" charset="0"/>
              </a:rPr>
              <a:t>y</a:t>
            </a:r>
            <a:r>
              <a:rPr lang="en-IN" sz="1800">
                <a:latin typeface="Times New Roman" panose="02020603050405020304" pitchFamily="18" charset="0"/>
                <a:cs typeface="Times New Roman" panose="02020603050405020304" pitchFamily="18" charset="0"/>
              </a:rPr>
              <a:t> = 356/23.8 = 11.05 &lt; 50 (OK)</a:t>
            </a:r>
          </a:p>
          <a:p>
            <a:pPr marL="0" indent="0">
              <a:buNone/>
            </a:pPr>
            <a:r>
              <a:rPr lang="en-IN" sz="1800">
                <a:latin typeface="Times New Roman" panose="02020603050405020304" pitchFamily="18" charset="0"/>
                <a:cs typeface="Times New Roman" panose="02020603050405020304" pitchFamily="18" charset="0"/>
              </a:rPr>
              <a:t>		Also, 0.7 (</a:t>
            </a:r>
            <a:r>
              <a:rPr lang="en-IN" sz="1800" err="1">
                <a:latin typeface="Times New Roman" panose="02020603050405020304" pitchFamily="18" charset="0"/>
                <a:cs typeface="Times New Roman" panose="02020603050405020304" pitchFamily="18" charset="0"/>
              </a:rPr>
              <a:t>kL</a:t>
            </a:r>
            <a:r>
              <a:rPr lang="en-IN" sz="1800">
                <a:latin typeface="Times New Roman" panose="02020603050405020304" pitchFamily="18" charset="0"/>
                <a:cs typeface="Times New Roman" panose="02020603050405020304" pitchFamily="18" charset="0"/>
              </a:rPr>
              <a:t>/r)</a:t>
            </a:r>
            <a:r>
              <a:rPr lang="en-IN" sz="1800" baseline="-25000">
                <a:latin typeface="Times New Roman" panose="02020603050405020304" pitchFamily="18" charset="0"/>
                <a:cs typeface="Times New Roman" panose="02020603050405020304" pitchFamily="18" charset="0"/>
              </a:rPr>
              <a:t>e</a:t>
            </a:r>
            <a:r>
              <a:rPr lang="en-IN" sz="1800">
                <a:latin typeface="Times New Roman" panose="02020603050405020304" pitchFamily="18" charset="0"/>
                <a:cs typeface="Times New Roman" panose="02020603050405020304" pitchFamily="18" charset="0"/>
              </a:rPr>
              <a:t> = 0.7 x 63.95 = 44.765 &gt; 11.05 (OK)</a:t>
            </a:r>
          </a:p>
          <a:p>
            <a:pPr marL="0" indent="0">
              <a:buNone/>
            </a:pPr>
            <a:r>
              <a:rPr lang="en-IN" sz="1800">
                <a:latin typeface="Times New Roman" panose="02020603050405020304" pitchFamily="18" charset="0"/>
                <a:cs typeface="Times New Roman" panose="02020603050405020304" pitchFamily="18" charset="0"/>
              </a:rPr>
              <a:t>	Design shear for lacing (V</a:t>
            </a:r>
            <a:r>
              <a:rPr lang="en-IN" sz="1800" baseline="-25000">
                <a:latin typeface="Times New Roman" panose="02020603050405020304" pitchFamily="18" charset="0"/>
                <a:cs typeface="Times New Roman" panose="02020603050405020304" pitchFamily="18" charset="0"/>
              </a:rPr>
              <a:t>0</a:t>
            </a:r>
            <a:r>
              <a:rPr lang="en-IN" sz="1800">
                <a:latin typeface="Times New Roman" panose="02020603050405020304" pitchFamily="18" charset="0"/>
                <a:cs typeface="Times New Roman" panose="02020603050405020304" pitchFamily="18" charset="0"/>
              </a:rPr>
              <a:t> = 2.5% of axial load = 2.5/100 x 1000 = 25 KN</a:t>
            </a:r>
          </a:p>
          <a:p>
            <a:pPr marL="0" indent="0">
              <a:buNone/>
            </a:pPr>
            <a:r>
              <a:rPr lang="en-IN" sz="1800">
                <a:latin typeface="Times New Roman" panose="02020603050405020304" pitchFamily="18" charset="0"/>
                <a:cs typeface="Times New Roman" panose="02020603050405020304" pitchFamily="18" charset="0"/>
              </a:rPr>
              <a:t>	Therefore, shear in each plane = V/N = 2.5/2 = 12.5 KN</a:t>
            </a:r>
          </a:p>
          <a:p>
            <a:pPr marL="0" indent="0">
              <a:buNone/>
            </a:pPr>
            <a:r>
              <a:rPr lang="en-IN" sz="1800">
                <a:latin typeface="Times New Roman" panose="02020603050405020304" pitchFamily="18" charset="0"/>
                <a:cs typeface="Times New Roman" panose="02020603050405020304" pitchFamily="18" charset="0"/>
              </a:rPr>
              <a:t>	Therefore, compressive force in the lacing bars = V cosec (45)/N = 17.68 KN</a:t>
            </a:r>
          </a:p>
        </p:txBody>
      </p:sp>
      <p:pic>
        <p:nvPicPr>
          <p:cNvPr id="4" name="Picture 3" descr="Diagram&#10;&#10;Description automatically generated with medium confidence">
            <a:extLst>
              <a:ext uri="{FF2B5EF4-FFF2-40B4-BE49-F238E27FC236}">
                <a16:creationId xmlns:a16="http://schemas.microsoft.com/office/drawing/2014/main" id="{E950F947-894D-4EE6-903C-FD0A45214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117" y="1984714"/>
            <a:ext cx="2333625" cy="3314700"/>
          </a:xfrm>
          <a:prstGeom prst="rect">
            <a:avLst/>
          </a:prstGeom>
        </p:spPr>
      </p:pic>
      <p:sp>
        <p:nvSpPr>
          <p:cNvPr id="2" name="TextBox 1">
            <a:extLst>
              <a:ext uri="{FF2B5EF4-FFF2-40B4-BE49-F238E27FC236}">
                <a16:creationId xmlns:a16="http://schemas.microsoft.com/office/drawing/2014/main" id="{CFD6D21D-907A-4A3B-8E24-4B2A4B7AC545}"/>
              </a:ext>
            </a:extLst>
          </p:cNvPr>
          <p:cNvSpPr txBox="1"/>
          <p:nvPr/>
        </p:nvSpPr>
        <p:spPr>
          <a:xfrm>
            <a:off x="9499108" y="4930082"/>
            <a:ext cx="843378" cy="369332"/>
          </a:xfrm>
          <a:prstGeom prst="rect">
            <a:avLst/>
          </a:prstGeom>
          <a:noFill/>
        </p:spPr>
        <p:txBody>
          <a:bodyPr wrap="square" rtlCol="0">
            <a:spAutoFit/>
          </a:bodyPr>
          <a:lstStyle/>
          <a:p>
            <a:r>
              <a:rPr lang="en-CA"/>
              <a:t>221.50</a:t>
            </a:r>
          </a:p>
        </p:txBody>
      </p:sp>
    </p:spTree>
    <p:extLst>
      <p:ext uri="{BB962C8B-B14F-4D97-AF65-F5344CB8AC3E}">
        <p14:creationId xmlns:p14="http://schemas.microsoft.com/office/powerpoint/2010/main" val="854724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0A5F94-A2D3-4EFF-8D21-6AA990F404FF}"/>
                  </a:ext>
                </a:extLst>
              </p:cNvPr>
              <p:cNvSpPr>
                <a:spLocks noGrp="1"/>
              </p:cNvSpPr>
              <p:nvPr>
                <p:ph idx="1"/>
              </p:nvPr>
            </p:nvSpPr>
            <p:spPr>
              <a:xfrm>
                <a:off x="479394" y="124288"/>
                <a:ext cx="10874406" cy="6733712"/>
              </a:xfrm>
            </p:spPr>
            <p:txBody>
              <a:bodyPr>
                <a:normAutofit fontScale="55000" lnSpcReduction="20000"/>
              </a:bodyPr>
              <a:lstStyle/>
              <a:p>
                <a:pPr marL="0" indent="0">
                  <a:buNone/>
                </a:pPr>
                <a:r>
                  <a:rPr lang="en-IN" sz="2800" b="1">
                    <a:latin typeface="Times New Roman" panose="02020603050405020304" pitchFamily="18" charset="0"/>
                    <a:cs typeface="Times New Roman" panose="02020603050405020304" pitchFamily="18" charset="0"/>
                  </a:rPr>
                  <a:t>Section of lacing flat</a:t>
                </a:r>
              </a:p>
              <a:p>
                <a:pPr marL="0" indent="0">
                  <a:buNone/>
                </a:pPr>
                <a:r>
                  <a:rPr lang="en-IN" sz="2800">
                    <a:latin typeface="Times New Roman" panose="02020603050405020304" pitchFamily="18" charset="0"/>
                    <a:cs typeface="Times New Roman" panose="02020603050405020304" pitchFamily="18" charset="0"/>
                  </a:rPr>
                  <a:t>		Using 16 mm diameter bolts, </a:t>
                </a:r>
              </a:p>
              <a:p>
                <a:pPr marL="0" indent="0">
                  <a:buNone/>
                </a:pPr>
                <a:r>
                  <a:rPr lang="en-IN" sz="2800">
                    <a:latin typeface="Times New Roman" panose="02020603050405020304" pitchFamily="18" charset="0"/>
                    <a:cs typeface="Times New Roman" panose="02020603050405020304" pitchFamily="18" charset="0"/>
                  </a:rPr>
                  <a:t>		minimum width of lacing flat required = 3 x 16 = 48 mm = 55 mm</a:t>
                </a:r>
              </a:p>
              <a:p>
                <a:pPr marL="0" indent="0">
                  <a:buNone/>
                </a:pPr>
                <a:r>
                  <a:rPr lang="en-IN" sz="2800">
                    <a:latin typeface="Times New Roman" panose="02020603050405020304" pitchFamily="18" charset="0"/>
                    <a:cs typeface="Times New Roman" panose="02020603050405020304" pitchFamily="18" charset="0"/>
                  </a:rPr>
                  <a:t>	Thus minimum thickness of lacing flat</a:t>
                </a:r>
              </a:p>
              <a:p>
                <a:pPr marL="0" indent="0">
                  <a:buNone/>
                </a:pPr>
                <a:r>
                  <a:rPr lang="en-IN" sz="2800">
                    <a:latin typeface="Times New Roman" panose="02020603050405020304" pitchFamily="18" charset="0"/>
                    <a:cs typeface="Times New Roman" panose="02020603050405020304" pitchFamily="18" charset="0"/>
                  </a:rPr>
                  <a:t>				= 1/40 ( Distance between the inner end bolts)</a:t>
                </a:r>
              </a:p>
              <a:p>
                <a:pPr marL="0" indent="0">
                  <a:buNone/>
                </a:pPr>
                <a:r>
                  <a:rPr lang="en-IN" sz="2800">
                    <a:latin typeface="Times New Roman" panose="02020603050405020304" pitchFamily="18" charset="0"/>
                    <a:cs typeface="Times New Roman" panose="02020603050405020304" pitchFamily="18" charset="0"/>
                  </a:rPr>
                  <a:t>				= 1/40 (221.50 </a:t>
                </a:r>
                <a:r>
                  <a:rPr lang="en-IN">
                    <a:latin typeface="Times New Roman" panose="02020603050405020304" pitchFamily="18" charset="0"/>
                    <a:cs typeface="Times New Roman" panose="02020603050405020304" pitchFamily="18" charset="0"/>
                  </a:rPr>
                  <a:t>-</a:t>
                </a: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)cosec 45</a:t>
                </a:r>
              </a:p>
              <a:p>
                <a:pPr marL="0" indent="0">
                  <a:buNone/>
                </a:pP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4.64</a:t>
                </a:r>
                <a:r>
                  <a:rPr lang="en-IN" sz="2800">
                    <a:latin typeface="Times New Roman" panose="02020603050405020304" pitchFamily="18" charset="0"/>
                    <a:cs typeface="Times New Roman" panose="02020603050405020304" pitchFamily="18" charset="0"/>
                  </a:rPr>
                  <a:t> mm = 8 mm</a:t>
                </a:r>
              </a:p>
              <a:p>
                <a:pPr marL="0" indent="0">
                  <a:buNone/>
                </a:pPr>
                <a:r>
                  <a:rPr lang="en-IN" sz="2800">
                    <a:latin typeface="Times New Roman" panose="02020603050405020304" pitchFamily="18" charset="0"/>
                    <a:cs typeface="Times New Roman" panose="02020603050405020304" pitchFamily="18" charset="0"/>
                  </a:rPr>
                  <a:t>		Therefore provide lacing flat of size 55 x 8 mm</a:t>
                </a:r>
              </a:p>
              <a:p>
                <a:pPr marL="0" indent="0">
                  <a:buNone/>
                </a:pPr>
                <a:r>
                  <a:rPr lang="en-IN" sz="2800">
                    <a:latin typeface="Times New Roman" panose="02020603050405020304" pitchFamily="18" charset="0"/>
                    <a:cs typeface="Times New Roman" panose="02020603050405020304" pitchFamily="18" charset="0"/>
                  </a:rPr>
                  <a:t>	Minimum radius of gyration, </a:t>
                </a:r>
              </a:p>
              <a:p>
                <a:pPr marL="0" indent="0">
                  <a:buNone/>
                </a:pPr>
                <a:r>
                  <a:rPr lang="en-IN" sz="2800">
                    <a:latin typeface="Times New Roman" panose="02020603050405020304" pitchFamily="18" charset="0"/>
                    <a:cs typeface="Times New Roman" panose="02020603050405020304" pitchFamily="18" charset="0"/>
                  </a:rPr>
                  <a:t>				R = t/sqrt(12) = 8/sqrt(12) = 2.309 mm</a:t>
                </a:r>
              </a:p>
              <a:p>
                <a:pPr marL="0" indent="0">
                  <a:buNone/>
                </a:pPr>
                <a:r>
                  <a:rPr lang="en-IN" sz="2800">
                    <a:latin typeface="Times New Roman" panose="02020603050405020304" pitchFamily="18" charset="0"/>
                    <a:cs typeface="Times New Roman" panose="02020603050405020304" pitchFamily="18" charset="0"/>
                  </a:rPr>
                  <a:t>	Slenderness ratio, L/r  = (221.50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45</a:t>
                </a:r>
                <a:r>
                  <a:rPr lang="en-IN" sz="2800">
                    <a:latin typeface="Times New Roman" panose="02020603050405020304" pitchFamily="18" charset="0"/>
                    <a:cs typeface="Times New Roman" panose="02020603050405020304" pitchFamily="18" charset="0"/>
                  </a:rPr>
                  <a:t>) cosec 45/2.309 = </a:t>
                </a:r>
                <a:r>
                  <a:rPr lang="en-IN">
                    <a:latin typeface="Times New Roman" panose="02020603050405020304" pitchFamily="18" charset="0"/>
                    <a:cs typeface="Times New Roman" panose="02020603050405020304" pitchFamily="18" charset="0"/>
                  </a:rPr>
                  <a:t>80.54</a:t>
                </a:r>
                <a:r>
                  <a:rPr lang="en-IN" sz="2800">
                    <a:latin typeface="Times New Roman" panose="02020603050405020304" pitchFamily="18" charset="0"/>
                    <a:cs typeface="Times New Roman" panose="02020603050405020304" pitchFamily="18" charset="0"/>
                  </a:rPr>
                  <a:t> &lt; 145</a:t>
                </a:r>
              </a:p>
              <a:p>
                <a:pPr marL="0" indent="0">
                  <a:buNone/>
                </a:pPr>
                <a:r>
                  <a:rPr lang="en-IN" sz="2800">
                    <a:latin typeface="Times New Roman" panose="02020603050405020304" pitchFamily="18" charset="0"/>
                    <a:cs typeface="Times New Roman" panose="02020603050405020304" pitchFamily="18" charset="0"/>
                  </a:rPr>
                  <a:t>	Provide 55 ISF 8 as lacing flat</a:t>
                </a:r>
              </a:p>
              <a:p>
                <a:pPr marL="0" indent="0">
                  <a:buNone/>
                </a:pPr>
                <a:r>
                  <a:rPr lang="en-IN" sz="2800">
                    <a:latin typeface="Times New Roman" panose="02020603050405020304" pitchFamily="18" charset="0"/>
                    <a:cs typeface="Times New Roman" panose="02020603050405020304" pitchFamily="18" charset="0"/>
                  </a:rPr>
                  <a:t>	For l/r = 80.54, and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y</a:t>
                </a:r>
                <a:r>
                  <a:rPr lang="en-IN" sz="2800">
                    <a:latin typeface="Times New Roman" panose="02020603050405020304" pitchFamily="18" charset="0"/>
                    <a:cs typeface="Times New Roman" panose="02020603050405020304" pitchFamily="18" charset="0"/>
                  </a:rPr>
                  <a:t> = 250 N/mm2 and for buckling curve c</a:t>
                </a:r>
              </a:p>
              <a:p>
                <a:pPr marL="0" indent="0">
                  <a:buNone/>
                </a:pPr>
                <a:r>
                  <a:rPr lang="en-IN" sz="2800">
                    <a:latin typeface="Times New Roman" panose="02020603050405020304" pitchFamily="18" charset="0"/>
                    <a:cs typeface="Times New Roman" panose="02020603050405020304" pitchFamily="18" charset="0"/>
                  </a:rPr>
                  <a:t>		Design compressive stress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135 N/mm</a:t>
                </a:r>
                <a:r>
                  <a:rPr lang="en-IN" sz="2800" baseline="30000">
                    <a:latin typeface="Times New Roman" panose="02020603050405020304" pitchFamily="18" charset="0"/>
                    <a:cs typeface="Times New Roman" panose="02020603050405020304" pitchFamily="18" charset="0"/>
                  </a:rPr>
                  <a:t>2</a:t>
                </a:r>
              </a:p>
              <a:p>
                <a:pPr marL="0" indent="0">
                  <a:buNone/>
                </a:pP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Therefore, Design compressive strength (</a:t>
                </a:r>
                <a:r>
                  <a:rPr lang="en-IN" sz="2800" err="1">
                    <a:latin typeface="Times New Roman" panose="02020603050405020304" pitchFamily="18" charset="0"/>
                    <a:cs typeface="Times New Roman" panose="02020603050405020304" pitchFamily="18" charset="0"/>
                  </a:rPr>
                  <a:t>P</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 </a:t>
                </a:r>
                <a:r>
                  <a:rPr lang="en-IN" sz="2800" err="1">
                    <a:latin typeface="Times New Roman" panose="02020603050405020304" pitchFamily="18" charset="0"/>
                    <a:cs typeface="Times New Roman" panose="02020603050405020304" pitchFamily="18" charset="0"/>
                  </a:rPr>
                  <a:t>f</a:t>
                </a:r>
                <a:r>
                  <a:rPr lang="en-IN" sz="2800" baseline="-25000" err="1">
                    <a:latin typeface="Times New Roman" panose="02020603050405020304" pitchFamily="18" charset="0"/>
                    <a:cs typeface="Times New Roman" panose="02020603050405020304" pitchFamily="18" charset="0"/>
                  </a:rPr>
                  <a:t>cd</a:t>
                </a:r>
                <a:r>
                  <a:rPr lang="en-IN" sz="2800">
                    <a:latin typeface="Times New Roman" panose="02020603050405020304" pitchFamily="18" charset="0"/>
                    <a:cs typeface="Times New Roman" panose="02020603050405020304" pitchFamily="18" charset="0"/>
                  </a:rPr>
                  <a:t> x A</a:t>
                </a:r>
              </a:p>
              <a:p>
                <a:pPr marL="0" indent="0">
                  <a:buNone/>
                </a:pPr>
                <a:r>
                  <a:rPr lang="en-IN" sz="2800">
                    <a:latin typeface="Times New Roman" panose="02020603050405020304" pitchFamily="18" charset="0"/>
                    <a:cs typeface="Times New Roman" panose="02020603050405020304" pitchFamily="18" charset="0"/>
                  </a:rPr>
                  <a:t>					= </a:t>
                </a:r>
                <a:r>
                  <a:rPr lang="en-IN">
                    <a:latin typeface="Times New Roman" panose="02020603050405020304" pitchFamily="18" charset="0"/>
                    <a:cs typeface="Times New Roman" panose="02020603050405020304" pitchFamily="18" charset="0"/>
                  </a:rPr>
                  <a:t>135</a:t>
                </a:r>
                <a:r>
                  <a:rPr lang="en-IN" sz="2800">
                    <a:latin typeface="Times New Roman" panose="02020603050405020304" pitchFamily="18" charset="0"/>
                    <a:cs typeface="Times New Roman" panose="02020603050405020304" pitchFamily="18" charset="0"/>
                  </a:rPr>
                  <a:t> x (55 x 8) N</a:t>
                </a:r>
              </a:p>
              <a:p>
                <a:pPr marL="0" indent="0">
                  <a:buNone/>
                </a:pP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 59.4 KN (&gt;17.68 KN)</a:t>
                </a:r>
              </a:p>
              <a:p>
                <a:pPr marL="0" indent="0">
                  <a:buNone/>
                </a:pPr>
                <a:r>
                  <a:rPr lang="en-IN" sz="2800">
                    <a:latin typeface="Times New Roman" panose="02020603050405020304" pitchFamily="18" charset="0"/>
                    <a:cs typeface="Times New Roman" panose="02020603050405020304" pitchFamily="18" charset="0"/>
                  </a:rPr>
                  <a:t>Check for tensile strength of lacking bar,</a:t>
                </a:r>
              </a:p>
              <a:p>
                <a:pPr marL="0" indent="0">
                  <a:buNone/>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𝐵</m:t>
                          </m:r>
                          <m:r>
                            <a:rPr lang="en-IN" sz="2800" b="0" i="1" smtClean="0">
                              <a:latin typeface="Cambria Math" panose="02040503050406030204" pitchFamily="18" charset="0"/>
                            </a:rPr>
                            <m:t>−</m:t>
                          </m:r>
                          <m:r>
                            <a:rPr lang="en-IN" sz="2800" b="0" i="1" smtClean="0">
                              <a:latin typeface="Cambria Math" panose="02040503050406030204" pitchFamily="18" charset="0"/>
                            </a:rPr>
                            <m:t>𝑑𝑜</m:t>
                          </m:r>
                        </m:e>
                      </m:d>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𝑡</m:t>
                          </m:r>
                          <m:r>
                            <a:rPr lang="en-IN" sz="2800" b="0" i="1" smtClean="0">
                              <a:latin typeface="Cambria Math" panose="02040503050406030204" pitchFamily="18" charset="0"/>
                            </a:rPr>
                            <m:t> . </m:t>
                          </m:r>
                          <m:r>
                            <a:rPr lang="en-IN" sz="2800" b="0" i="1" smtClean="0">
                              <a:latin typeface="Cambria Math" panose="02040503050406030204" pitchFamily="18" charset="0"/>
                            </a:rPr>
                            <m:t>𝑓𝑢</m:t>
                          </m:r>
                        </m:num>
                        <m:den>
                          <m:r>
                            <a:rPr lang="en-IN" sz="2800" b="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1</m:t>
                          </m:r>
                        </m:den>
                      </m:f>
                      <m:r>
                        <a:rPr lang="en-IN" sz="2800" b="0" i="1" smtClean="0">
                          <a:latin typeface="Cambria Math" panose="02040503050406030204" pitchFamily="18" charset="0"/>
                        </a:rPr>
                        <m:t>=0.9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55−18</m:t>
                          </m:r>
                        </m:e>
                      </m:d>
                      <m:r>
                        <a:rPr lang="en-IN" sz="2800" b="0" i="1" smtClean="0">
                          <a:latin typeface="Cambria Math" panose="02040503050406030204" pitchFamily="18" charset="0"/>
                        </a:rPr>
                        <m:t> </m:t>
                      </m:r>
                      <m:r>
                        <a:rPr lang="en-IN" sz="2800" b="0" i="1" smtClean="0">
                          <a:latin typeface="Cambria Math" panose="02040503050406030204" pitchFamily="18" charset="0"/>
                        </a:rPr>
                        <m:t>𝑥</m:t>
                      </m:r>
                      <m:r>
                        <a:rPr lang="en-IN" sz="2800" b="0" i="1" smtClean="0">
                          <a:latin typeface="Cambria Math" panose="02040503050406030204" pitchFamily="18" charset="0"/>
                        </a:rPr>
                        <m:t> 8 </m:t>
                      </m:r>
                      <m:r>
                        <a:rPr lang="en-IN" sz="2800" b="0" i="1" smtClean="0">
                          <a:latin typeface="Cambria Math" panose="02040503050406030204" pitchFamily="18" charset="0"/>
                        </a:rPr>
                        <m:t>𝑥</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410</m:t>
                          </m:r>
                        </m:num>
                        <m:den>
                          <m:r>
                            <a:rPr lang="en-IN" sz="2800" b="0" i="1" smtClean="0">
                              <a:latin typeface="Cambria Math" panose="02040503050406030204" pitchFamily="18" charset="0"/>
                            </a:rPr>
                            <m:t>1.25</m:t>
                          </m:r>
                        </m:den>
                      </m:f>
                      <m:r>
                        <a:rPr lang="en-IN" sz="2800" b="0" i="1" smtClean="0">
                          <a:latin typeface="Cambria Math" panose="02040503050406030204" pitchFamily="18" charset="0"/>
                        </a:rPr>
                        <m:t>=87.38 </m:t>
                      </m:r>
                      <m:r>
                        <a:rPr lang="en-IN" sz="2800" b="0" i="1" smtClean="0">
                          <a:latin typeface="Cambria Math" panose="02040503050406030204" pitchFamily="18" charset="0"/>
                        </a:rPr>
                        <m:t>𝑘𝑁</m:t>
                      </m:r>
                    </m:oMath>
                  </m:oMathPara>
                </a14:m>
                <a:endParaRPr lang="en-IN" sz="2800" b="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𝐴𝑔</m:t>
                          </m:r>
                          <m:r>
                            <a:rPr lang="en-IN" sz="2800" b="0" i="1" smtClean="0">
                              <a:latin typeface="Cambria Math" panose="02040503050406030204" pitchFamily="18" charset="0"/>
                            </a:rPr>
                            <m:t> </m:t>
                          </m:r>
                          <m:r>
                            <a:rPr lang="en-IN" sz="2800" b="0" i="1" smtClean="0">
                              <a:latin typeface="Cambria Math" panose="02040503050406030204" pitchFamily="18" charset="0"/>
                            </a:rPr>
                            <m:t>𝑓𝑦</m:t>
                          </m:r>
                        </m:num>
                        <m:den>
                          <m:r>
                            <a:rPr lang="en-IN" sz="2800" i="1" smtClean="0">
                              <a:latin typeface="Cambria Math" panose="02040503050406030204" pitchFamily="18" charset="0"/>
                              <a:ea typeface="Cambria Math" panose="02040503050406030204" pitchFamily="18" charset="0"/>
                            </a:rPr>
                            <m:t>𝛾</m:t>
                          </m:r>
                          <m:r>
                            <a:rPr lang="en-IN" sz="2800" b="0" i="1" smtClean="0">
                              <a:latin typeface="Cambria Math" panose="02040503050406030204" pitchFamily="18" charset="0"/>
                              <a:ea typeface="Cambria Math" panose="02040503050406030204" pitchFamily="18" charset="0"/>
                            </a:rPr>
                            <m:t>𝑚</m:t>
                          </m:r>
                          <m:r>
                            <a:rPr lang="en-IN" sz="2800" b="0" i="1" smtClean="0">
                              <a:latin typeface="Cambria Math" panose="02040503050406030204" pitchFamily="18" charset="0"/>
                              <a:ea typeface="Cambria Math" panose="02040503050406030204" pitchFamily="18" charset="0"/>
                            </a:rPr>
                            <m:t>0</m:t>
                          </m:r>
                        </m:den>
                      </m:f>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d>
                            <m:dPr>
                              <m:ctrlPr>
                                <a:rPr lang="en-IN" sz="2800" b="0" i="1" smtClean="0">
                                  <a:latin typeface="Cambria Math" panose="02040503050406030204" pitchFamily="18" charset="0"/>
                                </a:rPr>
                              </m:ctrlPr>
                            </m:dPr>
                            <m:e>
                              <m:r>
                                <a:rPr lang="en-IN" sz="2800" b="0" i="1" smtClean="0">
                                  <a:latin typeface="Cambria Math" panose="02040503050406030204" pitchFamily="18" charset="0"/>
                                </a:rPr>
                                <m:t>55 ∗8</m:t>
                              </m:r>
                            </m:e>
                          </m:d>
                          <m:r>
                            <a:rPr lang="en-IN" sz="2800" b="0" i="1" smtClean="0">
                              <a:latin typeface="Cambria Math" panose="02040503050406030204" pitchFamily="18" charset="0"/>
                            </a:rPr>
                            <m:t>∗250</m:t>
                          </m:r>
                        </m:num>
                        <m:den>
                          <m:r>
                            <a:rPr lang="en-IN" sz="2800" b="0" i="1" smtClean="0">
                              <a:latin typeface="Cambria Math" panose="02040503050406030204" pitchFamily="18" charset="0"/>
                            </a:rPr>
                            <m:t>1.1</m:t>
                          </m:r>
                        </m:den>
                      </m:f>
                      <m:r>
                        <a:rPr lang="en-IN" sz="2800" b="0" i="1" smtClean="0">
                          <a:latin typeface="Cambria Math" panose="02040503050406030204" pitchFamily="18" charset="0"/>
                        </a:rPr>
                        <m:t>=100 </m:t>
                      </m:r>
                      <m:r>
                        <a:rPr lang="en-IN" sz="2800" b="0" i="1" smtClean="0">
                          <a:latin typeface="Cambria Math" panose="02040503050406030204" pitchFamily="18" charset="0"/>
                        </a:rPr>
                        <m:t>𝐾𝑁</m:t>
                      </m:r>
                    </m:oMath>
                  </m:oMathPara>
                </a14:m>
                <a:endParaRPr lang="en-IN" sz="2800" b="0">
                  <a:latin typeface="Times New Roman" panose="02020603050405020304" pitchFamily="18" charset="0"/>
                  <a:cs typeface="Times New Roman" panose="02020603050405020304" pitchFamily="18" charset="0"/>
                </a:endParaRPr>
              </a:p>
              <a:p>
                <a:pPr marL="0" indent="0">
                  <a:buNone/>
                </a:pPr>
                <a:r>
                  <a:rPr lang="en-IN" sz="2800">
                    <a:latin typeface="Times New Roman" panose="02020603050405020304" pitchFamily="18" charset="0"/>
                    <a:cs typeface="Times New Roman" panose="02020603050405020304" pitchFamily="18" charset="0"/>
                  </a:rPr>
                  <a:t>Thus, tensile strength of lacing bar is minimum of above two values  i.e. 87.38 KN &gt; 17.68 KN</a:t>
                </a: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50A5F94-A2D3-4EFF-8D21-6AA990F404FF}"/>
                  </a:ext>
                </a:extLst>
              </p:cNvPr>
              <p:cNvSpPr>
                <a:spLocks noGrp="1" noRot="1" noChangeAspect="1" noMove="1" noResize="1" noEditPoints="1" noAdjustHandles="1" noChangeArrowheads="1" noChangeShapeType="1" noTextEdit="1"/>
              </p:cNvSpPr>
              <p:nvPr>
                <p:ph idx="1"/>
              </p:nvPr>
            </p:nvSpPr>
            <p:spPr>
              <a:xfrm>
                <a:off x="479394" y="124288"/>
                <a:ext cx="10874406" cy="6733712"/>
              </a:xfrm>
              <a:blipFill>
                <a:blip r:embed="rId2"/>
                <a:stretch>
                  <a:fillRect l="-224" t="-1086"/>
                </a:stretch>
              </a:blipFill>
            </p:spPr>
            <p:txBody>
              <a:bodyPr/>
              <a:lstStyle/>
              <a:p>
                <a:r>
                  <a:rPr lang="en-US">
                    <a:noFill/>
                  </a:rPr>
                  <a:t> </a:t>
                </a:r>
              </a:p>
            </p:txBody>
          </p:sp>
        </mc:Fallback>
      </mc:AlternateContent>
    </p:spTree>
    <p:extLst>
      <p:ext uri="{BB962C8B-B14F-4D97-AF65-F5344CB8AC3E}">
        <p14:creationId xmlns:p14="http://schemas.microsoft.com/office/powerpoint/2010/main" val="3213996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9E9C7-2708-4259-8ABB-4A3C6D6D94D7}"/>
                  </a:ext>
                </a:extLst>
              </p:cNvPr>
              <p:cNvSpPr>
                <a:spLocks noGrp="1"/>
              </p:cNvSpPr>
              <p:nvPr>
                <p:ph idx="1"/>
              </p:nvPr>
            </p:nvSpPr>
            <p:spPr>
              <a:xfrm>
                <a:off x="355107" y="91223"/>
                <a:ext cx="10980938" cy="3770563"/>
              </a:xfrm>
            </p:spPr>
            <p:txBody>
              <a:bodyPr>
                <a:normAutofit/>
              </a:bodyPr>
              <a:lstStyle/>
              <a:p>
                <a:pPr marL="0" indent="0">
                  <a:buNone/>
                </a:pPr>
                <a:r>
                  <a:rPr lang="en-IN" sz="1800" b="1">
                    <a:latin typeface="Times New Roman" panose="02020603050405020304" pitchFamily="18" charset="0"/>
                    <a:cs typeface="Times New Roman" panose="02020603050405020304" pitchFamily="18" charset="0"/>
                  </a:rPr>
                  <a:t>Connection of lacing bar with channel section</a:t>
                </a:r>
              </a:p>
              <a:p>
                <a:pPr marL="0" indent="0">
                  <a:buNone/>
                </a:pPr>
                <a:r>
                  <a:rPr lang="en-IN" sz="1800">
                    <a:latin typeface="Times New Roman" panose="02020603050405020304" pitchFamily="18" charset="0"/>
                    <a:cs typeface="Times New Roman" panose="02020603050405020304" pitchFamily="18" charset="0"/>
                  </a:rPr>
                  <a:t>		Let two lacing bars are connected through one bolt</a:t>
                </a:r>
              </a:p>
              <a:p>
                <a:pPr marL="0" indent="0">
                  <a:buNone/>
                </a:pPr>
                <a:r>
                  <a:rPr lang="en-IN" sz="1800">
                    <a:latin typeface="Times New Roman" panose="02020603050405020304" pitchFamily="18" charset="0"/>
                    <a:cs typeface="Times New Roman" panose="02020603050405020304" pitchFamily="18" charset="0"/>
                  </a:rPr>
                  <a:t>		Thus bolt will be in double shear</a:t>
                </a:r>
              </a:p>
              <a:p>
                <a:pPr marL="0" indent="0">
                  <a:buNone/>
                </a:pPr>
                <a:r>
                  <a:rPr lang="en-IN" sz="1800">
                    <a:latin typeface="Times New Roman" panose="02020603050405020304" pitchFamily="18" charset="0"/>
                    <a:cs typeface="Times New Roman" panose="02020603050405020304" pitchFamily="18" charset="0"/>
                  </a:rPr>
                  <a:t>	Shear strength of bolt in double shear  </a:t>
                </a:r>
                <a14:m>
                  <m:oMath xmlns:m="http://schemas.openxmlformats.org/officeDocument/2006/math">
                    <m:r>
                      <a:rPr lang="en-IN" sz="1800" b="0" i="1" smtClean="0">
                        <a:latin typeface="Cambria Math" panose="02040503050406030204" pitchFamily="18" charset="0"/>
                      </a:rPr>
                      <m:t>=2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𝐴𝑛𝑏</m:t>
                        </m:r>
                        <m:r>
                          <a:rPr lang="en-IN" sz="1800" b="0" i="1" smtClean="0">
                            <a:latin typeface="Cambria Math" panose="02040503050406030204" pitchFamily="18" charset="0"/>
                          </a:rPr>
                          <m:t> ∗</m:t>
                        </m:r>
                        <m:r>
                          <a:rPr lang="en-IN" sz="1800" b="0" i="1" smtClean="0">
                            <a:latin typeface="Cambria Math" panose="02040503050406030204" pitchFamily="18" charset="0"/>
                          </a:rPr>
                          <m:t>𝑓𝑢𝑏</m:t>
                        </m:r>
                      </m:num>
                      <m:den>
                        <m:r>
                          <a:rPr lang="en-IN" sz="1800" b="0" i="1" smtClean="0">
                            <a:latin typeface="Cambria Math" panose="02040503050406030204" pitchFamily="18" charset="0"/>
                          </a:rPr>
                          <m:t>𝑠𝑞𝑟𝑡</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3</m:t>
                            </m:r>
                          </m:e>
                        </m:d>
                        <m:r>
                          <a:rPr lang="en-IN" sz="1800" b="0" i="1" smtClean="0">
                            <a:latin typeface="Cambria Math" panose="02040503050406030204" pitchFamily="18" charset="0"/>
                          </a:rPr>
                          <m:t> ∗1.25</m:t>
                        </m:r>
                      </m:den>
                    </m:f>
                    <m:r>
                      <a:rPr lang="en-IN" sz="1800" b="0" i="1" smtClean="0">
                        <a:latin typeface="Cambria Math" panose="02040503050406030204" pitchFamily="18" charset="0"/>
                      </a:rPr>
                      <m:t>=58.01 </m:t>
                    </m:r>
                    <m:r>
                      <a:rPr lang="en-IN" sz="1800" b="0" i="1" smtClean="0">
                        <a:latin typeface="Cambria Math" panose="02040503050406030204" pitchFamily="18" charset="0"/>
                      </a:rPr>
                      <m:t>𝑘𝑁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Strength of bolt in bearing = </a:t>
                </a:r>
                <a14:m>
                  <m:oMath xmlns:m="http://schemas.openxmlformats.org/officeDocument/2006/math">
                    <m:r>
                      <a:rPr lang="en-IN" sz="1800" b="0" i="0" smtClean="0">
                        <a:latin typeface="Cambria Math" panose="02040503050406030204" pitchFamily="18" charset="0"/>
                      </a:rPr>
                      <m:t>2.5 ∗</m:t>
                    </m:r>
                    <m:r>
                      <m:rPr>
                        <m:sty m:val="p"/>
                      </m:rPr>
                      <a:rPr lang="en-IN" sz="1800" b="0" i="0" smtClean="0">
                        <a:latin typeface="Cambria Math" panose="02040503050406030204" pitchFamily="18" charset="0"/>
                      </a:rPr>
                      <m:t>kb</m:t>
                    </m:r>
                    <m:r>
                      <a:rPr lang="en-IN" sz="1800" b="0" i="0"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𝑑𝑡</m:t>
                        </m:r>
                        <m:r>
                          <a:rPr lang="en-IN" sz="1800" b="0" i="1" smtClean="0">
                            <a:latin typeface="Cambria Math" panose="02040503050406030204" pitchFamily="18" charset="0"/>
                          </a:rPr>
                          <m:t> ∗</m:t>
                        </m:r>
                        <m:r>
                          <a:rPr lang="en-IN" sz="1800" b="0" i="1" smtClean="0">
                            <a:latin typeface="Cambria Math" panose="02040503050406030204" pitchFamily="18" charset="0"/>
                          </a:rPr>
                          <m:t>𝑓𝑢</m:t>
                        </m:r>
                      </m:num>
                      <m:den>
                        <m:r>
                          <m:rPr>
                            <m:sty m:val="p"/>
                          </m:rPr>
                          <a:rPr lang="el-GR" sz="1800" i="1" smtClean="0">
                            <a:latin typeface="Cambria Math" panose="02040503050406030204" pitchFamily="18" charset="0"/>
                          </a:rPr>
                          <m:t>γ</m:t>
                        </m:r>
                        <m:r>
                          <a:rPr lang="en-IN" sz="1800" b="0" i="1" smtClean="0">
                            <a:latin typeface="Cambria Math" panose="02040503050406030204" pitchFamily="18" charset="0"/>
                          </a:rPr>
                          <m:t>𝑚𝑏</m:t>
                        </m:r>
                      </m:den>
                    </m:f>
                    <m:r>
                      <a:rPr lang="en-IN" sz="1800" b="0" i="1" smtClean="0">
                        <a:latin typeface="Cambria Math" panose="02040503050406030204" pitchFamily="18" charset="0"/>
                      </a:rPr>
                      <m:t>=(2.5 ∗1∗16∗8∗</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410</m:t>
                        </m:r>
                      </m:num>
                      <m:den>
                        <m:r>
                          <a:rPr lang="en-IN" sz="1800" b="0" i="1" smtClean="0">
                            <a:latin typeface="Cambria Math" panose="02040503050406030204" pitchFamily="18" charset="0"/>
                          </a:rPr>
                          <m:t>1.25</m:t>
                        </m:r>
                      </m:den>
                    </m:f>
                    <m:r>
                      <a:rPr lang="en-IN" sz="1800" b="0" i="1" smtClean="0">
                        <a:latin typeface="Cambria Math" panose="02040503050406030204" pitchFamily="18" charset="0"/>
                      </a:rPr>
                      <m:t>=104.96 </m:t>
                    </m:r>
                    <m:r>
                      <a:rPr lang="en-IN" sz="1800" b="0" i="1" smtClean="0">
                        <a:latin typeface="Cambria Math" panose="02040503050406030204" pitchFamily="18" charset="0"/>
                      </a:rPr>
                      <m:t>𝑘𝑁</m:t>
                    </m:r>
                    <m:r>
                      <a:rPr lang="en-IN" sz="1800" b="0" i="1" smtClean="0">
                        <a:latin typeface="Cambria Math" panose="02040503050406030204" pitchFamily="18" charset="0"/>
                      </a:rPr>
                      <m:t>   </m:t>
                    </m:r>
                  </m:oMath>
                </a14:m>
                <a:r>
                  <a:rPr lang="en-IN" sz="1800">
                    <a:latin typeface="Times New Roman" panose="02020603050405020304" pitchFamily="18" charset="0"/>
                    <a:cs typeface="Times New Roman" panose="02020603050405020304" pitchFamily="18" charset="0"/>
                  </a:rPr>
                  <a:t>(Assume kb = 1)</a:t>
                </a:r>
              </a:p>
              <a:p>
                <a:pPr marL="0" indent="0">
                  <a:buNone/>
                </a:pPr>
                <a:r>
                  <a:rPr lang="en-IN" sz="1800">
                    <a:latin typeface="Times New Roman" panose="02020603050405020304" pitchFamily="18" charset="0"/>
                    <a:cs typeface="Times New Roman" panose="02020603050405020304" pitchFamily="18" charset="0"/>
                  </a:rPr>
                  <a:t>		Therefore, Strength of 16 mm diameter bolt = 58.01 KN</a:t>
                </a:r>
              </a:p>
              <a:p>
                <a:pPr marL="0" indent="0">
                  <a:buNone/>
                </a:pPr>
                <a:r>
                  <a:rPr lang="en-IN" sz="1800">
                    <a:latin typeface="Times New Roman" panose="02020603050405020304" pitchFamily="18" charset="0"/>
                    <a:cs typeface="Times New Roman" panose="02020603050405020304" pitchFamily="18" charset="0"/>
                  </a:rPr>
                  <a:t>		Force coming on bolt from the two lacing flats </a:t>
                </a:r>
                <a14:m>
                  <m:oMath xmlns:m="http://schemas.openxmlformats.org/officeDocument/2006/math">
                    <m:r>
                      <a:rPr lang="en-IN" sz="1800" b="0" i="1" smtClean="0">
                        <a:latin typeface="Cambria Math" panose="02040503050406030204" pitchFamily="18" charset="0"/>
                      </a:rPr>
                      <m:t>=2∗</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𝑉</m:t>
                        </m:r>
                      </m:num>
                      <m:den>
                        <m:r>
                          <a:rPr lang="en-IN" sz="1800" b="0" i="1" smtClean="0">
                            <a:latin typeface="Cambria Math" panose="02040503050406030204" pitchFamily="18" charset="0"/>
                          </a:rPr>
                          <m:t>𝑁</m:t>
                        </m:r>
                      </m:den>
                    </m:f>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cot</m:t>
                        </m:r>
                      </m:fName>
                      <m:e>
                        <m:r>
                          <a:rPr lang="en-IN" sz="1800" b="0" i="1" smtClean="0">
                            <a:latin typeface="Cambria Math" panose="02040503050406030204" pitchFamily="18" charset="0"/>
                          </a:rPr>
                          <m:t>45</m:t>
                        </m:r>
                      </m:e>
                    </m:func>
                    <m:r>
                      <a:rPr lang="en-IN" sz="1800" b="0" i="1" smtClean="0">
                        <a:latin typeface="Cambria Math" panose="02040503050406030204" pitchFamily="18" charset="0"/>
                      </a:rPr>
                      <m:t>=25 </m:t>
                    </m:r>
                    <m:r>
                      <a:rPr lang="en-IN" sz="1800" b="0" i="1" smtClean="0">
                        <a:latin typeface="Cambria Math" panose="02040503050406030204" pitchFamily="18" charset="0"/>
                      </a:rPr>
                      <m:t>𝐾𝑁</m:t>
                    </m:r>
                  </m:oMath>
                </a14:m>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Therefore, Number of bolts required = 25/58.01 = 0.43 = 1 (say)</a:t>
                </a:r>
              </a:p>
              <a:p>
                <a:pPr marL="0" indent="0">
                  <a:buNone/>
                </a:pPr>
                <a:r>
                  <a:rPr lang="en-IN" sz="1800">
                    <a:latin typeface="Times New Roman" panose="02020603050405020304" pitchFamily="18" charset="0"/>
                    <a:cs typeface="Times New Roman" panose="02020603050405020304" pitchFamily="18" charset="0"/>
                  </a:rPr>
                  <a:t>		Therefore, Provide 1-16 mm dia. bolts</a:t>
                </a:r>
              </a:p>
              <a:p>
                <a:pPr marL="0" indent="0">
                  <a:buNone/>
                </a:pPr>
                <a:endParaRPr lang="en-IN" sz="18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E49E9C7-2708-4259-8ABB-4A3C6D6D94D7}"/>
                  </a:ext>
                </a:extLst>
              </p:cNvPr>
              <p:cNvSpPr>
                <a:spLocks noGrp="1" noRot="1" noChangeAspect="1" noMove="1" noResize="1" noEditPoints="1" noAdjustHandles="1" noChangeArrowheads="1" noChangeShapeType="1" noTextEdit="1"/>
              </p:cNvSpPr>
              <p:nvPr>
                <p:ph idx="1"/>
              </p:nvPr>
            </p:nvSpPr>
            <p:spPr>
              <a:xfrm>
                <a:off x="355107" y="91223"/>
                <a:ext cx="10980938" cy="3770563"/>
              </a:xfrm>
              <a:blipFill>
                <a:blip r:embed="rId2"/>
                <a:stretch>
                  <a:fillRect l="-444" t="-1618" b="-1133"/>
                </a:stretch>
              </a:blipFill>
            </p:spPr>
            <p:txBody>
              <a:bodyPr/>
              <a:lstStyle/>
              <a:p>
                <a:r>
                  <a:rPr lang="en-US">
                    <a:noFill/>
                  </a:rPr>
                  <a:t> </a:t>
                </a:r>
              </a:p>
            </p:txBody>
          </p:sp>
        </mc:Fallback>
      </mc:AlternateContent>
    </p:spTree>
    <p:extLst>
      <p:ext uri="{BB962C8B-B14F-4D97-AF65-F5344CB8AC3E}">
        <p14:creationId xmlns:p14="http://schemas.microsoft.com/office/powerpoint/2010/main" val="411226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C92EC-A390-4C2D-B6A4-B6A12BF6E554}"/>
              </a:ext>
            </a:extLst>
          </p:cNvPr>
          <p:cNvSpPr txBox="1"/>
          <p:nvPr/>
        </p:nvSpPr>
        <p:spPr>
          <a:xfrm>
            <a:off x="741445" y="542985"/>
            <a:ext cx="10972801" cy="5827236"/>
          </a:xfrm>
          <a:prstGeom prst="rect">
            <a:avLst/>
          </a:prstGeom>
          <a:noFill/>
        </p:spPr>
        <p:txBody>
          <a:bodyPr wrap="square">
            <a:spAutoFit/>
          </a:bodyPr>
          <a:lstStyle/>
          <a:p>
            <a:pPr algn="l"/>
            <a:r>
              <a:rPr lang="en-US" b="1" err="1">
                <a:latin typeface="Times New Roman" panose="02020603050405020304" pitchFamily="18" charset="0"/>
                <a:cs typeface="Times New Roman" panose="02020603050405020304" pitchFamily="18" charset="0"/>
              </a:rPr>
              <a:t>Qsn</a:t>
            </a:r>
            <a:r>
              <a:rPr lang="en-US" b="1">
                <a:latin typeface="Times New Roman" panose="02020603050405020304" pitchFamily="18" charset="0"/>
                <a:cs typeface="Times New Roman" panose="02020603050405020304" pitchFamily="18" charset="0"/>
              </a:rPr>
              <a:t>. </a:t>
            </a:r>
          </a:p>
          <a:p>
            <a:pPr algn="l"/>
            <a:r>
              <a:rPr lang="en-US" sz="1600" b="1" i="0" u="none" strike="noStrike" baseline="0">
                <a:latin typeface="Times New Roman" panose="02020603050405020304" pitchFamily="18" charset="0"/>
                <a:cs typeface="Times New Roman" panose="02020603050405020304" pitchFamily="18" charset="0"/>
              </a:rPr>
              <a:t>Determine the ultimate load-carrying capacity in the tension of the lap joint shown in </a:t>
            </a:r>
            <a:r>
              <a:rPr lang="en-US" sz="1600" b="1">
                <a:latin typeface="Times New Roman" panose="02020603050405020304" pitchFamily="18" charset="0"/>
                <a:cs typeface="Times New Roman" panose="02020603050405020304" pitchFamily="18" charset="0"/>
              </a:rPr>
              <a:t>fig.</a:t>
            </a:r>
            <a:r>
              <a:rPr lang="en-US" sz="1600" b="1" i="0" u="none" strike="noStrike" baseline="0">
                <a:latin typeface="Times New Roman" panose="02020603050405020304" pitchFamily="18" charset="0"/>
                <a:cs typeface="Times New Roman" panose="02020603050405020304" pitchFamily="18" charset="0"/>
              </a:rPr>
              <a:t> if the bolt threads are outside the shear plane. Use M18 bolts of product grade C and property class 4.6. The yield and ultimate strengths of the </a:t>
            </a:r>
            <a:r>
              <a:rPr lang="en-US" sz="1600" b="1">
                <a:latin typeface="Times New Roman" panose="02020603050405020304" pitchFamily="18" charset="0"/>
                <a:cs typeface="Times New Roman" panose="02020603050405020304" pitchFamily="18" charset="0"/>
              </a:rPr>
              <a:t>pl</a:t>
            </a:r>
            <a:r>
              <a:rPr lang="en-US" sz="1600" b="1" i="0" u="none" strike="noStrike" baseline="0">
                <a:latin typeface="Times New Roman" panose="02020603050405020304" pitchFamily="18" charset="0"/>
                <a:cs typeface="Times New Roman" panose="02020603050405020304" pitchFamily="18" charset="0"/>
              </a:rPr>
              <a:t>ats are 250 MPa and 410MPa, respectively.</a:t>
            </a:r>
          </a:p>
          <a:p>
            <a:pPr algn="l"/>
            <a:r>
              <a:rPr lang="en-CA">
                <a:latin typeface="Times New Roman" panose="02020603050405020304" pitchFamily="18" charset="0"/>
                <a:cs typeface="Times New Roman" panose="02020603050405020304" pitchFamily="18" charset="0"/>
              </a:rPr>
              <a:t> </a:t>
            </a:r>
          </a:p>
          <a:p>
            <a:pPr algn="l"/>
            <a:r>
              <a:rPr lang="en-CA" sz="1400">
                <a:latin typeface="Times New Roman" panose="02020603050405020304" pitchFamily="18" charset="0"/>
                <a:cs typeface="Times New Roman" panose="02020603050405020304" pitchFamily="18" charset="0"/>
              </a:rPr>
              <a:t>Solution.   Bolt dia. =18mm</a:t>
            </a:r>
          </a:p>
          <a:p>
            <a:r>
              <a:rPr lang="en-US" sz="1400" b="0" i="0" u="none" strike="noStrike" baseline="0">
                <a:latin typeface="Times New Roman" panose="02020603050405020304" pitchFamily="18" charset="0"/>
                <a:cs typeface="Times New Roman" panose="02020603050405020304" pitchFamily="18" charset="0"/>
              </a:rPr>
              <a:t>	The diameter of the hole = 18 + 2 = </a:t>
            </a:r>
            <a:r>
              <a:rPr lang="en-US" sz="1400">
                <a:latin typeface="Times New Roman" panose="02020603050405020304" pitchFamily="18" charset="0"/>
                <a:cs typeface="Times New Roman" panose="02020603050405020304" pitchFamily="18" charset="0"/>
              </a:rPr>
              <a:t>20</a:t>
            </a:r>
            <a:r>
              <a:rPr lang="en-US" sz="1400" b="0" i="0" u="none" strike="noStrike" baseline="0">
                <a:latin typeface="Times New Roman" panose="02020603050405020304" pitchFamily="18" charset="0"/>
                <a:cs typeface="Times New Roman" panose="02020603050405020304" pitchFamily="18" charset="0"/>
              </a:rPr>
              <a:t> mm</a:t>
            </a:r>
          </a:p>
          <a:p>
            <a:pPr algn="l"/>
            <a:r>
              <a:rPr lang="en-CA" sz="1400">
                <a:latin typeface="Times New Roman" panose="02020603050405020304" pitchFamily="18" charset="0"/>
                <a:cs typeface="Times New Roman" panose="02020603050405020304" pitchFamily="18" charset="0"/>
              </a:rPr>
              <a:t>Min. Edge distance =1.7*d</a:t>
            </a:r>
            <a:r>
              <a:rPr lang="en-CA" sz="1400" baseline="-25000">
                <a:latin typeface="Times New Roman" panose="02020603050405020304" pitchFamily="18" charset="0"/>
                <a:cs typeface="Times New Roman" panose="02020603050405020304" pitchFamily="18" charset="0"/>
              </a:rPr>
              <a:t>o</a:t>
            </a:r>
            <a:r>
              <a:rPr lang="en-CA" sz="1400">
                <a:latin typeface="Times New Roman" panose="02020603050405020304" pitchFamily="18" charset="0"/>
                <a:cs typeface="Times New Roman" panose="02020603050405020304" pitchFamily="18" charset="0"/>
              </a:rPr>
              <a:t> = 34mm</a:t>
            </a:r>
          </a:p>
          <a:p>
            <a:pPr algn="l"/>
            <a:r>
              <a:rPr lang="en-CA" sz="1400">
                <a:latin typeface="Times New Roman" panose="02020603050405020304" pitchFamily="18" charset="0"/>
                <a:cs typeface="Times New Roman" panose="02020603050405020304" pitchFamily="18" charset="0"/>
              </a:rPr>
              <a:t>Max. edge = 12te or 12*12*(250/400)</a:t>
            </a:r>
            <a:r>
              <a:rPr lang="en-CA" sz="1400" baseline="30000">
                <a:latin typeface="Times New Roman" panose="02020603050405020304" pitchFamily="18" charset="0"/>
                <a:cs typeface="Times New Roman" panose="02020603050405020304" pitchFamily="18" charset="0"/>
              </a:rPr>
              <a:t>0.5 </a:t>
            </a:r>
            <a:r>
              <a:rPr lang="en-CA" sz="1400">
                <a:latin typeface="Times New Roman" panose="02020603050405020304" pitchFamily="18" charset="0"/>
                <a:cs typeface="Times New Roman" panose="02020603050405020304" pitchFamily="18" charset="0"/>
              </a:rPr>
              <a:t>=</a:t>
            </a:r>
            <a:r>
              <a:rPr lang="en-CA" sz="1400" baseline="30000">
                <a:latin typeface="Times New Roman" panose="02020603050405020304" pitchFamily="18" charset="0"/>
                <a:cs typeface="Times New Roman" panose="02020603050405020304" pitchFamily="18" charset="0"/>
              </a:rPr>
              <a:t> </a:t>
            </a:r>
            <a:r>
              <a:rPr lang="en-CA" sz="1400">
                <a:latin typeface="Times New Roman" panose="02020603050405020304" pitchFamily="18" charset="0"/>
                <a:cs typeface="Times New Roman" panose="02020603050405020304" pitchFamily="18" charset="0"/>
              </a:rPr>
              <a:t>113.8mm </a:t>
            </a:r>
            <a:r>
              <a:rPr lang="en-CA" sz="1400" baseline="30000">
                <a:latin typeface="Times New Roman" panose="02020603050405020304" pitchFamily="18" charset="0"/>
                <a:cs typeface="Times New Roman" panose="02020603050405020304" pitchFamily="18" charset="0"/>
              </a:rPr>
              <a:t>  </a:t>
            </a:r>
          </a:p>
          <a:p>
            <a:pPr algn="l"/>
            <a:r>
              <a:rPr lang="en-CA" sz="1400">
                <a:latin typeface="Times New Roman" panose="02020603050405020304" pitchFamily="18" charset="0"/>
                <a:cs typeface="Times New Roman" panose="02020603050405020304" pitchFamily="18" charset="0"/>
              </a:rPr>
              <a:t>edge provided = 35mm</a:t>
            </a:r>
          </a:p>
          <a:p>
            <a:pPr algn="l"/>
            <a:r>
              <a:rPr lang="en-CA" sz="1400">
                <a:latin typeface="Times New Roman" panose="02020603050405020304" pitchFamily="18" charset="0"/>
                <a:cs typeface="Times New Roman" panose="02020603050405020304" pitchFamily="18" charset="0"/>
              </a:rPr>
              <a:t>Min. pitch = 2.5*18=45mm </a:t>
            </a:r>
          </a:p>
          <a:p>
            <a:pPr algn="l"/>
            <a:r>
              <a:rPr lang="en-CA" sz="1400">
                <a:latin typeface="Times New Roman" panose="02020603050405020304" pitchFamily="18" charset="0"/>
                <a:cs typeface="Times New Roman" panose="02020603050405020304" pitchFamily="18" charset="0"/>
              </a:rPr>
              <a:t>Max. pitch =16*12 or 200 = 192mm</a:t>
            </a:r>
          </a:p>
          <a:p>
            <a:pPr algn="l"/>
            <a:r>
              <a:rPr lang="en-CA" sz="1400">
                <a:latin typeface="Times New Roman" panose="02020603050405020304" pitchFamily="18" charset="0"/>
                <a:cs typeface="Times New Roman" panose="02020603050405020304" pitchFamily="18" charset="0"/>
              </a:rPr>
              <a:t>Pitch provide is 80mm</a:t>
            </a:r>
          </a:p>
          <a:p>
            <a:pPr algn="l"/>
            <a:r>
              <a:rPr lang="en-US" sz="1400" b="0" i="0" u="none" strike="noStrike" baseline="0">
                <a:latin typeface="Times New Roman" panose="02020603050405020304" pitchFamily="18" charset="0"/>
                <a:cs typeface="Times New Roman" panose="02020603050405020304" pitchFamily="18" charset="0"/>
              </a:rPr>
              <a:t>Since property class of bolt is 4.6, </a:t>
            </a:r>
            <a:r>
              <a:rPr lang="en-US" sz="1400" b="0" i="1" u="none" strike="noStrike" baseline="0">
                <a:latin typeface="Times New Roman" panose="02020603050405020304" pitchFamily="18" charset="0"/>
                <a:cs typeface="Times New Roman" panose="02020603050405020304" pitchFamily="18" charset="0"/>
              </a:rPr>
              <a:t>f</a:t>
            </a:r>
            <a:r>
              <a:rPr lang="en-US" sz="1400" b="0" i="1" u="none" strike="noStrike" baseline="-25000">
                <a:latin typeface="Times New Roman" panose="02020603050405020304" pitchFamily="18" charset="0"/>
                <a:cs typeface="Times New Roman" panose="02020603050405020304" pitchFamily="18" charset="0"/>
              </a:rPr>
              <a:t>ub</a:t>
            </a:r>
            <a:r>
              <a:rPr lang="en-US" sz="1400" b="0" i="1" u="none" strike="noStrike" baseline="0">
                <a:latin typeface="Times New Roman" panose="02020603050405020304" pitchFamily="18" charset="0"/>
                <a:cs typeface="Times New Roman" panose="02020603050405020304" pitchFamily="18" charset="0"/>
              </a:rPr>
              <a:t> </a:t>
            </a:r>
            <a:r>
              <a:rPr lang="en-US" sz="1400" b="0" i="0" u="none" strike="noStrike" baseline="0">
                <a:latin typeface="Times New Roman" panose="02020603050405020304" pitchFamily="18" charset="0"/>
                <a:cs typeface="Times New Roman" panose="02020603050405020304" pitchFamily="18" charset="0"/>
              </a:rPr>
              <a:t>= 400 MPa</a:t>
            </a:r>
          </a:p>
          <a:p>
            <a:pPr algn="l"/>
            <a:r>
              <a:rPr lang="en-US" sz="1400" b="0" i="0" u="none" strike="noStrike" baseline="0">
                <a:latin typeface="Times New Roman" panose="02020603050405020304" pitchFamily="18" charset="0"/>
                <a:cs typeface="Times New Roman" panose="02020603050405020304" pitchFamily="18" charset="0"/>
              </a:rPr>
              <a:t>The design strength of the </a:t>
            </a:r>
            <a:r>
              <a:rPr lang="en-US" sz="1400">
                <a:latin typeface="Times New Roman" panose="02020603050405020304" pitchFamily="18" charset="0"/>
                <a:cs typeface="Times New Roman" panose="02020603050405020304" pitchFamily="18" charset="0"/>
              </a:rPr>
              <a:t>plate </a:t>
            </a:r>
            <a:r>
              <a:rPr lang="en-US" sz="1400" b="0" i="0" u="none" strike="noStrike" baseline="0">
                <a:latin typeface="Times New Roman" panose="02020603050405020304" pitchFamily="18" charset="0"/>
                <a:cs typeface="Times New Roman" panose="02020603050405020304" pitchFamily="18" charset="0"/>
              </a:rPr>
              <a:t>due to rupture at the net section,</a:t>
            </a:r>
          </a:p>
          <a:p>
            <a:pPr algn="l"/>
            <a:r>
              <a:rPr lang="de-DE" sz="1400" b="0" i="1" u="none" strike="noStrike" baseline="0">
                <a:latin typeface="Times New Roman" panose="02020603050405020304" pitchFamily="18" charset="0"/>
                <a:cs typeface="Times New Roman" panose="02020603050405020304" pitchFamily="18" charset="0"/>
              </a:rPr>
              <a:t>	T</a:t>
            </a:r>
            <a:r>
              <a:rPr lang="de-DE" sz="1400" b="0" i="1" u="none" strike="noStrike" baseline="-25000">
                <a:latin typeface="Times New Roman" panose="02020603050405020304" pitchFamily="18" charset="0"/>
                <a:cs typeface="Times New Roman" panose="02020603050405020304" pitchFamily="18" charset="0"/>
              </a:rPr>
              <a:t>dn</a:t>
            </a:r>
            <a:r>
              <a:rPr lang="de-DE" sz="1400" b="0" i="1" u="none" strike="noStrike" baseline="0">
                <a:latin typeface="Times New Roman" panose="02020603050405020304" pitchFamily="18" charset="0"/>
                <a:cs typeface="Times New Roman" panose="02020603050405020304" pitchFamily="18" charset="0"/>
              </a:rPr>
              <a:t> </a:t>
            </a:r>
            <a:r>
              <a:rPr lang="de-DE" sz="1400" b="0" i="0" u="none" strike="noStrike" baseline="0">
                <a:latin typeface="Times New Roman" panose="02020603050405020304" pitchFamily="18" charset="0"/>
                <a:cs typeface="Times New Roman" panose="02020603050405020304" pitchFamily="18" charset="0"/>
              </a:rPr>
              <a:t>= 0.9 </a:t>
            </a:r>
            <a:r>
              <a:rPr lang="de-DE" sz="1400" b="0" i="1" u="none" strike="noStrike" baseline="0">
                <a:latin typeface="Times New Roman" panose="02020603050405020304" pitchFamily="18" charset="0"/>
                <a:cs typeface="Times New Roman" panose="02020603050405020304" pitchFamily="18" charset="0"/>
              </a:rPr>
              <a:t>An f</a:t>
            </a:r>
            <a:r>
              <a:rPr lang="de-DE" sz="1400" b="0" i="1" u="none" strike="noStrike" baseline="-25000">
                <a:latin typeface="Times New Roman" panose="02020603050405020304" pitchFamily="18" charset="0"/>
                <a:cs typeface="Times New Roman" panose="02020603050405020304" pitchFamily="18" charset="0"/>
              </a:rPr>
              <a:t>u</a:t>
            </a:r>
            <a:r>
              <a:rPr lang="de-DE" sz="1400" b="0" i="0" u="none" strike="noStrike" baseline="0">
                <a:latin typeface="Times New Roman" panose="02020603050405020304" pitchFamily="18" charset="0"/>
                <a:cs typeface="Times New Roman" panose="02020603050405020304" pitchFamily="18" charset="0"/>
              </a:rPr>
              <a:t>/</a:t>
            </a:r>
            <a:r>
              <a:rPr lang="en-CA" sz="1400" b="0" i="1" u="none" strike="noStrike" baseline="0">
                <a:latin typeface="SymbolItalic"/>
              </a:rPr>
              <a:t> g </a:t>
            </a:r>
            <a:r>
              <a:rPr lang="de-DE" sz="1400" b="0" i="1" u="none" strike="noStrike" baseline="-25000">
                <a:latin typeface="Times New Roman" panose="02020603050405020304" pitchFamily="18" charset="0"/>
                <a:cs typeface="Times New Roman" panose="02020603050405020304" pitchFamily="18" charset="0"/>
              </a:rPr>
              <a:t>m</a:t>
            </a:r>
            <a:r>
              <a:rPr lang="de-DE" sz="1400" b="0" i="0" u="none" strike="noStrike" baseline="-25000">
                <a:latin typeface="Times New Roman" panose="02020603050405020304" pitchFamily="18" charset="0"/>
                <a:cs typeface="Times New Roman" panose="02020603050405020304" pitchFamily="18" charset="0"/>
              </a:rPr>
              <a:t>1</a:t>
            </a:r>
          </a:p>
          <a:p>
            <a:pPr algn="l"/>
            <a:endParaRPr lang="de-DE" sz="1400" b="0" i="0" u="none" strike="noStrike" baseline="-25000">
              <a:latin typeface="Times New Roman" panose="02020603050405020304" pitchFamily="18" charset="0"/>
              <a:cs typeface="Times New Roman" panose="02020603050405020304" pitchFamily="18" charset="0"/>
            </a:endParaRPr>
          </a:p>
          <a:p>
            <a:pPr algn="l"/>
            <a:r>
              <a:rPr lang="en-CA" sz="1400" b="0" i="0" u="none" strike="noStrike" baseline="0">
                <a:latin typeface="Times New Roman" panose="02020603050405020304" pitchFamily="18" charset="0"/>
                <a:cs typeface="Times New Roman" panose="02020603050405020304" pitchFamily="18" charset="0"/>
              </a:rPr>
              <a:t>	= 0.9 {(120 </a:t>
            </a:r>
            <a:r>
              <a:rPr lang="en-CA" sz="1400">
                <a:latin typeface="Times New Roman" panose="02020603050405020304" pitchFamily="18" charset="0"/>
                <a:cs typeface="Times New Roman" panose="02020603050405020304" pitchFamily="18" charset="0"/>
              </a:rPr>
              <a:t>-2</a:t>
            </a:r>
            <a:r>
              <a:rPr lang="en-CA" sz="1400" b="0" i="0" u="none" strike="noStrike" baseline="0">
                <a:latin typeface="Times New Roman" panose="02020603050405020304" pitchFamily="18" charset="0"/>
                <a:cs typeface="Times New Roman" panose="02020603050405020304" pitchFamily="18" charset="0"/>
              </a:rPr>
              <a:t>*20) </a:t>
            </a:r>
            <a:r>
              <a:rPr lang="en-CA" sz="1400">
                <a:latin typeface="Times New Roman" panose="02020603050405020304" pitchFamily="18" charset="0"/>
                <a:cs typeface="Times New Roman" panose="02020603050405020304" pitchFamily="18" charset="0"/>
              </a:rPr>
              <a:t>*</a:t>
            </a:r>
            <a:r>
              <a:rPr lang="en-CA" sz="1400" b="0" i="0" u="none" strike="noStrike" baseline="0">
                <a:latin typeface="Times New Roman" panose="02020603050405020304" pitchFamily="18" charset="0"/>
                <a:cs typeface="Times New Roman" panose="02020603050405020304" pitchFamily="18" charset="0"/>
              </a:rPr>
              <a:t>12}* 410/1.25 or = 0.9 {(120 </a:t>
            </a:r>
            <a:r>
              <a:rPr lang="en-CA" sz="1400">
                <a:latin typeface="Times New Roman" panose="02020603050405020304" pitchFamily="18" charset="0"/>
                <a:cs typeface="Times New Roman" panose="02020603050405020304" pitchFamily="18" charset="0"/>
              </a:rPr>
              <a:t>-1</a:t>
            </a:r>
            <a:r>
              <a:rPr lang="en-CA" sz="1400" b="0" i="0" u="none" strike="noStrike" baseline="0">
                <a:latin typeface="Times New Roman" panose="02020603050405020304" pitchFamily="18" charset="0"/>
                <a:cs typeface="Times New Roman" panose="02020603050405020304" pitchFamily="18" charset="0"/>
              </a:rPr>
              <a:t>*20) </a:t>
            </a:r>
            <a:r>
              <a:rPr lang="en-CA" sz="1400">
                <a:latin typeface="Times New Roman" panose="02020603050405020304" pitchFamily="18" charset="0"/>
                <a:cs typeface="Times New Roman" panose="02020603050405020304" pitchFamily="18" charset="0"/>
              </a:rPr>
              <a:t>*</a:t>
            </a:r>
            <a:r>
              <a:rPr lang="en-CA" sz="1400" b="0" i="0" u="none" strike="noStrike" baseline="0">
                <a:latin typeface="Times New Roman" panose="02020603050405020304" pitchFamily="18" charset="0"/>
                <a:cs typeface="Times New Roman" panose="02020603050405020304" pitchFamily="18" charset="0"/>
              </a:rPr>
              <a:t>12}* 410/1.25 </a:t>
            </a:r>
          </a:p>
          <a:p>
            <a:pPr algn="l"/>
            <a:r>
              <a:rPr lang="en-CA" sz="1400" b="0" i="0" u="none" strike="noStrike" baseline="0">
                <a:latin typeface="Times New Roman" panose="02020603050405020304" pitchFamily="18" charset="0"/>
                <a:cs typeface="Times New Roman" panose="02020603050405020304" pitchFamily="18" charset="0"/>
              </a:rPr>
              <a:t>	= 283.392 KN or 354.24 KN</a:t>
            </a:r>
          </a:p>
          <a:p>
            <a:pPr algn="l"/>
            <a:r>
              <a:rPr lang="en-CA" sz="1400">
                <a:latin typeface="Times New Roman" panose="02020603050405020304" pitchFamily="18" charset="0"/>
                <a:cs typeface="Times New Roman" panose="02020603050405020304" pitchFamily="18" charset="0"/>
              </a:rPr>
              <a:t>Yield strength of plate = </a:t>
            </a:r>
            <a:r>
              <a:rPr lang="de-DE" sz="1800" b="0" i="1" u="none" strike="noStrike" baseline="0">
                <a:latin typeface="Minion-Italic"/>
              </a:rPr>
              <a:t>Tdg </a:t>
            </a:r>
            <a:r>
              <a:rPr lang="de-DE" sz="1800" b="0" i="0" u="none" strike="noStrike" baseline="0">
                <a:latin typeface="Symbol" panose="05050102010706020507" pitchFamily="18" charset="2"/>
              </a:rPr>
              <a:t>= </a:t>
            </a:r>
            <a:r>
              <a:rPr lang="de-DE" sz="1800" b="0" i="1" u="none" strike="noStrike" baseline="0">
                <a:latin typeface="Minion-Italic"/>
              </a:rPr>
              <a:t>Ag fy / </a:t>
            </a:r>
            <a:r>
              <a:rPr lang="de-DE" sz="1800" b="0" i="1" u="none" strike="noStrike" baseline="0">
                <a:latin typeface="SymbolItalic"/>
              </a:rPr>
              <a:t>g </a:t>
            </a:r>
            <a:r>
              <a:rPr lang="de-DE" sz="1800" b="0" i="1" u="none" strike="noStrike" baseline="-25000">
                <a:latin typeface="Minion-Italic"/>
              </a:rPr>
              <a:t>m</a:t>
            </a:r>
            <a:r>
              <a:rPr lang="de-DE" sz="1800" b="0" i="0" u="none" strike="noStrike" baseline="-25000">
                <a:latin typeface="Minion-Regular"/>
              </a:rPr>
              <a:t>0  =</a:t>
            </a:r>
            <a:r>
              <a:rPr lang="de-DE" sz="1800" b="0" i="0" u="none" strike="noStrike">
                <a:latin typeface="Minion-Regular"/>
              </a:rPr>
              <a:t> 120*12*250/1.1 = 327.272KN</a:t>
            </a:r>
            <a:endParaRPr lang="en-CA" sz="1400" baseline="-25000">
              <a:latin typeface="Times New Roman" panose="02020603050405020304" pitchFamily="18" charset="0"/>
              <a:cs typeface="Times New Roman" panose="02020603050405020304" pitchFamily="18" charset="0"/>
            </a:endParaRPr>
          </a:p>
          <a:p>
            <a:pPr algn="l"/>
            <a:endParaRPr lang="en-CA" sz="1400">
              <a:latin typeface="Times New Roman" panose="02020603050405020304" pitchFamily="18" charset="0"/>
              <a:cs typeface="Times New Roman" panose="02020603050405020304" pitchFamily="18" charset="0"/>
            </a:endParaRPr>
          </a:p>
          <a:p>
            <a:pPr algn="l"/>
            <a:r>
              <a:rPr lang="en-CA" sz="1400" err="1">
                <a:latin typeface="Times New Roman" panose="02020603050405020304" pitchFamily="18" charset="0"/>
                <a:cs typeface="Times New Roman" panose="02020603050405020304" pitchFamily="18" charset="0"/>
              </a:rPr>
              <a:t>V</a:t>
            </a:r>
            <a:r>
              <a:rPr lang="en-CA" sz="1400" baseline="-25000" err="1">
                <a:latin typeface="Times New Roman" panose="02020603050405020304" pitchFamily="18" charset="0"/>
                <a:cs typeface="Times New Roman" panose="02020603050405020304" pitchFamily="18" charset="0"/>
              </a:rPr>
              <a:t>nsb</a:t>
            </a:r>
            <a:r>
              <a:rPr lang="en-CA" sz="1400">
                <a:latin typeface="Times New Roman" panose="02020603050405020304" pitchFamily="18" charset="0"/>
                <a:cs typeface="Times New Roman" panose="02020603050405020304" pitchFamily="18" charset="0"/>
              </a:rPr>
              <a:t> = f</a:t>
            </a:r>
            <a:r>
              <a:rPr lang="en-CA" sz="1400" baseline="-25000">
                <a:latin typeface="Times New Roman" panose="02020603050405020304" pitchFamily="18" charset="0"/>
                <a:cs typeface="Times New Roman" panose="02020603050405020304" pitchFamily="18" charset="0"/>
              </a:rPr>
              <a:t>ub</a:t>
            </a:r>
            <a:r>
              <a:rPr lang="en-CA" sz="1400">
                <a:latin typeface="Times New Roman" panose="02020603050405020304" pitchFamily="18" charset="0"/>
                <a:cs typeface="Times New Roman" panose="02020603050405020304" pitchFamily="18" charset="0"/>
              </a:rPr>
              <a:t>/sqrt3(</a:t>
            </a:r>
            <a:r>
              <a:rPr lang="en-CA" sz="1400" err="1">
                <a:latin typeface="Times New Roman" panose="02020603050405020304" pitchFamily="18" charset="0"/>
                <a:cs typeface="Times New Roman" panose="02020603050405020304" pitchFamily="18" charset="0"/>
              </a:rPr>
              <a:t>n</a:t>
            </a:r>
            <a:r>
              <a:rPr lang="en-CA" sz="1400" baseline="-25000" err="1">
                <a:latin typeface="Times New Roman" panose="02020603050405020304" pitchFamily="18" charset="0"/>
                <a:cs typeface="Times New Roman" panose="02020603050405020304" pitchFamily="18" charset="0"/>
              </a:rPr>
              <a:t>n</a:t>
            </a:r>
            <a:r>
              <a:rPr lang="en-CA" sz="1400" err="1">
                <a:latin typeface="Times New Roman" panose="02020603050405020304" pitchFamily="18" charset="0"/>
                <a:cs typeface="Times New Roman" panose="02020603050405020304" pitchFamily="18" charset="0"/>
              </a:rPr>
              <a:t>A</a:t>
            </a:r>
            <a:r>
              <a:rPr lang="en-CA" sz="1400" baseline="-25000" err="1">
                <a:latin typeface="Times New Roman" panose="02020603050405020304" pitchFamily="18" charset="0"/>
                <a:cs typeface="Times New Roman" panose="02020603050405020304" pitchFamily="18" charset="0"/>
              </a:rPr>
              <a:t>nb</a:t>
            </a:r>
            <a:r>
              <a:rPr lang="en-CA" sz="1400">
                <a:latin typeface="Times New Roman" panose="02020603050405020304" pitchFamily="18" charset="0"/>
                <a:cs typeface="Times New Roman" panose="02020603050405020304" pitchFamily="18" charset="0"/>
              </a:rPr>
              <a:t>+ </a:t>
            </a:r>
            <a:r>
              <a:rPr lang="en-CA" sz="1400" err="1">
                <a:latin typeface="Times New Roman" panose="02020603050405020304" pitchFamily="18" charset="0"/>
                <a:cs typeface="Times New Roman" panose="02020603050405020304" pitchFamily="18" charset="0"/>
              </a:rPr>
              <a:t>n</a:t>
            </a:r>
            <a:r>
              <a:rPr lang="en-CA" sz="1400" baseline="-25000" err="1">
                <a:latin typeface="Times New Roman" panose="02020603050405020304" pitchFamily="18" charset="0"/>
                <a:cs typeface="Times New Roman" panose="02020603050405020304" pitchFamily="18" charset="0"/>
              </a:rPr>
              <a:t>s</a:t>
            </a:r>
            <a:r>
              <a:rPr lang="en-CA" sz="1400" err="1">
                <a:latin typeface="Times New Roman" panose="02020603050405020304" pitchFamily="18" charset="0"/>
                <a:cs typeface="Times New Roman" panose="02020603050405020304" pitchFamily="18" charset="0"/>
              </a:rPr>
              <a:t>A</a:t>
            </a:r>
            <a:r>
              <a:rPr lang="en-CA" sz="1400" baseline="-25000" err="1">
                <a:latin typeface="Times New Roman" panose="02020603050405020304" pitchFamily="18" charset="0"/>
                <a:cs typeface="Times New Roman" panose="02020603050405020304" pitchFamily="18" charset="0"/>
              </a:rPr>
              <a:t>sb</a:t>
            </a:r>
            <a:r>
              <a:rPr lang="en-CA" sz="1400">
                <a:latin typeface="Times New Roman" panose="02020603050405020304" pitchFamily="18" charset="0"/>
                <a:cs typeface="Times New Roman" panose="02020603050405020304" pitchFamily="18" charset="0"/>
              </a:rPr>
              <a:t>)= 400/sqrt3(1*192+0*255) = 44.34KN</a:t>
            </a:r>
          </a:p>
          <a:p>
            <a:pPr algn="l"/>
            <a:endParaRPr lang="en-CA" sz="1400" baseline="-25000">
              <a:latin typeface="Times New Roman" panose="02020603050405020304" pitchFamily="18" charset="0"/>
              <a:cs typeface="Times New Roman" panose="02020603050405020304" pitchFamily="18" charset="0"/>
            </a:endParaRPr>
          </a:p>
          <a:p>
            <a:pPr algn="l"/>
            <a:r>
              <a:rPr lang="en-US" sz="1400" b="0" i="0" u="none" strike="noStrike" baseline="0">
                <a:latin typeface="Times New Roman" panose="02020603050405020304" pitchFamily="18" charset="0"/>
                <a:cs typeface="Times New Roman" panose="02020603050405020304" pitchFamily="18" charset="0"/>
              </a:rPr>
              <a:t>The design shear strength of the bolt,</a:t>
            </a:r>
            <a:endParaRPr lang="en-CA" sz="1400" b="0" i="0" u="none" strike="noStrike" baseline="-25000">
              <a:latin typeface="Times New Roman" panose="02020603050405020304" pitchFamily="18" charset="0"/>
              <a:cs typeface="Times New Roman" panose="02020603050405020304" pitchFamily="18" charset="0"/>
            </a:endParaRPr>
          </a:p>
          <a:p>
            <a:pPr algn="l"/>
            <a:r>
              <a:rPr lang="en-CA" sz="1400" baseline="-25000">
                <a:latin typeface="Times New Roman" panose="02020603050405020304" pitchFamily="18" charset="0"/>
                <a:cs typeface="Times New Roman" panose="02020603050405020304" pitchFamily="18" charset="0"/>
              </a:rPr>
              <a:t>		</a:t>
            </a:r>
            <a:r>
              <a:rPr lang="pt-BR" sz="1400" b="0" i="1" u="none" strike="noStrike" baseline="0">
                <a:latin typeface="Times New Roman" panose="02020603050405020304" pitchFamily="18" charset="0"/>
                <a:cs typeface="Times New Roman" panose="02020603050405020304" pitchFamily="18" charset="0"/>
              </a:rPr>
              <a:t> V</a:t>
            </a:r>
            <a:r>
              <a:rPr lang="pt-BR" sz="1400" b="0" i="1" u="none" strike="noStrike" baseline="-25000">
                <a:latin typeface="Times New Roman" panose="02020603050405020304" pitchFamily="18" charset="0"/>
                <a:cs typeface="Times New Roman" panose="02020603050405020304" pitchFamily="18" charset="0"/>
              </a:rPr>
              <a:t>dsb</a:t>
            </a:r>
            <a:r>
              <a:rPr lang="pt-BR" sz="1400" b="0" i="1" u="none" strike="noStrike" baseline="0">
                <a:latin typeface="Times New Roman" panose="02020603050405020304" pitchFamily="18" charset="0"/>
                <a:cs typeface="Times New Roman" panose="02020603050405020304" pitchFamily="18" charset="0"/>
              </a:rPr>
              <a:t> </a:t>
            </a:r>
            <a:r>
              <a:rPr lang="pt-BR" sz="1400" b="0" i="0" u="none" strike="noStrike" baseline="0">
                <a:latin typeface="Times New Roman" panose="02020603050405020304" pitchFamily="18" charset="0"/>
                <a:cs typeface="Times New Roman" panose="02020603050405020304" pitchFamily="18" charset="0"/>
              </a:rPr>
              <a:t>= </a:t>
            </a:r>
            <a:r>
              <a:rPr lang="pt-BR" sz="1400" b="0" i="1" u="none" strike="noStrike" baseline="0">
                <a:latin typeface="Times New Roman" panose="02020603050405020304" pitchFamily="18" charset="0"/>
                <a:cs typeface="Times New Roman" panose="02020603050405020304" pitchFamily="18" charset="0"/>
              </a:rPr>
              <a:t>V</a:t>
            </a:r>
            <a:r>
              <a:rPr lang="pt-BR" sz="1400" b="0" i="1" u="none" strike="noStrike" baseline="-25000">
                <a:latin typeface="Times New Roman" panose="02020603050405020304" pitchFamily="18" charset="0"/>
                <a:cs typeface="Times New Roman" panose="02020603050405020304" pitchFamily="18" charset="0"/>
              </a:rPr>
              <a:t>nsb</a:t>
            </a:r>
            <a:r>
              <a:rPr lang="pt-BR" sz="1400" b="0" i="1" u="none" strike="noStrike" baseline="0">
                <a:latin typeface="Times New Roman" panose="02020603050405020304" pitchFamily="18" charset="0"/>
                <a:cs typeface="Times New Roman" panose="02020603050405020304" pitchFamily="18" charset="0"/>
              </a:rPr>
              <a:t> </a:t>
            </a:r>
            <a:r>
              <a:rPr lang="pt-BR" sz="1400" b="0" i="0" u="none" strike="noStrike" baseline="0">
                <a:latin typeface="Times New Roman" panose="02020603050405020304" pitchFamily="18" charset="0"/>
                <a:cs typeface="Times New Roman" panose="02020603050405020304" pitchFamily="18" charset="0"/>
              </a:rPr>
              <a:t>/</a:t>
            </a:r>
            <a:r>
              <a:rPr lang="en-CA" sz="1400" b="0" i="1" u="none" strike="noStrike" baseline="0">
                <a:latin typeface="SymbolItalic"/>
              </a:rPr>
              <a:t> g</a:t>
            </a:r>
            <a:r>
              <a:rPr lang="en-CA" sz="1400" b="0" i="1" u="none" strike="noStrike" baseline="-25000">
                <a:latin typeface="SymbolItalic"/>
              </a:rPr>
              <a:t> </a:t>
            </a:r>
            <a:r>
              <a:rPr lang="pt-BR" sz="1400" b="0" i="1" u="none" strike="noStrike" baseline="-25000">
                <a:latin typeface="Times New Roman" panose="02020603050405020304" pitchFamily="18" charset="0"/>
                <a:cs typeface="Times New Roman" panose="02020603050405020304" pitchFamily="18" charset="0"/>
              </a:rPr>
              <a:t>mb</a:t>
            </a:r>
            <a:r>
              <a:rPr lang="pt-BR" sz="1400" b="0" i="1" u="none" strike="noStrike" baseline="0">
                <a:latin typeface="Times New Roman" panose="02020603050405020304" pitchFamily="18" charset="0"/>
                <a:cs typeface="Times New Roman" panose="02020603050405020304" pitchFamily="18" charset="0"/>
              </a:rPr>
              <a:t> </a:t>
            </a:r>
            <a:r>
              <a:rPr lang="pt-BR" sz="1400" b="0" i="0" u="none" strike="noStrike" baseline="0">
                <a:latin typeface="Times New Roman" panose="02020603050405020304" pitchFamily="18" charset="0"/>
                <a:cs typeface="Times New Roman" panose="02020603050405020304" pitchFamily="18" charset="0"/>
              </a:rPr>
              <a:t>= 44.34/1.25 = 35.47KN</a:t>
            </a:r>
          </a:p>
          <a:p>
            <a:pPr algn="l"/>
            <a:r>
              <a:rPr lang="pt-BR" sz="1400">
                <a:latin typeface="Times New Roman" panose="02020603050405020304" pitchFamily="18" charset="0"/>
                <a:cs typeface="Times New Roman" panose="02020603050405020304" pitchFamily="18" charset="0"/>
              </a:rPr>
              <a:t>Tearing Strength = 120</a:t>
            </a:r>
            <a:endParaRPr lang="en-CA" sz="1400" baseline="-25000">
              <a:latin typeface="Times New Roman" panose="02020603050405020304" pitchFamily="18" charset="0"/>
              <a:cs typeface="Times New Roman" panose="02020603050405020304" pitchFamily="18" charset="0"/>
            </a:endParaRPr>
          </a:p>
        </p:txBody>
      </p:sp>
      <p:pic>
        <p:nvPicPr>
          <p:cNvPr id="5" name="Picture 4" descr="Diagram, schematic&#10;&#10;Description automatically generated">
            <a:extLst>
              <a:ext uri="{FF2B5EF4-FFF2-40B4-BE49-F238E27FC236}">
                <a16:creationId xmlns:a16="http://schemas.microsoft.com/office/drawing/2014/main" id="{EAFF5AB4-E1CE-4BE0-8923-EAC70107B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5" y="1800136"/>
            <a:ext cx="4610100" cy="2838450"/>
          </a:xfrm>
          <a:prstGeom prst="rect">
            <a:avLst/>
          </a:prstGeom>
        </p:spPr>
      </p:pic>
      <p:sp>
        <p:nvSpPr>
          <p:cNvPr id="4" name="TextBox 3">
            <a:extLst>
              <a:ext uri="{FF2B5EF4-FFF2-40B4-BE49-F238E27FC236}">
                <a16:creationId xmlns:a16="http://schemas.microsoft.com/office/drawing/2014/main" id="{7D669C86-4E6D-4755-A0D7-131D8E84E30E}"/>
              </a:ext>
            </a:extLst>
          </p:cNvPr>
          <p:cNvSpPr txBox="1"/>
          <p:nvPr/>
        </p:nvSpPr>
        <p:spPr>
          <a:xfrm>
            <a:off x="8149701" y="1800136"/>
            <a:ext cx="355107"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a:latin typeface="Times New Roman" panose="02020603050405020304" pitchFamily="18" charset="0"/>
                <a:cs typeface="Times New Roman" panose="02020603050405020304" pitchFamily="18" charset="0"/>
              </a:rPr>
              <a:t>35</a:t>
            </a:r>
          </a:p>
        </p:txBody>
      </p:sp>
      <p:sp>
        <p:nvSpPr>
          <p:cNvPr id="6" name="TextBox 5">
            <a:extLst>
              <a:ext uri="{FF2B5EF4-FFF2-40B4-BE49-F238E27FC236}">
                <a16:creationId xmlns:a16="http://schemas.microsoft.com/office/drawing/2014/main" id="{EC37834C-12A2-48F2-BC89-3A6F7ACECF96}"/>
              </a:ext>
            </a:extLst>
          </p:cNvPr>
          <p:cNvSpPr txBox="1"/>
          <p:nvPr/>
        </p:nvSpPr>
        <p:spPr>
          <a:xfrm>
            <a:off x="8239958" y="3405670"/>
            <a:ext cx="355107"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a:latin typeface="Times New Roman" panose="02020603050405020304" pitchFamily="18" charset="0"/>
                <a:cs typeface="Times New Roman" panose="02020603050405020304" pitchFamily="18" charset="0"/>
              </a:rPr>
              <a:t>35</a:t>
            </a:r>
          </a:p>
        </p:txBody>
      </p:sp>
      <p:sp>
        <p:nvSpPr>
          <p:cNvPr id="7" name="TextBox 6">
            <a:extLst>
              <a:ext uri="{FF2B5EF4-FFF2-40B4-BE49-F238E27FC236}">
                <a16:creationId xmlns:a16="http://schemas.microsoft.com/office/drawing/2014/main" id="{45EE4E9E-9C2F-4950-A044-144A31B44503}"/>
              </a:ext>
            </a:extLst>
          </p:cNvPr>
          <p:cNvSpPr txBox="1"/>
          <p:nvPr/>
        </p:nvSpPr>
        <p:spPr>
          <a:xfrm>
            <a:off x="9973091" y="3441181"/>
            <a:ext cx="355107"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a:latin typeface="Times New Roman" panose="02020603050405020304" pitchFamily="18" charset="0"/>
                <a:cs typeface="Times New Roman" panose="02020603050405020304" pitchFamily="18" charset="0"/>
              </a:rPr>
              <a:t>35</a:t>
            </a:r>
          </a:p>
        </p:txBody>
      </p:sp>
      <p:sp>
        <p:nvSpPr>
          <p:cNvPr id="8" name="TextBox 7">
            <a:extLst>
              <a:ext uri="{FF2B5EF4-FFF2-40B4-BE49-F238E27FC236}">
                <a16:creationId xmlns:a16="http://schemas.microsoft.com/office/drawing/2014/main" id="{842C302D-E730-4B2E-A072-A0A03B0637A0}"/>
              </a:ext>
            </a:extLst>
          </p:cNvPr>
          <p:cNvSpPr txBox="1"/>
          <p:nvPr/>
        </p:nvSpPr>
        <p:spPr>
          <a:xfrm>
            <a:off x="8266591" y="2638595"/>
            <a:ext cx="355107"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329542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etter&#10;&#10;Description automatically generated">
            <a:extLst>
              <a:ext uri="{FF2B5EF4-FFF2-40B4-BE49-F238E27FC236}">
                <a16:creationId xmlns:a16="http://schemas.microsoft.com/office/drawing/2014/main" id="{B41ADAB1-C9E6-465C-B6A5-BDD55D3AE180}"/>
              </a:ext>
            </a:extLst>
          </p:cNvPr>
          <p:cNvPicPr>
            <a:picLocks noChangeAspect="1"/>
          </p:cNvPicPr>
          <p:nvPr/>
        </p:nvPicPr>
        <p:blipFill rotWithShape="1">
          <a:blip r:embed="rId2">
            <a:extLst>
              <a:ext uri="{28A0092B-C50C-407E-A947-70E740481C1C}">
                <a14:useLocalDpi xmlns:a14="http://schemas.microsoft.com/office/drawing/2010/main" val="0"/>
              </a:ext>
            </a:extLst>
          </a:blip>
          <a:srcRect r="61532"/>
          <a:stretch/>
        </p:blipFill>
        <p:spPr>
          <a:xfrm>
            <a:off x="990600" y="571500"/>
            <a:ext cx="2480569" cy="800100"/>
          </a:xfrm>
          <a:prstGeom prst="rect">
            <a:avLst/>
          </a:prstGeom>
        </p:spPr>
      </p:pic>
      <p:sp>
        <p:nvSpPr>
          <p:cNvPr id="6" name="TextBox 5">
            <a:extLst>
              <a:ext uri="{FF2B5EF4-FFF2-40B4-BE49-F238E27FC236}">
                <a16:creationId xmlns:a16="http://schemas.microsoft.com/office/drawing/2014/main" id="{50FF7AF4-4E3D-42AC-9DDF-56ACB5061287}"/>
              </a:ext>
            </a:extLst>
          </p:cNvPr>
          <p:cNvSpPr txBox="1"/>
          <p:nvPr/>
        </p:nvSpPr>
        <p:spPr>
          <a:xfrm>
            <a:off x="523874" y="571500"/>
            <a:ext cx="11268075" cy="5878532"/>
          </a:xfrm>
          <a:prstGeom prst="rect">
            <a:avLst/>
          </a:prstGeom>
          <a:noFill/>
        </p:spPr>
        <p:txBody>
          <a:bodyPr wrap="square">
            <a:spAutoFit/>
          </a:bodyPr>
          <a:lstStyle/>
          <a:p>
            <a:endParaRPr lang="en-CA" sz="1800" b="0" i="1" u="none" strike="noStrike" baseline="0">
              <a:latin typeface="Times New Roman" panose="02020603050405020304" pitchFamily="18" charset="0"/>
              <a:cs typeface="Times New Roman" panose="02020603050405020304" pitchFamily="18" charset="0"/>
            </a:endParaRPr>
          </a:p>
          <a:p>
            <a:endParaRPr lang="en-CA" i="1">
              <a:latin typeface="Times New Roman" panose="02020603050405020304" pitchFamily="18" charset="0"/>
              <a:cs typeface="Times New Roman" panose="02020603050405020304" pitchFamily="18" charset="0"/>
            </a:endParaRPr>
          </a:p>
          <a:p>
            <a:endParaRPr lang="en-CA" sz="1800" b="0" i="1" u="none" strike="noStrike" baseline="0">
              <a:latin typeface="Times New Roman" panose="02020603050405020304" pitchFamily="18" charset="0"/>
              <a:cs typeface="Times New Roman" panose="02020603050405020304" pitchFamily="18" charset="0"/>
            </a:endParaRPr>
          </a:p>
          <a:p>
            <a:r>
              <a:rPr lang="en-CA" sz="1400" i="1">
                <a:latin typeface="Times New Roman" panose="02020603050405020304" pitchFamily="18" charset="0"/>
                <a:cs typeface="Times New Roman" panose="02020603050405020304" pitchFamily="18" charset="0"/>
              </a:rPr>
              <a:t>35/3*20,(80/3*20-.25),400/410,1 =.583, 1.078, .97,1		so 	</a:t>
            </a:r>
            <a:r>
              <a:rPr lang="en-CA" sz="1400" b="0" i="1" u="none" strike="noStrike" baseline="0">
                <a:latin typeface="Times New Roman" panose="02020603050405020304" pitchFamily="18" charset="0"/>
                <a:cs typeface="Times New Roman" panose="02020603050405020304" pitchFamily="18" charset="0"/>
              </a:rPr>
              <a:t>k</a:t>
            </a:r>
            <a:r>
              <a:rPr lang="en-CA" sz="600" b="0" i="1" u="none" strike="noStrike" baseline="0">
                <a:latin typeface="Times New Roman" panose="02020603050405020304" pitchFamily="18" charset="0"/>
                <a:cs typeface="Times New Roman" panose="02020603050405020304" pitchFamily="18" charset="0"/>
              </a:rPr>
              <a:t>b </a:t>
            </a:r>
            <a:r>
              <a:rPr lang="en-CA" sz="1400" b="0" i="0" u="none" strike="noStrike" baseline="0">
                <a:latin typeface="Times New Roman" panose="02020603050405020304" pitchFamily="18" charset="0"/>
                <a:cs typeface="Times New Roman" panose="02020603050405020304" pitchFamily="18" charset="0"/>
              </a:rPr>
              <a:t>= 0.583</a:t>
            </a:r>
          </a:p>
          <a:p>
            <a:endParaRPr lang="en-CA" sz="1400" b="0" i="0" u="none" strike="noStrike" baseline="0">
              <a:latin typeface="Times New Roman" panose="02020603050405020304" pitchFamily="18" charset="0"/>
              <a:cs typeface="Times New Roman" panose="02020603050405020304" pitchFamily="18" charset="0"/>
            </a:endParaRPr>
          </a:p>
          <a:p>
            <a:r>
              <a:rPr lang="de-DE" sz="1400" i="1" u="none" strike="noStrike" baseline="0">
                <a:latin typeface="Times New Roman" panose="02020603050405020304" pitchFamily="18" charset="0"/>
                <a:cs typeface="Times New Roman" panose="02020603050405020304" pitchFamily="18" charset="0"/>
              </a:rPr>
              <a:t>V</a:t>
            </a:r>
            <a:r>
              <a:rPr lang="de-DE" sz="1400" i="1" u="none" strike="noStrike" baseline="-25000">
                <a:latin typeface="Times New Roman" panose="02020603050405020304" pitchFamily="18" charset="0"/>
                <a:cs typeface="Times New Roman" panose="02020603050405020304" pitchFamily="18" charset="0"/>
              </a:rPr>
              <a:t>npb</a:t>
            </a:r>
            <a:r>
              <a:rPr lang="de-DE" sz="1400" i="1" u="none" strike="noStrike" baseline="0">
                <a:latin typeface="Times New Roman" panose="02020603050405020304" pitchFamily="18" charset="0"/>
                <a:cs typeface="Times New Roman" panose="02020603050405020304" pitchFamily="18" charset="0"/>
              </a:rPr>
              <a:t> </a:t>
            </a:r>
            <a:r>
              <a:rPr lang="de-DE" sz="1400" i="0" u="none" strike="noStrike" baseline="0">
                <a:latin typeface="Times New Roman" panose="02020603050405020304" pitchFamily="18" charset="0"/>
                <a:cs typeface="Times New Roman" panose="02020603050405020304" pitchFamily="18" charset="0"/>
              </a:rPr>
              <a:t>= 2.5 </a:t>
            </a:r>
            <a:r>
              <a:rPr lang="de-DE" sz="1400" i="1" u="none" strike="noStrike" baseline="0">
                <a:latin typeface="Times New Roman" panose="02020603050405020304" pitchFamily="18" charset="0"/>
                <a:cs typeface="Times New Roman" panose="02020603050405020304" pitchFamily="18" charset="0"/>
              </a:rPr>
              <a:t>k</a:t>
            </a:r>
            <a:r>
              <a:rPr lang="de-DE" sz="1400" i="1" u="none" strike="noStrike" baseline="-25000">
                <a:latin typeface="Times New Roman" panose="02020603050405020304" pitchFamily="18" charset="0"/>
                <a:cs typeface="Times New Roman" panose="02020603050405020304" pitchFamily="18" charset="0"/>
              </a:rPr>
              <a:t>b</a:t>
            </a:r>
            <a:r>
              <a:rPr lang="de-DE" sz="1400" i="1" u="none" strike="noStrike" baseline="0">
                <a:latin typeface="Times New Roman" panose="02020603050405020304" pitchFamily="18" charset="0"/>
                <a:cs typeface="Times New Roman" panose="02020603050405020304" pitchFamily="18" charset="0"/>
              </a:rPr>
              <a:t> d</a:t>
            </a:r>
            <a:r>
              <a:rPr lang="de-DE" sz="1400" i="1" u="none" strike="noStrike">
                <a:latin typeface="Times New Roman" panose="02020603050405020304" pitchFamily="18" charset="0"/>
                <a:cs typeface="Times New Roman" panose="02020603050405020304" pitchFamily="18" charset="0"/>
              </a:rPr>
              <a:t>t</a:t>
            </a:r>
            <a:r>
              <a:rPr lang="de-DE" sz="1400" i="1" u="none" strike="noStrike" baseline="0">
                <a:latin typeface="Times New Roman" panose="02020603050405020304" pitchFamily="18" charset="0"/>
                <a:cs typeface="Times New Roman" panose="02020603050405020304" pitchFamily="18" charset="0"/>
              </a:rPr>
              <a:t> f</a:t>
            </a:r>
            <a:r>
              <a:rPr lang="de-DE" sz="1400" i="1" u="none" strike="noStrike" baseline="-25000">
                <a:latin typeface="Times New Roman" panose="02020603050405020304" pitchFamily="18" charset="0"/>
                <a:cs typeface="Times New Roman" panose="02020603050405020304" pitchFamily="18" charset="0"/>
              </a:rPr>
              <a:t>u</a:t>
            </a:r>
            <a:r>
              <a:rPr lang="de-DE" sz="1400" i="1" u="none" strike="noStrike" baseline="0">
                <a:latin typeface="Times New Roman" panose="02020603050405020304" pitchFamily="18" charset="0"/>
                <a:cs typeface="Times New Roman" panose="02020603050405020304" pitchFamily="18" charset="0"/>
              </a:rPr>
              <a:t> </a:t>
            </a:r>
            <a:r>
              <a:rPr lang="de-DE" sz="1400" i="0" u="none" strike="noStrike" baseline="0">
                <a:latin typeface="Times New Roman" panose="02020603050405020304" pitchFamily="18" charset="0"/>
                <a:cs typeface="Times New Roman" panose="02020603050405020304" pitchFamily="18" charset="0"/>
              </a:rPr>
              <a:t>= 2.5*0.583*18*12*410 = 129.076 KN</a:t>
            </a:r>
          </a:p>
          <a:p>
            <a:r>
              <a:rPr lang="en-US" sz="1400" i="0" u="none" strike="noStrike" baseline="0">
                <a:latin typeface="Times New Roman" panose="02020603050405020304" pitchFamily="18" charset="0"/>
                <a:cs typeface="Times New Roman" panose="02020603050405020304" pitchFamily="18" charset="0"/>
              </a:rPr>
              <a:t>The design bearing strength of the bolt,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dpb</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npb</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a:t>
            </a:r>
            <a:r>
              <a:rPr lang="en-CA" sz="1400" b="0" i="1" u="none" strike="noStrike" baseline="0">
                <a:latin typeface="SymbolItalic"/>
              </a:rPr>
              <a:t> g </a:t>
            </a:r>
            <a:r>
              <a:rPr lang="en-US" sz="1400" i="1" u="none" strike="noStrike" baseline="-25000">
                <a:latin typeface="Times New Roman" panose="02020603050405020304" pitchFamily="18" charset="0"/>
                <a:cs typeface="Times New Roman" panose="02020603050405020304" pitchFamily="18" charset="0"/>
              </a:rPr>
              <a:t>mb</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 129.076/1.25 = </a:t>
            </a:r>
            <a:r>
              <a:rPr lang="en-US" sz="1400">
                <a:latin typeface="Times New Roman" panose="02020603050405020304" pitchFamily="18" charset="0"/>
                <a:cs typeface="Times New Roman" panose="02020603050405020304" pitchFamily="18" charset="0"/>
              </a:rPr>
              <a:t>103.26</a:t>
            </a:r>
            <a:r>
              <a:rPr lang="en-US" sz="1400" i="0" u="none" strike="noStrike" baseline="0">
                <a:latin typeface="Times New Roman" panose="02020603050405020304" pitchFamily="18" charset="0"/>
                <a:cs typeface="Times New Roman" panose="02020603050405020304" pitchFamily="18" charset="0"/>
              </a:rPr>
              <a:t> KN</a:t>
            </a:r>
          </a:p>
          <a:p>
            <a:r>
              <a:rPr lang="en-US" sz="1400">
                <a:latin typeface="Times New Roman" panose="02020603050405020304" pitchFamily="18" charset="0"/>
                <a:cs typeface="Times New Roman" panose="02020603050405020304" pitchFamily="18" charset="0"/>
              </a:rPr>
              <a:t>Bolt value = </a:t>
            </a:r>
            <a:r>
              <a:rPr lang="en-US" sz="1400" i="0" u="none" strike="noStrike" baseline="0">
                <a:latin typeface="Times New Roman" panose="02020603050405020304" pitchFamily="18" charset="0"/>
                <a:cs typeface="Times New Roman" panose="02020603050405020304" pitchFamily="18" charset="0"/>
              </a:rPr>
              <a:t>(Least value of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dsb</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and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dpb</a:t>
            </a:r>
            <a:r>
              <a:rPr lang="en-US" sz="1400" i="0" u="none" strike="noStrike" baseline="0">
                <a:latin typeface="Times New Roman" panose="02020603050405020304" pitchFamily="18" charset="0"/>
                <a:cs typeface="Times New Roman" panose="02020603050405020304" pitchFamily="18" charset="0"/>
              </a:rPr>
              <a:t>) = 37.14 KN</a:t>
            </a:r>
          </a:p>
          <a:p>
            <a:pPr algn="l"/>
            <a:r>
              <a:rPr lang="en-US" sz="1400" i="0" u="none" strike="noStrike" baseline="0">
                <a:latin typeface="Times New Roman" panose="02020603050405020304" pitchFamily="18" charset="0"/>
                <a:cs typeface="Times New Roman" panose="02020603050405020304" pitchFamily="18" charset="0"/>
              </a:rPr>
              <a:t>The design strength of the connection in the shear or bearing</a:t>
            </a:r>
          </a:p>
          <a:p>
            <a:pPr algn="l"/>
            <a:r>
              <a:rPr lang="en-US" sz="1400" i="0" u="none" strike="noStrike" baseline="0">
                <a:latin typeface="Times New Roman" panose="02020603050405020304" pitchFamily="18" charset="0"/>
                <a:cs typeface="Times New Roman" panose="02020603050405020304" pitchFamily="18" charset="0"/>
              </a:rPr>
              <a:t>= 4*(Least value of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dsb</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and </a:t>
            </a:r>
            <a:r>
              <a:rPr lang="en-US" sz="1400" i="1" u="none" strike="noStrike" baseline="0" err="1">
                <a:latin typeface="Times New Roman" panose="02020603050405020304" pitchFamily="18" charset="0"/>
                <a:cs typeface="Times New Roman" panose="02020603050405020304" pitchFamily="18" charset="0"/>
              </a:rPr>
              <a:t>V</a:t>
            </a:r>
            <a:r>
              <a:rPr lang="en-US" sz="1400" i="1" u="none" strike="noStrike" baseline="-25000" err="1">
                <a:latin typeface="Times New Roman" panose="02020603050405020304" pitchFamily="18" charset="0"/>
                <a:cs typeface="Times New Roman" panose="02020603050405020304" pitchFamily="18" charset="0"/>
              </a:rPr>
              <a:t>dpb</a:t>
            </a:r>
            <a:r>
              <a:rPr lang="en-US" sz="1400" i="0" u="none" strike="noStrike" baseline="0">
                <a:latin typeface="Times New Roman" panose="02020603050405020304" pitchFamily="18" charset="0"/>
                <a:cs typeface="Times New Roman" panose="02020603050405020304" pitchFamily="18" charset="0"/>
              </a:rPr>
              <a:t>) =37.14KN</a:t>
            </a:r>
          </a:p>
          <a:p>
            <a:pPr marL="285750" indent="-285750" algn="l">
              <a:buFont typeface="Symbol" panose="05050102010706020507" pitchFamily="18" charset="2"/>
              <a:buChar char="="/>
            </a:pPr>
            <a:r>
              <a:rPr lang="en-CA" sz="1400" i="0" u="none" strike="noStrike" baseline="0">
                <a:latin typeface="Times New Roman" panose="02020603050405020304" pitchFamily="18" charset="0"/>
                <a:cs typeface="Times New Roman" panose="02020603050405020304" pitchFamily="18" charset="0"/>
              </a:rPr>
              <a:t>4*37.14 = 148.56 KN/ 8*37.14 = 297.12KN</a:t>
            </a:r>
          </a:p>
          <a:p>
            <a:pPr algn="l"/>
            <a:r>
              <a:rPr lang="en-CA" sz="1400">
                <a:latin typeface="Times New Roman" panose="02020603050405020304" pitchFamily="18" charset="0"/>
                <a:cs typeface="Times New Roman" panose="02020603050405020304" pitchFamily="18" charset="0"/>
              </a:rPr>
              <a:t> So plate capacity is min. (283.39, 327.27 ,297.12) = 283.39 KN</a:t>
            </a:r>
            <a:endParaRPr lang="en-CA" sz="1400" i="0" u="none" strike="noStrike" baseline="0">
              <a:latin typeface="Times New Roman" panose="02020603050405020304" pitchFamily="18" charset="0"/>
              <a:cs typeface="Times New Roman" panose="02020603050405020304" pitchFamily="18" charset="0"/>
            </a:endParaRPr>
          </a:p>
          <a:p>
            <a:pPr algn="l"/>
            <a:endParaRPr lang="en-CA" sz="1800" i="0" u="none" strike="noStrike" baseline="0">
              <a:latin typeface="Times New Roman" panose="02020603050405020304" pitchFamily="18" charset="0"/>
              <a:cs typeface="Times New Roman" panose="02020603050405020304" pitchFamily="18" charset="0"/>
            </a:endParaRPr>
          </a:p>
          <a:p>
            <a:pPr algn="l"/>
            <a:r>
              <a:rPr lang="nn-NO" sz="1400" i="1" u="none" strike="noStrike" baseline="0">
                <a:latin typeface="Times New Roman" panose="02020603050405020304" pitchFamily="18" charset="0"/>
                <a:cs typeface="Times New Roman" panose="02020603050405020304" pitchFamily="18" charset="0"/>
              </a:rPr>
              <a:t>A</a:t>
            </a:r>
            <a:r>
              <a:rPr lang="nn-NO" sz="1400" i="1" u="none" strike="noStrike" baseline="-25000">
                <a:latin typeface="Times New Roman" panose="02020603050405020304" pitchFamily="18" charset="0"/>
                <a:cs typeface="Times New Roman" panose="02020603050405020304" pitchFamily="18" charset="0"/>
              </a:rPr>
              <a:t>vg</a:t>
            </a:r>
            <a:r>
              <a:rPr lang="nn-NO" sz="1400" i="1" u="none" strike="noStrike" baseline="0">
                <a:latin typeface="Times New Roman" panose="02020603050405020304" pitchFamily="18" charset="0"/>
                <a:cs typeface="Times New Roman" panose="02020603050405020304" pitchFamily="18" charset="0"/>
              </a:rPr>
              <a:t> </a:t>
            </a:r>
            <a:r>
              <a:rPr lang="nn-NO" sz="1400" i="0" u="none" strike="noStrike" baseline="0">
                <a:latin typeface="Times New Roman" panose="02020603050405020304" pitchFamily="18" charset="0"/>
                <a:cs typeface="Times New Roman" panose="02020603050405020304" pitchFamily="18" charset="0"/>
              </a:rPr>
              <a:t>= 2*(80 + 30)*12 = 2640 mm2  			*</a:t>
            </a:r>
            <a:r>
              <a:rPr lang="en-US" sz="1400" i="0" u="none" strike="noStrike" baseline="0">
                <a:latin typeface="Times New Roman" panose="02020603050405020304" pitchFamily="18" charset="0"/>
                <a:cs typeface="Times New Roman" panose="02020603050405020304" pitchFamily="18" charset="0"/>
              </a:rPr>
              <a:t>(along 1 - 2 - 3 and 4 -5 </a:t>
            </a:r>
            <a:r>
              <a:rPr lang="en-US" sz="1400">
                <a:latin typeface="Times New Roman" panose="02020603050405020304" pitchFamily="18" charset="0"/>
                <a:cs typeface="Times New Roman" panose="02020603050405020304" pitchFamily="18" charset="0"/>
              </a:rPr>
              <a:t>-</a:t>
            </a:r>
            <a:r>
              <a:rPr lang="en-US" sz="1400" i="0" u="none" strike="noStrike" baseline="0">
                <a:latin typeface="Times New Roman" panose="02020603050405020304" pitchFamily="18" charset="0"/>
                <a:cs typeface="Times New Roman" panose="02020603050405020304" pitchFamily="18" charset="0"/>
              </a:rPr>
              <a:t> 6)</a:t>
            </a:r>
          </a:p>
          <a:p>
            <a:pPr algn="l"/>
            <a:r>
              <a:rPr lang="en-US" sz="1400" i="1" u="none" strike="noStrike" baseline="0" err="1">
                <a:latin typeface="Times New Roman" panose="02020603050405020304" pitchFamily="18" charset="0"/>
                <a:cs typeface="Times New Roman" panose="02020603050405020304" pitchFamily="18" charset="0"/>
              </a:rPr>
              <a:t>A</a:t>
            </a:r>
            <a:r>
              <a:rPr lang="en-US" sz="1400" i="1" u="none" strike="noStrike" baseline="-25000" err="1">
                <a:latin typeface="Times New Roman" panose="02020603050405020304" pitchFamily="18" charset="0"/>
                <a:cs typeface="Times New Roman" panose="02020603050405020304" pitchFamily="18" charset="0"/>
              </a:rPr>
              <a:t>vn</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 2(80 + 30 </a:t>
            </a:r>
            <a:r>
              <a:rPr lang="en-US" sz="1400">
                <a:latin typeface="Times New Roman" panose="02020603050405020304" pitchFamily="18" charset="0"/>
                <a:cs typeface="Times New Roman" panose="02020603050405020304" pitchFamily="18" charset="0"/>
              </a:rPr>
              <a:t>-</a:t>
            </a:r>
            <a:r>
              <a:rPr lang="en-US" sz="1400" i="0" u="none" strike="noStrike" baseline="0">
                <a:latin typeface="Times New Roman" panose="02020603050405020304" pitchFamily="18" charset="0"/>
                <a:cs typeface="Times New Roman" panose="02020603050405020304" pitchFamily="18" charset="0"/>
              </a:rPr>
              <a:t>1.5*18)*12 = 1992 mm2		* (along 1-2-3 and 4 - 5 - 6)</a:t>
            </a:r>
          </a:p>
          <a:p>
            <a:pPr algn="l"/>
            <a:r>
              <a:rPr lang="en-US" sz="1400" i="1" u="none" strike="noStrike" baseline="0" err="1">
                <a:latin typeface="Times New Roman" panose="02020603050405020304" pitchFamily="18" charset="0"/>
                <a:cs typeface="Times New Roman" panose="02020603050405020304" pitchFamily="18" charset="0"/>
              </a:rPr>
              <a:t>A</a:t>
            </a:r>
            <a:r>
              <a:rPr lang="en-US" sz="1400" i="1" u="none" strike="noStrike" baseline="-25000" err="1">
                <a:latin typeface="Times New Roman" panose="02020603050405020304" pitchFamily="18" charset="0"/>
                <a:cs typeface="Times New Roman" panose="02020603050405020304" pitchFamily="18" charset="0"/>
              </a:rPr>
              <a:t>tg</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 60*12 = 720 mm2 				*(along 3 -4)</a:t>
            </a:r>
          </a:p>
          <a:p>
            <a:pPr algn="l"/>
            <a:r>
              <a:rPr lang="en-US" sz="1400" i="1" u="none" strike="noStrike" baseline="0" err="1">
                <a:latin typeface="Times New Roman" panose="02020603050405020304" pitchFamily="18" charset="0"/>
                <a:cs typeface="Times New Roman" panose="02020603050405020304" pitchFamily="18" charset="0"/>
              </a:rPr>
              <a:t>A</a:t>
            </a:r>
            <a:r>
              <a:rPr lang="en-US" sz="1400" i="1" u="none" strike="noStrike" baseline="-25000" err="1">
                <a:latin typeface="Times New Roman" panose="02020603050405020304" pitchFamily="18" charset="0"/>
                <a:cs typeface="Times New Roman" panose="02020603050405020304" pitchFamily="18" charset="0"/>
              </a:rPr>
              <a:t>tn</a:t>
            </a:r>
            <a:r>
              <a:rPr lang="en-US" sz="1400" i="1" u="none" strike="noStrike" baseline="0">
                <a:latin typeface="Times New Roman" panose="02020603050405020304" pitchFamily="18" charset="0"/>
                <a:cs typeface="Times New Roman" panose="02020603050405020304" pitchFamily="18" charset="0"/>
              </a:rPr>
              <a:t> </a:t>
            </a:r>
            <a:r>
              <a:rPr lang="en-US" sz="1400" i="0" u="none" strike="noStrike" baseline="0">
                <a:latin typeface="Times New Roman" panose="02020603050405020304" pitchFamily="18" charset="0"/>
                <a:cs typeface="Times New Roman" panose="02020603050405020304" pitchFamily="18" charset="0"/>
              </a:rPr>
              <a:t>= (60 </a:t>
            </a:r>
            <a:r>
              <a:rPr lang="en-US" sz="1400">
                <a:latin typeface="Times New Roman" panose="02020603050405020304" pitchFamily="18" charset="0"/>
                <a:cs typeface="Times New Roman" panose="02020603050405020304" pitchFamily="18" charset="0"/>
              </a:rPr>
              <a:t>-</a:t>
            </a:r>
            <a:r>
              <a:rPr lang="en-US" sz="1400" i="0" u="none" strike="noStrike" baseline="0">
                <a:latin typeface="Times New Roman" panose="02020603050405020304" pitchFamily="18" charset="0"/>
                <a:cs typeface="Times New Roman" panose="02020603050405020304" pitchFamily="18" charset="0"/>
              </a:rPr>
              <a:t>18)*12 = 504 mm2 			 *(along 3 - 4)</a:t>
            </a:r>
          </a:p>
          <a:p>
            <a:pPr algn="l"/>
            <a:endParaRPr lang="en-US" sz="1400">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=495.1KN</a:t>
            </a:r>
          </a:p>
          <a:p>
            <a:pPr algn="l"/>
            <a:endParaRPr lang="en-US">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					= 503.1KN</a:t>
            </a:r>
          </a:p>
          <a:p>
            <a:pPr algn="l"/>
            <a:endParaRPr lang="en-US" sz="1800" b="0" i="0" u="none" strike="noStrike" baseline="0">
              <a:latin typeface="Times New Roman" panose="02020603050405020304" pitchFamily="18" charset="0"/>
              <a:cs typeface="Times New Roman" panose="02020603050405020304" pitchFamily="18" charset="0"/>
            </a:endParaRPr>
          </a:p>
        </p:txBody>
      </p:sp>
      <p:pic>
        <p:nvPicPr>
          <p:cNvPr id="8" name="Picture 7" descr="A picture containing text&#10;&#10;Description automatically generated">
            <a:extLst>
              <a:ext uri="{FF2B5EF4-FFF2-40B4-BE49-F238E27FC236}">
                <a16:creationId xmlns:a16="http://schemas.microsoft.com/office/drawing/2014/main" id="{AA229969-74E2-420F-AED8-9C213DC95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25" y="4598957"/>
            <a:ext cx="4114800" cy="676275"/>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C46771A5-079E-4AA0-B71F-41CB97657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5486380"/>
            <a:ext cx="3971925" cy="638175"/>
          </a:xfrm>
          <a:prstGeom prst="rect">
            <a:avLst/>
          </a:prstGeom>
        </p:spPr>
      </p:pic>
      <p:sp>
        <p:nvSpPr>
          <p:cNvPr id="2" name="TextBox 1">
            <a:extLst>
              <a:ext uri="{FF2B5EF4-FFF2-40B4-BE49-F238E27FC236}">
                <a16:creationId xmlns:a16="http://schemas.microsoft.com/office/drawing/2014/main" id="{BDBEEEA8-36C9-448D-8C27-F5205DFF7720}"/>
              </a:ext>
            </a:extLst>
          </p:cNvPr>
          <p:cNvSpPr txBox="1"/>
          <p:nvPr/>
        </p:nvSpPr>
        <p:spPr>
          <a:xfrm>
            <a:off x="8428703" y="973394"/>
            <a:ext cx="1858297" cy="1477328"/>
          </a:xfrm>
          <a:prstGeom prst="rect">
            <a:avLst/>
          </a:prstGeom>
          <a:noFill/>
        </p:spPr>
        <p:txBody>
          <a:bodyPr wrap="square" rtlCol="0">
            <a:spAutoFit/>
          </a:bodyPr>
          <a:lstStyle/>
          <a:p>
            <a:r>
              <a:rPr lang="en-CA"/>
              <a:t>Number of bolts req. = 327/37.47 =8.73 </a:t>
            </a:r>
          </a:p>
          <a:p>
            <a:r>
              <a:rPr lang="en-CA"/>
              <a:t>9 bolts required for full </a:t>
            </a:r>
          </a:p>
        </p:txBody>
      </p:sp>
      <p:sp>
        <p:nvSpPr>
          <p:cNvPr id="3" name="Rectangle 2">
            <a:extLst>
              <a:ext uri="{FF2B5EF4-FFF2-40B4-BE49-F238E27FC236}">
                <a16:creationId xmlns:a16="http://schemas.microsoft.com/office/drawing/2014/main" id="{993B5B33-277E-43AC-AD8A-E4BAA525A508}"/>
              </a:ext>
            </a:extLst>
          </p:cNvPr>
          <p:cNvSpPr/>
          <p:nvPr/>
        </p:nvSpPr>
        <p:spPr>
          <a:xfrm>
            <a:off x="6880194" y="2986548"/>
            <a:ext cx="3244574" cy="83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687D59A4-39C9-4B35-B88A-D04595AC98F5}"/>
              </a:ext>
            </a:extLst>
          </p:cNvPr>
          <p:cNvSpPr/>
          <p:nvPr/>
        </p:nvSpPr>
        <p:spPr>
          <a:xfrm>
            <a:off x="9800303" y="3148781"/>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D8B811A9-37A0-4EB9-99DA-92F132C722D5}"/>
              </a:ext>
            </a:extLst>
          </p:cNvPr>
          <p:cNvSpPr/>
          <p:nvPr/>
        </p:nvSpPr>
        <p:spPr>
          <a:xfrm>
            <a:off x="9314374" y="3148781"/>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27699DE4-0749-42C3-B2CD-DCA44406421A}"/>
              </a:ext>
            </a:extLst>
          </p:cNvPr>
          <p:cNvSpPr/>
          <p:nvPr/>
        </p:nvSpPr>
        <p:spPr>
          <a:xfrm>
            <a:off x="9314374" y="3587546"/>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9AE64E3D-C1EE-4138-B7E3-9F2258F5C191}"/>
              </a:ext>
            </a:extLst>
          </p:cNvPr>
          <p:cNvSpPr/>
          <p:nvPr/>
        </p:nvSpPr>
        <p:spPr>
          <a:xfrm>
            <a:off x="9800303" y="3546988"/>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19B933E9-8271-4C9C-A5D4-3393151543E9}"/>
              </a:ext>
            </a:extLst>
          </p:cNvPr>
          <p:cNvSpPr/>
          <p:nvPr/>
        </p:nvSpPr>
        <p:spPr>
          <a:xfrm>
            <a:off x="8725206" y="3193027"/>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A8B3C259-99E4-4C96-A91C-9A8592888A5F}"/>
              </a:ext>
            </a:extLst>
          </p:cNvPr>
          <p:cNvSpPr/>
          <p:nvPr/>
        </p:nvSpPr>
        <p:spPr>
          <a:xfrm>
            <a:off x="8239277" y="3193027"/>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DD2283D0-C710-4560-BAAA-DC9D260C055C}"/>
              </a:ext>
            </a:extLst>
          </p:cNvPr>
          <p:cNvSpPr/>
          <p:nvPr/>
        </p:nvSpPr>
        <p:spPr>
          <a:xfrm>
            <a:off x="8725206" y="3591234"/>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BD9935BC-492C-40A9-BE21-E90025071486}"/>
              </a:ext>
            </a:extLst>
          </p:cNvPr>
          <p:cNvSpPr/>
          <p:nvPr/>
        </p:nvSpPr>
        <p:spPr>
          <a:xfrm>
            <a:off x="8218999" y="3583858"/>
            <a:ext cx="110613" cy="81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070F72F-B0A9-4B0A-83EC-997D9E32F443}"/>
              </a:ext>
            </a:extLst>
          </p:cNvPr>
          <p:cNvSpPr/>
          <p:nvPr/>
        </p:nvSpPr>
        <p:spPr>
          <a:xfrm>
            <a:off x="8008374" y="2982862"/>
            <a:ext cx="3805084" cy="833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18" descr="Diagram, schematic&#10;&#10;Description automatically generated">
            <a:extLst>
              <a:ext uri="{FF2B5EF4-FFF2-40B4-BE49-F238E27FC236}">
                <a16:creationId xmlns:a16="http://schemas.microsoft.com/office/drawing/2014/main" id="{0E01046C-1F01-474C-9A8C-3B9C8EFA73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201" y="3904126"/>
            <a:ext cx="3971925" cy="2903555"/>
          </a:xfrm>
          <a:prstGeom prst="rect">
            <a:avLst/>
          </a:prstGeom>
        </p:spPr>
      </p:pic>
    </p:spTree>
    <p:extLst>
      <p:ext uri="{BB962C8B-B14F-4D97-AF65-F5344CB8AC3E}">
        <p14:creationId xmlns:p14="http://schemas.microsoft.com/office/powerpoint/2010/main" val="10937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64605-59B3-4072-819B-4BD443CE49D0}"/>
              </a:ext>
            </a:extLst>
          </p:cNvPr>
          <p:cNvSpPr txBox="1"/>
          <p:nvPr/>
        </p:nvSpPr>
        <p:spPr>
          <a:xfrm>
            <a:off x="355108" y="415409"/>
            <a:ext cx="9922368" cy="3662541"/>
          </a:xfrm>
          <a:prstGeom prst="rect">
            <a:avLst/>
          </a:prstGeom>
          <a:noFill/>
        </p:spPr>
        <p:txBody>
          <a:bodyPr wrap="square" lIns="91440" tIns="45720" rIns="91440" bIns="45720" anchor="t">
            <a:spAutoFit/>
          </a:bodyPr>
          <a:lstStyle/>
          <a:p>
            <a:r>
              <a:rPr lang="en-US" sz="1600" b="0" i="0" u="none" strike="noStrike" baseline="0">
                <a:latin typeface="Times New Roman"/>
                <a:cs typeface="Times New Roman"/>
              </a:rPr>
              <a:t>The design strength due to block shear is minimum of 495.19KN or 505.1KN</a:t>
            </a:r>
          </a:p>
          <a:p>
            <a:r>
              <a:rPr lang="en-US" sz="1600">
                <a:latin typeface="Times New Roman"/>
                <a:cs typeface="Times New Roman"/>
              </a:rPr>
              <a:t>That is = 495.19KN</a:t>
            </a:r>
          </a:p>
          <a:p>
            <a:endParaRPr lang="en-US" sz="1600">
              <a:latin typeface="Times New Roman" panose="02020603050405020304" pitchFamily="18" charset="0"/>
              <a:cs typeface="Times New Roman" panose="02020603050405020304" pitchFamily="18" charset="0"/>
            </a:endParaRPr>
          </a:p>
          <a:p>
            <a:r>
              <a:rPr lang="en-US" sz="1600">
                <a:latin typeface="Times New Roman"/>
                <a:cs typeface="Times New Roman"/>
              </a:rPr>
              <a:t>Tension Capacity of a Bolt</a:t>
            </a:r>
          </a:p>
          <a:p>
            <a:endParaRPr lang="en-US" sz="1600">
              <a:latin typeface="Times New Roman" panose="02020603050405020304" pitchFamily="18" charset="0"/>
              <a:cs typeface="Times New Roman" panose="02020603050405020304" pitchFamily="18" charset="0"/>
            </a:endParaRPr>
          </a:p>
          <a:p>
            <a:r>
              <a:rPr lang="en-US" sz="1600">
                <a:latin typeface="Times New Roman"/>
                <a:cs typeface="Times New Roman"/>
              </a:rPr>
              <a:t>design strength of the bolt due to the yielding of the gross section</a:t>
            </a:r>
          </a:p>
          <a:p>
            <a:r>
              <a:rPr lang="en-US" sz="1600">
                <a:latin typeface="Times New Roman"/>
                <a:cs typeface="Times New Roman"/>
              </a:rPr>
              <a:t>= </a:t>
            </a:r>
            <a:r>
              <a:rPr lang="en-CA" sz="1600" err="1">
                <a:latin typeface="Times New Roman"/>
                <a:cs typeface="Times New Roman"/>
              </a:rPr>
              <a:t>T</a:t>
            </a:r>
            <a:r>
              <a:rPr lang="en-CA" sz="1600" baseline="-25000" err="1">
                <a:latin typeface="Times New Roman"/>
                <a:cs typeface="Times New Roman"/>
              </a:rPr>
              <a:t>dbg</a:t>
            </a:r>
            <a:r>
              <a:rPr lang="en-CA" sz="1600">
                <a:latin typeface="Times New Roman"/>
                <a:cs typeface="Times New Roman"/>
              </a:rPr>
              <a:t> = </a:t>
            </a:r>
            <a:r>
              <a:rPr lang="en-CA" sz="1600" err="1">
                <a:latin typeface="Times New Roman"/>
                <a:cs typeface="Times New Roman"/>
              </a:rPr>
              <a:t>f</a:t>
            </a:r>
            <a:r>
              <a:rPr lang="en-CA" sz="1600" baseline="-25000" err="1">
                <a:latin typeface="Times New Roman"/>
                <a:cs typeface="Times New Roman"/>
              </a:rPr>
              <a:t>yb</a:t>
            </a:r>
            <a:r>
              <a:rPr lang="en-CA" sz="1600">
                <a:latin typeface="Times New Roman"/>
                <a:cs typeface="Times New Roman"/>
              </a:rPr>
              <a:t> </a:t>
            </a:r>
            <a:r>
              <a:rPr lang="en-CA" sz="1600" err="1">
                <a:latin typeface="Times New Roman"/>
                <a:cs typeface="Times New Roman"/>
              </a:rPr>
              <a:t>A</a:t>
            </a:r>
            <a:r>
              <a:rPr lang="en-CA" sz="2400" baseline="-25000" err="1">
                <a:latin typeface="Times New Roman"/>
                <a:cs typeface="Times New Roman"/>
              </a:rPr>
              <a:t>sb</a:t>
            </a:r>
            <a:r>
              <a:rPr lang="en-CA" sz="1600">
                <a:latin typeface="Times New Roman"/>
                <a:cs typeface="Times New Roman"/>
              </a:rPr>
              <a:t> / </a:t>
            </a:r>
            <a:r>
              <a:rPr lang="en-CA" sz="2000" b="0" i="1" u="none" strike="noStrike" baseline="0">
                <a:latin typeface="SymbolItalic"/>
              </a:rPr>
              <a:t>g</a:t>
            </a:r>
            <a:r>
              <a:rPr lang="en-CA" sz="1600" b="0" i="1" u="none" strike="noStrike" baseline="0">
                <a:latin typeface="Times New Roman"/>
                <a:cs typeface="Times New Roman"/>
              </a:rPr>
              <a:t> </a:t>
            </a:r>
            <a:r>
              <a:rPr lang="en-CA" sz="1600" baseline="-25000">
                <a:latin typeface="Times New Roman"/>
                <a:cs typeface="Times New Roman"/>
              </a:rPr>
              <a:t>m0 =  </a:t>
            </a:r>
            <a:r>
              <a:rPr lang="en-CA" sz="1600" baseline="30000">
                <a:latin typeface="Times New Roman"/>
                <a:cs typeface="Times New Roman"/>
              </a:rPr>
              <a:t>  </a:t>
            </a:r>
            <a:r>
              <a:rPr lang="en-CA" sz="1600">
                <a:latin typeface="Times New Roman"/>
                <a:cs typeface="Times New Roman"/>
              </a:rPr>
              <a:t> 240*192/1.1 = 52.250  KN</a:t>
            </a:r>
            <a:endParaRPr lang="en-CA" sz="1600" baseline="-25000">
              <a:latin typeface="Times New Roman"/>
              <a:cs typeface="Times New Roman"/>
            </a:endParaRPr>
          </a:p>
          <a:p>
            <a:r>
              <a:rPr lang="en-US" sz="1600">
                <a:latin typeface="Times New Roman"/>
                <a:cs typeface="Times New Roman"/>
              </a:rPr>
              <a:t>design strength of the bolt due to the rupture at the net section</a:t>
            </a:r>
          </a:p>
          <a:p>
            <a:r>
              <a:rPr lang="en-US" sz="1600">
                <a:latin typeface="Times New Roman"/>
                <a:cs typeface="Times New Roman"/>
              </a:rPr>
              <a:t>=</a:t>
            </a:r>
            <a:r>
              <a:rPr lang="en-CA" sz="1600">
                <a:latin typeface="Times New Roman"/>
                <a:cs typeface="Times New Roman"/>
              </a:rPr>
              <a:t> </a:t>
            </a:r>
            <a:r>
              <a:rPr lang="en-CA" sz="1600" err="1">
                <a:latin typeface="Times New Roman"/>
                <a:cs typeface="Times New Roman"/>
              </a:rPr>
              <a:t>T</a:t>
            </a:r>
            <a:r>
              <a:rPr lang="en-CA" sz="1600" baseline="-25000" err="1">
                <a:latin typeface="Times New Roman"/>
                <a:cs typeface="Times New Roman"/>
              </a:rPr>
              <a:t>dbn</a:t>
            </a:r>
            <a:r>
              <a:rPr lang="en-CA" sz="1600">
                <a:latin typeface="Times New Roman"/>
                <a:cs typeface="Times New Roman"/>
              </a:rPr>
              <a:t> = 0.9 f</a:t>
            </a:r>
            <a:r>
              <a:rPr lang="en-CA" sz="2400" baseline="-25000">
                <a:latin typeface="Times New Roman"/>
                <a:cs typeface="Times New Roman"/>
              </a:rPr>
              <a:t>ub</a:t>
            </a:r>
            <a:r>
              <a:rPr lang="en-CA" sz="1600">
                <a:latin typeface="Times New Roman"/>
                <a:cs typeface="Times New Roman"/>
              </a:rPr>
              <a:t> </a:t>
            </a:r>
            <a:r>
              <a:rPr lang="en-CA" sz="1600" err="1">
                <a:latin typeface="Times New Roman"/>
                <a:cs typeface="Times New Roman"/>
              </a:rPr>
              <a:t>A</a:t>
            </a:r>
            <a:r>
              <a:rPr lang="en-CA" sz="1600" baseline="-25000" err="1">
                <a:latin typeface="Times New Roman"/>
                <a:cs typeface="Times New Roman"/>
              </a:rPr>
              <a:t>nb</a:t>
            </a:r>
            <a:r>
              <a:rPr lang="en-CA" sz="1600" baseline="-25000">
                <a:latin typeface="Times New Roman"/>
                <a:cs typeface="Times New Roman"/>
              </a:rPr>
              <a:t> </a:t>
            </a:r>
            <a:r>
              <a:rPr lang="en-CA" sz="1600">
                <a:latin typeface="Times New Roman"/>
                <a:cs typeface="Times New Roman"/>
              </a:rPr>
              <a:t>/</a:t>
            </a:r>
            <a:r>
              <a:rPr lang="en-CA" sz="1600" b="0" i="1" u="none" strike="noStrike" baseline="0">
                <a:latin typeface="Times New Roman"/>
                <a:cs typeface="Times New Roman"/>
              </a:rPr>
              <a:t> </a:t>
            </a:r>
            <a:r>
              <a:rPr lang="en-CA" sz="2000" b="0" i="1" u="none" strike="noStrike" baseline="0">
                <a:latin typeface="SymbolItalic"/>
              </a:rPr>
              <a:t>g</a:t>
            </a:r>
            <a:r>
              <a:rPr lang="en-CA" sz="1600" b="0" i="1" u="none" strike="noStrike" baseline="0">
                <a:latin typeface="Times New Roman"/>
                <a:cs typeface="Times New Roman"/>
              </a:rPr>
              <a:t> </a:t>
            </a:r>
            <a:r>
              <a:rPr lang="en-CA" sz="1600" baseline="-25000">
                <a:latin typeface="Times New Roman"/>
                <a:cs typeface="Times New Roman"/>
              </a:rPr>
              <a:t>mb =  </a:t>
            </a:r>
            <a:r>
              <a:rPr lang="en-CA" sz="1600">
                <a:latin typeface="Times New Roman"/>
                <a:cs typeface="Times New Roman"/>
              </a:rPr>
              <a:t> 0.9*400*255/1.25 = 73.440 KN</a:t>
            </a:r>
          </a:p>
          <a:p>
            <a:endParaRPr lang="en-CA"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b="0" i="0" u="none" strike="noStrike" baseline="0">
                <a:latin typeface="Times New Roman"/>
                <a:cs typeface="Times New Roman"/>
              </a:rPr>
              <a:t>The ultimate load carrying capacity of the joint is least of 297.56 KN,</a:t>
            </a:r>
            <a:r>
              <a:rPr lang="en-US" sz="1600">
                <a:latin typeface="Times New Roman"/>
                <a:cs typeface="Times New Roman"/>
              </a:rPr>
              <a:t> </a:t>
            </a:r>
            <a:r>
              <a:rPr lang="en-US" sz="1600" b="0" i="0" u="none" strike="noStrike" baseline="0">
                <a:latin typeface="Times New Roman"/>
                <a:cs typeface="Times New Roman"/>
              </a:rPr>
              <a:t> 148.58 KN, 495.19 KN is</a:t>
            </a:r>
            <a:r>
              <a:rPr lang="en-US" sz="1600">
                <a:latin typeface="Times New Roman"/>
                <a:cs typeface="Times New Roman"/>
              </a:rPr>
              <a:t> </a:t>
            </a:r>
            <a:endParaRPr lang="en-US" sz="1600" b="0" i="0" u="none" strike="noStrike" baseline="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a:cs typeface="Times New Roman"/>
              </a:rPr>
              <a:t>= 148.58 KN</a:t>
            </a:r>
            <a:endParaRPr lang="en-CA" sz="1600">
              <a:latin typeface="Times New Roman"/>
              <a:cs typeface="Times New Roman"/>
            </a:endParaRPr>
          </a:p>
        </p:txBody>
      </p:sp>
    </p:spTree>
    <p:extLst>
      <p:ext uri="{BB962C8B-B14F-4D97-AF65-F5344CB8AC3E}">
        <p14:creationId xmlns:p14="http://schemas.microsoft.com/office/powerpoint/2010/main" val="338349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62C6CF1D-502B-4AAC-8D81-723DADCE8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162" y="1223962"/>
            <a:ext cx="5114925" cy="5057775"/>
          </a:xfrm>
          <a:prstGeom prst="rect">
            <a:avLst/>
          </a:prstGeom>
        </p:spPr>
      </p:pic>
      <p:sp>
        <p:nvSpPr>
          <p:cNvPr id="3" name="TextBox 2">
            <a:extLst>
              <a:ext uri="{FF2B5EF4-FFF2-40B4-BE49-F238E27FC236}">
                <a16:creationId xmlns:a16="http://schemas.microsoft.com/office/drawing/2014/main" id="{0163237C-DFAC-4CD5-BB07-19046AE66842}"/>
              </a:ext>
            </a:extLst>
          </p:cNvPr>
          <p:cNvSpPr txBox="1"/>
          <p:nvPr/>
        </p:nvSpPr>
        <p:spPr>
          <a:xfrm>
            <a:off x="192427" y="177191"/>
            <a:ext cx="11549848" cy="5991384"/>
          </a:xfrm>
          <a:prstGeom prst="rect">
            <a:avLst/>
          </a:prstGeom>
          <a:noFill/>
        </p:spPr>
        <p:txBody>
          <a:bodyPr wrap="square">
            <a:spAutoFit/>
          </a:bodyPr>
          <a:lstStyle/>
          <a:p>
            <a:pPr algn="l"/>
            <a:r>
              <a:rPr lang="en-US" sz="1800" b="0" i="0" u="none" strike="noStrike" baseline="0">
                <a:latin typeface="Times New Roman" panose="02020603050405020304" pitchFamily="18" charset="0"/>
                <a:cs typeface="Times New Roman" panose="02020603050405020304" pitchFamily="18" charset="0"/>
              </a:rPr>
              <a:t>Q. 2 	Determine the ultimate load carrying capacity in tension of doubl</a:t>
            </a:r>
            <a:r>
              <a:rPr lang="en-US">
                <a:latin typeface="Times New Roman" panose="02020603050405020304" pitchFamily="18" charset="0"/>
                <a:cs typeface="Times New Roman" panose="02020603050405020304" pitchFamily="18" charset="0"/>
              </a:rPr>
              <a:t>e cover butt joint</a:t>
            </a:r>
            <a:r>
              <a:rPr lang="en-US" sz="1800" b="0" i="0" u="none" strike="noStrike" baseline="0">
                <a:latin typeface="Times New Roman" panose="02020603050405020304" pitchFamily="18" charset="0"/>
                <a:cs typeface="Times New Roman" panose="02020603050405020304" pitchFamily="18" charset="0"/>
              </a:rPr>
              <a:t> the plate of </a:t>
            </a:r>
            <a:r>
              <a:rPr lang="en-US">
                <a:latin typeface="Times New Roman" panose="02020603050405020304" pitchFamily="18" charset="0"/>
                <a:cs typeface="Times New Roman" panose="02020603050405020304" pitchFamily="18" charset="0"/>
              </a:rPr>
              <a:t>size 240*14 mm </a:t>
            </a:r>
            <a:r>
              <a:rPr lang="en-US" sz="1800" b="0" i="0" u="none" strike="noStrike" baseline="0">
                <a:latin typeface="Times New Roman" panose="02020603050405020304" pitchFamily="18" charset="0"/>
                <a:cs typeface="Times New Roman" panose="02020603050405020304" pitchFamily="18" charset="0"/>
              </a:rPr>
              <a:t>shown in </a:t>
            </a:r>
            <a:r>
              <a:rPr lang="en-US" sz="1800">
                <a:latin typeface="Times New Roman" panose="02020603050405020304" pitchFamily="18" charset="0"/>
                <a:cs typeface="Times New Roman" panose="02020603050405020304" pitchFamily="18" charset="0"/>
              </a:rPr>
              <a:t>fig. and cover plate thickness is 7 mm. </a:t>
            </a:r>
            <a:r>
              <a:rPr lang="en-US" sz="1800" b="0" i="0" u="none" strike="noStrike" baseline="0">
                <a:latin typeface="Times New Roman" panose="02020603050405020304" pitchFamily="18" charset="0"/>
                <a:cs typeface="Times New Roman" panose="02020603050405020304" pitchFamily="18" charset="0"/>
              </a:rPr>
              <a:t> Use M18  bolts of product grade C and property class 4.6. The yield and ultimate strengths of the </a:t>
            </a:r>
            <a:r>
              <a:rPr lang="en-US" sz="1800">
                <a:latin typeface="Times New Roman" panose="02020603050405020304" pitchFamily="18" charset="0"/>
                <a:cs typeface="Times New Roman" panose="02020603050405020304" pitchFamily="18" charset="0"/>
              </a:rPr>
              <a:t>pl</a:t>
            </a:r>
            <a:r>
              <a:rPr lang="en-US" sz="1800" b="0" i="0" u="none" strike="noStrike" baseline="0">
                <a:latin typeface="Times New Roman" panose="02020603050405020304" pitchFamily="18" charset="0"/>
                <a:cs typeface="Times New Roman" panose="02020603050405020304" pitchFamily="18" charset="0"/>
              </a:rPr>
              <a:t>ats are 250 MPa and 410MPa, respectively.</a:t>
            </a:r>
          </a:p>
          <a:p>
            <a:pPr algn="l"/>
            <a:endParaRPr lang="en-US" sz="1800" b="0" i="0" u="none" strike="noStrike" baseline="0">
              <a:latin typeface="Times New Roman" panose="02020603050405020304" pitchFamily="18" charset="0"/>
              <a:cs typeface="Times New Roman" panose="02020603050405020304" pitchFamily="18" charset="0"/>
            </a:endParaRPr>
          </a:p>
          <a:p>
            <a:pPr algn="l"/>
            <a:r>
              <a:rPr lang="en-CA" sz="1600">
                <a:latin typeface="Times New Roman" panose="02020603050405020304" pitchFamily="18" charset="0"/>
                <a:cs typeface="Times New Roman" panose="02020603050405020304" pitchFamily="18" charset="0"/>
              </a:rPr>
              <a:t>Bolt dia. =18 mm</a:t>
            </a:r>
          </a:p>
          <a:p>
            <a:r>
              <a:rPr lang="en-US" sz="1600" b="0" i="0" u="none" strike="noStrike" baseline="0">
                <a:latin typeface="Times New Roman" panose="02020603050405020304" pitchFamily="18" charset="0"/>
                <a:cs typeface="Times New Roman" panose="02020603050405020304" pitchFamily="18" charset="0"/>
              </a:rPr>
              <a:t>	The diameter of the hole = 18 + 2 = </a:t>
            </a:r>
            <a:r>
              <a:rPr lang="en-US" sz="1600">
                <a:latin typeface="Times New Roman" panose="02020603050405020304" pitchFamily="18" charset="0"/>
                <a:cs typeface="Times New Roman" panose="02020603050405020304" pitchFamily="18" charset="0"/>
              </a:rPr>
              <a:t>20</a:t>
            </a:r>
            <a:r>
              <a:rPr lang="en-US" sz="1600" b="0" i="0" u="none" strike="noStrike" baseline="0">
                <a:latin typeface="Times New Roman" panose="02020603050405020304" pitchFamily="18" charset="0"/>
                <a:cs typeface="Times New Roman" panose="02020603050405020304" pitchFamily="18" charset="0"/>
              </a:rPr>
              <a:t> mm</a:t>
            </a:r>
          </a:p>
          <a:p>
            <a:pPr algn="l"/>
            <a:r>
              <a:rPr lang="en-CA" sz="1600">
                <a:latin typeface="Times New Roman" panose="02020603050405020304" pitchFamily="18" charset="0"/>
                <a:cs typeface="Times New Roman" panose="02020603050405020304" pitchFamily="18" charset="0"/>
              </a:rPr>
              <a:t>Min. Edge distance =1.7*d</a:t>
            </a:r>
            <a:r>
              <a:rPr lang="en-CA" sz="1600" baseline="-25000">
                <a:latin typeface="Times New Roman" panose="02020603050405020304" pitchFamily="18" charset="0"/>
                <a:cs typeface="Times New Roman" panose="02020603050405020304" pitchFamily="18" charset="0"/>
              </a:rPr>
              <a:t>o</a:t>
            </a:r>
            <a:r>
              <a:rPr lang="en-CA" sz="1600">
                <a:latin typeface="Times New Roman" panose="02020603050405020304" pitchFamily="18" charset="0"/>
                <a:cs typeface="Times New Roman" panose="02020603050405020304" pitchFamily="18" charset="0"/>
              </a:rPr>
              <a:t> =  1.7*20 = 34 mm</a:t>
            </a:r>
          </a:p>
          <a:p>
            <a:pPr algn="l"/>
            <a:r>
              <a:rPr lang="en-CA" sz="1600">
                <a:latin typeface="Times New Roman" panose="02020603050405020304" pitchFamily="18" charset="0"/>
                <a:cs typeface="Times New Roman" panose="02020603050405020304" pitchFamily="18" charset="0"/>
              </a:rPr>
              <a:t>Max. edge = 12te = 12*14*(250/400)</a:t>
            </a:r>
            <a:r>
              <a:rPr lang="en-CA" sz="1600" baseline="30000">
                <a:latin typeface="Times New Roman" panose="02020603050405020304" pitchFamily="18" charset="0"/>
                <a:cs typeface="Times New Roman" panose="02020603050405020304" pitchFamily="18" charset="0"/>
              </a:rPr>
              <a:t>0.5 </a:t>
            </a:r>
            <a:r>
              <a:rPr lang="en-CA" sz="1600">
                <a:latin typeface="Times New Roman" panose="02020603050405020304" pitchFamily="18" charset="0"/>
                <a:cs typeface="Times New Roman" panose="02020603050405020304" pitchFamily="18" charset="0"/>
              </a:rPr>
              <a:t>=</a:t>
            </a:r>
            <a:r>
              <a:rPr lang="en-CA" sz="1600" baseline="30000">
                <a:latin typeface="Times New Roman" panose="02020603050405020304" pitchFamily="18" charset="0"/>
                <a:cs typeface="Times New Roman" panose="02020603050405020304" pitchFamily="18" charset="0"/>
              </a:rPr>
              <a:t> </a:t>
            </a:r>
            <a:r>
              <a:rPr lang="en-CA" sz="1600">
                <a:latin typeface="Times New Roman" panose="02020603050405020304" pitchFamily="18" charset="0"/>
                <a:cs typeface="Times New Roman" panose="02020603050405020304" pitchFamily="18" charset="0"/>
              </a:rPr>
              <a:t>132.81 mm </a:t>
            </a:r>
            <a:r>
              <a:rPr lang="en-CA" sz="1600" baseline="30000">
                <a:latin typeface="Times New Roman" panose="02020603050405020304" pitchFamily="18" charset="0"/>
                <a:cs typeface="Times New Roman" panose="02020603050405020304" pitchFamily="18" charset="0"/>
              </a:rPr>
              <a:t>  </a:t>
            </a:r>
          </a:p>
          <a:p>
            <a:pPr algn="l"/>
            <a:r>
              <a:rPr lang="en-CA" sz="1600">
                <a:latin typeface="Times New Roman" panose="02020603050405020304" pitchFamily="18" charset="0"/>
                <a:cs typeface="Times New Roman" panose="02020603050405020304" pitchFamily="18" charset="0"/>
              </a:rPr>
              <a:t>edge provided = 1</a:t>
            </a:r>
            <a:r>
              <a:rPr lang="en-CA" sz="1600" baseline="30000">
                <a:latin typeface="Times New Roman" panose="02020603050405020304" pitchFamily="18" charset="0"/>
                <a:cs typeface="Times New Roman" panose="02020603050405020304" pitchFamily="18" charset="0"/>
              </a:rPr>
              <a:t>st</a:t>
            </a:r>
            <a:r>
              <a:rPr lang="en-CA" sz="1600">
                <a:latin typeface="Times New Roman" panose="02020603050405020304" pitchFamily="18" charset="0"/>
                <a:cs typeface="Times New Roman" panose="02020603050405020304" pitchFamily="18" charset="0"/>
              </a:rPr>
              <a:t> case 45 mm ( 2</a:t>
            </a:r>
            <a:r>
              <a:rPr lang="en-CA" sz="1600" baseline="30000">
                <a:latin typeface="Times New Roman" panose="02020603050405020304" pitchFamily="18" charset="0"/>
                <a:cs typeface="Times New Roman" panose="02020603050405020304" pitchFamily="18" charset="0"/>
              </a:rPr>
              <a:t>nd</a:t>
            </a:r>
            <a:r>
              <a:rPr lang="en-CA" sz="1600">
                <a:latin typeface="Times New Roman" panose="02020603050405020304" pitchFamily="18" charset="0"/>
                <a:cs typeface="Times New Roman" panose="02020603050405020304" pitchFamily="18" charset="0"/>
              </a:rPr>
              <a:t> case 35) (3</a:t>
            </a:r>
            <a:r>
              <a:rPr lang="en-CA" sz="1600" baseline="30000">
                <a:latin typeface="Times New Roman" panose="02020603050405020304" pitchFamily="18" charset="0"/>
                <a:cs typeface="Times New Roman" panose="02020603050405020304" pitchFamily="18" charset="0"/>
              </a:rPr>
              <a:t>rd</a:t>
            </a:r>
            <a:r>
              <a:rPr lang="en-CA" sz="1600">
                <a:latin typeface="Times New Roman" panose="02020603050405020304" pitchFamily="18" charset="0"/>
                <a:cs typeface="Times New Roman" panose="02020603050405020304" pitchFamily="18" charset="0"/>
              </a:rPr>
              <a:t> case 40mm) (4</a:t>
            </a:r>
            <a:r>
              <a:rPr lang="en-CA" sz="1600" baseline="30000">
                <a:latin typeface="Times New Roman" panose="02020603050405020304" pitchFamily="18" charset="0"/>
                <a:cs typeface="Times New Roman" panose="02020603050405020304" pitchFamily="18" charset="0"/>
              </a:rPr>
              <a:t>th</a:t>
            </a:r>
            <a:r>
              <a:rPr lang="en-CA" sz="1600">
                <a:latin typeface="Times New Roman" panose="02020603050405020304" pitchFamily="18" charset="0"/>
                <a:cs typeface="Times New Roman" panose="02020603050405020304" pitchFamily="18" charset="0"/>
              </a:rPr>
              <a:t> case 40mm)</a:t>
            </a:r>
          </a:p>
          <a:p>
            <a:pPr algn="l"/>
            <a:r>
              <a:rPr lang="en-CA" sz="1600">
                <a:latin typeface="Times New Roman" panose="02020603050405020304" pitchFamily="18" charset="0"/>
                <a:cs typeface="Times New Roman" panose="02020603050405020304" pitchFamily="18" charset="0"/>
              </a:rPr>
              <a:t>Min. pitch =  2.5 d = 2.5*18 = 45 mm </a:t>
            </a:r>
          </a:p>
          <a:p>
            <a:pPr algn="l"/>
            <a:r>
              <a:rPr lang="en-CA" sz="1600">
                <a:latin typeface="Times New Roman" panose="02020603050405020304" pitchFamily="18" charset="0"/>
                <a:cs typeface="Times New Roman" panose="02020603050405020304" pitchFamily="18" charset="0"/>
              </a:rPr>
              <a:t>Max. pitch =32*14 or 300 = 448 /300 mm =  300mm</a:t>
            </a:r>
          </a:p>
          <a:p>
            <a:pPr algn="l"/>
            <a:r>
              <a:rPr lang="en-CA" sz="1600">
                <a:latin typeface="Times New Roman" panose="02020603050405020304" pitchFamily="18" charset="0"/>
                <a:cs typeface="Times New Roman" panose="02020603050405020304" pitchFamily="18" charset="0"/>
              </a:rPr>
              <a:t>Pitch provide is=  1</a:t>
            </a:r>
            <a:r>
              <a:rPr lang="en-CA" sz="1600" baseline="30000">
                <a:latin typeface="Times New Roman" panose="02020603050405020304" pitchFamily="18" charset="0"/>
                <a:cs typeface="Times New Roman" panose="02020603050405020304" pitchFamily="18" charset="0"/>
              </a:rPr>
              <a:t>st</a:t>
            </a:r>
            <a:r>
              <a:rPr lang="en-CA" sz="1600">
                <a:latin typeface="Times New Roman" panose="02020603050405020304" pitchFamily="18" charset="0"/>
                <a:cs typeface="Times New Roman" panose="02020603050405020304" pitchFamily="18" charset="0"/>
              </a:rPr>
              <a:t> case 45 mm (2</a:t>
            </a:r>
            <a:r>
              <a:rPr lang="en-CA" sz="1600" baseline="30000">
                <a:latin typeface="Times New Roman" panose="02020603050405020304" pitchFamily="18" charset="0"/>
                <a:cs typeface="Times New Roman" panose="02020603050405020304" pitchFamily="18" charset="0"/>
              </a:rPr>
              <a:t>nd</a:t>
            </a:r>
            <a:r>
              <a:rPr lang="en-CA" sz="1600">
                <a:latin typeface="Times New Roman" panose="02020603050405020304" pitchFamily="18" charset="0"/>
                <a:cs typeface="Times New Roman" panose="02020603050405020304" pitchFamily="18" charset="0"/>
              </a:rPr>
              <a:t> case 45mm ) ( 3</a:t>
            </a:r>
            <a:r>
              <a:rPr lang="en-CA" sz="1600" baseline="30000">
                <a:latin typeface="Times New Roman" panose="02020603050405020304" pitchFamily="18" charset="0"/>
                <a:cs typeface="Times New Roman" panose="02020603050405020304" pitchFamily="18" charset="0"/>
              </a:rPr>
              <a:t>rd</a:t>
            </a:r>
            <a:r>
              <a:rPr lang="en-CA" sz="1600">
                <a:latin typeface="Times New Roman" panose="02020603050405020304" pitchFamily="18" charset="0"/>
                <a:cs typeface="Times New Roman" panose="02020603050405020304" pitchFamily="18" charset="0"/>
              </a:rPr>
              <a:t>  case 55mm) (4</a:t>
            </a:r>
            <a:r>
              <a:rPr lang="en-CA" sz="1600" baseline="30000">
                <a:latin typeface="Times New Roman" panose="02020603050405020304" pitchFamily="18" charset="0"/>
                <a:cs typeface="Times New Roman" panose="02020603050405020304" pitchFamily="18" charset="0"/>
              </a:rPr>
              <a:t>th</a:t>
            </a:r>
            <a:r>
              <a:rPr lang="en-CA" sz="1600">
                <a:latin typeface="Times New Roman" panose="02020603050405020304" pitchFamily="18" charset="0"/>
                <a:cs typeface="Times New Roman" panose="02020603050405020304" pitchFamily="18" charset="0"/>
              </a:rPr>
              <a:t> case 50mm)</a:t>
            </a:r>
          </a:p>
          <a:p>
            <a:pPr algn="l"/>
            <a:r>
              <a:rPr lang="en-US" sz="1600" b="0" i="0" u="none" strike="noStrike" baseline="0">
                <a:latin typeface="Times New Roman" panose="02020603050405020304" pitchFamily="18" charset="0"/>
                <a:cs typeface="Times New Roman" panose="02020603050405020304" pitchFamily="18" charset="0"/>
              </a:rPr>
              <a:t>Since property class of bolt is 4.6, </a:t>
            </a:r>
            <a:r>
              <a:rPr lang="en-US" sz="1600" b="0" i="1" u="none" strike="noStrike" baseline="0">
                <a:latin typeface="Times New Roman" panose="02020603050405020304" pitchFamily="18" charset="0"/>
                <a:cs typeface="Times New Roman" panose="02020603050405020304" pitchFamily="18" charset="0"/>
              </a:rPr>
              <a:t>f</a:t>
            </a:r>
            <a:r>
              <a:rPr lang="en-US" sz="1600" b="0" i="1" u="none" strike="noStrike" baseline="-25000">
                <a:latin typeface="Times New Roman" panose="02020603050405020304" pitchFamily="18" charset="0"/>
                <a:cs typeface="Times New Roman" panose="02020603050405020304" pitchFamily="18" charset="0"/>
              </a:rPr>
              <a:t>ub</a:t>
            </a:r>
            <a:r>
              <a:rPr lang="en-US" sz="1600" b="0" i="1" u="none" strike="noStrike" baseline="0">
                <a:latin typeface="Times New Roman" panose="02020603050405020304" pitchFamily="18" charset="0"/>
                <a:cs typeface="Times New Roman" panose="02020603050405020304" pitchFamily="18" charset="0"/>
              </a:rPr>
              <a:t> </a:t>
            </a:r>
            <a:r>
              <a:rPr lang="en-US" sz="1600" b="0" i="0" u="none" strike="noStrike" baseline="0">
                <a:latin typeface="Times New Roman" panose="02020603050405020304" pitchFamily="18" charset="0"/>
                <a:cs typeface="Times New Roman" panose="02020603050405020304" pitchFamily="18" charset="0"/>
              </a:rPr>
              <a:t>= 400 MPa</a:t>
            </a:r>
          </a:p>
          <a:p>
            <a:pPr algn="l"/>
            <a:r>
              <a:rPr lang="en-US" sz="1600" b="0" i="0" u="none" strike="noStrike" baseline="0">
                <a:latin typeface="Times New Roman" panose="02020603050405020304" pitchFamily="18" charset="0"/>
                <a:cs typeface="Times New Roman" panose="02020603050405020304" pitchFamily="18" charset="0"/>
              </a:rPr>
              <a:t>The design strength of the </a:t>
            </a:r>
            <a:r>
              <a:rPr lang="en-US" sz="1600">
                <a:latin typeface="Times New Roman" panose="02020603050405020304" pitchFamily="18" charset="0"/>
                <a:cs typeface="Times New Roman" panose="02020603050405020304" pitchFamily="18" charset="0"/>
              </a:rPr>
              <a:t>plate </a:t>
            </a:r>
            <a:r>
              <a:rPr lang="en-US" sz="1600" b="0" i="0" u="none" strike="noStrike" baseline="0">
                <a:latin typeface="Times New Roman" panose="02020603050405020304" pitchFamily="18" charset="0"/>
                <a:cs typeface="Times New Roman" panose="02020603050405020304" pitchFamily="18" charset="0"/>
              </a:rPr>
              <a:t>due to rupture at the net section,</a:t>
            </a:r>
          </a:p>
          <a:p>
            <a:pPr algn="l"/>
            <a:r>
              <a:rPr lang="de-DE" sz="1600" b="0" i="1" u="none" strike="noStrike" baseline="0">
                <a:latin typeface="Times New Roman" panose="02020603050405020304" pitchFamily="18" charset="0"/>
                <a:cs typeface="Times New Roman" panose="02020603050405020304" pitchFamily="18" charset="0"/>
              </a:rPr>
              <a:t>	T</a:t>
            </a:r>
            <a:r>
              <a:rPr lang="de-DE" sz="1600" b="0" i="1" u="none" strike="noStrike" baseline="-25000">
                <a:latin typeface="Times New Roman" panose="02020603050405020304" pitchFamily="18" charset="0"/>
                <a:cs typeface="Times New Roman" panose="02020603050405020304" pitchFamily="18" charset="0"/>
              </a:rPr>
              <a:t>dn</a:t>
            </a:r>
            <a:r>
              <a:rPr lang="de-DE" sz="1600" b="0" i="1" u="none" strike="noStrike" baseline="0">
                <a:latin typeface="Times New Roman" panose="02020603050405020304" pitchFamily="18" charset="0"/>
                <a:cs typeface="Times New Roman" panose="02020603050405020304" pitchFamily="18" charset="0"/>
              </a:rPr>
              <a:t> </a:t>
            </a:r>
            <a:r>
              <a:rPr lang="de-DE" sz="1600" b="0" i="0" u="none" strike="noStrike" baseline="0">
                <a:latin typeface="Times New Roman" panose="02020603050405020304" pitchFamily="18" charset="0"/>
                <a:cs typeface="Times New Roman" panose="02020603050405020304" pitchFamily="18" charset="0"/>
              </a:rPr>
              <a:t>= 0.9 </a:t>
            </a:r>
            <a:r>
              <a:rPr lang="de-DE" sz="1600" b="0" i="1" u="none" strike="noStrike" baseline="0">
                <a:latin typeface="Times New Roman" panose="02020603050405020304" pitchFamily="18" charset="0"/>
                <a:cs typeface="Times New Roman" panose="02020603050405020304" pitchFamily="18" charset="0"/>
              </a:rPr>
              <a:t>An f</a:t>
            </a:r>
            <a:r>
              <a:rPr lang="de-DE" sz="1600" b="0" i="1" u="none" strike="noStrike" baseline="-25000">
                <a:latin typeface="Times New Roman" panose="02020603050405020304" pitchFamily="18" charset="0"/>
                <a:cs typeface="Times New Roman" panose="02020603050405020304" pitchFamily="18" charset="0"/>
              </a:rPr>
              <a:t>u</a:t>
            </a:r>
            <a:r>
              <a:rPr lang="de-DE" sz="1600" b="0" i="0" u="none" strike="noStrike" baseline="0">
                <a:latin typeface="Times New Roman" panose="02020603050405020304" pitchFamily="18" charset="0"/>
                <a:cs typeface="Times New Roman" panose="02020603050405020304" pitchFamily="18" charset="0"/>
              </a:rPr>
              <a:t>/</a:t>
            </a:r>
            <a:r>
              <a:rPr lang="en-CA" sz="1600" b="0" i="1" u="none" strike="noStrike" baseline="0">
                <a:latin typeface="SymbolItalic"/>
              </a:rPr>
              <a:t> g </a:t>
            </a:r>
            <a:r>
              <a:rPr lang="de-DE" sz="1600" b="0" i="1" u="none" strike="noStrike" baseline="-25000">
                <a:latin typeface="Times New Roman" panose="02020603050405020304" pitchFamily="18" charset="0"/>
                <a:cs typeface="Times New Roman" panose="02020603050405020304" pitchFamily="18" charset="0"/>
              </a:rPr>
              <a:t>m</a:t>
            </a:r>
            <a:r>
              <a:rPr lang="de-DE" sz="1600" b="0" i="0" u="none" strike="noStrike" baseline="-25000">
                <a:latin typeface="Times New Roman" panose="02020603050405020304" pitchFamily="18" charset="0"/>
                <a:cs typeface="Times New Roman" panose="02020603050405020304" pitchFamily="18" charset="0"/>
              </a:rPr>
              <a:t>1</a:t>
            </a:r>
          </a:p>
          <a:p>
            <a:pPr algn="l"/>
            <a:endParaRPr lang="de-DE" sz="1600" b="0" i="0" u="none" strike="noStrike" baseline="-25000">
              <a:latin typeface="Times New Roman" panose="02020603050405020304" pitchFamily="18" charset="0"/>
              <a:cs typeface="Times New Roman" panose="02020603050405020304" pitchFamily="18" charset="0"/>
            </a:endParaRPr>
          </a:p>
          <a:p>
            <a:pPr algn="l"/>
            <a:r>
              <a:rPr lang="en-CA" sz="1600" b="0" i="0" u="none" strike="noStrike" baseline="0">
                <a:latin typeface="Times New Roman" panose="02020603050405020304" pitchFamily="18" charset="0"/>
                <a:cs typeface="Times New Roman" panose="02020603050405020304" pitchFamily="18" charset="0"/>
              </a:rPr>
              <a:t>	= 0.9 {(250 </a:t>
            </a:r>
            <a:r>
              <a:rPr lang="en-CA" sz="1600">
                <a:latin typeface="Times New Roman" panose="02020603050405020304" pitchFamily="18" charset="0"/>
                <a:cs typeface="Times New Roman" panose="02020603050405020304" pitchFamily="18" charset="0"/>
              </a:rPr>
              <a:t>-1</a:t>
            </a:r>
            <a:r>
              <a:rPr lang="en-CA" sz="1600" b="0" i="0" u="none" strike="noStrike" baseline="0">
                <a:latin typeface="Times New Roman" panose="02020603050405020304" pitchFamily="18" charset="0"/>
                <a:cs typeface="Times New Roman" panose="02020603050405020304" pitchFamily="18" charset="0"/>
              </a:rPr>
              <a:t>*20) </a:t>
            </a:r>
            <a:r>
              <a:rPr lang="en-CA" sz="1600">
                <a:latin typeface="Times New Roman" panose="02020603050405020304" pitchFamily="18" charset="0"/>
                <a:cs typeface="Times New Roman" panose="02020603050405020304" pitchFamily="18" charset="0"/>
              </a:rPr>
              <a:t>*</a:t>
            </a:r>
            <a:r>
              <a:rPr lang="en-CA" sz="1600" b="0" i="0" u="none" strike="noStrike" baseline="0">
                <a:latin typeface="Times New Roman" panose="02020603050405020304" pitchFamily="18" charset="0"/>
                <a:cs typeface="Times New Roman" panose="02020603050405020304" pitchFamily="18" charset="0"/>
              </a:rPr>
              <a:t>14}* 410/1.25</a:t>
            </a:r>
          </a:p>
          <a:p>
            <a:pPr algn="l"/>
            <a:r>
              <a:rPr lang="en-CA" sz="1600" b="0" i="0" u="none" strike="noStrike" baseline="0">
                <a:latin typeface="Times New Roman" panose="02020603050405020304" pitchFamily="18" charset="0"/>
                <a:cs typeface="Times New Roman" panose="02020603050405020304" pitchFamily="18" charset="0"/>
              </a:rPr>
              <a:t>	= </a:t>
            </a:r>
            <a:r>
              <a:rPr lang="en-CA" sz="1600">
                <a:latin typeface="Times New Roman" panose="02020603050405020304" pitchFamily="18" charset="0"/>
                <a:cs typeface="Times New Roman" panose="02020603050405020304" pitchFamily="18" charset="0"/>
              </a:rPr>
              <a:t>950.5</a:t>
            </a:r>
            <a:r>
              <a:rPr lang="en-CA" sz="1600" b="0" i="0" u="none" strike="noStrike" baseline="0">
                <a:latin typeface="Times New Roman" panose="02020603050405020304" pitchFamily="18" charset="0"/>
                <a:cs typeface="Times New Roman" panose="02020603050405020304" pitchFamily="18" charset="0"/>
              </a:rPr>
              <a:t> KN</a:t>
            </a:r>
          </a:p>
          <a:p>
            <a:pPr algn="l"/>
            <a:r>
              <a:rPr lang="en-CA" sz="1600">
                <a:latin typeface="Times New Roman" panose="02020603050405020304" pitchFamily="18" charset="0"/>
                <a:cs typeface="Times New Roman" panose="02020603050405020304" pitchFamily="18" charset="0"/>
              </a:rPr>
              <a:t>Yield strength of plate is = 240*14*250/1.1 = 763.6 KN</a:t>
            </a:r>
          </a:p>
          <a:p>
            <a:pPr algn="l"/>
            <a:r>
              <a:rPr lang="en-CA" sz="1600" err="1">
                <a:latin typeface="Times New Roman" panose="02020603050405020304" pitchFamily="18" charset="0"/>
                <a:cs typeface="Times New Roman" panose="02020603050405020304" pitchFamily="18" charset="0"/>
              </a:rPr>
              <a:t>V</a:t>
            </a:r>
            <a:r>
              <a:rPr lang="en-CA" sz="1600" baseline="-25000" err="1">
                <a:latin typeface="Times New Roman" panose="02020603050405020304" pitchFamily="18" charset="0"/>
                <a:cs typeface="Times New Roman" panose="02020603050405020304" pitchFamily="18" charset="0"/>
              </a:rPr>
              <a:t>nsb</a:t>
            </a:r>
            <a:r>
              <a:rPr lang="en-CA" sz="1600">
                <a:latin typeface="Times New Roman" panose="02020603050405020304" pitchFamily="18" charset="0"/>
                <a:cs typeface="Times New Roman" panose="02020603050405020304" pitchFamily="18" charset="0"/>
              </a:rPr>
              <a:t> = f</a:t>
            </a:r>
            <a:r>
              <a:rPr lang="en-CA" sz="1600" baseline="-25000">
                <a:latin typeface="Times New Roman" panose="02020603050405020304" pitchFamily="18" charset="0"/>
                <a:cs typeface="Times New Roman" panose="02020603050405020304" pitchFamily="18" charset="0"/>
              </a:rPr>
              <a:t>ub</a:t>
            </a:r>
            <a:r>
              <a:rPr lang="en-CA" sz="1600">
                <a:latin typeface="Times New Roman" panose="02020603050405020304" pitchFamily="18" charset="0"/>
                <a:cs typeface="Times New Roman" panose="02020603050405020304" pitchFamily="18" charset="0"/>
              </a:rPr>
              <a:t>/sqrt3(</a:t>
            </a:r>
            <a:r>
              <a:rPr lang="en-CA" sz="1600" err="1">
                <a:latin typeface="Times New Roman" panose="02020603050405020304" pitchFamily="18" charset="0"/>
                <a:cs typeface="Times New Roman" panose="02020603050405020304" pitchFamily="18" charset="0"/>
              </a:rPr>
              <a:t>n</a:t>
            </a:r>
            <a:r>
              <a:rPr lang="en-CA" sz="1600" baseline="-25000" err="1">
                <a:latin typeface="Times New Roman" panose="02020603050405020304" pitchFamily="18" charset="0"/>
                <a:cs typeface="Times New Roman" panose="02020603050405020304" pitchFamily="18" charset="0"/>
              </a:rPr>
              <a:t>n</a:t>
            </a:r>
            <a:r>
              <a:rPr lang="en-CA" sz="1600" err="1">
                <a:latin typeface="Times New Roman" panose="02020603050405020304" pitchFamily="18" charset="0"/>
                <a:cs typeface="Times New Roman" panose="02020603050405020304" pitchFamily="18" charset="0"/>
              </a:rPr>
              <a:t>A</a:t>
            </a:r>
            <a:r>
              <a:rPr lang="en-CA" sz="1600" baseline="-25000" err="1">
                <a:latin typeface="Times New Roman" panose="02020603050405020304" pitchFamily="18" charset="0"/>
                <a:cs typeface="Times New Roman" panose="02020603050405020304" pitchFamily="18" charset="0"/>
              </a:rPr>
              <a:t>nb</a:t>
            </a:r>
            <a:r>
              <a:rPr lang="en-CA" sz="1600">
                <a:latin typeface="Times New Roman" panose="02020603050405020304" pitchFamily="18" charset="0"/>
                <a:cs typeface="Times New Roman" panose="02020603050405020304" pitchFamily="18" charset="0"/>
              </a:rPr>
              <a:t>+ </a:t>
            </a:r>
            <a:r>
              <a:rPr lang="en-CA" sz="1600" err="1">
                <a:latin typeface="Times New Roman" panose="02020603050405020304" pitchFamily="18" charset="0"/>
                <a:cs typeface="Times New Roman" panose="02020603050405020304" pitchFamily="18" charset="0"/>
              </a:rPr>
              <a:t>n</a:t>
            </a:r>
            <a:r>
              <a:rPr lang="en-CA" sz="1600" baseline="-25000" err="1">
                <a:latin typeface="Times New Roman" panose="02020603050405020304" pitchFamily="18" charset="0"/>
                <a:cs typeface="Times New Roman" panose="02020603050405020304" pitchFamily="18" charset="0"/>
              </a:rPr>
              <a:t>s</a:t>
            </a:r>
            <a:r>
              <a:rPr lang="en-CA" sz="1600" err="1">
                <a:latin typeface="Times New Roman" panose="02020603050405020304" pitchFamily="18" charset="0"/>
                <a:cs typeface="Times New Roman" panose="02020603050405020304" pitchFamily="18" charset="0"/>
              </a:rPr>
              <a:t>A</a:t>
            </a:r>
            <a:r>
              <a:rPr lang="en-CA" sz="1600" baseline="-25000" err="1">
                <a:latin typeface="Times New Roman" panose="02020603050405020304" pitchFamily="18" charset="0"/>
                <a:cs typeface="Times New Roman" panose="02020603050405020304" pitchFamily="18" charset="0"/>
              </a:rPr>
              <a:t>sb</a:t>
            </a:r>
            <a:r>
              <a:rPr lang="en-CA" sz="1600">
                <a:latin typeface="Times New Roman" panose="02020603050405020304" pitchFamily="18" charset="0"/>
                <a:cs typeface="Times New Roman" panose="02020603050405020304" pitchFamily="18" charset="0"/>
              </a:rPr>
              <a:t>)= 400/sqrt3(2*192+0*255) = 266.04 KN</a:t>
            </a:r>
          </a:p>
          <a:p>
            <a:pPr algn="l"/>
            <a:endParaRPr lang="en-CA" sz="1600" baseline="-25000">
              <a:latin typeface="Times New Roman" panose="02020603050405020304" pitchFamily="18" charset="0"/>
              <a:cs typeface="Times New Roman" panose="02020603050405020304" pitchFamily="18" charset="0"/>
            </a:endParaRPr>
          </a:p>
          <a:p>
            <a:pPr algn="l"/>
            <a:r>
              <a:rPr lang="en-US" sz="1600" b="0" i="0" u="none" strike="noStrike" baseline="0">
                <a:latin typeface="Times New Roman" panose="02020603050405020304" pitchFamily="18" charset="0"/>
                <a:cs typeface="Times New Roman" panose="02020603050405020304" pitchFamily="18" charset="0"/>
              </a:rPr>
              <a:t>The design shear strength of the bolt,</a:t>
            </a:r>
            <a:endParaRPr lang="en-CA" sz="1600" b="0" i="0" u="none" strike="noStrike" baseline="-25000">
              <a:latin typeface="Times New Roman" panose="02020603050405020304" pitchFamily="18" charset="0"/>
              <a:cs typeface="Times New Roman" panose="02020603050405020304" pitchFamily="18" charset="0"/>
            </a:endParaRPr>
          </a:p>
          <a:p>
            <a:pPr algn="l"/>
            <a:r>
              <a:rPr lang="en-CA" sz="1600" baseline="-25000">
                <a:latin typeface="Times New Roman" panose="02020603050405020304" pitchFamily="18" charset="0"/>
                <a:cs typeface="Times New Roman" panose="02020603050405020304" pitchFamily="18" charset="0"/>
              </a:rPr>
              <a:t>		</a:t>
            </a:r>
            <a:r>
              <a:rPr lang="pt-BR" sz="1600" b="0" i="1" u="none" strike="noStrike" baseline="0">
                <a:latin typeface="Times New Roman" panose="02020603050405020304" pitchFamily="18" charset="0"/>
                <a:cs typeface="Times New Roman" panose="02020603050405020304" pitchFamily="18" charset="0"/>
              </a:rPr>
              <a:t> Vdsb </a:t>
            </a:r>
            <a:r>
              <a:rPr lang="pt-BR" sz="1600" b="0" i="0" u="none" strike="noStrike" baseline="0">
                <a:latin typeface="Times New Roman" panose="02020603050405020304" pitchFamily="18" charset="0"/>
                <a:cs typeface="Times New Roman" panose="02020603050405020304" pitchFamily="18" charset="0"/>
              </a:rPr>
              <a:t>= </a:t>
            </a:r>
            <a:r>
              <a:rPr lang="pt-BR" sz="1600" b="0" i="1" u="none" strike="noStrike" baseline="0">
                <a:latin typeface="Times New Roman" panose="02020603050405020304" pitchFamily="18" charset="0"/>
                <a:cs typeface="Times New Roman" panose="02020603050405020304" pitchFamily="18" charset="0"/>
              </a:rPr>
              <a:t>Vnsb </a:t>
            </a:r>
            <a:r>
              <a:rPr lang="pt-BR" sz="1600" b="0" i="0" u="none" strike="noStrike" baseline="0">
                <a:latin typeface="Times New Roman" panose="02020603050405020304" pitchFamily="18" charset="0"/>
                <a:cs typeface="Times New Roman" panose="02020603050405020304" pitchFamily="18" charset="0"/>
              </a:rPr>
              <a:t>/</a:t>
            </a:r>
            <a:r>
              <a:rPr lang="en-CA" sz="1600" b="0" i="1" u="none" strike="noStrike" baseline="0">
                <a:latin typeface="SymbolItalic"/>
              </a:rPr>
              <a:t> g </a:t>
            </a:r>
            <a:r>
              <a:rPr lang="pt-BR" sz="1600" b="0" i="1" u="none" strike="noStrike" baseline="0">
                <a:latin typeface="Times New Roman" panose="02020603050405020304" pitchFamily="18" charset="0"/>
                <a:cs typeface="Times New Roman" panose="02020603050405020304" pitchFamily="18" charset="0"/>
              </a:rPr>
              <a:t>mb </a:t>
            </a:r>
            <a:r>
              <a:rPr lang="pt-BR" sz="1600" b="0" i="0" u="none" strike="noStrike" baseline="0">
                <a:latin typeface="Times New Roman" panose="02020603050405020304" pitchFamily="18" charset="0"/>
                <a:cs typeface="Times New Roman" panose="02020603050405020304" pitchFamily="18" charset="0"/>
              </a:rPr>
              <a:t>= 266.04/1.25 = </a:t>
            </a:r>
            <a:r>
              <a:rPr lang="pt-BR" sz="1600">
                <a:latin typeface="Times New Roman" panose="02020603050405020304" pitchFamily="18" charset="0"/>
                <a:cs typeface="Times New Roman" panose="02020603050405020304" pitchFamily="18" charset="0"/>
              </a:rPr>
              <a:t>212.8</a:t>
            </a:r>
            <a:r>
              <a:rPr lang="pt-BR" sz="1600" b="0" i="0" u="none" strike="noStrike" baseline="0">
                <a:latin typeface="Times New Roman" panose="02020603050405020304" pitchFamily="18" charset="0"/>
                <a:cs typeface="Times New Roman" panose="02020603050405020304" pitchFamily="18" charset="0"/>
              </a:rPr>
              <a:t> KN</a:t>
            </a:r>
            <a:endParaRPr lang="en-CA" sz="1600" baseline="-25000">
              <a:latin typeface="Times New Roman" panose="02020603050405020304" pitchFamily="18" charset="0"/>
              <a:cs typeface="Times New Roman" panose="02020603050405020304" pitchFamily="18" charset="0"/>
            </a:endParaRPr>
          </a:p>
          <a:p>
            <a:pPr algn="l"/>
            <a:endParaRPr lang="en-US" sz="1800" b="0" i="0" u="none" strike="noStrike" baseline="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29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4F7D68E061D1438D093AB6CE092698" ma:contentTypeVersion="3" ma:contentTypeDescription="Create a new document." ma:contentTypeScope="" ma:versionID="a6b26c21f2ca0d5f855555422c75eb53">
  <xsd:schema xmlns:xsd="http://www.w3.org/2001/XMLSchema" xmlns:xs="http://www.w3.org/2001/XMLSchema" xmlns:p="http://schemas.microsoft.com/office/2006/metadata/properties" xmlns:ns2="66e06080-d105-4d13-b16c-2a5f973decd2" targetNamespace="http://schemas.microsoft.com/office/2006/metadata/properties" ma:root="true" ma:fieldsID="d5ec23fefa2f84ff8f049c3dac126d90" ns2:_="">
    <xsd:import namespace="66e06080-d105-4d13-b16c-2a5f973dec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e06080-d105-4d13-b16c-2a5f973dec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7832FF-B965-4563-B06B-9B64D8501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e06080-d105-4d13-b16c-2a5f973dec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EB5169-5CE8-45A9-92E3-EB1D8250CCE8}">
  <ds:schemaRefs>
    <ds:schemaRef ds:uri="http://schemas.microsoft.com/sharepoint/v3/contenttype/forms"/>
  </ds:schemaRefs>
</ds:datastoreItem>
</file>

<file path=customXml/itemProps3.xml><?xml version="1.0" encoding="utf-8"?>
<ds:datastoreItem xmlns:ds="http://schemas.openxmlformats.org/officeDocument/2006/customXml" ds:itemID="{492231E1-F4CA-4CBB-86E1-E6B6F5BEB44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52</Slides>
  <Notes>1</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Design Specifications for Bolted Connections as per IS 800:2007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Specifications for Bolted Connections as per IS 800:2007</dc:title>
  <dc:creator>Puneet Kumar</dc:creator>
  <cp:revision>9</cp:revision>
  <dcterms:created xsi:type="dcterms:W3CDTF">2021-02-11T10:21:29Z</dcterms:created>
  <dcterms:modified xsi:type="dcterms:W3CDTF">2024-01-14T11:27:00Z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0x010100A34F7D68E061D1438D093AB6CE092698</vt:lpwstr>
  </property>
</Properties>
</file>