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2016/8/31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2016/8/31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2016/8/31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2016/8/31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2016/8/31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2016/8/31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2016/8/31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2016/8/31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2016/8/31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2016/8/31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2016/8/31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2016/8/31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Ｇａｍ</a:t>
            </a:r>
            <a:r>
              <a:rPr lang="ja-JP" altLang="en-US" dirty="0"/>
              <a:t>ｅ</a:t>
            </a:r>
            <a:r>
              <a:rPr kumimoji="1" lang="ja-JP" altLang="en-US" smtClean="0"/>
              <a:t>開発指南書</a:t>
            </a:r>
            <a:r>
              <a:rPr lang="ja-JP" altLang="en-US" smtClean="0"/>
              <a:t>１</a:t>
            </a:r>
            <a:r>
              <a:rPr lang="ja-JP" altLang="en-US"/>
              <a:t>１</a:t>
            </a:r>
            <a:endParaRPr kumimoji="1" lang="ja-JP" altLang="en-US" dirty="0"/>
          </a:p>
        </p:txBody>
      </p:sp>
      <p:sp>
        <p:nvSpPr>
          <p:cNvPr id="3" name="サブタイトル 2"/>
          <p:cNvSpPr>
            <a:spLocks noGrp="1"/>
          </p:cNvSpPr>
          <p:nvPr>
            <p:ph type="subTitle" idx="1"/>
          </p:nvPr>
        </p:nvSpPr>
        <p:spPr/>
        <p:txBody>
          <a:bodyPr/>
          <a:lstStyle/>
          <a:p>
            <a:r>
              <a:rPr lang="en-US" altLang="ja-JP" dirty="0" smtClean="0"/>
              <a:t>Action</a:t>
            </a:r>
            <a:r>
              <a:rPr lang="ja-JP" altLang="en-US" smtClean="0"/>
              <a:t>Ｇａｍｅ</a:t>
            </a:r>
            <a:r>
              <a:rPr kumimoji="1" lang="ja-JP" altLang="en-US" smtClean="0"/>
              <a:t>開発</a:t>
            </a:r>
            <a:endParaRPr kumimoji="1" lang="en-US" altLang="ja-JP" smtClean="0"/>
          </a:p>
          <a:p>
            <a:r>
              <a:rPr lang="ja-JP" altLang="en-US" smtClean="0"/>
              <a:t>敵</a:t>
            </a:r>
            <a:r>
              <a:rPr lang="ja-JP" altLang="en-US"/>
              <a:t>の</a:t>
            </a:r>
            <a:r>
              <a:rPr lang="ja-JP" altLang="en-US" smtClean="0"/>
              <a:t>当たり判定制御</a:t>
            </a:r>
            <a:endParaRPr lang="en-US" altLang="ja-JP" dirty="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stretch>
            <a:fillRect/>
          </a:stretch>
        </p:blipFill>
        <p:spPr>
          <a:xfrm>
            <a:off x="1890409" y="2532891"/>
            <a:ext cx="746065" cy="914377"/>
          </a:xfrm>
          <a:prstGeom prst="rect">
            <a:avLst/>
          </a:prstGeom>
          <a:noFill/>
          <a:ln>
            <a:solidFill>
              <a:schemeClr val="tx1"/>
            </a:solidFill>
          </a:ln>
        </p:spPr>
      </p:pic>
      <p:pic>
        <p:nvPicPr>
          <p:cNvPr id="6" name="図 5"/>
          <p:cNvPicPr>
            <a:picLocks noChangeAspect="1"/>
          </p:cNvPicPr>
          <p:nvPr/>
        </p:nvPicPr>
        <p:blipFill>
          <a:blip r:embed="rId2"/>
          <a:stretch>
            <a:fillRect/>
          </a:stretch>
        </p:blipFill>
        <p:spPr>
          <a:xfrm flipH="1">
            <a:off x="885532" y="2533656"/>
            <a:ext cx="754062" cy="942673"/>
          </a:xfrm>
          <a:prstGeom prst="rect">
            <a:avLst/>
          </a:prstGeom>
          <a:noFill/>
          <a:ln>
            <a:solidFill>
              <a:schemeClr val="tx1"/>
            </a:solidFill>
          </a:ln>
        </p:spPr>
      </p:pic>
      <p:sp>
        <p:nvSpPr>
          <p:cNvPr id="4" name="テキスト ボックス 3"/>
          <p:cNvSpPr txBox="1"/>
          <p:nvPr/>
        </p:nvSpPr>
        <p:spPr>
          <a:xfrm>
            <a:off x="0" y="0"/>
            <a:ext cx="12111008" cy="923330"/>
          </a:xfrm>
          <a:prstGeom prst="rect">
            <a:avLst/>
          </a:prstGeom>
          <a:noFill/>
        </p:spPr>
        <p:txBody>
          <a:bodyPr wrap="none" rtlCol="0">
            <a:spAutoFit/>
          </a:bodyPr>
          <a:lstStyle/>
          <a:p>
            <a:r>
              <a:rPr kumimoji="1" lang="ja-JP" altLang="en-US" smtClean="0"/>
              <a:t>・複数の</a:t>
            </a:r>
            <a:r>
              <a:rPr lang="ja-JP" altLang="en-US"/>
              <a:t>敵</a:t>
            </a:r>
            <a:r>
              <a:rPr lang="ja-JP" altLang="en-US" smtClean="0"/>
              <a:t>とぶつかる場合</a:t>
            </a:r>
            <a:endParaRPr lang="en-US" altLang="ja-JP" smtClean="0"/>
          </a:p>
          <a:p>
            <a:r>
              <a:rPr kumimoji="1" lang="ja-JP" altLang="en-US"/>
              <a:t>　</a:t>
            </a:r>
            <a:r>
              <a:rPr kumimoji="1" lang="en-US" altLang="ja-JP" smtClean="0"/>
              <a:t>shootingGame</a:t>
            </a:r>
            <a:r>
              <a:rPr kumimoji="1" lang="ja-JP" altLang="en-US" smtClean="0"/>
              <a:t>では敵と当たれば即死と言う</a:t>
            </a:r>
            <a:r>
              <a:rPr kumimoji="1" lang="en-US" altLang="ja-JP" smtClean="0"/>
              <a:t>rule</a:t>
            </a:r>
            <a:r>
              <a:rPr kumimoji="1" lang="ja-JP" altLang="en-US" smtClean="0"/>
              <a:t>だったので、複数と敵とぶつかる事に関してはあまり気にしなくても良かった</a:t>
            </a:r>
            <a:endParaRPr kumimoji="1" lang="en-US" altLang="ja-JP" smtClean="0"/>
          </a:p>
          <a:p>
            <a:r>
              <a:rPr lang="ja-JP" altLang="en-US" smtClean="0"/>
              <a:t>のですが、敵が当たっても継続的に存在する場合、複数と敵に当たった場合の処理はしっかりする必要が出てきます。</a:t>
            </a:r>
            <a:endParaRPr kumimoji="1" lang="ja-JP" altLang="en-US"/>
          </a:p>
        </p:txBody>
      </p:sp>
      <p:pic>
        <p:nvPicPr>
          <p:cNvPr id="5" name="図 4"/>
          <p:cNvPicPr>
            <a:picLocks noChangeAspect="1"/>
          </p:cNvPicPr>
          <p:nvPr/>
        </p:nvPicPr>
        <p:blipFill>
          <a:blip r:embed="rId3"/>
          <a:stretch>
            <a:fillRect/>
          </a:stretch>
        </p:blipFill>
        <p:spPr>
          <a:xfrm>
            <a:off x="1389143" y="1608098"/>
            <a:ext cx="754062" cy="924793"/>
          </a:xfrm>
          <a:prstGeom prst="rect">
            <a:avLst/>
          </a:prstGeom>
          <a:noFill/>
          <a:ln>
            <a:solidFill>
              <a:schemeClr val="tx1"/>
            </a:solidFill>
          </a:ln>
        </p:spPr>
      </p:pic>
      <p:cxnSp>
        <p:nvCxnSpPr>
          <p:cNvPr id="7" name="直線矢印コネクタ 6"/>
          <p:cNvCxnSpPr/>
          <p:nvPr/>
        </p:nvCxnSpPr>
        <p:spPr>
          <a:xfrm>
            <a:off x="1656822" y="2776974"/>
            <a:ext cx="476777" cy="5987"/>
          </a:xfrm>
          <a:prstGeom prst="straightConnector1">
            <a:avLst/>
          </a:prstGeom>
          <a:ln w="476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1341854" y="3076509"/>
            <a:ext cx="550899" cy="0"/>
          </a:xfrm>
          <a:prstGeom prst="straightConnector1">
            <a:avLst/>
          </a:prstGeom>
          <a:ln w="4762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244652" y="1224603"/>
            <a:ext cx="415498" cy="369332"/>
          </a:xfrm>
          <a:prstGeom prst="rect">
            <a:avLst/>
          </a:prstGeom>
          <a:noFill/>
        </p:spPr>
        <p:txBody>
          <a:bodyPr wrap="none" rtlCol="0">
            <a:spAutoFit/>
          </a:bodyPr>
          <a:lstStyle/>
          <a:p>
            <a:r>
              <a:rPr kumimoji="1" lang="ja-JP" altLang="en-US" smtClean="0"/>
              <a:t>例</a:t>
            </a:r>
            <a:endParaRPr kumimoji="1" lang="ja-JP" altLang="en-US"/>
          </a:p>
        </p:txBody>
      </p:sp>
      <p:sp>
        <p:nvSpPr>
          <p:cNvPr id="15" name="テキスト ボックス 14"/>
          <p:cNvSpPr txBox="1"/>
          <p:nvPr/>
        </p:nvSpPr>
        <p:spPr>
          <a:xfrm>
            <a:off x="3327400" y="2070494"/>
            <a:ext cx="8385629" cy="646331"/>
          </a:xfrm>
          <a:prstGeom prst="rect">
            <a:avLst/>
          </a:prstGeom>
          <a:noFill/>
        </p:spPr>
        <p:txBody>
          <a:bodyPr wrap="none" rtlCol="0">
            <a:spAutoFit/>
          </a:bodyPr>
          <a:lstStyle/>
          <a:p>
            <a:r>
              <a:rPr kumimoji="1" lang="ja-JP" altLang="en-US" smtClean="0"/>
              <a:t>このように、主人公が複数の</a:t>
            </a:r>
            <a:r>
              <a:rPr kumimoji="1" lang="ja-JP" altLang="en-US" smtClean="0"/>
              <a:t>敵</a:t>
            </a:r>
            <a:r>
              <a:rPr lang="ja-JP" altLang="en-US" smtClean="0"/>
              <a:t>と当たり判定を取る時がある。しっかりと両方の情報を</a:t>
            </a:r>
            <a:endParaRPr lang="en-US" altLang="ja-JP" smtClean="0"/>
          </a:p>
          <a:p>
            <a:r>
              <a:rPr lang="ja-JP" altLang="en-US"/>
              <a:t>元</a:t>
            </a:r>
            <a:r>
              <a:rPr lang="ja-JP" altLang="en-US" smtClean="0"/>
              <a:t>に主人公を制御しないといけない。</a:t>
            </a:r>
            <a:endParaRPr lang="en-US" altLang="ja-JP" smtClean="0"/>
          </a:p>
        </p:txBody>
      </p:sp>
      <p:sp>
        <p:nvSpPr>
          <p:cNvPr id="2" name="テキスト ボックス 1"/>
          <p:cNvSpPr txBox="1"/>
          <p:nvPr/>
        </p:nvSpPr>
        <p:spPr>
          <a:xfrm>
            <a:off x="406400" y="3975100"/>
            <a:ext cx="7188186" cy="369332"/>
          </a:xfrm>
          <a:prstGeom prst="rect">
            <a:avLst/>
          </a:prstGeom>
          <a:noFill/>
        </p:spPr>
        <p:txBody>
          <a:bodyPr wrap="none" rtlCol="0">
            <a:spAutoFit/>
          </a:bodyPr>
          <a:lstStyle/>
          <a:p>
            <a:r>
              <a:rPr kumimoji="1" lang="ja-JP" altLang="en-US" smtClean="0"/>
              <a:t>ただし、時には複数の中から任意の敵のみ情報を扱うと言う場合もある。</a:t>
            </a:r>
            <a:endParaRPr kumimoji="1" lang="ja-JP" altLang="en-US"/>
          </a:p>
        </p:txBody>
      </p:sp>
    </p:spTree>
    <p:extLst>
      <p:ext uri="{BB962C8B-B14F-4D97-AF65-F5344CB8AC3E}">
        <p14:creationId xmlns:p14="http://schemas.microsoft.com/office/powerpoint/2010/main" val="811779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4614862" y="10380"/>
            <a:ext cx="3094038" cy="6847620"/>
          </a:xfrm>
          <a:prstGeom prst="rect">
            <a:avLst/>
          </a:prstGeom>
          <a:ln>
            <a:solidFill>
              <a:schemeClr val="tx1"/>
            </a:solidFill>
          </a:ln>
        </p:spPr>
      </p:pic>
      <p:sp>
        <p:nvSpPr>
          <p:cNvPr id="5" name="テキスト ボックス 4"/>
          <p:cNvSpPr txBox="1"/>
          <p:nvPr/>
        </p:nvSpPr>
        <p:spPr>
          <a:xfrm>
            <a:off x="127000" y="10380"/>
            <a:ext cx="4506362" cy="923330"/>
          </a:xfrm>
          <a:prstGeom prst="rect">
            <a:avLst/>
          </a:prstGeom>
          <a:noFill/>
        </p:spPr>
        <p:txBody>
          <a:bodyPr wrap="none" rtlCol="0">
            <a:spAutoFit/>
          </a:bodyPr>
          <a:lstStyle/>
          <a:p>
            <a:r>
              <a:rPr kumimoji="1" lang="ja-JP" altLang="en-US" smtClean="0"/>
              <a:t>・複数の当たり判定</a:t>
            </a:r>
            <a:endParaRPr kumimoji="1" lang="en-US" altLang="ja-JP" smtClean="0"/>
          </a:p>
          <a:p>
            <a:r>
              <a:rPr lang="en-US" altLang="ja-JP" smtClean="0"/>
              <a:t>HIT_DATA</a:t>
            </a:r>
            <a:r>
              <a:rPr lang="ja-JP" altLang="en-US" smtClean="0"/>
              <a:t>が持つ複数の情報の順番は</a:t>
            </a:r>
            <a:endParaRPr lang="en-US" altLang="ja-JP" smtClean="0"/>
          </a:p>
          <a:p>
            <a:r>
              <a:rPr kumimoji="1" lang="ja-JP" altLang="en-US" smtClean="0"/>
              <a:t>当たり</a:t>
            </a:r>
            <a:r>
              <a:rPr kumimoji="1" lang="ja-JP" altLang="en-US"/>
              <a:t>判定</a:t>
            </a:r>
            <a:r>
              <a:rPr kumimoji="1" lang="ja-JP" altLang="en-US" smtClean="0"/>
              <a:t>を行った際の距離が近い順です。</a:t>
            </a:r>
            <a:endParaRPr kumimoji="1" lang="ja-JP" altLang="en-US"/>
          </a:p>
        </p:txBody>
      </p:sp>
      <p:cxnSp>
        <p:nvCxnSpPr>
          <p:cNvPr id="6" name="直線矢印コネクタ 5"/>
          <p:cNvCxnSpPr/>
          <p:nvPr/>
        </p:nvCxnSpPr>
        <p:spPr>
          <a:xfrm flipH="1">
            <a:off x="7372802" y="469900"/>
            <a:ext cx="590098" cy="1258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a:off x="4743902" y="5930900"/>
            <a:ext cx="3358698" cy="79998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7204753" y="1719858"/>
            <a:ext cx="897847" cy="73648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flipV="1">
            <a:off x="6115611" y="993224"/>
            <a:ext cx="1986989" cy="72663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8061551" y="195046"/>
            <a:ext cx="4235390" cy="923330"/>
          </a:xfrm>
          <a:prstGeom prst="rect">
            <a:avLst/>
          </a:prstGeom>
          <a:noFill/>
        </p:spPr>
        <p:txBody>
          <a:bodyPr wrap="none" rtlCol="0">
            <a:spAutoFit/>
          </a:bodyPr>
          <a:lstStyle/>
          <a:p>
            <a:r>
              <a:rPr lang="ja-JP" altLang="en-US" smtClean="0"/>
              <a:t>追加：</a:t>
            </a:r>
            <a:r>
              <a:rPr kumimoji="1" lang="en-US" altLang="ja-JP" smtClean="0"/>
              <a:t>for</a:t>
            </a:r>
            <a:r>
              <a:rPr kumimoji="1" lang="ja-JP" altLang="en-US" smtClean="0"/>
              <a:t>文で当たってる敵の数だけ回す。</a:t>
            </a:r>
            <a:endParaRPr kumimoji="1" lang="en-US" altLang="ja-JP" smtClean="0"/>
          </a:p>
          <a:p>
            <a:r>
              <a:rPr lang="en-US" altLang="ja-JP"/>
              <a:t>h</a:t>
            </a:r>
            <a:r>
              <a:rPr lang="en-US" altLang="ja-JP" smtClean="0"/>
              <a:t>it-&gt;GetCount()</a:t>
            </a:r>
            <a:r>
              <a:rPr lang="ja-JP" altLang="en-US" smtClean="0"/>
              <a:t>で衝突している</a:t>
            </a:r>
            <a:r>
              <a:rPr lang="en-US" altLang="ja-JP" smtClean="0"/>
              <a:t>HitBox</a:t>
            </a:r>
            <a:r>
              <a:rPr lang="ja-JP" altLang="en-US" smtClean="0"/>
              <a:t>の</a:t>
            </a:r>
            <a:endParaRPr lang="en-US" altLang="ja-JP" smtClean="0"/>
          </a:p>
          <a:p>
            <a:r>
              <a:rPr kumimoji="1" lang="ja-JP" altLang="en-US" smtClean="0"/>
              <a:t>数がわかります。</a:t>
            </a:r>
            <a:endParaRPr kumimoji="1" lang="ja-JP" altLang="en-US"/>
          </a:p>
        </p:txBody>
      </p:sp>
      <p:sp>
        <p:nvSpPr>
          <p:cNvPr id="19" name="テキスト ボックス 18"/>
          <p:cNvSpPr txBox="1"/>
          <p:nvPr/>
        </p:nvSpPr>
        <p:spPr>
          <a:xfrm>
            <a:off x="8102600" y="1485900"/>
            <a:ext cx="3949992" cy="646331"/>
          </a:xfrm>
          <a:prstGeom prst="rect">
            <a:avLst/>
          </a:prstGeom>
          <a:noFill/>
        </p:spPr>
        <p:txBody>
          <a:bodyPr wrap="none" rtlCol="0">
            <a:spAutoFit/>
          </a:bodyPr>
          <a:lstStyle/>
          <a:p>
            <a:r>
              <a:rPr kumimoji="1" lang="ja-JP" altLang="en-US" smtClean="0"/>
              <a:t>変更：</a:t>
            </a:r>
            <a:r>
              <a:rPr kumimoji="1" lang="en-US" altLang="ja-JP" smtClean="0"/>
              <a:t>[0]</a:t>
            </a:r>
            <a:r>
              <a:rPr kumimoji="1" lang="ja-JP" altLang="en-US" smtClean="0"/>
              <a:t>を</a:t>
            </a:r>
            <a:r>
              <a:rPr kumimoji="1" lang="en-US" altLang="ja-JP" smtClean="0"/>
              <a:t>[i]</a:t>
            </a:r>
            <a:r>
              <a:rPr kumimoji="1" lang="ja-JP" altLang="en-US" smtClean="0"/>
              <a:t>にして</a:t>
            </a:r>
            <a:r>
              <a:rPr kumimoji="1" lang="en-US" altLang="ja-JP" smtClean="0"/>
              <a:t>hit_data</a:t>
            </a:r>
            <a:r>
              <a:rPr kumimoji="1" lang="ja-JP" altLang="en-US" smtClean="0"/>
              <a:t>の全要素の</a:t>
            </a:r>
            <a:endParaRPr kumimoji="1" lang="en-US" altLang="ja-JP" smtClean="0"/>
          </a:p>
          <a:p>
            <a:r>
              <a:rPr lang="ja-JP" altLang="en-US"/>
              <a:t>情報</a:t>
            </a:r>
            <a:r>
              <a:rPr lang="ja-JP" altLang="en-US" smtClean="0"/>
              <a:t>を利用している</a:t>
            </a:r>
            <a:endParaRPr kumimoji="1" lang="ja-JP" altLang="en-US"/>
          </a:p>
        </p:txBody>
      </p:sp>
      <p:sp>
        <p:nvSpPr>
          <p:cNvPr id="20" name="テキスト ボックス 19"/>
          <p:cNvSpPr txBox="1"/>
          <p:nvPr/>
        </p:nvSpPr>
        <p:spPr>
          <a:xfrm>
            <a:off x="8102600" y="5791200"/>
            <a:ext cx="1689886" cy="369332"/>
          </a:xfrm>
          <a:prstGeom prst="rect">
            <a:avLst/>
          </a:prstGeom>
          <a:noFill/>
        </p:spPr>
        <p:txBody>
          <a:bodyPr wrap="none" rtlCol="0">
            <a:spAutoFit/>
          </a:bodyPr>
          <a:lstStyle/>
          <a:p>
            <a:r>
              <a:rPr kumimoji="1" lang="ja-JP" altLang="en-US" smtClean="0"/>
              <a:t>追加：　｝を追加</a:t>
            </a:r>
            <a:endParaRPr kumimoji="1" lang="ja-JP" altLang="en-US"/>
          </a:p>
        </p:txBody>
      </p:sp>
    </p:spTree>
    <p:extLst>
      <p:ext uri="{BB962C8B-B14F-4D97-AF65-F5344CB8AC3E}">
        <p14:creationId xmlns:p14="http://schemas.microsoft.com/office/powerpoint/2010/main" val="1639869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3937000" y="1985408"/>
            <a:ext cx="742919" cy="871501"/>
          </a:xfrm>
          <a:prstGeom prst="rect">
            <a:avLst/>
          </a:prstGeom>
        </p:spPr>
      </p:pic>
      <p:sp>
        <p:nvSpPr>
          <p:cNvPr id="9" name="テキスト ボックス 8"/>
          <p:cNvSpPr txBox="1"/>
          <p:nvPr/>
        </p:nvSpPr>
        <p:spPr>
          <a:xfrm>
            <a:off x="292100" y="745533"/>
            <a:ext cx="4511876" cy="2862322"/>
          </a:xfrm>
          <a:prstGeom prst="rect">
            <a:avLst/>
          </a:prstGeom>
          <a:noFill/>
          <a:ln>
            <a:solidFill>
              <a:schemeClr val="tx1"/>
            </a:solidFill>
          </a:ln>
        </p:spPr>
        <p:txBody>
          <a:bodyPr wrap="none" rtlCol="0">
            <a:spAutoFit/>
          </a:bodyPr>
          <a:lstStyle/>
          <a:p>
            <a:r>
              <a:rPr kumimoji="1" lang="ja-JP" altLang="en-US" smtClean="0"/>
              <a:t>仕様</a:t>
            </a:r>
            <a:endParaRPr kumimoji="1" lang="en-US" altLang="ja-JP" smtClean="0"/>
          </a:p>
          <a:p>
            <a:r>
              <a:rPr lang="ja-JP" altLang="en-US"/>
              <a:t>　</a:t>
            </a:r>
            <a:r>
              <a:rPr lang="ja-JP" altLang="en-US" smtClean="0"/>
              <a:t>・向いてる方向に前進します</a:t>
            </a:r>
            <a:endParaRPr kumimoji="1" lang="en-US" altLang="ja-JP" smtClean="0"/>
          </a:p>
          <a:p>
            <a:r>
              <a:rPr lang="ja-JP" altLang="en-US"/>
              <a:t>　</a:t>
            </a:r>
            <a:r>
              <a:rPr lang="ja-JP" altLang="en-US" smtClean="0"/>
              <a:t>・</a:t>
            </a:r>
            <a:r>
              <a:rPr lang="en-US" altLang="ja-JP" smtClean="0"/>
              <a:t>Block</a:t>
            </a:r>
            <a:r>
              <a:rPr lang="ja-JP" altLang="en-US" smtClean="0"/>
              <a:t>に当たると方向転換</a:t>
            </a:r>
            <a:endParaRPr lang="en-US" altLang="ja-JP" smtClean="0"/>
          </a:p>
          <a:p>
            <a:r>
              <a:rPr kumimoji="1" lang="ja-JP" altLang="en-US" smtClean="0"/>
              <a:t>　・主人公に当たると主人公を押します。</a:t>
            </a:r>
            <a:endParaRPr kumimoji="1" lang="en-US" altLang="ja-JP" smtClean="0"/>
          </a:p>
          <a:p>
            <a:r>
              <a:rPr lang="ja-JP" altLang="en-US"/>
              <a:t>　</a:t>
            </a:r>
            <a:r>
              <a:rPr lang="ja-JP" altLang="en-US" smtClean="0"/>
              <a:t>・主人公が頭に乗ると乗ります。</a:t>
            </a:r>
            <a:endParaRPr lang="en-US" altLang="ja-JP" smtClean="0"/>
          </a:p>
          <a:p>
            <a:r>
              <a:rPr kumimoji="1" lang="ja-JP" altLang="en-US"/>
              <a:t>　</a:t>
            </a:r>
            <a:r>
              <a:rPr kumimoji="1" lang="ja-JP" altLang="en-US" smtClean="0"/>
              <a:t>・</a:t>
            </a:r>
            <a:r>
              <a:rPr kumimoji="1" lang="en-US" altLang="ja-JP" smtClean="0"/>
              <a:t>Animation</a:t>
            </a:r>
            <a:r>
              <a:rPr kumimoji="1" lang="ja-JP" altLang="en-US" smtClean="0"/>
              <a:t>などは主人公と同じ</a:t>
            </a:r>
            <a:endParaRPr kumimoji="1" lang="en-US" altLang="ja-JP" smtClean="0"/>
          </a:p>
          <a:p>
            <a:r>
              <a:rPr lang="ja-JP" altLang="en-US" smtClean="0"/>
              <a:t>　・走りません。</a:t>
            </a:r>
            <a:endParaRPr lang="en-US" altLang="ja-JP" smtClean="0"/>
          </a:p>
          <a:p>
            <a:r>
              <a:rPr kumimoji="1" lang="ja-JP" altLang="en-US"/>
              <a:t>　</a:t>
            </a:r>
            <a:r>
              <a:rPr kumimoji="1" lang="ja-JP" altLang="en-US" smtClean="0"/>
              <a:t>・</a:t>
            </a:r>
            <a:r>
              <a:rPr kumimoji="1" lang="en-US" altLang="ja-JP" smtClean="0"/>
              <a:t>jump</a:t>
            </a:r>
            <a:r>
              <a:rPr kumimoji="1" lang="ja-JP" altLang="en-US" smtClean="0"/>
              <a:t>しません。</a:t>
            </a:r>
            <a:endParaRPr kumimoji="1" lang="en-US" altLang="ja-JP" smtClean="0"/>
          </a:p>
          <a:p>
            <a:r>
              <a:rPr lang="ja-JP" altLang="en-US"/>
              <a:t>　</a:t>
            </a:r>
            <a:r>
              <a:rPr lang="ja-JP" altLang="en-US" smtClean="0"/>
              <a:t>・</a:t>
            </a:r>
            <a:r>
              <a:rPr lang="en-US" altLang="ja-JP" smtClean="0"/>
              <a:t>window</a:t>
            </a:r>
            <a:r>
              <a:rPr lang="ja-JP" altLang="en-US" smtClean="0"/>
              <a:t>の下の枠に出ると死にます</a:t>
            </a:r>
            <a:endParaRPr lang="en-US" altLang="ja-JP" smtClean="0"/>
          </a:p>
          <a:p>
            <a:r>
              <a:rPr kumimoji="1" lang="ja-JP" altLang="en-US"/>
              <a:t>　</a:t>
            </a:r>
            <a:r>
              <a:rPr kumimoji="1" lang="ja-JP" altLang="en-US" smtClean="0"/>
              <a:t>・</a:t>
            </a:r>
            <a:r>
              <a:rPr lang="en-US" altLang="ja-JP" smtClean="0"/>
              <a:t>window</a:t>
            </a:r>
            <a:r>
              <a:rPr lang="ja-JP" altLang="en-US" smtClean="0"/>
              <a:t>の左右の枠に出ても死にません。</a:t>
            </a:r>
            <a:endParaRPr kumimoji="1" lang="ja-JP" altLang="en-US"/>
          </a:p>
        </p:txBody>
      </p:sp>
      <p:cxnSp>
        <p:nvCxnSpPr>
          <p:cNvPr id="3" name="直線コネクタ 2"/>
          <p:cNvCxnSpPr/>
          <p:nvPr/>
        </p:nvCxnSpPr>
        <p:spPr>
          <a:xfrm>
            <a:off x="431800" y="1193209"/>
            <a:ext cx="3162300"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431800" y="1459909"/>
            <a:ext cx="3162300"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533400" y="2298109"/>
            <a:ext cx="3162300"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533400" y="2552109"/>
            <a:ext cx="1311732" cy="127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533400" y="2856909"/>
            <a:ext cx="1587500"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558800" y="3403009"/>
            <a:ext cx="4013200" cy="381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165100" y="177800"/>
            <a:ext cx="6470041" cy="369332"/>
          </a:xfrm>
          <a:prstGeom prst="rect">
            <a:avLst/>
          </a:prstGeom>
          <a:noFill/>
        </p:spPr>
        <p:txBody>
          <a:bodyPr wrap="none" rtlCol="0">
            <a:spAutoFit/>
          </a:bodyPr>
          <a:lstStyle/>
          <a:p>
            <a:r>
              <a:rPr kumimoji="1" lang="ja-JP" altLang="en-US" smtClean="0"/>
              <a:t>・さて、続きを作っていきましょう。敵は動作はあと３つぐらいです。</a:t>
            </a:r>
            <a:endParaRPr kumimoji="1" lang="ja-JP" altLang="en-US"/>
          </a:p>
        </p:txBody>
      </p:sp>
      <p:sp>
        <p:nvSpPr>
          <p:cNvPr id="21" name="テキスト ボックス 20"/>
          <p:cNvSpPr txBox="1"/>
          <p:nvPr/>
        </p:nvSpPr>
        <p:spPr>
          <a:xfrm>
            <a:off x="165100" y="3566489"/>
            <a:ext cx="11670182" cy="1200329"/>
          </a:xfrm>
          <a:prstGeom prst="rect">
            <a:avLst/>
          </a:prstGeom>
          <a:noFill/>
        </p:spPr>
        <p:txBody>
          <a:bodyPr wrap="none" rtlCol="0">
            <a:spAutoFit/>
          </a:bodyPr>
          <a:lstStyle/>
          <a:p>
            <a:r>
              <a:rPr kumimoji="1" lang="ja-JP" altLang="en-US" smtClean="0"/>
              <a:t>・敵の左右に当たると主人公が押されるを作る</a:t>
            </a:r>
            <a:endParaRPr kumimoji="1" lang="en-US" altLang="ja-JP" smtClean="0"/>
          </a:p>
          <a:p>
            <a:r>
              <a:rPr lang="ja-JP" altLang="en-US"/>
              <a:t>　</a:t>
            </a:r>
            <a:r>
              <a:rPr lang="en-US" altLang="ja-JP" smtClean="0"/>
              <a:t>shootingGame</a:t>
            </a:r>
            <a:r>
              <a:rPr lang="ja-JP" altLang="en-US" smtClean="0"/>
              <a:t>の時は当たっているかどうかぐらいでしたが、</a:t>
            </a:r>
            <a:r>
              <a:rPr lang="en-US" altLang="ja-JP" smtClean="0"/>
              <a:t>ActionGame</a:t>
            </a:r>
            <a:r>
              <a:rPr lang="ja-JP" altLang="en-US" smtClean="0"/>
              <a:t>では上下左右や同時に複数と当たった場合は</a:t>
            </a:r>
            <a:endParaRPr lang="en-US" altLang="ja-JP" smtClean="0"/>
          </a:p>
          <a:p>
            <a:r>
              <a:rPr kumimoji="1" lang="ja-JP" altLang="en-US" smtClean="0"/>
              <a:t>など様々な事を考えないといけません。この</a:t>
            </a:r>
            <a:r>
              <a:rPr kumimoji="1" lang="en-US" altLang="ja-JP" smtClean="0"/>
              <a:t>library</a:t>
            </a:r>
            <a:r>
              <a:rPr kumimoji="1" lang="ja-JP" altLang="en-US" smtClean="0"/>
              <a:t>でも他の</a:t>
            </a:r>
            <a:r>
              <a:rPr kumimoji="1" lang="en-US" altLang="ja-JP" smtClean="0"/>
              <a:t>object</a:t>
            </a:r>
            <a:r>
              <a:rPr kumimoji="1" lang="ja-JP" altLang="en-US" smtClean="0"/>
              <a:t>と当たった時の「角度」「距離」を取ることができます。</a:t>
            </a:r>
            <a:endParaRPr kumimoji="1" lang="en-US" altLang="ja-JP" smtClean="0"/>
          </a:p>
          <a:p>
            <a:r>
              <a:rPr lang="ja-JP" altLang="en-US" smtClean="0"/>
              <a:t>また、同時に複数の</a:t>
            </a:r>
            <a:r>
              <a:rPr lang="en-US" altLang="ja-JP" smtClean="0"/>
              <a:t>object</a:t>
            </a:r>
            <a:r>
              <a:rPr lang="ja-JP" altLang="en-US" smtClean="0"/>
              <a:t>と当たった時でも情報を取ることができる</a:t>
            </a:r>
            <a:endParaRPr kumimoji="1" lang="ja-JP" altLang="en-US"/>
          </a:p>
        </p:txBody>
      </p:sp>
      <p:pic>
        <p:nvPicPr>
          <p:cNvPr id="22" name="図 21"/>
          <p:cNvPicPr>
            <a:picLocks noChangeAspect="1"/>
          </p:cNvPicPr>
          <p:nvPr/>
        </p:nvPicPr>
        <p:blipFill>
          <a:blip r:embed="rId3"/>
          <a:stretch>
            <a:fillRect/>
          </a:stretch>
        </p:blipFill>
        <p:spPr>
          <a:xfrm>
            <a:off x="3788192" y="4951473"/>
            <a:ext cx="754062" cy="924793"/>
          </a:xfrm>
          <a:prstGeom prst="rect">
            <a:avLst/>
          </a:prstGeom>
          <a:noFill/>
          <a:ln>
            <a:solidFill>
              <a:schemeClr val="tx1"/>
            </a:solidFill>
          </a:ln>
        </p:spPr>
      </p:pic>
      <p:pic>
        <p:nvPicPr>
          <p:cNvPr id="23" name="図 22"/>
          <p:cNvPicPr>
            <a:picLocks noChangeAspect="1"/>
          </p:cNvPicPr>
          <p:nvPr/>
        </p:nvPicPr>
        <p:blipFill>
          <a:blip r:embed="rId2"/>
          <a:stretch>
            <a:fillRect/>
          </a:stretch>
        </p:blipFill>
        <p:spPr>
          <a:xfrm>
            <a:off x="4572000" y="4951473"/>
            <a:ext cx="803591" cy="942673"/>
          </a:xfrm>
          <a:prstGeom prst="rect">
            <a:avLst/>
          </a:prstGeom>
          <a:noFill/>
          <a:ln>
            <a:solidFill>
              <a:schemeClr val="tx1"/>
            </a:solidFill>
          </a:ln>
        </p:spPr>
      </p:pic>
      <p:pic>
        <p:nvPicPr>
          <p:cNvPr id="24" name="図 23"/>
          <p:cNvPicPr>
            <a:picLocks noChangeAspect="1"/>
          </p:cNvPicPr>
          <p:nvPr/>
        </p:nvPicPr>
        <p:blipFill>
          <a:blip r:embed="rId2"/>
          <a:stretch>
            <a:fillRect/>
          </a:stretch>
        </p:blipFill>
        <p:spPr>
          <a:xfrm flipH="1">
            <a:off x="3779400" y="5902650"/>
            <a:ext cx="736600" cy="942673"/>
          </a:xfrm>
          <a:prstGeom prst="rect">
            <a:avLst/>
          </a:prstGeom>
          <a:noFill/>
          <a:ln>
            <a:solidFill>
              <a:schemeClr val="tx1"/>
            </a:solidFill>
          </a:ln>
        </p:spPr>
      </p:pic>
      <p:cxnSp>
        <p:nvCxnSpPr>
          <p:cNvPr id="25" name="直線矢印コネクタ 24"/>
          <p:cNvCxnSpPr/>
          <p:nvPr/>
        </p:nvCxnSpPr>
        <p:spPr>
          <a:xfrm>
            <a:off x="4229664" y="5470410"/>
            <a:ext cx="744131" cy="598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4185800" y="5470410"/>
            <a:ext cx="0" cy="95840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角丸四角形吹き出し 28"/>
          <p:cNvSpPr/>
          <p:nvPr/>
        </p:nvSpPr>
        <p:spPr>
          <a:xfrm>
            <a:off x="463570" y="4767784"/>
            <a:ext cx="2673330" cy="1859428"/>
          </a:xfrm>
          <a:prstGeom prst="wedgeRoundRectCallout">
            <a:avLst>
              <a:gd name="adj1" fmla="val 72984"/>
              <a:gd name="adj2" fmla="val -188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2</a:t>
            </a:r>
            <a:r>
              <a:rPr kumimoji="1" lang="ja-JP" altLang="en-US" smtClean="0"/>
              <a:t>体と当たっている</a:t>
            </a:r>
            <a:endParaRPr kumimoji="1" lang="en-US" altLang="ja-JP" smtClean="0"/>
          </a:p>
          <a:p>
            <a:pPr algn="ctr"/>
            <a:r>
              <a:rPr lang="en-US" altLang="ja-JP"/>
              <a:t>1</a:t>
            </a:r>
            <a:r>
              <a:rPr lang="ja-JP" altLang="en-US" smtClean="0"/>
              <a:t>体目は    </a:t>
            </a:r>
            <a:r>
              <a:rPr lang="en-US" altLang="ja-JP" smtClean="0"/>
              <a:t>0°</a:t>
            </a:r>
            <a:r>
              <a:rPr lang="ja-JP" altLang="en-US" smtClean="0"/>
              <a:t>距離</a:t>
            </a:r>
            <a:r>
              <a:rPr lang="en-US" altLang="ja-JP" smtClean="0"/>
              <a:t>63</a:t>
            </a:r>
          </a:p>
          <a:p>
            <a:pPr algn="ctr"/>
            <a:r>
              <a:rPr lang="en-US" altLang="ja-JP" smtClean="0"/>
              <a:t>2</a:t>
            </a:r>
            <a:r>
              <a:rPr lang="ja-JP" altLang="en-US" smtClean="0"/>
              <a:t>体目は</a:t>
            </a:r>
            <a:r>
              <a:rPr lang="en-US" altLang="ja-JP" smtClean="0"/>
              <a:t>270°</a:t>
            </a:r>
            <a:r>
              <a:rPr lang="ja-JP" altLang="en-US" smtClean="0"/>
              <a:t>距離</a:t>
            </a:r>
            <a:r>
              <a:rPr lang="en-US" altLang="ja-JP" smtClean="0"/>
              <a:t>63</a:t>
            </a:r>
          </a:p>
          <a:p>
            <a:pPr algn="ctr"/>
            <a:endParaRPr kumimoji="1" lang="ja-JP" altLang="en-US" smtClean="0"/>
          </a:p>
        </p:txBody>
      </p:sp>
    </p:spTree>
    <p:extLst>
      <p:ext uri="{BB962C8B-B14F-4D97-AF65-F5344CB8AC3E}">
        <p14:creationId xmlns:p14="http://schemas.microsoft.com/office/powerpoint/2010/main" val="1924343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7065"/>
            <a:ext cx="4507965" cy="369332"/>
          </a:xfrm>
          <a:prstGeom prst="rect">
            <a:avLst/>
          </a:prstGeom>
          <a:noFill/>
        </p:spPr>
        <p:txBody>
          <a:bodyPr wrap="none" rtlCol="0">
            <a:spAutoFit/>
          </a:bodyPr>
          <a:lstStyle/>
          <a:p>
            <a:r>
              <a:rPr lang="ja-JP" altLang="en-US" smtClean="0"/>
              <a:t>・当たり判定の細かい情報を取るための方法</a:t>
            </a:r>
            <a:endParaRPr kumimoji="1" lang="ja-JP" altLang="en-US"/>
          </a:p>
        </p:txBody>
      </p:sp>
      <p:pic>
        <p:nvPicPr>
          <p:cNvPr id="6" name="図 5"/>
          <p:cNvPicPr>
            <a:picLocks noChangeAspect="1"/>
          </p:cNvPicPr>
          <p:nvPr/>
        </p:nvPicPr>
        <p:blipFill>
          <a:blip r:embed="rId2"/>
          <a:stretch>
            <a:fillRect/>
          </a:stretch>
        </p:blipFill>
        <p:spPr>
          <a:xfrm>
            <a:off x="314324" y="625833"/>
            <a:ext cx="10621459" cy="4279900"/>
          </a:xfrm>
          <a:prstGeom prst="rect">
            <a:avLst/>
          </a:prstGeom>
          <a:ln>
            <a:solidFill>
              <a:schemeClr val="tx1"/>
            </a:solidFill>
          </a:ln>
        </p:spPr>
      </p:pic>
      <p:cxnSp>
        <p:nvCxnSpPr>
          <p:cNvPr id="7" name="直線矢印コネクタ 6"/>
          <p:cNvCxnSpPr/>
          <p:nvPr/>
        </p:nvCxnSpPr>
        <p:spPr>
          <a:xfrm>
            <a:off x="190500" y="2060933"/>
            <a:ext cx="489596" cy="269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190500" y="2060933"/>
            <a:ext cx="0" cy="26924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190500" y="4753333"/>
            <a:ext cx="489596"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3111500" y="1459032"/>
            <a:ext cx="1168400" cy="31666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314324" y="256501"/>
            <a:ext cx="1370375" cy="369332"/>
          </a:xfrm>
          <a:prstGeom prst="rect">
            <a:avLst/>
          </a:prstGeom>
        </p:spPr>
        <p:txBody>
          <a:bodyPr wrap="none">
            <a:spAutoFit/>
          </a:bodyPr>
          <a:lstStyle/>
          <a:p>
            <a:r>
              <a:rPr lang="ja-JP" altLang="en-US"/>
              <a:t>ObjHero.cpp</a:t>
            </a:r>
          </a:p>
        </p:txBody>
      </p:sp>
      <p:sp>
        <p:nvSpPr>
          <p:cNvPr id="13" name="テキスト ボックス 12"/>
          <p:cNvSpPr txBox="1"/>
          <p:nvPr/>
        </p:nvSpPr>
        <p:spPr>
          <a:xfrm>
            <a:off x="3517909" y="1089700"/>
            <a:ext cx="6373283" cy="369332"/>
          </a:xfrm>
          <a:prstGeom prst="rect">
            <a:avLst/>
          </a:prstGeom>
          <a:solidFill>
            <a:schemeClr val="bg1"/>
          </a:solidFill>
          <a:ln>
            <a:solidFill>
              <a:schemeClr val="tx1"/>
            </a:solidFill>
          </a:ln>
        </p:spPr>
        <p:txBody>
          <a:bodyPr wrap="none" rtlCol="0">
            <a:spAutoFit/>
          </a:bodyPr>
          <a:lstStyle/>
          <a:p>
            <a:r>
              <a:rPr kumimoji="1" lang="ja-JP" altLang="en-US" smtClean="0"/>
              <a:t>変更：下にあった</a:t>
            </a:r>
            <a:r>
              <a:rPr kumimoji="1" lang="en-US" altLang="ja-JP" smtClean="0"/>
              <a:t>CHitBox</a:t>
            </a:r>
            <a:r>
              <a:rPr kumimoji="1" lang="ja-JP" altLang="en-US" smtClean="0"/>
              <a:t>*　</a:t>
            </a:r>
            <a:r>
              <a:rPr kumimoji="1" lang="en-US" altLang="ja-JP" smtClean="0"/>
              <a:t>hit=GetHitBox(this)</a:t>
            </a:r>
            <a:r>
              <a:rPr kumimoji="1" lang="ja-JP" altLang="en-US" smtClean="0"/>
              <a:t>；</a:t>
            </a:r>
            <a:r>
              <a:rPr lang="ja-JP" altLang="en-US"/>
              <a:t>命令</a:t>
            </a:r>
            <a:r>
              <a:rPr kumimoji="1" lang="ja-JP" altLang="en-US" smtClean="0"/>
              <a:t>を持ってくる</a:t>
            </a:r>
            <a:endParaRPr kumimoji="1" lang="ja-JP" altLang="en-US"/>
          </a:p>
        </p:txBody>
      </p:sp>
      <p:cxnSp>
        <p:nvCxnSpPr>
          <p:cNvPr id="18" name="直線矢印コネクタ 17"/>
          <p:cNvCxnSpPr/>
          <p:nvPr/>
        </p:nvCxnSpPr>
        <p:spPr>
          <a:xfrm flipH="1">
            <a:off x="5345653" y="2060933"/>
            <a:ext cx="1168400" cy="31666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5711425" y="1788915"/>
            <a:ext cx="3892412" cy="369332"/>
          </a:xfrm>
          <a:prstGeom prst="rect">
            <a:avLst/>
          </a:prstGeom>
          <a:solidFill>
            <a:schemeClr val="bg1"/>
          </a:solidFill>
          <a:ln>
            <a:solidFill>
              <a:schemeClr val="tx1"/>
            </a:solidFill>
          </a:ln>
        </p:spPr>
        <p:txBody>
          <a:bodyPr wrap="none" rtlCol="0">
            <a:spAutoFit/>
          </a:bodyPr>
          <a:lstStyle/>
          <a:p>
            <a:r>
              <a:rPr kumimoji="1" lang="ja-JP" altLang="en-US" smtClean="0"/>
              <a:t>追加：</a:t>
            </a:r>
            <a:r>
              <a:rPr kumimoji="1" lang="en-US" altLang="ja-JP" smtClean="0"/>
              <a:t>OBJ_ENEMY</a:t>
            </a:r>
            <a:r>
              <a:rPr kumimoji="1" lang="ja-JP" altLang="en-US" smtClean="0"/>
              <a:t>と当たってるか</a:t>
            </a:r>
            <a:r>
              <a:rPr lang="en-US" altLang="ja-JP"/>
              <a:t>C</a:t>
            </a:r>
            <a:r>
              <a:rPr kumimoji="1" lang="en-US" altLang="ja-JP" smtClean="0"/>
              <a:t>heck</a:t>
            </a:r>
            <a:endParaRPr kumimoji="1" lang="ja-JP" altLang="en-US"/>
          </a:p>
        </p:txBody>
      </p:sp>
      <p:cxnSp>
        <p:nvCxnSpPr>
          <p:cNvPr id="20" name="直線矢印コネクタ 19"/>
          <p:cNvCxnSpPr/>
          <p:nvPr/>
        </p:nvCxnSpPr>
        <p:spPr>
          <a:xfrm flipH="1" flipV="1">
            <a:off x="3567630" y="3289183"/>
            <a:ext cx="940335" cy="23590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3399447" y="3443448"/>
            <a:ext cx="6081986" cy="646331"/>
          </a:xfrm>
          <a:prstGeom prst="rect">
            <a:avLst/>
          </a:prstGeom>
          <a:solidFill>
            <a:schemeClr val="bg1"/>
          </a:solidFill>
          <a:ln>
            <a:solidFill>
              <a:schemeClr val="tx1"/>
            </a:solidFill>
          </a:ln>
        </p:spPr>
        <p:txBody>
          <a:bodyPr wrap="none" rtlCol="0">
            <a:spAutoFit/>
          </a:bodyPr>
          <a:lstStyle/>
          <a:p>
            <a:r>
              <a:rPr kumimoji="1" lang="ja-JP" altLang="en-US" smtClean="0"/>
              <a:t>追加：</a:t>
            </a:r>
            <a:r>
              <a:rPr kumimoji="1" lang="en-US" altLang="ja-JP" smtClean="0"/>
              <a:t>OBJ_ENEMY</a:t>
            </a:r>
            <a:r>
              <a:rPr lang="ja-JP" altLang="en-US" smtClean="0"/>
              <a:t>と当たってる</a:t>
            </a:r>
            <a:r>
              <a:rPr lang="ja-JP" altLang="en-US"/>
              <a:t>複数</a:t>
            </a:r>
            <a:r>
              <a:rPr lang="ja-JP" altLang="en-US" smtClean="0"/>
              <a:t>の情報を、</a:t>
            </a:r>
            <a:r>
              <a:rPr lang="en-US" altLang="ja-JP" smtClean="0"/>
              <a:t>hit_data</a:t>
            </a:r>
            <a:r>
              <a:rPr lang="ja-JP" altLang="en-US" smtClean="0"/>
              <a:t>に渡す</a:t>
            </a:r>
            <a:endParaRPr lang="en-US" altLang="ja-JP" smtClean="0"/>
          </a:p>
          <a:p>
            <a:r>
              <a:rPr kumimoji="1" lang="ja-JP" altLang="en-US"/>
              <a:t>　</a:t>
            </a:r>
            <a:r>
              <a:rPr kumimoji="1" lang="ja-JP" altLang="en-US" smtClean="0"/>
              <a:t>　　　正確には「複数の情報を持つ先頭</a:t>
            </a:r>
            <a:r>
              <a:rPr kumimoji="1" lang="en-US" altLang="ja-JP" smtClean="0"/>
              <a:t>address</a:t>
            </a:r>
            <a:r>
              <a:rPr kumimoji="1" lang="ja-JP" altLang="en-US" smtClean="0"/>
              <a:t>」</a:t>
            </a:r>
            <a:endParaRPr kumimoji="1" lang="ja-JP" altLang="en-US"/>
          </a:p>
        </p:txBody>
      </p:sp>
      <p:sp>
        <p:nvSpPr>
          <p:cNvPr id="23" name="テキスト ボックス 22"/>
          <p:cNvSpPr txBox="1"/>
          <p:nvPr/>
        </p:nvSpPr>
        <p:spPr>
          <a:xfrm>
            <a:off x="314324" y="5130800"/>
            <a:ext cx="11145680" cy="646331"/>
          </a:xfrm>
          <a:prstGeom prst="rect">
            <a:avLst/>
          </a:prstGeom>
          <a:noFill/>
        </p:spPr>
        <p:txBody>
          <a:bodyPr wrap="none" rtlCol="0">
            <a:spAutoFit/>
          </a:bodyPr>
          <a:lstStyle/>
          <a:p>
            <a:r>
              <a:rPr kumimoji="1" lang="en-US" altLang="ja-JP" smtClean="0"/>
              <a:t>HIT_DATA**</a:t>
            </a:r>
            <a:r>
              <a:rPr kumimoji="1" lang="ja-JP" altLang="en-US" smtClean="0"/>
              <a:t>　の</a:t>
            </a:r>
            <a:r>
              <a:rPr kumimoji="1" lang="en-US" altLang="ja-JP" smtClean="0"/>
              <a:t>**</a:t>
            </a:r>
            <a:r>
              <a:rPr kumimoji="1" lang="ja-JP" altLang="en-US" smtClean="0"/>
              <a:t>は</a:t>
            </a:r>
            <a:r>
              <a:rPr kumimoji="1" lang="en-US" altLang="ja-JP" smtClean="0"/>
              <a:t>pointer</a:t>
            </a:r>
            <a:r>
              <a:rPr kumimoji="1" lang="ja-JP" altLang="en-US" smtClean="0"/>
              <a:t>の</a:t>
            </a:r>
            <a:r>
              <a:rPr kumimoji="1" lang="en-US" altLang="ja-JP" smtClean="0"/>
              <a:t>pointer</a:t>
            </a:r>
            <a:r>
              <a:rPr kumimoji="1" lang="ja-JP" altLang="en-US" smtClean="0"/>
              <a:t>を意味しています。これはかなり後で説明します。</a:t>
            </a:r>
            <a:endParaRPr kumimoji="1" lang="en-US" altLang="ja-JP" smtClean="0"/>
          </a:p>
          <a:p>
            <a:r>
              <a:rPr lang="ja-JP" altLang="en-US" smtClean="0"/>
              <a:t>先に、</a:t>
            </a:r>
            <a:r>
              <a:rPr lang="en-US" altLang="ja-JP" smtClean="0"/>
              <a:t>HIT_DATA</a:t>
            </a:r>
            <a:r>
              <a:rPr lang="ja-JP" altLang="en-US" smtClean="0"/>
              <a:t>型の細かな説明しますが、</a:t>
            </a:r>
            <a:r>
              <a:rPr lang="en-US" altLang="ja-JP" smtClean="0"/>
              <a:t>HIT_DATA</a:t>
            </a:r>
            <a:r>
              <a:rPr lang="ja-JP" altLang="en-US" smtClean="0"/>
              <a:t>が当たり判定の細かな詳細の情報を入れるところになります。</a:t>
            </a:r>
            <a:endParaRPr lang="en-US" altLang="ja-JP" smtClean="0"/>
          </a:p>
        </p:txBody>
      </p:sp>
    </p:spTree>
    <p:extLst>
      <p:ext uri="{BB962C8B-B14F-4D97-AF65-F5344CB8AC3E}">
        <p14:creationId xmlns:p14="http://schemas.microsoft.com/office/powerpoint/2010/main" val="93927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5881610" cy="646331"/>
          </a:xfrm>
          <a:prstGeom prst="rect">
            <a:avLst/>
          </a:prstGeom>
          <a:noFill/>
        </p:spPr>
        <p:txBody>
          <a:bodyPr wrap="none" rtlCol="0">
            <a:spAutoFit/>
          </a:bodyPr>
          <a:lstStyle/>
          <a:p>
            <a:r>
              <a:rPr kumimoji="1" lang="ja-JP" altLang="en-US" smtClean="0"/>
              <a:t>・</a:t>
            </a:r>
            <a:r>
              <a:rPr kumimoji="1" lang="en-US" altLang="ja-JP" smtClean="0"/>
              <a:t>HIT_DATA</a:t>
            </a:r>
            <a:r>
              <a:rPr kumimoji="1" lang="ja-JP" altLang="en-US" smtClean="0"/>
              <a:t>型を見る</a:t>
            </a:r>
            <a:endParaRPr kumimoji="1" lang="en-US" altLang="ja-JP" smtClean="0"/>
          </a:p>
          <a:p>
            <a:r>
              <a:rPr lang="ja-JP" altLang="en-US"/>
              <a:t>　</a:t>
            </a:r>
            <a:r>
              <a:rPr lang="en-US" altLang="ja-JP" smtClean="0"/>
              <a:t>HIT_DATA</a:t>
            </a:r>
            <a:r>
              <a:rPr lang="ja-JP" altLang="en-US" smtClean="0"/>
              <a:t>構造体は</a:t>
            </a:r>
            <a:r>
              <a:rPr lang="ja-JP" altLang="en-US"/>
              <a:t>HitBoxManager.</a:t>
            </a:r>
            <a:r>
              <a:rPr lang="ja-JP" altLang="en-US" smtClean="0"/>
              <a:t>hに記載されています。</a:t>
            </a:r>
            <a:endParaRPr lang="ja-JP" altLang="en-US"/>
          </a:p>
        </p:txBody>
      </p:sp>
      <p:sp>
        <p:nvSpPr>
          <p:cNvPr id="5" name="正方形/長方形 4"/>
          <p:cNvSpPr/>
          <p:nvPr/>
        </p:nvSpPr>
        <p:spPr>
          <a:xfrm>
            <a:off x="217738" y="945634"/>
            <a:ext cx="1799723" cy="369332"/>
          </a:xfrm>
          <a:prstGeom prst="rect">
            <a:avLst/>
          </a:prstGeom>
        </p:spPr>
        <p:txBody>
          <a:bodyPr wrap="none">
            <a:spAutoFit/>
          </a:bodyPr>
          <a:lstStyle/>
          <a:p>
            <a:r>
              <a:rPr lang="ja-JP" altLang="en-US"/>
              <a:t>HitBoxManager.h</a:t>
            </a:r>
          </a:p>
        </p:txBody>
      </p:sp>
      <p:pic>
        <p:nvPicPr>
          <p:cNvPr id="6" name="図 5"/>
          <p:cNvPicPr>
            <a:picLocks noChangeAspect="1"/>
          </p:cNvPicPr>
          <p:nvPr/>
        </p:nvPicPr>
        <p:blipFill>
          <a:blip r:embed="rId2"/>
          <a:stretch>
            <a:fillRect/>
          </a:stretch>
        </p:blipFill>
        <p:spPr>
          <a:xfrm>
            <a:off x="355599" y="1314966"/>
            <a:ext cx="5330045" cy="5225534"/>
          </a:xfrm>
          <a:prstGeom prst="rect">
            <a:avLst/>
          </a:prstGeom>
          <a:ln>
            <a:solidFill>
              <a:schemeClr val="tx1"/>
            </a:solidFill>
          </a:ln>
        </p:spPr>
      </p:pic>
      <p:cxnSp>
        <p:nvCxnSpPr>
          <p:cNvPr id="7" name="直線矢印コネクタ 6"/>
          <p:cNvCxnSpPr/>
          <p:nvPr/>
        </p:nvCxnSpPr>
        <p:spPr>
          <a:xfrm flipH="1">
            <a:off x="2183354" y="3568363"/>
            <a:ext cx="534446" cy="89203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607383" y="2091035"/>
            <a:ext cx="4828217" cy="1477328"/>
          </a:xfrm>
          <a:prstGeom prst="rect">
            <a:avLst/>
          </a:prstGeom>
          <a:solidFill>
            <a:schemeClr val="bg1"/>
          </a:solidFill>
          <a:ln>
            <a:solidFill>
              <a:schemeClr val="tx1"/>
            </a:solidFill>
          </a:ln>
        </p:spPr>
        <p:txBody>
          <a:bodyPr wrap="square" rtlCol="0">
            <a:spAutoFit/>
          </a:bodyPr>
          <a:lstStyle/>
          <a:p>
            <a:r>
              <a:rPr kumimoji="1" lang="ja-JP" altLang="en-US" smtClean="0"/>
              <a:t>ここに構造体が宣言されています。</a:t>
            </a:r>
            <a:endParaRPr kumimoji="1" lang="en-US" altLang="ja-JP" smtClean="0"/>
          </a:p>
          <a:p>
            <a:r>
              <a:rPr lang="en-US" altLang="ja-JP" smtClean="0"/>
              <a:t>Member</a:t>
            </a:r>
            <a:r>
              <a:rPr lang="ja-JP" altLang="en-US" smtClean="0"/>
              <a:t>変数の</a:t>
            </a:r>
            <a:r>
              <a:rPr lang="en-US" altLang="ja-JP" smtClean="0"/>
              <a:t>Comment</a:t>
            </a:r>
            <a:r>
              <a:rPr lang="ja-JP" altLang="en-US" smtClean="0"/>
              <a:t>の見ればわかると思いますがこの</a:t>
            </a:r>
            <a:r>
              <a:rPr lang="en-US" altLang="ja-JP" smtClean="0"/>
              <a:t>library</a:t>
            </a:r>
            <a:r>
              <a:rPr lang="ja-JP" altLang="en-US" smtClean="0"/>
              <a:t>の当たり判定は、当たった相手との距離や角度と言った情報を自動的に取得してくれます。</a:t>
            </a:r>
            <a:endParaRPr lang="en-US" altLang="ja-JP" smtClean="0"/>
          </a:p>
        </p:txBody>
      </p:sp>
      <p:pic>
        <p:nvPicPr>
          <p:cNvPr id="12" name="図 11"/>
          <p:cNvPicPr>
            <a:picLocks noChangeAspect="1"/>
          </p:cNvPicPr>
          <p:nvPr/>
        </p:nvPicPr>
        <p:blipFill>
          <a:blip r:embed="rId3"/>
          <a:stretch>
            <a:fillRect/>
          </a:stretch>
        </p:blipFill>
        <p:spPr>
          <a:xfrm>
            <a:off x="6586191" y="1314966"/>
            <a:ext cx="4258422" cy="479425"/>
          </a:xfrm>
          <a:prstGeom prst="rect">
            <a:avLst/>
          </a:prstGeom>
          <a:ln>
            <a:solidFill>
              <a:schemeClr val="tx1"/>
            </a:solidFill>
          </a:ln>
        </p:spPr>
      </p:pic>
      <p:pic>
        <p:nvPicPr>
          <p:cNvPr id="13" name="図 12"/>
          <p:cNvPicPr>
            <a:picLocks noChangeAspect="1"/>
          </p:cNvPicPr>
          <p:nvPr/>
        </p:nvPicPr>
        <p:blipFill>
          <a:blip r:embed="rId4"/>
          <a:stretch>
            <a:fillRect/>
          </a:stretch>
        </p:blipFill>
        <p:spPr>
          <a:xfrm>
            <a:off x="6823492" y="4661941"/>
            <a:ext cx="754062" cy="924793"/>
          </a:xfrm>
          <a:prstGeom prst="rect">
            <a:avLst/>
          </a:prstGeom>
          <a:noFill/>
          <a:ln>
            <a:solidFill>
              <a:schemeClr val="tx1"/>
            </a:solidFill>
          </a:ln>
        </p:spPr>
      </p:pic>
      <p:pic>
        <p:nvPicPr>
          <p:cNvPr id="14" name="図 13"/>
          <p:cNvPicPr>
            <a:picLocks noChangeAspect="1"/>
          </p:cNvPicPr>
          <p:nvPr/>
        </p:nvPicPr>
        <p:blipFill>
          <a:blip r:embed="rId5"/>
          <a:stretch>
            <a:fillRect/>
          </a:stretch>
        </p:blipFill>
        <p:spPr>
          <a:xfrm>
            <a:off x="7607300" y="4661941"/>
            <a:ext cx="803591" cy="942673"/>
          </a:xfrm>
          <a:prstGeom prst="rect">
            <a:avLst/>
          </a:prstGeom>
          <a:noFill/>
          <a:ln>
            <a:solidFill>
              <a:schemeClr val="tx1"/>
            </a:solidFill>
          </a:ln>
        </p:spPr>
      </p:pic>
      <p:pic>
        <p:nvPicPr>
          <p:cNvPr id="15" name="図 14"/>
          <p:cNvPicPr>
            <a:picLocks noChangeAspect="1"/>
          </p:cNvPicPr>
          <p:nvPr/>
        </p:nvPicPr>
        <p:blipFill>
          <a:blip r:embed="rId5"/>
          <a:stretch>
            <a:fillRect/>
          </a:stretch>
        </p:blipFill>
        <p:spPr>
          <a:xfrm flipH="1">
            <a:off x="6814700" y="5613118"/>
            <a:ext cx="736600" cy="942673"/>
          </a:xfrm>
          <a:prstGeom prst="rect">
            <a:avLst/>
          </a:prstGeom>
          <a:noFill/>
          <a:ln>
            <a:solidFill>
              <a:schemeClr val="tx1"/>
            </a:solidFill>
          </a:ln>
        </p:spPr>
      </p:pic>
      <p:cxnSp>
        <p:nvCxnSpPr>
          <p:cNvPr id="16" name="直線矢印コネクタ 15"/>
          <p:cNvCxnSpPr/>
          <p:nvPr/>
        </p:nvCxnSpPr>
        <p:spPr>
          <a:xfrm>
            <a:off x="7264964" y="5180878"/>
            <a:ext cx="744131" cy="598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7221100" y="5180878"/>
            <a:ext cx="0" cy="95840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角丸四角形吹き出し 17"/>
          <p:cNvSpPr/>
          <p:nvPr/>
        </p:nvSpPr>
        <p:spPr>
          <a:xfrm>
            <a:off x="6480202" y="1899984"/>
            <a:ext cx="5191098" cy="2362087"/>
          </a:xfrm>
          <a:prstGeom prst="wedgeRoundRectCallout">
            <a:avLst>
              <a:gd name="adj1" fmla="val -37126"/>
              <a:gd name="adj2" fmla="val 653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mtClean="0"/>
              <a:t>hit_data[0]=</a:t>
            </a:r>
          </a:p>
          <a:p>
            <a:endParaRPr lang="en-US" altLang="ja-JP" smtClean="0"/>
          </a:p>
          <a:p>
            <a:endParaRPr lang="en-US" altLang="ja-JP" smtClean="0"/>
          </a:p>
          <a:p>
            <a:r>
              <a:rPr lang="en-US" altLang="ja-JP" smtClean="0"/>
              <a:t>Hit_data[1]=</a:t>
            </a:r>
          </a:p>
          <a:p>
            <a:pPr algn="ctr"/>
            <a:endParaRPr kumimoji="1" lang="ja-JP" altLang="en-US" smtClean="0"/>
          </a:p>
        </p:txBody>
      </p:sp>
      <p:sp>
        <p:nvSpPr>
          <p:cNvPr id="21" name="角丸四角形 20"/>
          <p:cNvSpPr/>
          <p:nvPr/>
        </p:nvSpPr>
        <p:spPr>
          <a:xfrm>
            <a:off x="7835900" y="2072014"/>
            <a:ext cx="3327400" cy="880765"/>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chemeClr val="tx1"/>
                </a:solidFill>
              </a:rPr>
              <a:t>n=OBJ_ENEMY,r=0,s=63</a:t>
            </a:r>
            <a:endParaRPr kumimoji="1" lang="ja-JP" altLang="en-US" smtClean="0">
              <a:solidFill>
                <a:schemeClr val="tx1"/>
              </a:solidFill>
            </a:endParaRPr>
          </a:p>
        </p:txBody>
      </p:sp>
      <p:sp>
        <p:nvSpPr>
          <p:cNvPr id="22" name="角丸四角形 21"/>
          <p:cNvSpPr/>
          <p:nvPr/>
        </p:nvSpPr>
        <p:spPr>
          <a:xfrm>
            <a:off x="7835900" y="2971800"/>
            <a:ext cx="3327400" cy="880765"/>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chemeClr val="tx1"/>
                </a:solidFill>
              </a:rPr>
              <a:t>n=OBJ_ENEMY,r=270,s=63</a:t>
            </a:r>
            <a:endParaRPr kumimoji="1" lang="ja-JP" altLang="en-US" smtClean="0">
              <a:solidFill>
                <a:schemeClr val="tx1"/>
              </a:solidFill>
            </a:endParaRPr>
          </a:p>
        </p:txBody>
      </p:sp>
      <p:sp>
        <p:nvSpPr>
          <p:cNvPr id="23" name="テキスト ボックス 22"/>
          <p:cNvSpPr txBox="1"/>
          <p:nvPr/>
        </p:nvSpPr>
        <p:spPr>
          <a:xfrm>
            <a:off x="6480202" y="945634"/>
            <a:ext cx="415498" cy="369332"/>
          </a:xfrm>
          <a:prstGeom prst="rect">
            <a:avLst/>
          </a:prstGeom>
          <a:noFill/>
        </p:spPr>
        <p:txBody>
          <a:bodyPr wrap="none" rtlCol="0">
            <a:spAutoFit/>
          </a:bodyPr>
          <a:lstStyle/>
          <a:p>
            <a:r>
              <a:rPr lang="ja-JP" altLang="en-US"/>
              <a:t>例</a:t>
            </a:r>
            <a:endParaRPr kumimoji="1" lang="ja-JP" altLang="en-US"/>
          </a:p>
        </p:txBody>
      </p:sp>
      <p:sp>
        <p:nvSpPr>
          <p:cNvPr id="24" name="テキスト ボックス 23"/>
          <p:cNvSpPr txBox="1"/>
          <p:nvPr/>
        </p:nvSpPr>
        <p:spPr>
          <a:xfrm>
            <a:off x="7957700" y="6031038"/>
            <a:ext cx="3462807" cy="369332"/>
          </a:xfrm>
          <a:prstGeom prst="rect">
            <a:avLst/>
          </a:prstGeom>
          <a:noFill/>
        </p:spPr>
        <p:txBody>
          <a:bodyPr wrap="none" rtlCol="0">
            <a:spAutoFit/>
          </a:bodyPr>
          <a:lstStyle/>
          <a:p>
            <a:r>
              <a:rPr kumimoji="1" lang="ja-JP" altLang="en-US" smtClean="0"/>
              <a:t>このように情報を取ることができる</a:t>
            </a:r>
            <a:endParaRPr kumimoji="1" lang="ja-JP" altLang="en-US"/>
          </a:p>
        </p:txBody>
      </p:sp>
    </p:spTree>
    <p:extLst>
      <p:ext uri="{BB962C8B-B14F-4D97-AF65-F5344CB8AC3E}">
        <p14:creationId xmlns:p14="http://schemas.microsoft.com/office/powerpoint/2010/main" val="185879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020652" cy="369332"/>
          </a:xfrm>
          <a:prstGeom prst="rect">
            <a:avLst/>
          </a:prstGeom>
          <a:noFill/>
        </p:spPr>
        <p:txBody>
          <a:bodyPr wrap="none" rtlCol="0">
            <a:spAutoFit/>
          </a:bodyPr>
          <a:lstStyle/>
          <a:p>
            <a:r>
              <a:rPr kumimoji="1" lang="ja-JP" altLang="en-US" smtClean="0"/>
              <a:t>・敵の左右に当たると主人公は押される</a:t>
            </a:r>
            <a:endParaRPr kumimoji="1" lang="ja-JP" altLang="en-US"/>
          </a:p>
        </p:txBody>
      </p:sp>
      <p:pic>
        <p:nvPicPr>
          <p:cNvPr id="5" name="図 4"/>
          <p:cNvPicPr>
            <a:picLocks noChangeAspect="1"/>
          </p:cNvPicPr>
          <p:nvPr/>
        </p:nvPicPr>
        <p:blipFill>
          <a:blip r:embed="rId2"/>
          <a:stretch>
            <a:fillRect/>
          </a:stretch>
        </p:blipFill>
        <p:spPr>
          <a:xfrm>
            <a:off x="267250" y="458231"/>
            <a:ext cx="4837067" cy="5828269"/>
          </a:xfrm>
          <a:prstGeom prst="rect">
            <a:avLst/>
          </a:prstGeom>
          <a:ln>
            <a:solidFill>
              <a:schemeClr val="tx1"/>
            </a:solidFill>
          </a:ln>
        </p:spPr>
      </p:pic>
      <p:cxnSp>
        <p:nvCxnSpPr>
          <p:cNvPr id="6" name="直線矢印コネクタ 5"/>
          <p:cNvCxnSpPr/>
          <p:nvPr/>
        </p:nvCxnSpPr>
        <p:spPr>
          <a:xfrm flipH="1">
            <a:off x="3505200" y="1397000"/>
            <a:ext cx="2019300" cy="76200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5524500" y="1193800"/>
            <a:ext cx="5883342" cy="2031325"/>
          </a:xfrm>
          <a:prstGeom prst="rect">
            <a:avLst/>
          </a:prstGeom>
          <a:noFill/>
        </p:spPr>
        <p:txBody>
          <a:bodyPr wrap="none" rtlCol="0">
            <a:spAutoFit/>
          </a:bodyPr>
          <a:lstStyle/>
          <a:p>
            <a:r>
              <a:rPr lang="ja-JP" altLang="en-US" smtClean="0"/>
              <a:t>追加：</a:t>
            </a:r>
            <a:r>
              <a:rPr lang="en-US" altLang="ja-JP" smtClean="0"/>
              <a:t>hitdata[0]-&gt;r</a:t>
            </a:r>
            <a:r>
              <a:rPr lang="ja-JP" altLang="en-US" smtClean="0"/>
              <a:t>に当たった相手との角度があるので、</a:t>
            </a:r>
            <a:endParaRPr lang="en-US" altLang="ja-JP" smtClean="0"/>
          </a:p>
          <a:p>
            <a:r>
              <a:rPr lang="ja-JP" altLang="en-US" smtClean="0"/>
              <a:t>その角度から左右を判定しています。</a:t>
            </a:r>
            <a:endParaRPr lang="en-US" altLang="ja-JP" smtClean="0"/>
          </a:p>
          <a:p>
            <a:r>
              <a:rPr kumimoji="1" lang="ja-JP" altLang="en-US" smtClean="0"/>
              <a:t>まだ、敵は</a:t>
            </a:r>
            <a:r>
              <a:rPr kumimoji="1" lang="en-US" altLang="ja-JP" smtClean="0"/>
              <a:t>1</a:t>
            </a:r>
            <a:r>
              <a:rPr kumimoji="1" lang="ja-JP" altLang="en-US" smtClean="0"/>
              <a:t>体しかいないので</a:t>
            </a:r>
            <a:r>
              <a:rPr kumimoji="1" lang="en-US" altLang="ja-JP" smtClean="0"/>
              <a:t>[0]</a:t>
            </a:r>
            <a:r>
              <a:rPr kumimoji="1" lang="ja-JP" altLang="en-US" smtClean="0"/>
              <a:t>のみしか調べていません。</a:t>
            </a:r>
            <a:endParaRPr kumimoji="1" lang="en-US" altLang="ja-JP" smtClean="0"/>
          </a:p>
          <a:p>
            <a:endParaRPr lang="en-US" altLang="ja-JP"/>
          </a:p>
          <a:p>
            <a:r>
              <a:rPr kumimoji="1" lang="ja-JP" altLang="en-US" smtClean="0"/>
              <a:t>壁と挟まると本来は強制的に下に落とせば良いので</a:t>
            </a:r>
            <a:endParaRPr kumimoji="1" lang="en-US" altLang="ja-JP" smtClean="0"/>
          </a:p>
          <a:p>
            <a:r>
              <a:rPr lang="ja-JP" altLang="en-US"/>
              <a:t>今</a:t>
            </a:r>
            <a:r>
              <a:rPr lang="ja-JP" altLang="en-US" smtClean="0"/>
              <a:t>は</a:t>
            </a:r>
            <a:r>
              <a:rPr kumimoji="1" lang="ja-JP" altLang="en-US" smtClean="0"/>
              <a:t>ブルブルになりますが、指南書終了後にブルブルしな</a:t>
            </a:r>
            <a:endParaRPr kumimoji="1" lang="en-US" altLang="ja-JP" smtClean="0"/>
          </a:p>
          <a:p>
            <a:r>
              <a:rPr kumimoji="1" lang="ja-JP" altLang="en-US" smtClean="0"/>
              <a:t>いように</a:t>
            </a:r>
            <a:r>
              <a:rPr lang="ja-JP" altLang="en-US" smtClean="0"/>
              <a:t>直してみてください。</a:t>
            </a:r>
            <a:endParaRPr kumimoji="1" lang="en-US" altLang="ja-JP"/>
          </a:p>
        </p:txBody>
      </p:sp>
    </p:spTree>
    <p:extLst>
      <p:ext uri="{BB962C8B-B14F-4D97-AF65-F5344CB8AC3E}">
        <p14:creationId xmlns:p14="http://schemas.microsoft.com/office/powerpoint/2010/main" val="391315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813818" cy="923330"/>
          </a:xfrm>
          <a:prstGeom prst="rect">
            <a:avLst/>
          </a:prstGeom>
          <a:noFill/>
        </p:spPr>
        <p:txBody>
          <a:bodyPr wrap="none" rtlCol="0">
            <a:spAutoFit/>
          </a:bodyPr>
          <a:lstStyle/>
          <a:p>
            <a:r>
              <a:rPr lang="ja-JP" altLang="en-US" smtClean="0"/>
              <a:t>・敵の頭に乗る</a:t>
            </a:r>
            <a:endParaRPr lang="en-US" altLang="ja-JP" smtClean="0"/>
          </a:p>
          <a:p>
            <a:r>
              <a:rPr kumimoji="1" lang="ja-JP" altLang="en-US" smtClean="0"/>
              <a:t>　　　　　　　　　　　　　　　</a:t>
            </a:r>
            <a:r>
              <a:rPr lang="ja-JP" altLang="en-US" sz="1050" smtClean="0"/>
              <a:t>ﾁｬﾚﾝｼﾞ</a:t>
            </a:r>
            <a:r>
              <a:rPr kumimoji="1" lang="ja-JP" altLang="en-US"/>
              <a:t>　</a:t>
            </a:r>
            <a:endParaRPr kumimoji="1" lang="en-US" altLang="ja-JP" smtClean="0"/>
          </a:p>
          <a:p>
            <a:r>
              <a:rPr kumimoji="1" lang="ja-JP" altLang="en-US" smtClean="0"/>
              <a:t>今度は敵の頭に乗るに</a:t>
            </a:r>
            <a:r>
              <a:rPr kumimoji="1" lang="en-US" altLang="ja-JP" smtClean="0"/>
              <a:t>challenge</a:t>
            </a:r>
            <a:r>
              <a:rPr kumimoji="1" lang="ja-JP" altLang="en-US" smtClean="0"/>
              <a:t>してみましょう。</a:t>
            </a:r>
            <a:endParaRPr kumimoji="1" lang="en-US" altLang="ja-JP" smtClean="0"/>
          </a:p>
        </p:txBody>
      </p:sp>
      <p:pic>
        <p:nvPicPr>
          <p:cNvPr id="5" name="図 4"/>
          <p:cNvPicPr>
            <a:picLocks noChangeAspect="1"/>
          </p:cNvPicPr>
          <p:nvPr/>
        </p:nvPicPr>
        <p:blipFill>
          <a:blip r:embed="rId2"/>
          <a:stretch>
            <a:fillRect/>
          </a:stretch>
        </p:blipFill>
        <p:spPr>
          <a:xfrm>
            <a:off x="6981765" y="341485"/>
            <a:ext cx="754062" cy="924793"/>
          </a:xfrm>
          <a:prstGeom prst="rect">
            <a:avLst/>
          </a:prstGeom>
          <a:noFill/>
          <a:ln>
            <a:solidFill>
              <a:schemeClr val="tx1"/>
            </a:solidFill>
          </a:ln>
        </p:spPr>
      </p:pic>
      <p:pic>
        <p:nvPicPr>
          <p:cNvPr id="6" name="図 5"/>
          <p:cNvPicPr>
            <a:picLocks noChangeAspect="1"/>
          </p:cNvPicPr>
          <p:nvPr/>
        </p:nvPicPr>
        <p:blipFill>
          <a:blip r:embed="rId3"/>
          <a:stretch>
            <a:fillRect/>
          </a:stretch>
        </p:blipFill>
        <p:spPr>
          <a:xfrm flipH="1">
            <a:off x="7358796" y="1292662"/>
            <a:ext cx="736600" cy="942673"/>
          </a:xfrm>
          <a:prstGeom prst="rect">
            <a:avLst/>
          </a:prstGeom>
          <a:noFill/>
          <a:ln>
            <a:solidFill>
              <a:schemeClr val="tx1"/>
            </a:solidFill>
          </a:ln>
        </p:spPr>
      </p:pic>
      <p:cxnSp>
        <p:nvCxnSpPr>
          <p:cNvPr id="7" name="直線矢印コネクタ 6"/>
          <p:cNvCxnSpPr/>
          <p:nvPr/>
        </p:nvCxnSpPr>
        <p:spPr>
          <a:xfrm>
            <a:off x="8095396" y="1758011"/>
            <a:ext cx="744131" cy="5987"/>
          </a:xfrm>
          <a:prstGeom prst="straightConnector1">
            <a:avLst/>
          </a:prstGeom>
          <a:ln w="476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7751061" y="818331"/>
            <a:ext cx="744131" cy="5987"/>
          </a:xfrm>
          <a:prstGeom prst="straightConnector1">
            <a:avLst/>
          </a:prstGeom>
          <a:ln w="4762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67" y="923330"/>
            <a:ext cx="6981398" cy="369332"/>
          </a:xfrm>
          <a:prstGeom prst="rect">
            <a:avLst/>
          </a:prstGeom>
          <a:noFill/>
        </p:spPr>
        <p:txBody>
          <a:bodyPr wrap="none" rtlCol="0">
            <a:spAutoFit/>
          </a:bodyPr>
          <a:lstStyle/>
          <a:p>
            <a:r>
              <a:rPr kumimoji="1" lang="ja-JP" altLang="en-US" smtClean="0"/>
              <a:t>主人公は敵の頭に乗ると、向きと関係なく敵と同じ方向に勝手に進む</a:t>
            </a:r>
            <a:endParaRPr kumimoji="1" lang="ja-JP" altLang="en-US"/>
          </a:p>
        </p:txBody>
      </p:sp>
      <p:pic>
        <p:nvPicPr>
          <p:cNvPr id="2" name="図 1"/>
          <p:cNvPicPr>
            <a:picLocks noChangeAspect="1"/>
          </p:cNvPicPr>
          <p:nvPr/>
        </p:nvPicPr>
        <p:blipFill>
          <a:blip r:embed="rId4"/>
          <a:stretch>
            <a:fillRect/>
          </a:stretch>
        </p:blipFill>
        <p:spPr>
          <a:xfrm>
            <a:off x="90487" y="3213311"/>
            <a:ext cx="5467417" cy="3530389"/>
          </a:xfrm>
          <a:prstGeom prst="rect">
            <a:avLst/>
          </a:prstGeom>
          <a:ln>
            <a:solidFill>
              <a:schemeClr val="tx1"/>
            </a:solidFill>
          </a:ln>
        </p:spPr>
      </p:pic>
      <p:sp>
        <p:nvSpPr>
          <p:cNvPr id="3" name="テキスト ボックス 2"/>
          <p:cNvSpPr txBox="1"/>
          <p:nvPr/>
        </p:nvSpPr>
        <p:spPr>
          <a:xfrm>
            <a:off x="90487" y="2235335"/>
            <a:ext cx="4062331" cy="646331"/>
          </a:xfrm>
          <a:prstGeom prst="rect">
            <a:avLst/>
          </a:prstGeom>
          <a:noFill/>
        </p:spPr>
        <p:txBody>
          <a:bodyPr wrap="none" rtlCol="0">
            <a:spAutoFit/>
          </a:bodyPr>
          <a:lstStyle/>
          <a:p>
            <a:r>
              <a:rPr kumimoji="1" lang="ja-JP" altLang="en-US" smtClean="0"/>
              <a:t>・角度を見て、頭に乗っていることを確認</a:t>
            </a:r>
            <a:endParaRPr kumimoji="1" lang="en-US" altLang="ja-JP" smtClean="0"/>
          </a:p>
          <a:p>
            <a:r>
              <a:rPr lang="ja-JP" altLang="en-US"/>
              <a:t>　</a:t>
            </a:r>
            <a:r>
              <a:rPr lang="ja-JP" altLang="en-US" smtClean="0"/>
              <a:t>とりあえず乗せる事を考えましょう。</a:t>
            </a:r>
            <a:endParaRPr kumimoji="1" lang="ja-JP" altLang="en-US"/>
          </a:p>
        </p:txBody>
      </p:sp>
      <p:cxnSp>
        <p:nvCxnSpPr>
          <p:cNvPr id="10" name="直線矢印コネクタ 9"/>
          <p:cNvCxnSpPr/>
          <p:nvPr/>
        </p:nvCxnSpPr>
        <p:spPr>
          <a:xfrm flipH="1">
            <a:off x="2286000" y="3213311"/>
            <a:ext cx="3683000" cy="87608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5969000" y="3028645"/>
            <a:ext cx="6081858" cy="646331"/>
          </a:xfrm>
          <a:prstGeom prst="rect">
            <a:avLst/>
          </a:prstGeom>
          <a:noFill/>
        </p:spPr>
        <p:txBody>
          <a:bodyPr wrap="none" rtlCol="0">
            <a:spAutoFit/>
          </a:bodyPr>
          <a:lstStyle/>
          <a:p>
            <a:r>
              <a:rPr kumimoji="1" lang="ja-JP" altLang="en-US" smtClean="0"/>
              <a:t>追加：</a:t>
            </a:r>
            <a:r>
              <a:rPr kumimoji="1" lang="en-US" altLang="ja-JP" smtClean="0"/>
              <a:t>jump</a:t>
            </a:r>
            <a:r>
              <a:rPr kumimoji="1" lang="ja-JP" altLang="en-US" smtClean="0"/>
              <a:t>してる（</a:t>
            </a:r>
            <a:r>
              <a:rPr kumimoji="1" lang="en-US" altLang="ja-JP" smtClean="0"/>
              <a:t>m_vy</a:t>
            </a:r>
            <a:r>
              <a:rPr kumimoji="1" lang="ja-JP" altLang="en-US" smtClean="0"/>
              <a:t>に－値がある）場合は、頭に乗る事は</a:t>
            </a:r>
            <a:endParaRPr kumimoji="1" lang="en-US" altLang="ja-JP" smtClean="0"/>
          </a:p>
          <a:p>
            <a:r>
              <a:rPr lang="ja-JP" altLang="en-US"/>
              <a:t>無</a:t>
            </a:r>
            <a:r>
              <a:rPr lang="ja-JP" altLang="en-US" smtClean="0"/>
              <a:t>いので無視する</a:t>
            </a:r>
            <a:endParaRPr kumimoji="1" lang="ja-JP" altLang="en-US"/>
          </a:p>
        </p:txBody>
      </p:sp>
      <p:cxnSp>
        <p:nvCxnSpPr>
          <p:cNvPr id="15" name="直線矢印コネクタ 14"/>
          <p:cNvCxnSpPr/>
          <p:nvPr/>
        </p:nvCxnSpPr>
        <p:spPr>
          <a:xfrm flipH="1">
            <a:off x="5098302" y="4421045"/>
            <a:ext cx="870698" cy="55746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5969000" y="4265473"/>
            <a:ext cx="6217471" cy="923330"/>
          </a:xfrm>
          <a:prstGeom prst="rect">
            <a:avLst/>
          </a:prstGeom>
          <a:noFill/>
        </p:spPr>
        <p:txBody>
          <a:bodyPr wrap="none" rtlCol="0">
            <a:spAutoFit/>
          </a:bodyPr>
          <a:lstStyle/>
          <a:p>
            <a:r>
              <a:rPr kumimoji="1" lang="ja-JP" altLang="en-US" smtClean="0"/>
              <a:t>追加：敵に乗る部分ですが、基本的には</a:t>
            </a:r>
            <a:r>
              <a:rPr kumimoji="1" lang="en-US" altLang="ja-JP" smtClean="0"/>
              <a:t>block</a:t>
            </a:r>
            <a:r>
              <a:rPr kumimoji="1" lang="ja-JP" altLang="en-US" smtClean="0"/>
              <a:t>の時と変わりは</a:t>
            </a:r>
            <a:endParaRPr kumimoji="1" lang="en-US" altLang="ja-JP" smtClean="0"/>
          </a:p>
          <a:p>
            <a:r>
              <a:rPr lang="ja-JP" altLang="en-US" smtClean="0"/>
              <a:t>ありません。自由落下をしないようして、</a:t>
            </a:r>
            <a:r>
              <a:rPr lang="en-US" altLang="ja-JP" smtClean="0"/>
              <a:t>m_hit_down</a:t>
            </a:r>
            <a:r>
              <a:rPr lang="ja-JP" altLang="en-US" smtClean="0"/>
              <a:t>を</a:t>
            </a:r>
            <a:r>
              <a:rPr lang="en-US" altLang="ja-JP" smtClean="0">
                <a:solidFill>
                  <a:srgbClr val="0070C0"/>
                </a:solidFill>
              </a:rPr>
              <a:t>true</a:t>
            </a:r>
            <a:r>
              <a:rPr lang="ja-JP" altLang="en-US" smtClean="0"/>
              <a:t>する</a:t>
            </a:r>
            <a:endParaRPr lang="en-US" altLang="ja-JP" smtClean="0"/>
          </a:p>
          <a:p>
            <a:r>
              <a:rPr kumimoji="1" lang="en-US" altLang="ja-JP" smtClean="0"/>
              <a:t>Jump</a:t>
            </a:r>
            <a:r>
              <a:rPr kumimoji="1" lang="ja-JP" altLang="en-US" smtClean="0"/>
              <a:t>可能にしてるだけです。</a:t>
            </a:r>
            <a:endParaRPr kumimoji="1" lang="ja-JP" altLang="en-US"/>
          </a:p>
        </p:txBody>
      </p:sp>
      <p:sp>
        <p:nvSpPr>
          <p:cNvPr id="20" name="テキスト ボックス 19"/>
          <p:cNvSpPr txBox="1"/>
          <p:nvPr/>
        </p:nvSpPr>
        <p:spPr>
          <a:xfrm>
            <a:off x="5718176" y="5478392"/>
            <a:ext cx="6473824" cy="1200329"/>
          </a:xfrm>
          <a:prstGeom prst="rect">
            <a:avLst/>
          </a:prstGeom>
          <a:noFill/>
        </p:spPr>
        <p:txBody>
          <a:bodyPr wrap="none" rtlCol="0">
            <a:spAutoFit/>
          </a:bodyPr>
          <a:lstStyle/>
          <a:p>
            <a:r>
              <a:rPr lang="en-US" altLang="ja-JP" smtClean="0"/>
              <a:t>Point</a:t>
            </a:r>
            <a:r>
              <a:rPr lang="ja-JP" altLang="en-US" smtClean="0"/>
              <a:t>：</a:t>
            </a:r>
            <a:r>
              <a:rPr lang="en-US" altLang="ja-JP" smtClean="0"/>
              <a:t>jumpButton</a:t>
            </a:r>
            <a:r>
              <a:rPr lang="ja-JP" altLang="en-US" smtClean="0"/>
              <a:t>を押してもすぐに</a:t>
            </a:r>
            <a:r>
              <a:rPr lang="en-US" altLang="ja-JP" smtClean="0"/>
              <a:t>jump</a:t>
            </a:r>
            <a:r>
              <a:rPr lang="ja-JP" altLang="en-US" smtClean="0"/>
              <a:t>する事がなく、当たり判定</a:t>
            </a:r>
            <a:endParaRPr lang="en-US" altLang="ja-JP" smtClean="0"/>
          </a:p>
          <a:p>
            <a:r>
              <a:rPr lang="ja-JP" altLang="en-US" smtClean="0"/>
              <a:t>の処理が入ってから位置に加算なので注意！</a:t>
            </a:r>
            <a:endParaRPr lang="en-US" altLang="ja-JP" smtClean="0"/>
          </a:p>
          <a:p>
            <a:r>
              <a:rPr lang="ja-JP" altLang="en-US" smtClean="0"/>
              <a:t>その注意を生かすために</a:t>
            </a:r>
            <a:r>
              <a:rPr lang="en-US" altLang="ja-JP" smtClean="0"/>
              <a:t>if</a:t>
            </a:r>
            <a:r>
              <a:rPr lang="ja-JP" altLang="en-US" smtClean="0"/>
              <a:t>文で回避している</a:t>
            </a:r>
            <a:endParaRPr lang="en-US" altLang="ja-JP"/>
          </a:p>
          <a:p>
            <a:r>
              <a:rPr lang="ja-JP" altLang="en-US" smtClean="0"/>
              <a:t>↑</a:t>
            </a:r>
            <a:r>
              <a:rPr lang="en-US" altLang="ja-JP" smtClean="0"/>
              <a:t>ActionMethod</a:t>
            </a:r>
            <a:r>
              <a:rPr lang="ja-JP" altLang="en-US" smtClean="0"/>
              <a:t>二週目を意識しないとなかなか</a:t>
            </a:r>
            <a:r>
              <a:rPr lang="en-US" altLang="ja-JP" smtClean="0"/>
              <a:t>Error</a:t>
            </a:r>
            <a:r>
              <a:rPr lang="ja-JP" altLang="en-US" smtClean="0"/>
              <a:t>が取れない</a:t>
            </a:r>
            <a:endParaRPr lang="en-US" altLang="ja-JP" smtClean="0"/>
          </a:p>
        </p:txBody>
      </p:sp>
    </p:spTree>
    <p:extLst>
      <p:ext uri="{BB962C8B-B14F-4D97-AF65-F5344CB8AC3E}">
        <p14:creationId xmlns:p14="http://schemas.microsoft.com/office/powerpoint/2010/main" val="1051763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298110" cy="923330"/>
          </a:xfrm>
          <a:prstGeom prst="rect">
            <a:avLst/>
          </a:prstGeom>
          <a:noFill/>
        </p:spPr>
        <p:txBody>
          <a:bodyPr wrap="none" rtlCol="0">
            <a:spAutoFit/>
          </a:bodyPr>
          <a:lstStyle/>
          <a:p>
            <a:r>
              <a:rPr kumimoji="1" lang="ja-JP" altLang="en-US" smtClean="0"/>
              <a:t>・敵の移動方向に影響を受ける主人公</a:t>
            </a:r>
            <a:endParaRPr kumimoji="1" lang="en-US" altLang="ja-JP" smtClean="0"/>
          </a:p>
          <a:p>
            <a:r>
              <a:rPr lang="ja-JP" altLang="en-US"/>
              <a:t>　</a:t>
            </a:r>
            <a:r>
              <a:rPr lang="ja-JP" altLang="en-US" smtClean="0"/>
              <a:t>主人公が敵の頭に乗っていると言うことは、主人公は敵の移動方向を影響を受ける事になります。それを</a:t>
            </a:r>
            <a:r>
              <a:rPr lang="en-US" altLang="ja-JP" smtClean="0"/>
              <a:t>program</a:t>
            </a:r>
            <a:r>
              <a:rPr lang="ja-JP" altLang="en-US" smtClean="0"/>
              <a:t>に書き込み</a:t>
            </a:r>
            <a:endParaRPr lang="en-US" altLang="ja-JP" smtClean="0"/>
          </a:p>
          <a:p>
            <a:r>
              <a:rPr kumimoji="1" lang="ja-JP" altLang="en-US" smtClean="0"/>
              <a:t>ましょう。</a:t>
            </a:r>
            <a:endParaRPr kumimoji="1" lang="en-US" altLang="ja-JP" smtClean="0"/>
          </a:p>
        </p:txBody>
      </p:sp>
      <p:sp>
        <p:nvSpPr>
          <p:cNvPr id="9" name="テキスト ボックス 8"/>
          <p:cNvSpPr txBox="1"/>
          <p:nvPr/>
        </p:nvSpPr>
        <p:spPr>
          <a:xfrm>
            <a:off x="4537412" y="1190467"/>
            <a:ext cx="5256567" cy="369332"/>
          </a:xfrm>
          <a:prstGeom prst="rect">
            <a:avLst/>
          </a:prstGeom>
          <a:noFill/>
        </p:spPr>
        <p:txBody>
          <a:bodyPr wrap="none" rtlCol="0">
            <a:spAutoFit/>
          </a:bodyPr>
          <a:lstStyle/>
          <a:p>
            <a:r>
              <a:rPr kumimoji="1" lang="ja-JP" altLang="en-US" smtClean="0"/>
              <a:t>追加：敵の移動方向が欲しいので取れるようにする。</a:t>
            </a:r>
            <a:endParaRPr kumimoji="1" lang="ja-JP" altLang="en-US"/>
          </a:p>
        </p:txBody>
      </p:sp>
      <p:sp>
        <p:nvSpPr>
          <p:cNvPr id="10" name="正方形/長方形 9"/>
          <p:cNvSpPr/>
          <p:nvPr/>
        </p:nvSpPr>
        <p:spPr>
          <a:xfrm>
            <a:off x="68599" y="821135"/>
            <a:ext cx="1311321" cy="369332"/>
          </a:xfrm>
          <a:prstGeom prst="rect">
            <a:avLst/>
          </a:prstGeom>
        </p:spPr>
        <p:txBody>
          <a:bodyPr wrap="none">
            <a:spAutoFit/>
          </a:bodyPr>
          <a:lstStyle/>
          <a:p>
            <a:r>
              <a:rPr lang="ja-JP" altLang="en-US"/>
              <a:t>ObjEnemy.h</a:t>
            </a:r>
          </a:p>
        </p:txBody>
      </p:sp>
      <p:pic>
        <p:nvPicPr>
          <p:cNvPr id="12" name="図 11"/>
          <p:cNvPicPr>
            <a:picLocks noChangeAspect="1"/>
          </p:cNvPicPr>
          <p:nvPr/>
        </p:nvPicPr>
        <p:blipFill>
          <a:blip r:embed="rId2"/>
          <a:stretch>
            <a:fillRect/>
          </a:stretch>
        </p:blipFill>
        <p:spPr>
          <a:xfrm>
            <a:off x="68599" y="1190467"/>
            <a:ext cx="4082715" cy="2067362"/>
          </a:xfrm>
          <a:prstGeom prst="rect">
            <a:avLst/>
          </a:prstGeom>
          <a:ln>
            <a:solidFill>
              <a:schemeClr val="tx1"/>
            </a:solidFill>
          </a:ln>
        </p:spPr>
      </p:pic>
      <p:cxnSp>
        <p:nvCxnSpPr>
          <p:cNvPr id="6" name="直線矢印コネクタ 5"/>
          <p:cNvCxnSpPr>
            <a:stCxn id="9" idx="1"/>
          </p:cNvCxnSpPr>
          <p:nvPr/>
        </p:nvCxnSpPr>
        <p:spPr>
          <a:xfrm flipH="1">
            <a:off x="2378413" y="1375133"/>
            <a:ext cx="2158999" cy="162206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0" y="3252311"/>
            <a:ext cx="1370375" cy="369332"/>
          </a:xfrm>
          <a:prstGeom prst="rect">
            <a:avLst/>
          </a:prstGeom>
        </p:spPr>
        <p:txBody>
          <a:bodyPr wrap="none">
            <a:spAutoFit/>
          </a:bodyPr>
          <a:lstStyle/>
          <a:p>
            <a:r>
              <a:rPr lang="ja-JP" altLang="en-US"/>
              <a:t>ObjHero.cpp</a:t>
            </a:r>
          </a:p>
        </p:txBody>
      </p:sp>
      <p:sp>
        <p:nvSpPr>
          <p:cNvPr id="18" name="テキスト ボックス 17"/>
          <p:cNvSpPr txBox="1"/>
          <p:nvPr/>
        </p:nvSpPr>
        <p:spPr>
          <a:xfrm>
            <a:off x="6369368" y="3091212"/>
            <a:ext cx="5687839" cy="1754326"/>
          </a:xfrm>
          <a:prstGeom prst="rect">
            <a:avLst/>
          </a:prstGeom>
          <a:noFill/>
        </p:spPr>
        <p:txBody>
          <a:bodyPr wrap="none" rtlCol="0">
            <a:spAutoFit/>
          </a:bodyPr>
          <a:lstStyle/>
          <a:p>
            <a:r>
              <a:rPr kumimoji="1" lang="ja-JP" altLang="en-US" smtClean="0"/>
              <a:t>追加：主人公の位置</a:t>
            </a:r>
            <a:r>
              <a:rPr kumimoji="1" lang="en-US" altLang="ja-JP" smtClean="0"/>
              <a:t>X</a:t>
            </a:r>
            <a:r>
              <a:rPr kumimoji="1" lang="ja-JP" altLang="en-US" smtClean="0"/>
              <a:t>である</a:t>
            </a:r>
            <a:r>
              <a:rPr kumimoji="1" lang="en-US" altLang="ja-JP" smtClean="0"/>
              <a:t>m_px</a:t>
            </a:r>
            <a:r>
              <a:rPr kumimoji="1" lang="ja-JP" altLang="en-US" smtClean="0"/>
              <a:t>に敵の移動方向</a:t>
            </a:r>
            <a:r>
              <a:rPr lang="ja-JP" altLang="en-US" smtClean="0"/>
              <a:t>を加算</a:t>
            </a:r>
            <a:endParaRPr lang="en-US" altLang="ja-JP" smtClean="0"/>
          </a:p>
          <a:p>
            <a:r>
              <a:rPr kumimoji="1" lang="ja-JP" altLang="en-US" smtClean="0"/>
              <a:t>しています。</a:t>
            </a:r>
            <a:endParaRPr kumimoji="1" lang="en-US" altLang="ja-JP" smtClean="0"/>
          </a:p>
          <a:p>
            <a:r>
              <a:rPr lang="en-US" altLang="ja-JP" smtClean="0"/>
              <a:t>hit_data[0]-&gt;o</a:t>
            </a:r>
            <a:r>
              <a:rPr lang="ja-JP" altLang="en-US" smtClean="0"/>
              <a:t>には、当たっている相手の</a:t>
            </a:r>
            <a:r>
              <a:rPr lang="en-US" altLang="ja-JP" smtClean="0"/>
              <a:t>address</a:t>
            </a:r>
            <a:r>
              <a:rPr lang="ja-JP" altLang="en-US" smtClean="0"/>
              <a:t>があるの</a:t>
            </a:r>
            <a:endParaRPr lang="en-US" altLang="ja-JP" smtClean="0"/>
          </a:p>
          <a:p>
            <a:r>
              <a:rPr lang="ja-JP" altLang="en-US" smtClean="0"/>
              <a:t>でそこから</a:t>
            </a:r>
            <a:r>
              <a:rPr lang="en-US" altLang="ja-JP" smtClean="0"/>
              <a:t>GetVx</a:t>
            </a:r>
            <a:r>
              <a:rPr lang="ja-JP" altLang="en-US" smtClean="0"/>
              <a:t>で値を持ってきてる。</a:t>
            </a:r>
            <a:endParaRPr lang="en-US" altLang="ja-JP" smtClean="0"/>
          </a:p>
          <a:p>
            <a:r>
              <a:rPr lang="ja-JP" altLang="en-US" smtClean="0"/>
              <a:t>　　　　　　　　　　　</a:t>
            </a:r>
            <a:r>
              <a:rPr lang="ja-JP" altLang="en-US" sz="1050" smtClean="0"/>
              <a:t>ｷｬｽﾄ</a:t>
            </a:r>
            <a:endParaRPr lang="en-US" altLang="ja-JP" sz="1050" smtClean="0"/>
          </a:p>
          <a:p>
            <a:r>
              <a:rPr lang="en-US" altLang="ja-JP" smtClean="0"/>
              <a:t>CObjEnemy</a:t>
            </a:r>
            <a:r>
              <a:rPr lang="ja-JP" altLang="en-US" smtClean="0"/>
              <a:t>*型に</a:t>
            </a:r>
            <a:r>
              <a:rPr lang="en-US" altLang="ja-JP" smtClean="0"/>
              <a:t>cast</a:t>
            </a:r>
            <a:r>
              <a:rPr lang="ja-JP" altLang="en-US" smtClean="0"/>
              <a:t>しないといけないよ。</a:t>
            </a:r>
            <a:endParaRPr lang="en-US" altLang="ja-JP" smtClean="0"/>
          </a:p>
        </p:txBody>
      </p:sp>
      <p:pic>
        <p:nvPicPr>
          <p:cNvPr id="19" name="図 18"/>
          <p:cNvPicPr>
            <a:picLocks noChangeAspect="1"/>
          </p:cNvPicPr>
          <p:nvPr/>
        </p:nvPicPr>
        <p:blipFill>
          <a:blip r:embed="rId3"/>
          <a:stretch>
            <a:fillRect/>
          </a:stretch>
        </p:blipFill>
        <p:spPr>
          <a:xfrm>
            <a:off x="59054" y="3621643"/>
            <a:ext cx="5580810" cy="1749425"/>
          </a:xfrm>
          <a:prstGeom prst="rect">
            <a:avLst/>
          </a:prstGeom>
          <a:ln>
            <a:solidFill>
              <a:schemeClr val="tx1"/>
            </a:solidFill>
          </a:ln>
        </p:spPr>
      </p:pic>
      <p:cxnSp>
        <p:nvCxnSpPr>
          <p:cNvPr id="16" name="直線矢印コネクタ 15"/>
          <p:cNvCxnSpPr/>
          <p:nvPr/>
        </p:nvCxnSpPr>
        <p:spPr>
          <a:xfrm flipH="1">
            <a:off x="4248468" y="3237578"/>
            <a:ext cx="2120900" cy="87813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0" y="5395346"/>
            <a:ext cx="12341071" cy="1477328"/>
          </a:xfrm>
          <a:prstGeom prst="rect">
            <a:avLst/>
          </a:prstGeom>
          <a:noFill/>
        </p:spPr>
        <p:txBody>
          <a:bodyPr wrap="none" rtlCol="0">
            <a:spAutoFit/>
          </a:bodyPr>
          <a:lstStyle/>
          <a:p>
            <a:r>
              <a:rPr kumimoji="1" lang="ja-JP" altLang="en-US" smtClean="0"/>
              <a:t>これで、うまくいくと思います。通常は入力→制御→出力の</a:t>
            </a:r>
            <a:r>
              <a:rPr kumimoji="1" lang="en-US" altLang="ja-JP" smtClean="0"/>
              <a:t>STS</a:t>
            </a:r>
            <a:r>
              <a:rPr lang="ja-JP" altLang="en-US" smtClean="0"/>
              <a:t>になるように意識していますが、時に、１つ処理</a:t>
            </a:r>
            <a:r>
              <a:rPr kumimoji="1" lang="ja-JP" altLang="en-US" smtClean="0"/>
              <a:t>の中に複数の処</a:t>
            </a:r>
            <a:endParaRPr kumimoji="1" lang="en-US" altLang="ja-JP" smtClean="0"/>
          </a:p>
          <a:p>
            <a:r>
              <a:rPr kumimoji="1" lang="ja-JP" altLang="en-US" smtClean="0"/>
              <a:t>理形態（入力・出力・制御等）をしないといけないような時が発生します。今回の場合は制御処理の中に出力が混じっています。</a:t>
            </a:r>
            <a:endParaRPr kumimoji="1" lang="en-US" altLang="ja-JP" smtClean="0"/>
          </a:p>
          <a:p>
            <a:r>
              <a:rPr lang="ja-JP" altLang="en-US" smtClean="0"/>
              <a:t>　　　　　　　　　　　　　　　　　　　　　　　　　　　　</a:t>
            </a:r>
            <a:r>
              <a:rPr lang="ja-JP" altLang="en-US" sz="1050" smtClean="0"/>
              <a:t>ﾄﾗﾝｻﾞｸｼｮﾝ</a:t>
            </a:r>
            <a:endParaRPr lang="en-US" altLang="ja-JP" sz="1050" smtClean="0"/>
          </a:p>
          <a:p>
            <a:r>
              <a:rPr lang="ja-JP" altLang="en-US" smtClean="0"/>
              <a:t>このように、依存</a:t>
            </a:r>
            <a:r>
              <a:rPr lang="ja-JP" altLang="en-US"/>
              <a:t>する複数の処理を</a:t>
            </a:r>
            <a:r>
              <a:rPr lang="ja-JP" altLang="en-US" smtClean="0"/>
              <a:t>まとめを</a:t>
            </a:r>
            <a:r>
              <a:rPr lang="en-US" altLang="ja-JP" smtClean="0"/>
              <a:t>transaction</a:t>
            </a:r>
            <a:r>
              <a:rPr lang="ja-JP" altLang="en-US" smtClean="0"/>
              <a:t>処理と言います。まあ、</a:t>
            </a:r>
            <a:r>
              <a:rPr lang="en-US" altLang="ja-JP" smtClean="0"/>
              <a:t>ActionMethod</a:t>
            </a:r>
            <a:r>
              <a:rPr lang="ja-JP" altLang="en-US" smtClean="0"/>
              <a:t>も各処理を</a:t>
            </a:r>
            <a:r>
              <a:rPr lang="en-US" altLang="ja-JP" smtClean="0"/>
              <a:t>Method</a:t>
            </a:r>
            <a:r>
              <a:rPr lang="ja-JP" altLang="en-US" smtClean="0"/>
              <a:t>化してないので</a:t>
            </a:r>
            <a:endParaRPr lang="en-US" altLang="ja-JP" smtClean="0"/>
          </a:p>
          <a:p>
            <a:r>
              <a:rPr lang="en-US" altLang="ja-JP" smtClean="0"/>
              <a:t>transacttion</a:t>
            </a:r>
            <a:r>
              <a:rPr lang="ja-JP" altLang="en-US" smtClean="0"/>
              <a:t>処理と言えなくもない。</a:t>
            </a:r>
            <a:endParaRPr lang="en-US" altLang="ja-JP" smtClean="0"/>
          </a:p>
        </p:txBody>
      </p:sp>
    </p:spTree>
    <p:extLst>
      <p:ext uri="{BB962C8B-B14F-4D97-AF65-F5344CB8AC3E}">
        <p14:creationId xmlns:p14="http://schemas.microsoft.com/office/powerpoint/2010/main" val="2226229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7172156" cy="646331"/>
          </a:xfrm>
          <a:prstGeom prst="rect">
            <a:avLst/>
          </a:prstGeom>
          <a:noFill/>
        </p:spPr>
        <p:txBody>
          <a:bodyPr wrap="none" rtlCol="0">
            <a:spAutoFit/>
          </a:bodyPr>
          <a:lstStyle/>
          <a:p>
            <a:r>
              <a:rPr kumimoji="1" lang="ja-JP" altLang="en-US" smtClean="0"/>
              <a:t>・敵を複数体出してみる</a:t>
            </a:r>
            <a:endParaRPr kumimoji="1" lang="en-US" altLang="ja-JP" smtClean="0"/>
          </a:p>
          <a:p>
            <a:r>
              <a:rPr lang="ja-JP" altLang="en-US"/>
              <a:t>　</a:t>
            </a:r>
            <a:r>
              <a:rPr lang="ja-JP" altLang="en-US" smtClean="0"/>
              <a:t>一体だけで成功とは言えませんので複数体出して</a:t>
            </a:r>
            <a:r>
              <a:rPr lang="en-US" altLang="ja-JP" smtClean="0"/>
              <a:t>check</a:t>
            </a:r>
            <a:r>
              <a:rPr lang="ja-JP" altLang="en-US" smtClean="0"/>
              <a:t>してみましょう。</a:t>
            </a:r>
            <a:endParaRPr kumimoji="1" lang="ja-JP" altLang="en-US"/>
          </a:p>
        </p:txBody>
      </p:sp>
      <p:pic>
        <p:nvPicPr>
          <p:cNvPr id="5" name="図 4"/>
          <p:cNvPicPr>
            <a:picLocks noChangeAspect="1"/>
          </p:cNvPicPr>
          <p:nvPr/>
        </p:nvPicPr>
        <p:blipFill>
          <a:blip r:embed="rId2"/>
          <a:stretch>
            <a:fillRect/>
          </a:stretch>
        </p:blipFill>
        <p:spPr>
          <a:xfrm>
            <a:off x="319087" y="811212"/>
            <a:ext cx="3846513" cy="2199936"/>
          </a:xfrm>
          <a:prstGeom prst="rect">
            <a:avLst/>
          </a:prstGeom>
          <a:ln>
            <a:solidFill>
              <a:schemeClr val="tx1"/>
            </a:solidFill>
          </a:ln>
        </p:spPr>
      </p:pic>
      <p:cxnSp>
        <p:nvCxnSpPr>
          <p:cNvPr id="6" name="直線矢印コネクタ 5"/>
          <p:cNvCxnSpPr/>
          <p:nvPr/>
        </p:nvCxnSpPr>
        <p:spPr>
          <a:xfrm flipH="1">
            <a:off x="3721100" y="1219200"/>
            <a:ext cx="2603500" cy="137160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6324600" y="977900"/>
            <a:ext cx="5803192" cy="1200329"/>
          </a:xfrm>
          <a:prstGeom prst="rect">
            <a:avLst/>
          </a:prstGeom>
          <a:noFill/>
        </p:spPr>
        <p:txBody>
          <a:bodyPr wrap="none" rtlCol="0">
            <a:spAutoFit/>
          </a:bodyPr>
          <a:lstStyle/>
          <a:p>
            <a:r>
              <a:rPr kumimoji="1" lang="ja-JP" altLang="en-US" smtClean="0"/>
              <a:t>追加：敵</a:t>
            </a:r>
            <a:r>
              <a:rPr kumimoji="1" lang="en-US" altLang="ja-JP" smtClean="0"/>
              <a:t>object</a:t>
            </a:r>
            <a:r>
              <a:rPr kumimoji="1" lang="ja-JP" altLang="en-US" smtClean="0"/>
              <a:t>をもう一つ出してみるようにしたが、この</a:t>
            </a:r>
            <a:r>
              <a:rPr lang="ja-JP" altLang="en-US" smtClean="0"/>
              <a:t>まま</a:t>
            </a:r>
            <a:endParaRPr lang="en-US" altLang="ja-JP" smtClean="0"/>
          </a:p>
          <a:p>
            <a:r>
              <a:rPr lang="ja-JP" altLang="en-US" smtClean="0"/>
              <a:t>だと場所に出ていますので、</a:t>
            </a:r>
            <a:r>
              <a:rPr lang="en-US" altLang="ja-JP" smtClean="0"/>
              <a:t>constructor</a:t>
            </a:r>
            <a:r>
              <a:rPr lang="ja-JP" altLang="en-US" smtClean="0"/>
              <a:t>で任意の位置から</a:t>
            </a:r>
            <a:endParaRPr lang="en-US" altLang="ja-JP" smtClean="0"/>
          </a:p>
          <a:p>
            <a:r>
              <a:rPr kumimoji="1" lang="ja-JP" altLang="en-US" smtClean="0"/>
              <a:t>出現できるよう引数を用意してあげましょう。</a:t>
            </a:r>
            <a:r>
              <a:rPr kumimoji="1" lang="en-US" altLang="ja-JP" smtClean="0"/>
              <a:t>shootingGame</a:t>
            </a:r>
          </a:p>
          <a:p>
            <a:r>
              <a:rPr kumimoji="1" lang="ja-JP" altLang="en-US" smtClean="0"/>
              <a:t>でもこの処理はやりましたね。</a:t>
            </a:r>
            <a:endParaRPr kumimoji="1" lang="ja-JP" altLang="en-US"/>
          </a:p>
        </p:txBody>
      </p:sp>
      <p:sp>
        <p:nvSpPr>
          <p:cNvPr id="12" name="テキスト ボックス 11"/>
          <p:cNvSpPr txBox="1"/>
          <p:nvPr/>
        </p:nvSpPr>
        <p:spPr>
          <a:xfrm>
            <a:off x="6324600" y="2531670"/>
            <a:ext cx="4420249" cy="646331"/>
          </a:xfrm>
          <a:prstGeom prst="rect">
            <a:avLst/>
          </a:prstGeom>
          <a:noFill/>
        </p:spPr>
        <p:txBody>
          <a:bodyPr wrap="none" rtlCol="0">
            <a:spAutoFit/>
          </a:bodyPr>
          <a:lstStyle/>
          <a:p>
            <a:r>
              <a:rPr kumimoji="1" lang="ja-JP" altLang="en-US" smtClean="0"/>
              <a:t>変更：｛　｝を削除して</a:t>
            </a:r>
            <a:r>
              <a:rPr kumimoji="1" lang="en-US" altLang="ja-JP" smtClean="0"/>
              <a:t>prototype</a:t>
            </a:r>
            <a:r>
              <a:rPr kumimoji="1" lang="ja-JP" altLang="en-US" smtClean="0"/>
              <a:t>宣言に変更</a:t>
            </a:r>
            <a:r>
              <a:rPr lang="ja-JP" altLang="en-US" smtClean="0"/>
              <a:t>。</a:t>
            </a:r>
            <a:endParaRPr lang="en-US" altLang="ja-JP" smtClean="0"/>
          </a:p>
          <a:p>
            <a:r>
              <a:rPr kumimoji="1" lang="ja-JP" altLang="en-US" smtClean="0"/>
              <a:t>引数に位置を設定できるようにした</a:t>
            </a:r>
            <a:endParaRPr kumimoji="1" lang="en-US" altLang="ja-JP" smtClean="0"/>
          </a:p>
        </p:txBody>
      </p:sp>
      <p:sp>
        <p:nvSpPr>
          <p:cNvPr id="13" name="正方形/長方形 12"/>
          <p:cNvSpPr/>
          <p:nvPr/>
        </p:nvSpPr>
        <p:spPr>
          <a:xfrm>
            <a:off x="204720" y="504756"/>
            <a:ext cx="1622560" cy="369332"/>
          </a:xfrm>
          <a:prstGeom prst="rect">
            <a:avLst/>
          </a:prstGeom>
        </p:spPr>
        <p:txBody>
          <a:bodyPr wrap="none">
            <a:spAutoFit/>
          </a:bodyPr>
          <a:lstStyle/>
          <a:p>
            <a:r>
              <a:rPr lang="ja-JP" altLang="en-US"/>
              <a:t>SceneMain.cpp</a:t>
            </a:r>
          </a:p>
        </p:txBody>
      </p:sp>
      <p:sp>
        <p:nvSpPr>
          <p:cNvPr id="15" name="正方形/長方形 14"/>
          <p:cNvSpPr/>
          <p:nvPr/>
        </p:nvSpPr>
        <p:spPr>
          <a:xfrm>
            <a:off x="250534" y="2949794"/>
            <a:ext cx="1311321" cy="369332"/>
          </a:xfrm>
          <a:prstGeom prst="rect">
            <a:avLst/>
          </a:prstGeom>
        </p:spPr>
        <p:txBody>
          <a:bodyPr wrap="none">
            <a:spAutoFit/>
          </a:bodyPr>
          <a:lstStyle/>
          <a:p>
            <a:r>
              <a:rPr lang="ja-JP" altLang="en-US"/>
              <a:t>ObjEnemy</a:t>
            </a:r>
            <a:r>
              <a:rPr lang="ja-JP" altLang="en-US" smtClean="0"/>
              <a:t>.</a:t>
            </a:r>
            <a:r>
              <a:rPr lang="en-US" altLang="ja-JP"/>
              <a:t>h</a:t>
            </a:r>
            <a:endParaRPr lang="ja-JP" altLang="en-US"/>
          </a:p>
        </p:txBody>
      </p:sp>
      <p:pic>
        <p:nvPicPr>
          <p:cNvPr id="16" name="図 15"/>
          <p:cNvPicPr>
            <a:picLocks noChangeAspect="1"/>
          </p:cNvPicPr>
          <p:nvPr/>
        </p:nvPicPr>
        <p:blipFill>
          <a:blip r:embed="rId3"/>
          <a:stretch>
            <a:fillRect/>
          </a:stretch>
        </p:blipFill>
        <p:spPr>
          <a:xfrm>
            <a:off x="319087" y="3319126"/>
            <a:ext cx="3846513" cy="1070990"/>
          </a:xfrm>
          <a:prstGeom prst="rect">
            <a:avLst/>
          </a:prstGeom>
          <a:ln>
            <a:solidFill>
              <a:schemeClr val="tx1"/>
            </a:solidFill>
          </a:ln>
        </p:spPr>
      </p:pic>
      <p:cxnSp>
        <p:nvCxnSpPr>
          <p:cNvPr id="10" name="直線矢印コネクタ 9"/>
          <p:cNvCxnSpPr/>
          <p:nvPr/>
        </p:nvCxnSpPr>
        <p:spPr>
          <a:xfrm flipH="1">
            <a:off x="3886200" y="2811561"/>
            <a:ext cx="2324100" cy="131593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372124" y="2590801"/>
            <a:ext cx="999476" cy="139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pic>
        <p:nvPicPr>
          <p:cNvPr id="19" name="図 18"/>
          <p:cNvPicPr>
            <a:picLocks noChangeAspect="1"/>
          </p:cNvPicPr>
          <p:nvPr/>
        </p:nvPicPr>
        <p:blipFill>
          <a:blip r:embed="rId4"/>
          <a:stretch>
            <a:fillRect/>
          </a:stretch>
        </p:blipFill>
        <p:spPr>
          <a:xfrm>
            <a:off x="6820145" y="3560875"/>
            <a:ext cx="4420249" cy="3168637"/>
          </a:xfrm>
          <a:prstGeom prst="rect">
            <a:avLst/>
          </a:prstGeom>
          <a:ln>
            <a:solidFill>
              <a:schemeClr val="tx1"/>
            </a:solidFill>
          </a:ln>
        </p:spPr>
      </p:pic>
      <p:sp>
        <p:nvSpPr>
          <p:cNvPr id="24" name="正方形/長方形 23"/>
          <p:cNvSpPr/>
          <p:nvPr/>
        </p:nvSpPr>
        <p:spPr>
          <a:xfrm>
            <a:off x="6662692" y="3194544"/>
            <a:ext cx="1530932" cy="369332"/>
          </a:xfrm>
          <a:prstGeom prst="rect">
            <a:avLst/>
          </a:prstGeom>
        </p:spPr>
        <p:txBody>
          <a:bodyPr wrap="none">
            <a:spAutoFit/>
          </a:bodyPr>
          <a:lstStyle/>
          <a:p>
            <a:r>
              <a:rPr lang="ja-JP" altLang="en-US"/>
              <a:t>ObjEnemy</a:t>
            </a:r>
            <a:r>
              <a:rPr lang="ja-JP" altLang="en-US" smtClean="0"/>
              <a:t>.</a:t>
            </a:r>
            <a:r>
              <a:rPr lang="en-US" altLang="ja-JP" smtClean="0"/>
              <a:t>cpp</a:t>
            </a:r>
            <a:endParaRPr lang="ja-JP" altLang="en-US"/>
          </a:p>
        </p:txBody>
      </p:sp>
      <p:cxnSp>
        <p:nvCxnSpPr>
          <p:cNvPr id="25" name="直線矢印コネクタ 24"/>
          <p:cNvCxnSpPr/>
          <p:nvPr/>
        </p:nvCxnSpPr>
        <p:spPr>
          <a:xfrm flipV="1">
            <a:off x="4794373" y="4846021"/>
            <a:ext cx="1789634" cy="9427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左カーブ矢印 26"/>
          <p:cNvSpPr/>
          <p:nvPr/>
        </p:nvSpPr>
        <p:spPr>
          <a:xfrm rot="10334246">
            <a:off x="6463179" y="4794620"/>
            <a:ext cx="674187" cy="1753178"/>
          </a:xfrm>
          <a:prstGeom prst="curvedLeftArrow">
            <a:avLst>
              <a:gd name="adj1" fmla="val 14137"/>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solidFill>
                <a:schemeClr val="tx1"/>
              </a:solidFill>
            </a:endParaRPr>
          </a:p>
        </p:txBody>
      </p:sp>
      <p:sp>
        <p:nvSpPr>
          <p:cNvPr id="29" name="テキスト ボックス 28"/>
          <p:cNvSpPr txBox="1"/>
          <p:nvPr/>
        </p:nvSpPr>
        <p:spPr>
          <a:xfrm>
            <a:off x="495300" y="4893160"/>
            <a:ext cx="4397358" cy="1200329"/>
          </a:xfrm>
          <a:prstGeom prst="rect">
            <a:avLst/>
          </a:prstGeom>
          <a:noFill/>
        </p:spPr>
        <p:txBody>
          <a:bodyPr wrap="none" rtlCol="0">
            <a:spAutoFit/>
          </a:bodyPr>
          <a:lstStyle/>
          <a:p>
            <a:r>
              <a:rPr lang="ja-JP" altLang="en-US" smtClean="0"/>
              <a:t>追加：</a:t>
            </a:r>
            <a:r>
              <a:rPr lang="en-US" altLang="ja-JP"/>
              <a:t>C</a:t>
            </a:r>
            <a:r>
              <a:rPr lang="en-US" altLang="ja-JP" smtClean="0"/>
              <a:t>onstructor</a:t>
            </a:r>
            <a:r>
              <a:rPr lang="ja-JP" altLang="en-US" smtClean="0"/>
              <a:t>を用意し、</a:t>
            </a:r>
            <a:r>
              <a:rPr lang="en-US" altLang="ja-JP" smtClean="0"/>
              <a:t>m_px</a:t>
            </a:r>
            <a:r>
              <a:rPr lang="ja-JP" altLang="en-US" smtClean="0"/>
              <a:t>・</a:t>
            </a:r>
            <a:r>
              <a:rPr lang="en-US" altLang="ja-JP" smtClean="0"/>
              <a:t>m_py</a:t>
            </a:r>
            <a:r>
              <a:rPr lang="ja-JP" altLang="en-US" smtClean="0"/>
              <a:t>を</a:t>
            </a:r>
            <a:endParaRPr lang="en-US" altLang="ja-JP" smtClean="0"/>
          </a:p>
          <a:p>
            <a:r>
              <a:rPr lang="en-US" altLang="ja-JP" smtClean="0"/>
              <a:t>InitializeMethod</a:t>
            </a:r>
            <a:r>
              <a:rPr lang="ja-JP" altLang="en-US" smtClean="0"/>
              <a:t>から</a:t>
            </a:r>
            <a:r>
              <a:rPr lang="en-US" altLang="ja-JP" smtClean="0"/>
              <a:t>Constructor</a:t>
            </a:r>
            <a:r>
              <a:rPr lang="ja-JP" altLang="en-US" smtClean="0"/>
              <a:t>に持ってき</a:t>
            </a:r>
            <a:endParaRPr lang="en-US" altLang="ja-JP" smtClean="0"/>
          </a:p>
          <a:p>
            <a:r>
              <a:rPr lang="ja-JP" altLang="en-US" smtClean="0"/>
              <a:t>ました。これで</a:t>
            </a:r>
            <a:r>
              <a:rPr kumimoji="1" lang="en-US" altLang="ja-JP" smtClean="0"/>
              <a:t>Constructor</a:t>
            </a:r>
            <a:r>
              <a:rPr kumimoji="1" lang="ja-JP" altLang="en-US" smtClean="0"/>
              <a:t>で位置を設定でき</a:t>
            </a:r>
            <a:endParaRPr kumimoji="1" lang="en-US" altLang="ja-JP" smtClean="0"/>
          </a:p>
          <a:p>
            <a:r>
              <a:rPr kumimoji="1" lang="ja-JP" altLang="en-US" smtClean="0"/>
              <a:t>ます。</a:t>
            </a:r>
            <a:endParaRPr kumimoji="1" lang="ja-JP" altLang="en-US"/>
          </a:p>
        </p:txBody>
      </p:sp>
    </p:spTree>
    <p:extLst>
      <p:ext uri="{BB962C8B-B14F-4D97-AF65-F5344CB8AC3E}">
        <p14:creationId xmlns:p14="http://schemas.microsoft.com/office/powerpoint/2010/main" val="148156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113353" cy="369332"/>
          </a:xfrm>
          <a:prstGeom prst="rect">
            <a:avLst/>
          </a:prstGeom>
          <a:noFill/>
        </p:spPr>
        <p:txBody>
          <a:bodyPr wrap="none" rtlCol="0">
            <a:spAutoFit/>
          </a:bodyPr>
          <a:lstStyle/>
          <a:p>
            <a:r>
              <a:rPr kumimoji="1" lang="ja-JP" altLang="en-US" smtClean="0"/>
              <a:t>・敵の位置を変えて出してみる</a:t>
            </a:r>
            <a:endParaRPr kumimoji="1" lang="ja-JP" altLang="en-US"/>
          </a:p>
        </p:txBody>
      </p:sp>
      <p:pic>
        <p:nvPicPr>
          <p:cNvPr id="6" name="図 5"/>
          <p:cNvPicPr>
            <a:picLocks noChangeAspect="1"/>
          </p:cNvPicPr>
          <p:nvPr/>
        </p:nvPicPr>
        <p:blipFill>
          <a:blip r:embed="rId2"/>
          <a:stretch>
            <a:fillRect/>
          </a:stretch>
        </p:blipFill>
        <p:spPr>
          <a:xfrm>
            <a:off x="89034" y="617498"/>
            <a:ext cx="5686115" cy="1919288"/>
          </a:xfrm>
          <a:prstGeom prst="rect">
            <a:avLst/>
          </a:prstGeom>
          <a:ln>
            <a:solidFill>
              <a:schemeClr val="tx1"/>
            </a:solidFill>
          </a:ln>
        </p:spPr>
      </p:pic>
      <p:sp>
        <p:nvSpPr>
          <p:cNvPr id="7" name="正方形/長方形 6"/>
          <p:cNvSpPr/>
          <p:nvPr/>
        </p:nvSpPr>
        <p:spPr>
          <a:xfrm>
            <a:off x="89034" y="248166"/>
            <a:ext cx="1622560" cy="369332"/>
          </a:xfrm>
          <a:prstGeom prst="rect">
            <a:avLst/>
          </a:prstGeom>
        </p:spPr>
        <p:txBody>
          <a:bodyPr wrap="none">
            <a:spAutoFit/>
          </a:bodyPr>
          <a:lstStyle/>
          <a:p>
            <a:r>
              <a:rPr lang="ja-JP" altLang="en-US"/>
              <a:t>SceneMain.cpp</a:t>
            </a:r>
          </a:p>
        </p:txBody>
      </p:sp>
      <p:cxnSp>
        <p:nvCxnSpPr>
          <p:cNvPr id="8" name="直線矢印コネクタ 7"/>
          <p:cNvCxnSpPr/>
          <p:nvPr/>
        </p:nvCxnSpPr>
        <p:spPr>
          <a:xfrm flipH="1">
            <a:off x="5188402" y="714696"/>
            <a:ext cx="1263332" cy="33953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3588202" y="1326634"/>
            <a:ext cx="2673032" cy="73323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6451734" y="512665"/>
            <a:ext cx="3195105" cy="369332"/>
          </a:xfrm>
          <a:prstGeom prst="rect">
            <a:avLst/>
          </a:prstGeom>
          <a:noFill/>
        </p:spPr>
        <p:txBody>
          <a:bodyPr wrap="none" rtlCol="0">
            <a:spAutoFit/>
          </a:bodyPr>
          <a:lstStyle/>
          <a:p>
            <a:r>
              <a:rPr kumimoji="1" lang="ja-JP" altLang="en-US" smtClean="0"/>
              <a:t>変更：敵の出現位置を設定した</a:t>
            </a:r>
            <a:endParaRPr kumimoji="1" lang="ja-JP" altLang="en-US"/>
          </a:p>
        </p:txBody>
      </p:sp>
      <p:sp>
        <p:nvSpPr>
          <p:cNvPr id="14" name="テキスト ボックス 13"/>
          <p:cNvSpPr txBox="1"/>
          <p:nvPr/>
        </p:nvSpPr>
        <p:spPr>
          <a:xfrm>
            <a:off x="6261234" y="1140413"/>
            <a:ext cx="5564344" cy="646331"/>
          </a:xfrm>
          <a:prstGeom prst="rect">
            <a:avLst/>
          </a:prstGeom>
          <a:noFill/>
        </p:spPr>
        <p:txBody>
          <a:bodyPr wrap="none" rtlCol="0">
            <a:spAutoFit/>
          </a:bodyPr>
          <a:lstStyle/>
          <a:p>
            <a:r>
              <a:rPr kumimoji="1" lang="ja-JP" altLang="en-US" smtClean="0"/>
              <a:t>変更：敵の出現位置を設定した。かぶらない位置に設定</a:t>
            </a:r>
            <a:endParaRPr kumimoji="1" lang="en-US" altLang="ja-JP" smtClean="0"/>
          </a:p>
          <a:p>
            <a:r>
              <a:rPr lang="ja-JP" altLang="en-US"/>
              <a:t>　</a:t>
            </a:r>
            <a:r>
              <a:rPr lang="ja-JP" altLang="en-US" smtClean="0"/>
              <a:t>　　　しています。</a:t>
            </a:r>
            <a:endParaRPr kumimoji="1" lang="ja-JP" altLang="en-US"/>
          </a:p>
        </p:txBody>
      </p:sp>
      <p:sp>
        <p:nvSpPr>
          <p:cNvPr id="15" name="テキスト ボックス 14"/>
          <p:cNvSpPr txBox="1"/>
          <p:nvPr/>
        </p:nvSpPr>
        <p:spPr>
          <a:xfrm>
            <a:off x="-63366" y="2495880"/>
            <a:ext cx="8357865" cy="369332"/>
          </a:xfrm>
          <a:prstGeom prst="rect">
            <a:avLst/>
          </a:prstGeom>
          <a:noFill/>
        </p:spPr>
        <p:txBody>
          <a:bodyPr wrap="none" rtlCol="0">
            <a:spAutoFit/>
          </a:bodyPr>
          <a:lstStyle/>
          <a:p>
            <a:r>
              <a:rPr kumimoji="1" lang="ja-JP" altLang="en-US" smtClean="0"/>
              <a:t>・</a:t>
            </a:r>
            <a:r>
              <a:rPr lang="en-US" altLang="ja-JP" smtClean="0">
                <a:solidFill>
                  <a:srgbClr val="FF0000"/>
                </a:solidFill>
              </a:rPr>
              <a:t>Bug</a:t>
            </a:r>
            <a:r>
              <a:rPr lang="ja-JP" altLang="en-US" smtClean="0">
                <a:solidFill>
                  <a:srgbClr val="FF0000"/>
                </a:solidFill>
              </a:rPr>
              <a:t>を見つける</a:t>
            </a:r>
            <a:r>
              <a:rPr lang="ja-JP" altLang="en-US">
                <a:solidFill>
                  <a:srgbClr val="FF0000"/>
                </a:solidFill>
              </a:rPr>
              <a:t>　</a:t>
            </a:r>
            <a:r>
              <a:rPr kumimoji="1" lang="ja-JP" altLang="en-US" smtClean="0">
                <a:solidFill>
                  <a:srgbClr val="FF0000"/>
                </a:solidFill>
              </a:rPr>
              <a:t>敵の頭に乗って移動すると、</a:t>
            </a:r>
            <a:r>
              <a:rPr kumimoji="1" lang="en-US" altLang="ja-JP" smtClean="0">
                <a:solidFill>
                  <a:srgbClr val="FF0000"/>
                </a:solidFill>
              </a:rPr>
              <a:t>scroll</a:t>
            </a:r>
            <a:r>
              <a:rPr lang="ja-JP" altLang="en-US" smtClean="0">
                <a:solidFill>
                  <a:srgbClr val="FF0000"/>
                </a:solidFill>
              </a:rPr>
              <a:t>していないことに気が付きました。</a:t>
            </a:r>
            <a:endParaRPr kumimoji="1" lang="ja-JP" altLang="en-US">
              <a:solidFill>
                <a:srgbClr val="FF0000"/>
              </a:solidFill>
            </a:endParaRPr>
          </a:p>
        </p:txBody>
      </p:sp>
      <p:pic>
        <p:nvPicPr>
          <p:cNvPr id="16" name="図 15"/>
          <p:cNvPicPr>
            <a:picLocks noChangeAspect="1"/>
          </p:cNvPicPr>
          <p:nvPr/>
        </p:nvPicPr>
        <p:blipFill>
          <a:blip r:embed="rId3"/>
          <a:stretch>
            <a:fillRect/>
          </a:stretch>
        </p:blipFill>
        <p:spPr>
          <a:xfrm>
            <a:off x="89034" y="3116466"/>
            <a:ext cx="3797166" cy="3738204"/>
          </a:xfrm>
          <a:prstGeom prst="rect">
            <a:avLst/>
          </a:prstGeom>
          <a:ln>
            <a:solidFill>
              <a:schemeClr val="tx1"/>
            </a:solidFill>
          </a:ln>
        </p:spPr>
      </p:pic>
      <p:cxnSp>
        <p:nvCxnSpPr>
          <p:cNvPr id="17" name="直線矢印コネクタ 16"/>
          <p:cNvCxnSpPr/>
          <p:nvPr/>
        </p:nvCxnSpPr>
        <p:spPr>
          <a:xfrm flipH="1">
            <a:off x="2702084" y="3378200"/>
            <a:ext cx="1438116" cy="80821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4140200" y="3126174"/>
            <a:ext cx="8012706" cy="923330"/>
          </a:xfrm>
          <a:prstGeom prst="rect">
            <a:avLst/>
          </a:prstGeom>
          <a:noFill/>
        </p:spPr>
        <p:txBody>
          <a:bodyPr wrap="none" rtlCol="0">
            <a:spAutoFit/>
          </a:bodyPr>
          <a:lstStyle/>
          <a:p>
            <a:r>
              <a:rPr kumimoji="1" lang="ja-JP" altLang="en-US" smtClean="0"/>
              <a:t>追加：敵の頭での移動は、位置を直接変更しているため、</a:t>
            </a:r>
            <a:r>
              <a:rPr kumimoji="1" lang="en-US" altLang="ja-JP" smtClean="0"/>
              <a:t>scroll</a:t>
            </a:r>
            <a:r>
              <a:rPr lang="ja-JP" altLang="en-US"/>
              <a:t>値</a:t>
            </a:r>
            <a:r>
              <a:rPr lang="ja-JP" altLang="en-US" smtClean="0"/>
              <a:t>を計算がされて</a:t>
            </a:r>
            <a:endParaRPr lang="en-US" altLang="ja-JP" smtClean="0"/>
          </a:p>
          <a:p>
            <a:r>
              <a:rPr kumimoji="1" lang="ja-JP" altLang="en-US" smtClean="0"/>
              <a:t>いませんでした。なのでこちらにも</a:t>
            </a:r>
            <a:r>
              <a:rPr kumimoji="1" lang="en-US" altLang="ja-JP" smtClean="0"/>
              <a:t>scrollline</a:t>
            </a:r>
            <a:r>
              <a:rPr kumimoji="1" lang="ja-JP" altLang="en-US" smtClean="0"/>
              <a:t>を持ってきて</a:t>
            </a:r>
            <a:r>
              <a:rPr kumimoji="1" lang="en-US" altLang="ja-JP" smtClean="0"/>
              <a:t>scroll</a:t>
            </a:r>
            <a:r>
              <a:rPr kumimoji="1" lang="ja-JP" altLang="en-US" smtClean="0"/>
              <a:t>値を変えるようにしま</a:t>
            </a:r>
            <a:endParaRPr kumimoji="1" lang="en-US" altLang="ja-JP" smtClean="0"/>
          </a:p>
          <a:p>
            <a:r>
              <a:rPr kumimoji="1" lang="ja-JP" altLang="en-US" smtClean="0"/>
              <a:t>した。原因は下記の通りです。</a:t>
            </a:r>
            <a:endParaRPr kumimoji="1" lang="ja-JP" altLang="en-US"/>
          </a:p>
        </p:txBody>
      </p:sp>
      <p:pic>
        <p:nvPicPr>
          <p:cNvPr id="20" name="図 19"/>
          <p:cNvPicPr>
            <a:picLocks noChangeAspect="1"/>
          </p:cNvPicPr>
          <p:nvPr/>
        </p:nvPicPr>
        <p:blipFill>
          <a:blip r:embed="rId4"/>
          <a:stretch>
            <a:fillRect/>
          </a:stretch>
        </p:blipFill>
        <p:spPr>
          <a:xfrm>
            <a:off x="4246156" y="4472710"/>
            <a:ext cx="7560311" cy="1205267"/>
          </a:xfrm>
          <a:prstGeom prst="rect">
            <a:avLst/>
          </a:prstGeom>
          <a:ln>
            <a:solidFill>
              <a:schemeClr val="tx1"/>
            </a:solidFill>
          </a:ln>
        </p:spPr>
      </p:pic>
      <p:sp>
        <p:nvSpPr>
          <p:cNvPr id="22" name="正方形/長方形 21"/>
          <p:cNvSpPr/>
          <p:nvPr/>
        </p:nvSpPr>
        <p:spPr>
          <a:xfrm>
            <a:off x="0" y="2765326"/>
            <a:ext cx="1370375" cy="369332"/>
          </a:xfrm>
          <a:prstGeom prst="rect">
            <a:avLst/>
          </a:prstGeom>
        </p:spPr>
        <p:txBody>
          <a:bodyPr wrap="none">
            <a:spAutoFit/>
          </a:bodyPr>
          <a:lstStyle/>
          <a:p>
            <a:r>
              <a:rPr lang="ja-JP" altLang="en-US"/>
              <a:t>ObjHero.cpp</a:t>
            </a:r>
          </a:p>
        </p:txBody>
      </p:sp>
      <p:sp>
        <p:nvSpPr>
          <p:cNvPr id="23" name="正方形/長方形 22"/>
          <p:cNvSpPr/>
          <p:nvPr/>
        </p:nvSpPr>
        <p:spPr>
          <a:xfrm>
            <a:off x="4131600" y="4135612"/>
            <a:ext cx="1414170" cy="369332"/>
          </a:xfrm>
          <a:prstGeom prst="rect">
            <a:avLst/>
          </a:prstGeom>
        </p:spPr>
        <p:txBody>
          <a:bodyPr wrap="none">
            <a:spAutoFit/>
          </a:bodyPr>
          <a:lstStyle/>
          <a:p>
            <a:r>
              <a:rPr lang="ja-JP" altLang="en-US"/>
              <a:t>ObjBlock.cpp</a:t>
            </a:r>
          </a:p>
        </p:txBody>
      </p:sp>
      <p:cxnSp>
        <p:nvCxnSpPr>
          <p:cNvPr id="24" name="直線矢印コネクタ 23"/>
          <p:cNvCxnSpPr/>
          <p:nvPr/>
        </p:nvCxnSpPr>
        <p:spPr>
          <a:xfrm flipV="1">
            <a:off x="4406416" y="5483563"/>
            <a:ext cx="330535" cy="38882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4029533" y="5872390"/>
            <a:ext cx="8076057" cy="923330"/>
          </a:xfrm>
          <a:prstGeom prst="rect">
            <a:avLst/>
          </a:prstGeom>
          <a:noFill/>
        </p:spPr>
        <p:txBody>
          <a:bodyPr wrap="none" rtlCol="0">
            <a:spAutoFit/>
          </a:bodyPr>
          <a:lstStyle/>
          <a:p>
            <a:r>
              <a:rPr kumimoji="1" lang="ja-JP" altLang="en-US" smtClean="0"/>
              <a:t>原因：この</a:t>
            </a:r>
            <a:r>
              <a:rPr kumimoji="1" lang="en-US" altLang="ja-JP" smtClean="0"/>
              <a:t>scroll</a:t>
            </a:r>
            <a:r>
              <a:rPr kumimoji="1" lang="ja-JP" altLang="en-US" smtClean="0"/>
              <a:t>の値を変更させる時、主人公の移動</a:t>
            </a:r>
            <a:r>
              <a:rPr kumimoji="1" lang="en-US" altLang="ja-JP" smtClean="0"/>
              <a:t>vector</a:t>
            </a:r>
            <a:r>
              <a:rPr kumimoji="1" lang="ja-JP" altLang="en-US" smtClean="0"/>
              <a:t>を利用していました。</a:t>
            </a:r>
            <a:endParaRPr kumimoji="1" lang="en-US" altLang="ja-JP" smtClean="0"/>
          </a:p>
          <a:p>
            <a:r>
              <a:rPr kumimoji="1" lang="ja-JP" altLang="en-US" smtClean="0"/>
              <a:t>しかし、敵の頭に乗っての移動は位置を直接さわるため、</a:t>
            </a:r>
            <a:r>
              <a:rPr kumimoji="1" lang="en-US" altLang="ja-JP" smtClean="0"/>
              <a:t>vector</a:t>
            </a:r>
            <a:r>
              <a:rPr kumimoji="1" lang="ja-JP" altLang="en-US" smtClean="0"/>
              <a:t>は変化ません。</a:t>
            </a:r>
            <a:endParaRPr kumimoji="1" lang="en-US" altLang="ja-JP" smtClean="0"/>
          </a:p>
          <a:p>
            <a:r>
              <a:rPr lang="ja-JP" altLang="en-US" smtClean="0"/>
              <a:t>それが</a:t>
            </a:r>
            <a:r>
              <a:rPr lang="en-US" altLang="ja-JP" smtClean="0"/>
              <a:t>Bug</a:t>
            </a:r>
            <a:r>
              <a:rPr lang="ja-JP" altLang="en-US" smtClean="0"/>
              <a:t>の原因でした。</a:t>
            </a:r>
            <a:endParaRPr kumimoji="1" lang="ja-JP" altLang="en-US"/>
          </a:p>
        </p:txBody>
      </p:sp>
    </p:spTree>
    <p:extLst>
      <p:ext uri="{BB962C8B-B14F-4D97-AF65-F5344CB8AC3E}">
        <p14:creationId xmlns:p14="http://schemas.microsoft.com/office/powerpoint/2010/main" val="258892638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8754</TotalTime>
  <Words>919</Words>
  <Application>Microsoft Office PowerPoint</Application>
  <PresentationFormat>ワイド画面</PresentationFormat>
  <Paragraphs>127</Paragraphs>
  <Slides>11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ＭＳ Ｐゴシック</vt:lpstr>
      <vt:lpstr>Arial</vt:lpstr>
      <vt:lpstr>Calibri</vt:lpstr>
      <vt:lpstr>Calibri Light</vt:lpstr>
      <vt:lpstr>Office テーマ</vt:lpstr>
      <vt:lpstr>Ｇａｍｅ開発指南書１１</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468</cp:revision>
  <dcterms:created xsi:type="dcterms:W3CDTF">2016-04-21T00:45:06Z</dcterms:created>
  <dcterms:modified xsi:type="dcterms:W3CDTF">2016-08-30T23:48:33Z</dcterms:modified>
</cp:coreProperties>
</file>