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82" autoAdjust="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48829-EC38-4DA6-A169-35DA3ADBB96F}" type="datetimeFigureOut">
              <a:rPr kumimoji="1" lang="ja-JP" altLang="en-US" smtClean="0"/>
              <a:t>2016/10/31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2A808-C7B4-4B91-AC83-47355B8E4F5B}" type="slidenum">
              <a:rPr kumimoji="1" lang="ja-JP" altLang="en-US" smtClean="0"/>
              <a:t>‹#›</a:t>
            </a:fld>
            <a:endParaRPr kumimoji="1" lang="ja-JP" altLang="en-US"/>
          </a:p>
        </p:txBody>
      </p:sp>
    </p:spTree>
    <p:extLst>
      <p:ext uri="{BB962C8B-B14F-4D97-AF65-F5344CB8AC3E}">
        <p14:creationId xmlns:p14="http://schemas.microsoft.com/office/powerpoint/2010/main" val="2251270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2A808-C7B4-4B91-AC83-47355B8E4F5B}" type="slidenum">
              <a:rPr kumimoji="1" lang="ja-JP" altLang="en-US" smtClean="0"/>
              <a:t>3</a:t>
            </a:fld>
            <a:endParaRPr kumimoji="1" lang="ja-JP" altLang="en-US"/>
          </a:p>
        </p:txBody>
      </p:sp>
    </p:spTree>
    <p:extLst>
      <p:ext uri="{BB962C8B-B14F-4D97-AF65-F5344CB8AC3E}">
        <p14:creationId xmlns:p14="http://schemas.microsoft.com/office/powerpoint/2010/main" val="328564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2016/10/31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３</a:t>
            </a:r>
            <a:endParaRPr kumimoji="1" lang="ja-JP" altLang="en-US" dirty="0"/>
          </a:p>
        </p:txBody>
      </p:sp>
      <p:sp>
        <p:nvSpPr>
          <p:cNvPr id="3" name="サブタイトル 2"/>
          <p:cNvSpPr>
            <a:spLocks noGrp="1"/>
          </p:cNvSpPr>
          <p:nvPr>
            <p:ph type="subTitle" idx="1"/>
          </p:nvPr>
        </p:nvSpPr>
        <p:spPr/>
        <p:txBody>
          <a:bodyPr/>
          <a:lstStyle/>
          <a:p>
            <a:r>
              <a:rPr lang="en-US" altLang="ja-JP" dirty="0" smtClean="0"/>
              <a:t>Action</a:t>
            </a:r>
            <a:r>
              <a:rPr lang="ja-JP" altLang="en-US" smtClean="0"/>
              <a:t>Ｇａｍｅ</a:t>
            </a:r>
            <a:r>
              <a:rPr kumimoji="1" lang="ja-JP" altLang="en-US" smtClean="0"/>
              <a:t>開発</a:t>
            </a:r>
            <a:endParaRPr kumimoji="1" lang="en-US" altLang="ja-JP" smtClean="0"/>
          </a:p>
          <a:p>
            <a:r>
              <a:rPr lang="ja-JP" altLang="en-US" smtClean="0"/>
              <a:t>高速移動による弊害</a:t>
            </a:r>
            <a:endParaRPr lang="en-US" altLang="ja-JP" smtClean="0"/>
          </a:p>
          <a:p>
            <a:r>
              <a:rPr lang="ja-JP" altLang="en-US" smtClean="0"/>
              <a:t>２</a:t>
            </a:r>
            <a:r>
              <a:rPr lang="en-US" altLang="ja-JP" smtClean="0"/>
              <a:t>D</a:t>
            </a:r>
            <a:r>
              <a:rPr lang="en-US" altLang="ja-JP"/>
              <a:t>R</a:t>
            </a:r>
            <a:r>
              <a:rPr lang="ja-JP" altLang="ja-JP" smtClean="0"/>
              <a:t>ay</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93081" cy="923330"/>
          </a:xfrm>
          <a:prstGeom prst="rect">
            <a:avLst/>
          </a:prstGeom>
          <a:noFill/>
        </p:spPr>
        <p:txBody>
          <a:bodyPr wrap="none" rtlCol="0">
            <a:spAutoFit/>
          </a:bodyPr>
          <a:lstStyle/>
          <a:p>
            <a:r>
              <a:rPr kumimoji="1" lang="ja-JP" altLang="en-US" smtClean="0"/>
              <a:t>・割合を求める</a:t>
            </a:r>
            <a:endParaRPr kumimoji="1" lang="en-US" altLang="ja-JP" smtClean="0"/>
          </a:p>
          <a:p>
            <a:r>
              <a:rPr lang="en-US" altLang="ja-JP"/>
              <a:t> </a:t>
            </a:r>
            <a:r>
              <a:rPr lang="ja-JP" altLang="en-US" smtClean="0"/>
              <a:t>新しく</a:t>
            </a:r>
            <a:r>
              <a:rPr lang="en-US" altLang="ja-JP" smtClean="0"/>
              <a:t>A</a:t>
            </a:r>
            <a:r>
              <a:rPr lang="ja-JP" altLang="en-US" smtClean="0"/>
              <a:t>の末端</a:t>
            </a:r>
            <a:r>
              <a:rPr lang="en-US" altLang="ja-JP" smtClean="0"/>
              <a:t>p3</a:t>
            </a:r>
            <a:r>
              <a:rPr lang="ja-JP" altLang="en-US" smtClean="0"/>
              <a:t>とし、</a:t>
            </a:r>
            <a:r>
              <a:rPr lang="en-US" altLang="ja-JP" smtClean="0"/>
              <a:t>(p3</a:t>
            </a:r>
            <a:r>
              <a:rPr lang="ja-JP" altLang="en-US" smtClean="0"/>
              <a:t>→</a:t>
            </a:r>
            <a:r>
              <a:rPr lang="en-US" altLang="ja-JP" smtClean="0"/>
              <a:t>p1) </a:t>
            </a:r>
            <a:r>
              <a:rPr lang="ja-JP" altLang="en-US" smtClean="0"/>
              <a:t>の</a:t>
            </a:r>
            <a:r>
              <a:rPr lang="en-US" altLang="ja-JP" smtClean="0"/>
              <a:t>C</a:t>
            </a:r>
            <a:r>
              <a:rPr lang="ja-JP" altLang="en-US" smtClean="0"/>
              <a:t>と</a:t>
            </a:r>
            <a:r>
              <a:rPr lang="en-US" altLang="ja-JP" smtClean="0"/>
              <a:t>(p3</a:t>
            </a:r>
            <a:r>
              <a:rPr lang="ja-JP" altLang="en-US" smtClean="0"/>
              <a:t>→</a:t>
            </a:r>
            <a:r>
              <a:rPr lang="en-US" altLang="ja-JP" smtClean="0"/>
              <a:t>p2)</a:t>
            </a:r>
            <a:r>
              <a:rPr lang="ja-JP" altLang="en-US" smtClean="0"/>
              <a:t>の</a:t>
            </a:r>
            <a:r>
              <a:rPr lang="en-US" altLang="ja-JP" smtClean="0"/>
              <a:t>D</a:t>
            </a:r>
            <a:r>
              <a:rPr lang="ja-JP" altLang="en-US" smtClean="0"/>
              <a:t>と言う</a:t>
            </a:r>
            <a:r>
              <a:rPr lang="en-US" altLang="ja-JP" smtClean="0"/>
              <a:t>vector</a:t>
            </a:r>
            <a:r>
              <a:rPr lang="ja-JP" altLang="en-US" smtClean="0"/>
              <a:t>を新しく作り。外積で</a:t>
            </a:r>
            <a:r>
              <a:rPr lang="en-US" altLang="ja-JP" smtClean="0"/>
              <a:t>A</a:t>
            </a:r>
            <a:r>
              <a:rPr lang="ja-JP" altLang="en-US" smtClean="0"/>
              <a:t>を軸</a:t>
            </a:r>
            <a:r>
              <a:rPr lang="en-US" altLang="ja-JP" smtClean="0"/>
              <a:t>vector</a:t>
            </a:r>
            <a:r>
              <a:rPr lang="ja-JP" altLang="en-US" smtClean="0"/>
              <a:t>として、</a:t>
            </a:r>
            <a:r>
              <a:rPr lang="en-US" altLang="ja-JP" smtClean="0"/>
              <a:t>A×C</a:t>
            </a:r>
            <a:r>
              <a:rPr lang="ja-JP" altLang="en-US" smtClean="0"/>
              <a:t>、</a:t>
            </a:r>
            <a:r>
              <a:rPr lang="en-US" altLang="ja-JP" smtClean="0"/>
              <a:t>A×D</a:t>
            </a:r>
            <a:r>
              <a:rPr lang="ja-JP" altLang="en-US" smtClean="0"/>
              <a:t>で最短距離</a:t>
            </a:r>
            <a:endParaRPr lang="en-US" altLang="ja-JP" smtClean="0"/>
          </a:p>
          <a:p>
            <a:r>
              <a:rPr lang="ja-JP" altLang="en-US" smtClean="0"/>
              <a:t>を求めます。この</a:t>
            </a:r>
            <a:r>
              <a:rPr lang="ja-JP" altLang="en-US" smtClean="0">
                <a:solidFill>
                  <a:srgbClr val="FF0000"/>
                </a:solidFill>
              </a:rPr>
              <a:t>最短距離</a:t>
            </a:r>
            <a:r>
              <a:rPr lang="en-US" altLang="ja-JP" smtClean="0">
                <a:solidFill>
                  <a:srgbClr val="FF0000"/>
                </a:solidFill>
              </a:rPr>
              <a:t>(s1</a:t>
            </a:r>
            <a:r>
              <a:rPr lang="ja-JP" altLang="en-US" smtClean="0">
                <a:solidFill>
                  <a:srgbClr val="FF0000"/>
                </a:solidFill>
              </a:rPr>
              <a:t>と</a:t>
            </a:r>
            <a:r>
              <a:rPr lang="en-US" altLang="ja-JP" smtClean="0">
                <a:solidFill>
                  <a:srgbClr val="FF0000"/>
                </a:solidFill>
              </a:rPr>
              <a:t>s2)</a:t>
            </a:r>
            <a:r>
              <a:rPr lang="ja-JP" altLang="en-US" smtClean="0">
                <a:solidFill>
                  <a:srgbClr val="FF0000"/>
                </a:solidFill>
              </a:rPr>
              <a:t>を比率として扱います。</a:t>
            </a:r>
            <a:endParaRPr lang="en-US" altLang="ja-JP" smtClean="0"/>
          </a:p>
        </p:txBody>
      </p:sp>
      <p:cxnSp>
        <p:nvCxnSpPr>
          <p:cNvPr id="3" name="直線矢印コネクタ 2"/>
          <p:cNvCxnSpPr/>
          <p:nvPr/>
        </p:nvCxnSpPr>
        <p:spPr>
          <a:xfrm>
            <a:off x="789045" y="1864949"/>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flipV="1">
            <a:off x="789045" y="1864949"/>
            <a:ext cx="3175449" cy="9573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円/楕円 5"/>
          <p:cNvSpPr/>
          <p:nvPr/>
        </p:nvSpPr>
        <p:spPr>
          <a:xfrm>
            <a:off x="2019873" y="2369950"/>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7" name="テキスト ボックス 6"/>
          <p:cNvSpPr txBox="1"/>
          <p:nvPr/>
        </p:nvSpPr>
        <p:spPr>
          <a:xfrm>
            <a:off x="3656781" y="1910062"/>
            <a:ext cx="317716" cy="369332"/>
          </a:xfrm>
          <a:prstGeom prst="rect">
            <a:avLst/>
          </a:prstGeom>
          <a:noFill/>
        </p:spPr>
        <p:txBody>
          <a:bodyPr wrap="none" rtlCol="0">
            <a:spAutoFit/>
          </a:bodyPr>
          <a:lstStyle/>
          <a:p>
            <a:r>
              <a:rPr lang="en-US" altLang="ja-JP"/>
              <a:t>A</a:t>
            </a:r>
            <a:endParaRPr kumimoji="1" lang="ja-JP" altLang="en-US"/>
          </a:p>
        </p:txBody>
      </p:sp>
      <p:sp>
        <p:nvSpPr>
          <p:cNvPr id="8" name="テキスト ボックス 7"/>
          <p:cNvSpPr txBox="1"/>
          <p:nvPr/>
        </p:nvSpPr>
        <p:spPr>
          <a:xfrm>
            <a:off x="2935512" y="2807986"/>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9" name="テキスト ボックス 8"/>
          <p:cNvSpPr txBox="1"/>
          <p:nvPr/>
        </p:nvSpPr>
        <p:spPr>
          <a:xfrm>
            <a:off x="1931846" y="2411244"/>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10" name="正方形/長方形 9"/>
          <p:cNvSpPr/>
          <p:nvPr/>
        </p:nvSpPr>
        <p:spPr>
          <a:xfrm>
            <a:off x="1383632" y="1884516"/>
            <a:ext cx="413896" cy="369332"/>
          </a:xfrm>
          <a:prstGeom prst="rect">
            <a:avLst/>
          </a:prstGeom>
        </p:spPr>
        <p:txBody>
          <a:bodyPr wrap="none">
            <a:spAutoFit/>
          </a:bodyPr>
          <a:lstStyle/>
          <a:p>
            <a:r>
              <a:rPr lang="en-US" altLang="ja-JP"/>
              <a:t>T1</a:t>
            </a:r>
            <a:endParaRPr lang="ja-JP" altLang="en-US"/>
          </a:p>
        </p:txBody>
      </p:sp>
      <p:sp>
        <p:nvSpPr>
          <p:cNvPr id="11" name="正方形/長方形 10"/>
          <p:cNvSpPr/>
          <p:nvPr/>
        </p:nvSpPr>
        <p:spPr>
          <a:xfrm>
            <a:off x="2894469" y="2452966"/>
            <a:ext cx="413896" cy="369332"/>
          </a:xfrm>
          <a:prstGeom prst="rect">
            <a:avLst/>
          </a:prstGeom>
        </p:spPr>
        <p:txBody>
          <a:bodyPr wrap="none">
            <a:spAutoFit/>
          </a:bodyPr>
          <a:lstStyle/>
          <a:p>
            <a:r>
              <a:rPr lang="en-US" altLang="ja-JP"/>
              <a:t>T2</a:t>
            </a:r>
            <a:endParaRPr lang="ja-JP" altLang="en-US"/>
          </a:p>
        </p:txBody>
      </p:sp>
      <p:cxnSp>
        <p:nvCxnSpPr>
          <p:cNvPr id="13" name="直線矢印コネクタ 12"/>
          <p:cNvCxnSpPr/>
          <p:nvPr/>
        </p:nvCxnSpPr>
        <p:spPr>
          <a:xfrm flipV="1">
            <a:off x="778843" y="1929629"/>
            <a:ext cx="10202" cy="8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24843" y="1540730"/>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15" name="テキスト ボックス 14"/>
          <p:cNvSpPr txBox="1"/>
          <p:nvPr/>
        </p:nvSpPr>
        <p:spPr>
          <a:xfrm>
            <a:off x="4052833" y="3256759"/>
            <a:ext cx="423514" cy="369332"/>
          </a:xfrm>
          <a:prstGeom prst="rect">
            <a:avLst/>
          </a:prstGeom>
          <a:noFill/>
        </p:spPr>
        <p:txBody>
          <a:bodyPr wrap="none" rtlCol="0">
            <a:spAutoFit/>
          </a:bodyPr>
          <a:lstStyle/>
          <a:p>
            <a:r>
              <a:rPr kumimoji="1" lang="en-US" altLang="ja-JP" smtClean="0"/>
              <a:t>p2</a:t>
            </a:r>
            <a:endParaRPr kumimoji="1" lang="ja-JP" altLang="en-US"/>
          </a:p>
        </p:txBody>
      </p:sp>
      <p:cxnSp>
        <p:nvCxnSpPr>
          <p:cNvPr id="17" name="直線矢印コネクタ 16"/>
          <p:cNvCxnSpPr/>
          <p:nvPr/>
        </p:nvCxnSpPr>
        <p:spPr>
          <a:xfrm>
            <a:off x="789045" y="2841865"/>
            <a:ext cx="3389638" cy="497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491381" y="2771450"/>
            <a:ext cx="423514" cy="369332"/>
          </a:xfrm>
          <a:prstGeom prst="rect">
            <a:avLst/>
          </a:prstGeom>
        </p:spPr>
        <p:txBody>
          <a:bodyPr wrap="none">
            <a:spAutoFit/>
          </a:bodyPr>
          <a:lstStyle/>
          <a:p>
            <a:r>
              <a:rPr lang="en-US" altLang="ja-JP"/>
              <a:t>p3</a:t>
            </a:r>
            <a:endParaRPr lang="ja-JP" altLang="en-US"/>
          </a:p>
        </p:txBody>
      </p:sp>
      <p:sp>
        <p:nvSpPr>
          <p:cNvPr id="21" name="テキスト ボックス 20"/>
          <p:cNvSpPr txBox="1"/>
          <p:nvPr/>
        </p:nvSpPr>
        <p:spPr>
          <a:xfrm>
            <a:off x="498988" y="2181514"/>
            <a:ext cx="308098" cy="369332"/>
          </a:xfrm>
          <a:prstGeom prst="rect">
            <a:avLst/>
          </a:prstGeom>
          <a:noFill/>
        </p:spPr>
        <p:txBody>
          <a:bodyPr wrap="none" rtlCol="0">
            <a:spAutoFit/>
          </a:bodyPr>
          <a:lstStyle/>
          <a:p>
            <a:r>
              <a:rPr lang="en-US" altLang="ja-JP"/>
              <a:t>C</a:t>
            </a:r>
            <a:endParaRPr kumimoji="1" lang="ja-JP" altLang="en-US"/>
          </a:p>
        </p:txBody>
      </p:sp>
      <p:sp>
        <p:nvSpPr>
          <p:cNvPr id="22" name="テキスト ボックス 21"/>
          <p:cNvSpPr txBox="1"/>
          <p:nvPr/>
        </p:nvSpPr>
        <p:spPr>
          <a:xfrm>
            <a:off x="2150314" y="3057768"/>
            <a:ext cx="327334" cy="369332"/>
          </a:xfrm>
          <a:prstGeom prst="rect">
            <a:avLst/>
          </a:prstGeom>
          <a:noFill/>
        </p:spPr>
        <p:txBody>
          <a:bodyPr wrap="none" rtlCol="0">
            <a:spAutoFit/>
          </a:bodyPr>
          <a:lstStyle/>
          <a:p>
            <a:r>
              <a:rPr lang="en-US" altLang="ja-JP" smtClean="0"/>
              <a:t>D</a:t>
            </a:r>
            <a:endParaRPr kumimoji="1" lang="ja-JP" altLang="en-US"/>
          </a:p>
        </p:txBody>
      </p:sp>
      <p:cxnSp>
        <p:nvCxnSpPr>
          <p:cNvPr id="23" name="直線矢印コネクタ 22"/>
          <p:cNvCxnSpPr/>
          <p:nvPr/>
        </p:nvCxnSpPr>
        <p:spPr>
          <a:xfrm>
            <a:off x="6669145" y="1974291"/>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6669145" y="1974291"/>
            <a:ext cx="3175449" cy="9573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7899973" y="2479292"/>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6" name="テキスト ボックス 25"/>
          <p:cNvSpPr txBox="1"/>
          <p:nvPr/>
        </p:nvSpPr>
        <p:spPr>
          <a:xfrm>
            <a:off x="9536881" y="2019404"/>
            <a:ext cx="317716" cy="369332"/>
          </a:xfrm>
          <a:prstGeom prst="rect">
            <a:avLst/>
          </a:prstGeom>
          <a:noFill/>
        </p:spPr>
        <p:txBody>
          <a:bodyPr wrap="none" rtlCol="0">
            <a:spAutoFit/>
          </a:bodyPr>
          <a:lstStyle/>
          <a:p>
            <a:r>
              <a:rPr lang="en-US" altLang="ja-JP"/>
              <a:t>A</a:t>
            </a:r>
            <a:endParaRPr kumimoji="1" lang="ja-JP" altLang="en-US"/>
          </a:p>
        </p:txBody>
      </p:sp>
      <p:sp>
        <p:nvSpPr>
          <p:cNvPr id="27" name="テキスト ボックス 26"/>
          <p:cNvSpPr txBox="1"/>
          <p:nvPr/>
        </p:nvSpPr>
        <p:spPr>
          <a:xfrm>
            <a:off x="8815612" y="2917328"/>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28" name="テキスト ボックス 27"/>
          <p:cNvSpPr txBox="1"/>
          <p:nvPr/>
        </p:nvSpPr>
        <p:spPr>
          <a:xfrm>
            <a:off x="7811946" y="2520586"/>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29" name="正方形/長方形 28"/>
          <p:cNvSpPr/>
          <p:nvPr/>
        </p:nvSpPr>
        <p:spPr>
          <a:xfrm>
            <a:off x="7263732" y="1993858"/>
            <a:ext cx="413896" cy="369332"/>
          </a:xfrm>
          <a:prstGeom prst="rect">
            <a:avLst/>
          </a:prstGeom>
        </p:spPr>
        <p:txBody>
          <a:bodyPr wrap="none">
            <a:spAutoFit/>
          </a:bodyPr>
          <a:lstStyle/>
          <a:p>
            <a:r>
              <a:rPr lang="en-US" altLang="ja-JP"/>
              <a:t>T1</a:t>
            </a:r>
            <a:endParaRPr lang="ja-JP" altLang="en-US"/>
          </a:p>
        </p:txBody>
      </p:sp>
      <p:sp>
        <p:nvSpPr>
          <p:cNvPr id="30" name="正方形/長方形 29"/>
          <p:cNvSpPr/>
          <p:nvPr/>
        </p:nvSpPr>
        <p:spPr>
          <a:xfrm>
            <a:off x="8774569" y="2562308"/>
            <a:ext cx="413896" cy="369332"/>
          </a:xfrm>
          <a:prstGeom prst="rect">
            <a:avLst/>
          </a:prstGeom>
        </p:spPr>
        <p:txBody>
          <a:bodyPr wrap="none">
            <a:spAutoFit/>
          </a:bodyPr>
          <a:lstStyle/>
          <a:p>
            <a:r>
              <a:rPr lang="en-US" altLang="ja-JP"/>
              <a:t>T2</a:t>
            </a:r>
            <a:endParaRPr lang="ja-JP" altLang="en-US"/>
          </a:p>
        </p:txBody>
      </p:sp>
      <p:cxnSp>
        <p:nvCxnSpPr>
          <p:cNvPr id="31" name="直線矢印コネクタ 30"/>
          <p:cNvCxnSpPr/>
          <p:nvPr/>
        </p:nvCxnSpPr>
        <p:spPr>
          <a:xfrm flipV="1">
            <a:off x="6658943" y="2038971"/>
            <a:ext cx="10202" cy="8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404943" y="1650072"/>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33" name="テキスト ボックス 32"/>
          <p:cNvSpPr txBox="1"/>
          <p:nvPr/>
        </p:nvSpPr>
        <p:spPr>
          <a:xfrm>
            <a:off x="9932933" y="3366101"/>
            <a:ext cx="423514" cy="369332"/>
          </a:xfrm>
          <a:prstGeom prst="rect">
            <a:avLst/>
          </a:prstGeom>
          <a:noFill/>
        </p:spPr>
        <p:txBody>
          <a:bodyPr wrap="none" rtlCol="0">
            <a:spAutoFit/>
          </a:bodyPr>
          <a:lstStyle/>
          <a:p>
            <a:r>
              <a:rPr kumimoji="1" lang="en-US" altLang="ja-JP" smtClean="0"/>
              <a:t>p2</a:t>
            </a:r>
            <a:endParaRPr kumimoji="1" lang="ja-JP" altLang="en-US"/>
          </a:p>
        </p:txBody>
      </p:sp>
      <p:cxnSp>
        <p:nvCxnSpPr>
          <p:cNvPr id="34" name="直線矢印コネクタ 33"/>
          <p:cNvCxnSpPr/>
          <p:nvPr/>
        </p:nvCxnSpPr>
        <p:spPr>
          <a:xfrm>
            <a:off x="6669145" y="2951207"/>
            <a:ext cx="3389638" cy="497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6371481" y="2880792"/>
            <a:ext cx="423514" cy="369332"/>
          </a:xfrm>
          <a:prstGeom prst="rect">
            <a:avLst/>
          </a:prstGeom>
        </p:spPr>
        <p:txBody>
          <a:bodyPr wrap="none">
            <a:spAutoFit/>
          </a:bodyPr>
          <a:lstStyle/>
          <a:p>
            <a:r>
              <a:rPr lang="en-US" altLang="ja-JP"/>
              <a:t>p3</a:t>
            </a:r>
            <a:endParaRPr lang="ja-JP" altLang="en-US"/>
          </a:p>
        </p:txBody>
      </p:sp>
      <p:sp>
        <p:nvSpPr>
          <p:cNvPr id="36" name="テキスト ボックス 35"/>
          <p:cNvSpPr txBox="1"/>
          <p:nvPr/>
        </p:nvSpPr>
        <p:spPr>
          <a:xfrm>
            <a:off x="6379088" y="2290856"/>
            <a:ext cx="308098" cy="369332"/>
          </a:xfrm>
          <a:prstGeom prst="rect">
            <a:avLst/>
          </a:prstGeom>
          <a:noFill/>
        </p:spPr>
        <p:txBody>
          <a:bodyPr wrap="none" rtlCol="0">
            <a:spAutoFit/>
          </a:bodyPr>
          <a:lstStyle/>
          <a:p>
            <a:r>
              <a:rPr lang="en-US" altLang="ja-JP"/>
              <a:t>C</a:t>
            </a:r>
            <a:endParaRPr kumimoji="1" lang="ja-JP" altLang="en-US"/>
          </a:p>
        </p:txBody>
      </p:sp>
      <p:sp>
        <p:nvSpPr>
          <p:cNvPr id="37" name="テキスト ボックス 36"/>
          <p:cNvSpPr txBox="1"/>
          <p:nvPr/>
        </p:nvSpPr>
        <p:spPr>
          <a:xfrm>
            <a:off x="8030414" y="3167110"/>
            <a:ext cx="327334" cy="369332"/>
          </a:xfrm>
          <a:prstGeom prst="rect">
            <a:avLst/>
          </a:prstGeom>
          <a:noFill/>
        </p:spPr>
        <p:txBody>
          <a:bodyPr wrap="none" rtlCol="0">
            <a:spAutoFit/>
          </a:bodyPr>
          <a:lstStyle/>
          <a:p>
            <a:r>
              <a:rPr lang="en-US" altLang="ja-JP" smtClean="0"/>
              <a:t>D</a:t>
            </a:r>
            <a:endParaRPr kumimoji="1" lang="ja-JP" altLang="en-US"/>
          </a:p>
        </p:txBody>
      </p:sp>
      <p:cxnSp>
        <p:nvCxnSpPr>
          <p:cNvPr id="39" name="直線コネクタ 38"/>
          <p:cNvCxnSpPr/>
          <p:nvPr/>
        </p:nvCxnSpPr>
        <p:spPr>
          <a:xfrm>
            <a:off x="6668852" y="1979872"/>
            <a:ext cx="533400" cy="7801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9252813" y="2178524"/>
            <a:ext cx="784833" cy="12561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41300" y="3732820"/>
            <a:ext cx="6292107" cy="369332"/>
          </a:xfrm>
          <a:prstGeom prst="rect">
            <a:avLst/>
          </a:prstGeom>
          <a:noFill/>
        </p:spPr>
        <p:txBody>
          <a:bodyPr wrap="none" rtlCol="0">
            <a:spAutoFit/>
          </a:bodyPr>
          <a:lstStyle/>
          <a:p>
            <a:r>
              <a:rPr kumimoji="1" lang="ja-JP" altLang="en-US" smtClean="0"/>
              <a:t>・</a:t>
            </a:r>
            <a:r>
              <a:rPr lang="en-US" altLang="ja-JP"/>
              <a:t> </a:t>
            </a:r>
            <a:r>
              <a:rPr lang="ja-JP" altLang="en-US" smtClean="0"/>
              <a:t>外積を求めた２つの値を</a:t>
            </a:r>
            <a:r>
              <a:rPr lang="en-US" altLang="ja-JP" smtClean="0"/>
              <a:t>A×C</a:t>
            </a:r>
            <a:r>
              <a:rPr lang="ja-JP" altLang="en-US" smtClean="0"/>
              <a:t>の部分の長さを％として</a:t>
            </a:r>
            <a:r>
              <a:rPr lang="en-US" altLang="ja-JP" smtClean="0"/>
              <a:t>T </a:t>
            </a:r>
            <a:r>
              <a:rPr lang="ja-JP" altLang="en-US" smtClean="0"/>
              <a:t>求める</a:t>
            </a:r>
            <a:endParaRPr kumimoji="1" lang="ja-JP" altLang="en-US"/>
          </a:p>
        </p:txBody>
      </p:sp>
      <p:cxnSp>
        <p:nvCxnSpPr>
          <p:cNvPr id="49" name="直線コネクタ 48"/>
          <p:cNvCxnSpPr/>
          <p:nvPr/>
        </p:nvCxnSpPr>
        <p:spPr>
          <a:xfrm>
            <a:off x="720799" y="4522579"/>
            <a:ext cx="533400" cy="780155"/>
          </a:xfrm>
          <a:prstGeom prst="line">
            <a:avLst/>
          </a:prstGeom>
          <a:ln w="1111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60152" y="5292755"/>
            <a:ext cx="915562" cy="1259465"/>
          </a:xfrm>
          <a:prstGeom prst="line">
            <a:avLst/>
          </a:prstGeom>
          <a:ln w="111125">
            <a:solidFill>
              <a:srgbClr val="7030A0"/>
            </a:solidFill>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7615666" y="4058896"/>
            <a:ext cx="4059125" cy="2585323"/>
          </a:xfrm>
          <a:prstGeom prst="rect">
            <a:avLst/>
          </a:prstGeom>
        </p:spPr>
        <p:txBody>
          <a:bodyPr wrap="none">
            <a:spAutoFit/>
          </a:bodyPr>
          <a:lstStyle/>
          <a:p>
            <a:r>
              <a:rPr lang="en-US" altLang="ja-JP" smtClean="0"/>
              <a:t>T</a:t>
            </a:r>
            <a:r>
              <a:rPr lang="ja-JP" altLang="en-US" smtClean="0"/>
              <a:t>＝　</a:t>
            </a:r>
            <a:r>
              <a:rPr lang="en-US" altLang="ja-JP" smtClean="0"/>
              <a:t>s1</a:t>
            </a:r>
            <a:r>
              <a:rPr lang="ja-JP" altLang="en-US" smtClean="0"/>
              <a:t>　　</a:t>
            </a:r>
            <a:r>
              <a:rPr lang="en-US" altLang="ja-JP" smtClean="0"/>
              <a:t>/</a:t>
            </a:r>
            <a:r>
              <a:rPr lang="ja-JP" altLang="en-US" smtClean="0"/>
              <a:t>　（　</a:t>
            </a:r>
            <a:r>
              <a:rPr lang="en-US" altLang="ja-JP" smtClean="0"/>
              <a:t>s1</a:t>
            </a:r>
            <a:r>
              <a:rPr lang="ja-JP" altLang="en-US" smtClean="0"/>
              <a:t>　</a:t>
            </a:r>
            <a:r>
              <a:rPr lang="en-US" altLang="ja-JP" smtClean="0"/>
              <a:t>+</a:t>
            </a:r>
            <a:r>
              <a:rPr lang="ja-JP" altLang="en-US" smtClean="0"/>
              <a:t>　</a:t>
            </a:r>
            <a:r>
              <a:rPr lang="en-US" altLang="ja-JP"/>
              <a:t> </a:t>
            </a:r>
            <a:r>
              <a:rPr lang="en-US" altLang="ja-JP" smtClean="0"/>
              <a:t>s2</a:t>
            </a:r>
            <a:r>
              <a:rPr lang="ja-JP" altLang="en-US" smtClean="0"/>
              <a:t>　）</a:t>
            </a:r>
            <a:endParaRPr lang="en-US" altLang="ja-JP" smtClean="0"/>
          </a:p>
          <a:p>
            <a:r>
              <a:rPr lang="ja-JP" altLang="en-US" smtClean="0"/>
              <a:t>これで、黒い射影</a:t>
            </a:r>
            <a:r>
              <a:rPr lang="en-US" altLang="ja-JP" smtClean="0"/>
              <a:t>T</a:t>
            </a:r>
            <a:r>
              <a:rPr lang="ja-JP" altLang="en-US" smtClean="0"/>
              <a:t>の比率が解りました。</a:t>
            </a:r>
            <a:endParaRPr lang="en-US" altLang="ja-JP" smtClean="0"/>
          </a:p>
          <a:p>
            <a:endParaRPr lang="en-US" altLang="ja-JP"/>
          </a:p>
          <a:p>
            <a:r>
              <a:rPr lang="ja-JP" altLang="en-US" smtClean="0"/>
              <a:t>この比率を先ほどの式に埋め込むと</a:t>
            </a:r>
            <a:endParaRPr lang="en-US" altLang="ja-JP" smtClean="0"/>
          </a:p>
          <a:p>
            <a:r>
              <a:rPr lang="en-US" altLang="ja-JP">
                <a:solidFill>
                  <a:srgbClr val="FF0000"/>
                </a:solidFill>
              </a:rPr>
              <a:t>P = B</a:t>
            </a:r>
            <a:r>
              <a:rPr lang="ja-JP" altLang="en-US">
                <a:solidFill>
                  <a:srgbClr val="FF0000"/>
                </a:solidFill>
              </a:rPr>
              <a:t>*</a:t>
            </a:r>
            <a:r>
              <a:rPr lang="en-US" altLang="ja-JP">
                <a:solidFill>
                  <a:srgbClr val="FF0000"/>
                </a:solidFill>
              </a:rPr>
              <a:t>T1</a:t>
            </a:r>
            <a:r>
              <a:rPr lang="ja-JP" altLang="en-US">
                <a:solidFill>
                  <a:srgbClr val="FF0000"/>
                </a:solidFill>
              </a:rPr>
              <a:t> </a:t>
            </a:r>
            <a:r>
              <a:rPr lang="en-US" altLang="ja-JP">
                <a:solidFill>
                  <a:srgbClr val="FF0000"/>
                </a:solidFill>
              </a:rPr>
              <a:t>/ ( T1 + T2) + </a:t>
            </a:r>
            <a:r>
              <a:rPr lang="en-US" altLang="ja-JP" smtClean="0">
                <a:solidFill>
                  <a:srgbClr val="FF0000"/>
                </a:solidFill>
              </a:rPr>
              <a:t>p1</a:t>
            </a:r>
          </a:p>
          <a:p>
            <a:r>
              <a:rPr lang="ja-JP" altLang="en-US">
                <a:solidFill>
                  <a:srgbClr val="FF0000"/>
                </a:solidFill>
              </a:rPr>
              <a:t>　</a:t>
            </a:r>
            <a:r>
              <a:rPr lang="ja-JP" altLang="en-US" smtClean="0">
                <a:solidFill>
                  <a:srgbClr val="FF0000"/>
                </a:solidFill>
              </a:rPr>
              <a:t>　　　　　　↓</a:t>
            </a:r>
            <a:endParaRPr lang="en-US" altLang="ja-JP" smtClean="0">
              <a:solidFill>
                <a:srgbClr val="FF0000"/>
              </a:solidFill>
            </a:endParaRPr>
          </a:p>
          <a:p>
            <a:r>
              <a:rPr lang="en-US" altLang="ja-JP" smtClean="0">
                <a:solidFill>
                  <a:srgbClr val="FF0000"/>
                </a:solidFill>
              </a:rPr>
              <a:t>P = ( B * T ) + p1</a:t>
            </a:r>
          </a:p>
          <a:p>
            <a:endParaRPr lang="en-US" altLang="ja-JP" smtClean="0"/>
          </a:p>
          <a:p>
            <a:r>
              <a:rPr lang="ja-JP" altLang="en-US" smtClean="0"/>
              <a:t>これで、交点</a:t>
            </a:r>
            <a:r>
              <a:rPr lang="en-US" altLang="ja-JP" smtClean="0"/>
              <a:t>p</a:t>
            </a:r>
            <a:r>
              <a:rPr lang="ja-JP" altLang="en-US" smtClean="0"/>
              <a:t>が求まります</a:t>
            </a:r>
            <a:endParaRPr lang="en-US" altLang="ja-JP"/>
          </a:p>
        </p:txBody>
      </p:sp>
      <p:cxnSp>
        <p:nvCxnSpPr>
          <p:cNvPr id="61" name="直線コネクタ 60"/>
          <p:cNvCxnSpPr/>
          <p:nvPr/>
        </p:nvCxnSpPr>
        <p:spPr>
          <a:xfrm flipV="1">
            <a:off x="5382394" y="847509"/>
            <a:ext cx="5009473" cy="1546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8774569" y="2972934"/>
            <a:ext cx="2785877" cy="88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9487511" y="1129037"/>
            <a:ext cx="571272" cy="8508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10024781" y="1922778"/>
            <a:ext cx="784833" cy="12561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flipV="1">
            <a:off x="1970519" y="5302734"/>
            <a:ext cx="1916833" cy="3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2019873" y="5520263"/>
            <a:ext cx="2634054" cy="646331"/>
          </a:xfrm>
          <a:prstGeom prst="rect">
            <a:avLst/>
          </a:prstGeom>
          <a:noFill/>
        </p:spPr>
        <p:txBody>
          <a:bodyPr wrap="none" rtlCol="0">
            <a:spAutoFit/>
          </a:bodyPr>
          <a:lstStyle/>
          <a:p>
            <a:r>
              <a:rPr lang="en-US" altLang="ja-JP" smtClean="0"/>
              <a:t>s1</a:t>
            </a:r>
            <a:r>
              <a:rPr lang="ja-JP" altLang="en-US" smtClean="0"/>
              <a:t>　：　</a:t>
            </a:r>
            <a:r>
              <a:rPr lang="en-US" altLang="ja-JP" smtClean="0"/>
              <a:t>s2</a:t>
            </a:r>
          </a:p>
          <a:p>
            <a:r>
              <a:rPr lang="ja-JP" altLang="en-US" smtClean="0"/>
              <a:t>の</a:t>
            </a:r>
            <a:r>
              <a:rPr kumimoji="1" lang="ja-JP" altLang="en-US" smtClean="0"/>
              <a:t>比率を</a:t>
            </a:r>
            <a:r>
              <a:rPr kumimoji="1" lang="en-US" altLang="ja-JP" smtClean="0"/>
              <a:t>B</a:t>
            </a:r>
            <a:r>
              <a:rPr kumimoji="1" lang="ja-JP" altLang="en-US" smtClean="0"/>
              <a:t>に割り当てると</a:t>
            </a:r>
            <a:endParaRPr kumimoji="1" lang="ja-JP" altLang="en-US"/>
          </a:p>
        </p:txBody>
      </p:sp>
      <p:cxnSp>
        <p:nvCxnSpPr>
          <p:cNvPr id="79" name="直線コネクタ 78"/>
          <p:cNvCxnSpPr/>
          <p:nvPr/>
        </p:nvCxnSpPr>
        <p:spPr>
          <a:xfrm>
            <a:off x="4052833" y="4729083"/>
            <a:ext cx="1033874" cy="455883"/>
          </a:xfrm>
          <a:prstGeom prst="line">
            <a:avLst/>
          </a:prstGeom>
          <a:ln w="1111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086707" y="5184966"/>
            <a:ext cx="2363478" cy="1025306"/>
          </a:xfrm>
          <a:prstGeom prst="line">
            <a:avLst/>
          </a:prstGeom>
          <a:ln w="111125">
            <a:solidFill>
              <a:srgbClr val="7030A0"/>
            </a:solidFill>
          </a:ln>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5023324" y="5119685"/>
            <a:ext cx="130441" cy="12782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89" name="テキスト ボックス 88"/>
          <p:cNvSpPr txBox="1"/>
          <p:nvPr/>
        </p:nvSpPr>
        <p:spPr>
          <a:xfrm>
            <a:off x="5025651" y="4804964"/>
            <a:ext cx="306494" cy="369332"/>
          </a:xfrm>
          <a:prstGeom prst="rect">
            <a:avLst/>
          </a:prstGeom>
          <a:noFill/>
        </p:spPr>
        <p:txBody>
          <a:bodyPr wrap="none" rtlCol="0">
            <a:spAutoFit/>
          </a:bodyPr>
          <a:lstStyle/>
          <a:p>
            <a:r>
              <a:rPr kumimoji="1" lang="en-US" altLang="ja-JP" smtClean="0">
                <a:solidFill>
                  <a:srgbClr val="FF0000"/>
                </a:solidFill>
              </a:rPr>
              <a:t>p</a:t>
            </a:r>
            <a:endParaRPr kumimoji="1" lang="ja-JP" altLang="en-US">
              <a:solidFill>
                <a:srgbClr val="FF0000"/>
              </a:solidFill>
            </a:endParaRPr>
          </a:p>
        </p:txBody>
      </p:sp>
      <p:sp>
        <p:nvSpPr>
          <p:cNvPr id="16" name="テキスト ボックス 15"/>
          <p:cNvSpPr txBox="1"/>
          <p:nvPr/>
        </p:nvSpPr>
        <p:spPr>
          <a:xfrm>
            <a:off x="4569770" y="4522579"/>
            <a:ext cx="829073" cy="369332"/>
          </a:xfrm>
          <a:prstGeom prst="rect">
            <a:avLst/>
          </a:prstGeom>
          <a:noFill/>
        </p:spPr>
        <p:txBody>
          <a:bodyPr wrap="none" rtlCol="0">
            <a:spAutoFit/>
          </a:bodyPr>
          <a:lstStyle/>
          <a:p>
            <a:r>
              <a:rPr kumimoji="1" lang="en-US" altLang="ja-JP" smtClean="0"/>
              <a:t>T1</a:t>
            </a:r>
            <a:r>
              <a:rPr kumimoji="1" lang="ja-JP" altLang="en-US" smtClean="0"/>
              <a:t>←</a:t>
            </a:r>
            <a:r>
              <a:rPr kumimoji="1" lang="en-US" altLang="ja-JP" smtClean="0"/>
              <a:t>s1</a:t>
            </a:r>
            <a:endParaRPr kumimoji="1" lang="ja-JP" altLang="en-US"/>
          </a:p>
        </p:txBody>
      </p:sp>
      <p:sp>
        <p:nvSpPr>
          <p:cNvPr id="55" name="テキスト ボックス 54"/>
          <p:cNvSpPr txBox="1"/>
          <p:nvPr/>
        </p:nvSpPr>
        <p:spPr>
          <a:xfrm>
            <a:off x="6312404" y="5321227"/>
            <a:ext cx="934871" cy="646331"/>
          </a:xfrm>
          <a:prstGeom prst="rect">
            <a:avLst/>
          </a:prstGeom>
          <a:noFill/>
        </p:spPr>
        <p:txBody>
          <a:bodyPr wrap="none" rtlCol="0">
            <a:spAutoFit/>
          </a:bodyPr>
          <a:lstStyle/>
          <a:p>
            <a:r>
              <a:rPr kumimoji="1" lang="en-US" altLang="ja-JP" smtClean="0"/>
              <a:t>T2</a:t>
            </a:r>
            <a:r>
              <a:rPr lang="ja-JP" altLang="en-US"/>
              <a:t> ← </a:t>
            </a:r>
            <a:r>
              <a:rPr kumimoji="1" lang="en-US" altLang="ja-JP" smtClean="0"/>
              <a:t>s2</a:t>
            </a:r>
            <a:endParaRPr lang="en-US" altLang="ja-JP"/>
          </a:p>
          <a:p>
            <a:endParaRPr kumimoji="1" lang="ja-JP" altLang="en-US"/>
          </a:p>
        </p:txBody>
      </p:sp>
      <p:cxnSp>
        <p:nvCxnSpPr>
          <p:cNvPr id="58" name="直線矢印コネクタ 57"/>
          <p:cNvCxnSpPr/>
          <p:nvPr/>
        </p:nvCxnSpPr>
        <p:spPr>
          <a:xfrm>
            <a:off x="3974497" y="4857655"/>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5372653" y="5532042"/>
            <a:ext cx="309700" cy="369332"/>
          </a:xfrm>
          <a:prstGeom prst="rect">
            <a:avLst/>
          </a:prstGeom>
          <a:noFill/>
        </p:spPr>
        <p:txBody>
          <a:bodyPr wrap="none" rtlCol="0">
            <a:spAutoFit/>
          </a:bodyPr>
          <a:lstStyle/>
          <a:p>
            <a:r>
              <a:rPr lang="en-US" altLang="ja-JP"/>
              <a:t>B</a:t>
            </a:r>
            <a:endParaRPr kumimoji="1" lang="ja-JP" altLang="en-US"/>
          </a:p>
        </p:txBody>
      </p:sp>
      <p:sp>
        <p:nvSpPr>
          <p:cNvPr id="63" name="テキスト ボックス 62"/>
          <p:cNvSpPr txBox="1"/>
          <p:nvPr/>
        </p:nvSpPr>
        <p:spPr>
          <a:xfrm>
            <a:off x="3674442" y="4544417"/>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2" name="テキスト ボックス 1"/>
          <p:cNvSpPr txBox="1"/>
          <p:nvPr/>
        </p:nvSpPr>
        <p:spPr>
          <a:xfrm>
            <a:off x="7019848" y="2334059"/>
            <a:ext cx="391454" cy="369332"/>
          </a:xfrm>
          <a:prstGeom prst="rect">
            <a:avLst/>
          </a:prstGeom>
          <a:noFill/>
        </p:spPr>
        <p:txBody>
          <a:bodyPr wrap="none" rtlCol="0">
            <a:spAutoFit/>
          </a:bodyPr>
          <a:lstStyle/>
          <a:p>
            <a:r>
              <a:rPr lang="en-US" altLang="ja-JP"/>
              <a:t>s</a:t>
            </a:r>
            <a:r>
              <a:rPr kumimoji="1" lang="en-US" altLang="ja-JP" smtClean="0"/>
              <a:t>1</a:t>
            </a:r>
            <a:endParaRPr kumimoji="1" lang="ja-JP" altLang="en-US"/>
          </a:p>
        </p:txBody>
      </p:sp>
      <p:sp>
        <p:nvSpPr>
          <p:cNvPr id="12" name="テキスト ボックス 11"/>
          <p:cNvSpPr txBox="1"/>
          <p:nvPr/>
        </p:nvSpPr>
        <p:spPr>
          <a:xfrm>
            <a:off x="9695739" y="2746974"/>
            <a:ext cx="391454" cy="369332"/>
          </a:xfrm>
          <a:prstGeom prst="rect">
            <a:avLst/>
          </a:prstGeom>
          <a:noFill/>
        </p:spPr>
        <p:txBody>
          <a:bodyPr wrap="none" rtlCol="0">
            <a:spAutoFit/>
          </a:bodyPr>
          <a:lstStyle/>
          <a:p>
            <a:r>
              <a:rPr lang="en-US" altLang="ja-JP" smtClean="0"/>
              <a:t>s2</a:t>
            </a:r>
            <a:endParaRPr lang="ja-JP" altLang="en-US"/>
          </a:p>
        </p:txBody>
      </p:sp>
      <p:sp>
        <p:nvSpPr>
          <p:cNvPr id="59" name="テキスト ボックス 58"/>
          <p:cNvSpPr txBox="1"/>
          <p:nvPr/>
        </p:nvSpPr>
        <p:spPr>
          <a:xfrm>
            <a:off x="9753236" y="1255127"/>
            <a:ext cx="391454" cy="369332"/>
          </a:xfrm>
          <a:prstGeom prst="rect">
            <a:avLst/>
          </a:prstGeom>
          <a:noFill/>
        </p:spPr>
        <p:txBody>
          <a:bodyPr wrap="none" rtlCol="0">
            <a:spAutoFit/>
          </a:bodyPr>
          <a:lstStyle/>
          <a:p>
            <a:r>
              <a:rPr lang="en-US" altLang="ja-JP"/>
              <a:t>s</a:t>
            </a:r>
            <a:r>
              <a:rPr kumimoji="1" lang="en-US" altLang="ja-JP" smtClean="0"/>
              <a:t>1</a:t>
            </a:r>
            <a:endParaRPr kumimoji="1" lang="ja-JP" altLang="en-US"/>
          </a:p>
        </p:txBody>
      </p:sp>
      <p:sp>
        <p:nvSpPr>
          <p:cNvPr id="60" name="テキスト ボックス 59"/>
          <p:cNvSpPr txBox="1"/>
          <p:nvPr/>
        </p:nvSpPr>
        <p:spPr>
          <a:xfrm>
            <a:off x="10480208" y="2358538"/>
            <a:ext cx="391454" cy="369332"/>
          </a:xfrm>
          <a:prstGeom prst="rect">
            <a:avLst/>
          </a:prstGeom>
          <a:noFill/>
        </p:spPr>
        <p:txBody>
          <a:bodyPr wrap="none" rtlCol="0">
            <a:spAutoFit/>
          </a:bodyPr>
          <a:lstStyle/>
          <a:p>
            <a:r>
              <a:rPr lang="en-US" altLang="ja-JP" smtClean="0"/>
              <a:t>s2</a:t>
            </a:r>
            <a:endParaRPr lang="ja-JP" altLang="en-US"/>
          </a:p>
        </p:txBody>
      </p:sp>
      <p:sp>
        <p:nvSpPr>
          <p:cNvPr id="66" name="テキスト ボックス 65"/>
          <p:cNvSpPr txBox="1"/>
          <p:nvPr/>
        </p:nvSpPr>
        <p:spPr>
          <a:xfrm>
            <a:off x="557966" y="4891911"/>
            <a:ext cx="391454" cy="369332"/>
          </a:xfrm>
          <a:prstGeom prst="rect">
            <a:avLst/>
          </a:prstGeom>
          <a:noFill/>
        </p:spPr>
        <p:txBody>
          <a:bodyPr wrap="none" rtlCol="0">
            <a:spAutoFit/>
          </a:bodyPr>
          <a:lstStyle/>
          <a:p>
            <a:r>
              <a:rPr lang="en-US" altLang="ja-JP"/>
              <a:t>s</a:t>
            </a:r>
            <a:r>
              <a:rPr kumimoji="1" lang="en-US" altLang="ja-JP" smtClean="0"/>
              <a:t>1</a:t>
            </a:r>
            <a:endParaRPr kumimoji="1" lang="ja-JP" altLang="en-US"/>
          </a:p>
        </p:txBody>
      </p:sp>
      <p:sp>
        <p:nvSpPr>
          <p:cNvPr id="67" name="テキスト ボックス 66"/>
          <p:cNvSpPr txBox="1"/>
          <p:nvPr/>
        </p:nvSpPr>
        <p:spPr>
          <a:xfrm>
            <a:off x="1284938" y="5995322"/>
            <a:ext cx="391454" cy="369332"/>
          </a:xfrm>
          <a:prstGeom prst="rect">
            <a:avLst/>
          </a:prstGeom>
          <a:noFill/>
        </p:spPr>
        <p:txBody>
          <a:bodyPr wrap="none" rtlCol="0">
            <a:spAutoFit/>
          </a:bodyPr>
          <a:lstStyle/>
          <a:p>
            <a:r>
              <a:rPr lang="en-US" altLang="ja-JP" smtClean="0"/>
              <a:t>s2</a:t>
            </a:r>
            <a:endParaRPr lang="ja-JP" altLang="en-US"/>
          </a:p>
        </p:txBody>
      </p:sp>
    </p:spTree>
    <p:extLst>
      <p:ext uri="{BB962C8B-B14F-4D97-AF65-F5344CB8AC3E}">
        <p14:creationId xmlns:p14="http://schemas.microsoft.com/office/powerpoint/2010/main" val="333970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線コネクタ 10"/>
          <p:cNvCxnSpPr/>
          <p:nvPr/>
        </p:nvCxnSpPr>
        <p:spPr>
          <a:xfrm flipV="1">
            <a:off x="2527300" y="1345732"/>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0"/>
            <a:ext cx="11011669" cy="923330"/>
          </a:xfrm>
          <a:prstGeom prst="rect">
            <a:avLst/>
          </a:prstGeom>
          <a:noFill/>
        </p:spPr>
        <p:txBody>
          <a:bodyPr wrap="none" rtlCol="0">
            <a:spAutoFit/>
          </a:bodyPr>
          <a:lstStyle/>
          <a:p>
            <a:r>
              <a:rPr kumimoji="1" lang="ja-JP" altLang="en-US" smtClean="0"/>
              <a:t>・交点</a:t>
            </a:r>
            <a:r>
              <a:rPr kumimoji="1" lang="en-US" altLang="ja-JP" smtClean="0"/>
              <a:t>P</a:t>
            </a:r>
            <a:r>
              <a:rPr kumimoji="1" lang="ja-JP" altLang="en-US" smtClean="0"/>
              <a:t>がなぜか求まる</a:t>
            </a:r>
            <a:endParaRPr kumimoji="1" lang="en-US" altLang="ja-JP" smtClean="0"/>
          </a:p>
          <a:p>
            <a:r>
              <a:rPr lang="ja-JP" altLang="en-US"/>
              <a:t>　</a:t>
            </a:r>
            <a:r>
              <a:rPr lang="ja-JP" altLang="en-US" smtClean="0"/>
              <a:t>交点の求める式は、２つの</a:t>
            </a:r>
            <a:r>
              <a:rPr lang="en-US" altLang="ja-JP" smtClean="0"/>
              <a:t>vector</a:t>
            </a:r>
            <a:r>
              <a:rPr lang="ja-JP" altLang="en-US" smtClean="0"/>
              <a:t>から外積で射影を求めています。要するに方向や傾きと言った情報のみです。</a:t>
            </a:r>
            <a:endParaRPr lang="en-US" altLang="ja-JP" smtClean="0"/>
          </a:p>
          <a:p>
            <a:r>
              <a:rPr kumimoji="1" lang="ja-JP" altLang="en-US" smtClean="0"/>
              <a:t>よって、軸</a:t>
            </a:r>
            <a:r>
              <a:rPr kumimoji="1" lang="en-US" altLang="ja-JP" smtClean="0"/>
              <a:t>vector</a:t>
            </a:r>
            <a:r>
              <a:rPr kumimoji="1" lang="ja-JP" altLang="en-US" smtClean="0"/>
              <a:t>の向きに対して、交差してるならどこでも交点を求めてしまいます。</a:t>
            </a:r>
            <a:endParaRPr kumimoji="1" lang="en-US" altLang="ja-JP" smtClean="0"/>
          </a:p>
        </p:txBody>
      </p:sp>
      <p:cxnSp>
        <p:nvCxnSpPr>
          <p:cNvPr id="6" name="直線矢印コネクタ 5"/>
          <p:cNvCxnSpPr/>
          <p:nvPr/>
        </p:nvCxnSpPr>
        <p:spPr>
          <a:xfrm flipV="1">
            <a:off x="3082954" y="2082800"/>
            <a:ext cx="1069946" cy="4253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3113703" y="2105611"/>
            <a:ext cx="2537011" cy="402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3113703" y="1669662"/>
            <a:ext cx="519599" cy="827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33302" y="1652101"/>
            <a:ext cx="271948" cy="5164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5283200" y="1619250"/>
            <a:ext cx="327485" cy="48636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3617927" y="1659099"/>
            <a:ext cx="2032787" cy="431334"/>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4578202" y="1807500"/>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0" name="テキスト ボックス 29"/>
          <p:cNvSpPr txBox="1"/>
          <p:nvPr/>
        </p:nvSpPr>
        <p:spPr>
          <a:xfrm>
            <a:off x="-14722" y="2795231"/>
            <a:ext cx="11563102" cy="923330"/>
          </a:xfrm>
          <a:prstGeom prst="rect">
            <a:avLst/>
          </a:prstGeom>
          <a:noFill/>
        </p:spPr>
        <p:txBody>
          <a:bodyPr wrap="none" rtlCol="0">
            <a:spAutoFit/>
          </a:bodyPr>
          <a:lstStyle/>
          <a:p>
            <a:r>
              <a:rPr kumimoji="1" lang="ja-JP" altLang="en-US" smtClean="0"/>
              <a:t>・交点の内外判定</a:t>
            </a:r>
            <a:endParaRPr kumimoji="1" lang="en-US" altLang="ja-JP" smtClean="0"/>
          </a:p>
          <a:p>
            <a:r>
              <a:rPr lang="ja-JP" altLang="en-US"/>
              <a:t>　</a:t>
            </a:r>
            <a:r>
              <a:rPr lang="ja-JP" altLang="en-US" smtClean="0"/>
              <a:t>交点が軸となる</a:t>
            </a:r>
            <a:r>
              <a:rPr lang="en-US" altLang="ja-JP" smtClean="0"/>
              <a:t>vector</a:t>
            </a:r>
            <a:r>
              <a:rPr lang="ja-JP" altLang="en-US" smtClean="0"/>
              <a:t>の内側に存在するのか、もしくは外側なのかを判定しないといけせん。それでは交点を求まった</a:t>
            </a:r>
            <a:endParaRPr lang="en-US" altLang="ja-JP" smtClean="0"/>
          </a:p>
          <a:p>
            <a:r>
              <a:rPr kumimoji="1" lang="ja-JP" altLang="en-US" smtClean="0"/>
              <a:t>下の図で計算方法を見てみましょう。</a:t>
            </a:r>
            <a:r>
              <a:rPr lang="ja-JP" altLang="en-US" smtClean="0"/>
              <a:t>赤い</a:t>
            </a:r>
            <a:r>
              <a:rPr lang="en-US" altLang="ja-JP" smtClean="0"/>
              <a:t>vector</a:t>
            </a:r>
            <a:r>
              <a:rPr lang="ja-JP" altLang="en-US" smtClean="0"/>
              <a:t>を</a:t>
            </a:r>
            <a:r>
              <a:rPr lang="en-US" altLang="ja-JP" smtClean="0"/>
              <a:t>A</a:t>
            </a:r>
            <a:r>
              <a:rPr lang="ja-JP" altLang="en-US" smtClean="0"/>
              <a:t>、</a:t>
            </a:r>
            <a:r>
              <a:rPr lang="en-US" altLang="ja-JP" smtClean="0"/>
              <a:t>A</a:t>
            </a:r>
            <a:r>
              <a:rPr lang="ja-JP" altLang="en-US" smtClean="0"/>
              <a:t>の始点</a:t>
            </a:r>
            <a:r>
              <a:rPr lang="en-US" altLang="ja-JP" smtClean="0"/>
              <a:t>p1</a:t>
            </a:r>
            <a:r>
              <a:rPr lang="ja-JP" altLang="en-US" smtClean="0"/>
              <a:t>、</a:t>
            </a:r>
            <a:r>
              <a:rPr lang="en-US" altLang="ja-JP" smtClean="0"/>
              <a:t>A</a:t>
            </a:r>
            <a:r>
              <a:rPr lang="ja-JP" altLang="en-US" smtClean="0"/>
              <a:t>の終点を</a:t>
            </a:r>
            <a:r>
              <a:rPr lang="en-US" altLang="ja-JP" smtClean="0"/>
              <a:t>p2</a:t>
            </a:r>
            <a:r>
              <a:rPr lang="ja-JP" altLang="en-US" smtClean="0"/>
              <a:t>にしました。</a:t>
            </a:r>
            <a:endParaRPr kumimoji="1" lang="ja-JP" altLang="en-US"/>
          </a:p>
        </p:txBody>
      </p:sp>
      <p:cxnSp>
        <p:nvCxnSpPr>
          <p:cNvPr id="31" name="直線コネクタ 30"/>
          <p:cNvCxnSpPr/>
          <p:nvPr/>
        </p:nvCxnSpPr>
        <p:spPr>
          <a:xfrm flipV="1">
            <a:off x="464652" y="4562888"/>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036152" y="4806145"/>
            <a:ext cx="2197808" cy="952498"/>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1988858" y="5251476"/>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9" name="テキスト ボックス 38"/>
          <p:cNvSpPr txBox="1"/>
          <p:nvPr/>
        </p:nvSpPr>
        <p:spPr>
          <a:xfrm>
            <a:off x="1900831" y="4852397"/>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40" name="テキスト ボックス 39"/>
          <p:cNvSpPr txBox="1"/>
          <p:nvPr/>
        </p:nvSpPr>
        <p:spPr>
          <a:xfrm>
            <a:off x="852345" y="5311852"/>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41" name="テキスト ボックス 40"/>
          <p:cNvSpPr txBox="1"/>
          <p:nvPr/>
        </p:nvSpPr>
        <p:spPr>
          <a:xfrm>
            <a:off x="3022203" y="4436813"/>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42" name="テキスト ボックス 41"/>
          <p:cNvSpPr txBox="1"/>
          <p:nvPr/>
        </p:nvSpPr>
        <p:spPr>
          <a:xfrm>
            <a:off x="2673440" y="5009968"/>
            <a:ext cx="317716" cy="369332"/>
          </a:xfrm>
          <a:prstGeom prst="rect">
            <a:avLst/>
          </a:prstGeom>
          <a:noFill/>
        </p:spPr>
        <p:txBody>
          <a:bodyPr wrap="none" rtlCol="0">
            <a:spAutoFit/>
          </a:bodyPr>
          <a:lstStyle/>
          <a:p>
            <a:r>
              <a:rPr kumimoji="1" lang="en-US" altLang="ja-JP" smtClean="0"/>
              <a:t>A</a:t>
            </a:r>
            <a:endParaRPr kumimoji="1" lang="ja-JP" altLang="en-US"/>
          </a:p>
        </p:txBody>
      </p:sp>
      <p:cxnSp>
        <p:nvCxnSpPr>
          <p:cNvPr id="43" name="直線コネクタ 42"/>
          <p:cNvCxnSpPr/>
          <p:nvPr/>
        </p:nvCxnSpPr>
        <p:spPr>
          <a:xfrm flipV="1">
            <a:off x="2588531" y="4725406"/>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160031" y="4968663"/>
            <a:ext cx="2197808" cy="952498"/>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5938047" y="4656173"/>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46" name="テキスト ボックス 45"/>
          <p:cNvSpPr txBox="1"/>
          <p:nvPr/>
        </p:nvSpPr>
        <p:spPr>
          <a:xfrm>
            <a:off x="5764953" y="4293037"/>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47" name="テキスト ボックス 46"/>
          <p:cNvSpPr txBox="1"/>
          <p:nvPr/>
        </p:nvSpPr>
        <p:spPr>
          <a:xfrm>
            <a:off x="2976224" y="5474370"/>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48" name="テキスト ボックス 47"/>
          <p:cNvSpPr txBox="1"/>
          <p:nvPr/>
        </p:nvSpPr>
        <p:spPr>
          <a:xfrm>
            <a:off x="5146082" y="4599331"/>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49" name="テキスト ボックス 48"/>
          <p:cNvSpPr txBox="1"/>
          <p:nvPr/>
        </p:nvSpPr>
        <p:spPr>
          <a:xfrm>
            <a:off x="4797319" y="5172486"/>
            <a:ext cx="317716" cy="369332"/>
          </a:xfrm>
          <a:prstGeom prst="rect">
            <a:avLst/>
          </a:prstGeom>
          <a:noFill/>
        </p:spPr>
        <p:txBody>
          <a:bodyPr wrap="none" rtlCol="0">
            <a:spAutoFit/>
          </a:bodyPr>
          <a:lstStyle/>
          <a:p>
            <a:r>
              <a:rPr kumimoji="1" lang="en-US" altLang="ja-JP" smtClean="0"/>
              <a:t>A</a:t>
            </a:r>
            <a:endParaRPr kumimoji="1" lang="ja-JP" altLang="en-US"/>
          </a:p>
        </p:txBody>
      </p:sp>
      <p:sp>
        <p:nvSpPr>
          <p:cNvPr id="50" name="テキスト ボックス 49"/>
          <p:cNvSpPr txBox="1"/>
          <p:nvPr/>
        </p:nvSpPr>
        <p:spPr>
          <a:xfrm>
            <a:off x="203200" y="6324600"/>
            <a:ext cx="11347978" cy="369332"/>
          </a:xfrm>
          <a:prstGeom prst="rect">
            <a:avLst/>
          </a:prstGeom>
          <a:noFill/>
        </p:spPr>
        <p:txBody>
          <a:bodyPr wrap="none" rtlCol="0">
            <a:spAutoFit/>
          </a:bodyPr>
          <a:lstStyle/>
          <a:p>
            <a:r>
              <a:rPr kumimoji="1" lang="ja-JP" altLang="en-US" smtClean="0"/>
              <a:t>一方は、内側に交点があり、一方は交点が外側にあります。これを内積を用いて内側・外側かを計算で求めましょう。</a:t>
            </a:r>
            <a:endParaRPr kumimoji="1" lang="ja-JP" altLang="en-US"/>
          </a:p>
        </p:txBody>
      </p:sp>
    </p:spTree>
    <p:extLst>
      <p:ext uri="{BB962C8B-B14F-4D97-AF65-F5344CB8AC3E}">
        <p14:creationId xmlns:p14="http://schemas.microsoft.com/office/powerpoint/2010/main" val="67548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53941" cy="646331"/>
          </a:xfrm>
          <a:prstGeom prst="rect">
            <a:avLst/>
          </a:prstGeom>
          <a:noFill/>
        </p:spPr>
        <p:txBody>
          <a:bodyPr wrap="none" rtlCol="0">
            <a:spAutoFit/>
          </a:bodyPr>
          <a:lstStyle/>
          <a:p>
            <a:r>
              <a:rPr kumimoji="1" lang="ja-JP" altLang="en-US" smtClean="0"/>
              <a:t>・なぜ</a:t>
            </a:r>
            <a:r>
              <a:rPr lang="ja-JP" altLang="en-US" smtClean="0"/>
              <a:t>内積</a:t>
            </a:r>
            <a:endParaRPr kumimoji="1" lang="en-US" altLang="ja-JP" smtClean="0"/>
          </a:p>
          <a:p>
            <a:r>
              <a:rPr lang="ja-JP" altLang="en-US"/>
              <a:t>　</a:t>
            </a:r>
            <a:r>
              <a:rPr lang="ja-JP" altLang="en-US" smtClean="0"/>
              <a:t>なぜ、内積を用いるかと言うと、</a:t>
            </a:r>
            <a:r>
              <a:rPr lang="en-US" altLang="ja-JP" smtClean="0"/>
              <a:t>(p1</a:t>
            </a:r>
            <a:r>
              <a:rPr lang="ja-JP" altLang="en-US" smtClean="0"/>
              <a:t>→</a:t>
            </a:r>
            <a:r>
              <a:rPr lang="en-US" altLang="ja-JP" smtClean="0"/>
              <a:t>p)</a:t>
            </a:r>
            <a:r>
              <a:rPr lang="ja-JP" altLang="en-US" smtClean="0"/>
              <a:t>の</a:t>
            </a:r>
            <a:r>
              <a:rPr lang="en-US" altLang="ja-JP" smtClean="0"/>
              <a:t>B</a:t>
            </a:r>
            <a:r>
              <a:rPr lang="ja-JP" altLang="en-US" smtClean="0"/>
              <a:t>と</a:t>
            </a:r>
            <a:r>
              <a:rPr lang="en-US" altLang="ja-JP" smtClean="0"/>
              <a:t>(p2</a:t>
            </a:r>
            <a:r>
              <a:rPr lang="ja-JP" altLang="en-US" smtClean="0"/>
              <a:t>→</a:t>
            </a:r>
            <a:r>
              <a:rPr lang="en-US" altLang="ja-JP" smtClean="0"/>
              <a:t>p)</a:t>
            </a:r>
            <a:r>
              <a:rPr lang="ja-JP" altLang="en-US" smtClean="0"/>
              <a:t>の</a:t>
            </a:r>
            <a:r>
              <a:rPr lang="en-US" altLang="ja-JP" smtClean="0"/>
              <a:t>C</a:t>
            </a:r>
            <a:r>
              <a:rPr lang="ja-JP" altLang="en-US" smtClean="0"/>
              <a:t>と言う</a:t>
            </a:r>
            <a:r>
              <a:rPr lang="en-US" altLang="ja-JP" smtClean="0"/>
              <a:t>vector</a:t>
            </a:r>
            <a:r>
              <a:rPr lang="ja-JP" altLang="en-US" smtClean="0"/>
              <a:t>を作ります。この</a:t>
            </a:r>
            <a:r>
              <a:rPr lang="en-US" altLang="ja-JP" smtClean="0"/>
              <a:t>2</a:t>
            </a:r>
            <a:r>
              <a:rPr lang="ja-JP" altLang="en-US" smtClean="0"/>
              <a:t>つの</a:t>
            </a:r>
            <a:r>
              <a:rPr lang="en-US" altLang="ja-JP" smtClean="0"/>
              <a:t>vector</a:t>
            </a:r>
            <a:r>
              <a:rPr lang="ja-JP" altLang="en-US" smtClean="0"/>
              <a:t>の方向が見てみましょう。</a:t>
            </a:r>
            <a:endParaRPr kumimoji="1" lang="ja-JP" altLang="en-US"/>
          </a:p>
        </p:txBody>
      </p:sp>
      <p:cxnSp>
        <p:nvCxnSpPr>
          <p:cNvPr id="5" name="直線コネクタ 4"/>
          <p:cNvCxnSpPr/>
          <p:nvPr/>
        </p:nvCxnSpPr>
        <p:spPr>
          <a:xfrm flipV="1">
            <a:off x="731352" y="1057688"/>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302852" y="1300945"/>
            <a:ext cx="2197808" cy="952498"/>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2255558" y="1746276"/>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8" name="テキスト ボックス 7"/>
          <p:cNvSpPr txBox="1"/>
          <p:nvPr/>
        </p:nvSpPr>
        <p:spPr>
          <a:xfrm>
            <a:off x="2167531" y="1347197"/>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9" name="テキスト ボックス 8"/>
          <p:cNvSpPr txBox="1"/>
          <p:nvPr/>
        </p:nvSpPr>
        <p:spPr>
          <a:xfrm>
            <a:off x="1119045" y="1806652"/>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10" name="テキスト ボックス 9"/>
          <p:cNvSpPr txBox="1"/>
          <p:nvPr/>
        </p:nvSpPr>
        <p:spPr>
          <a:xfrm>
            <a:off x="3288903" y="931613"/>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11" name="テキスト ボックス 10"/>
          <p:cNvSpPr txBox="1"/>
          <p:nvPr/>
        </p:nvSpPr>
        <p:spPr>
          <a:xfrm>
            <a:off x="2759430" y="1134813"/>
            <a:ext cx="317716" cy="369332"/>
          </a:xfrm>
          <a:prstGeom prst="rect">
            <a:avLst/>
          </a:prstGeom>
          <a:noFill/>
        </p:spPr>
        <p:txBody>
          <a:bodyPr wrap="none" rtlCol="0">
            <a:spAutoFit/>
          </a:bodyPr>
          <a:lstStyle/>
          <a:p>
            <a:r>
              <a:rPr kumimoji="1" lang="en-US" altLang="ja-JP" smtClean="0"/>
              <a:t>A</a:t>
            </a:r>
            <a:endParaRPr kumimoji="1" lang="ja-JP" altLang="en-US"/>
          </a:p>
        </p:txBody>
      </p:sp>
      <p:cxnSp>
        <p:nvCxnSpPr>
          <p:cNvPr id="15" name="直線矢印コネクタ 14"/>
          <p:cNvCxnSpPr/>
          <p:nvPr/>
        </p:nvCxnSpPr>
        <p:spPr>
          <a:xfrm flipV="1">
            <a:off x="1375121" y="2006481"/>
            <a:ext cx="1026635" cy="461375"/>
          </a:xfrm>
          <a:prstGeom prst="straightConnector1">
            <a:avLst/>
          </a:prstGeom>
          <a:ln w="793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2417974" y="1531863"/>
            <a:ext cx="1098904" cy="472320"/>
          </a:xfrm>
          <a:prstGeom prst="straightConnector1">
            <a:avLst/>
          </a:prstGeom>
          <a:ln w="793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733588" y="2201158"/>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22" name="テキスト ボックス 21"/>
          <p:cNvSpPr txBox="1"/>
          <p:nvPr/>
        </p:nvSpPr>
        <p:spPr>
          <a:xfrm>
            <a:off x="2923097" y="1682021"/>
            <a:ext cx="308098" cy="369332"/>
          </a:xfrm>
          <a:prstGeom prst="rect">
            <a:avLst/>
          </a:prstGeom>
          <a:noFill/>
        </p:spPr>
        <p:txBody>
          <a:bodyPr wrap="none" rtlCol="0">
            <a:spAutoFit/>
          </a:bodyPr>
          <a:lstStyle/>
          <a:p>
            <a:r>
              <a:rPr kumimoji="1" lang="en-US" altLang="ja-JP" smtClean="0"/>
              <a:t>C</a:t>
            </a:r>
            <a:endParaRPr kumimoji="1" lang="ja-JP" altLang="en-US"/>
          </a:p>
        </p:txBody>
      </p:sp>
      <p:cxnSp>
        <p:nvCxnSpPr>
          <p:cNvPr id="25" name="直線コネクタ 24"/>
          <p:cNvCxnSpPr/>
          <p:nvPr/>
        </p:nvCxnSpPr>
        <p:spPr>
          <a:xfrm flipV="1">
            <a:off x="3874552" y="1398176"/>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4446052" y="1641433"/>
            <a:ext cx="2197808" cy="952498"/>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円/楕円 26"/>
          <p:cNvSpPr/>
          <p:nvPr/>
        </p:nvSpPr>
        <p:spPr>
          <a:xfrm>
            <a:off x="7224068" y="1328943"/>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8" name="テキスト ボックス 27"/>
          <p:cNvSpPr txBox="1"/>
          <p:nvPr/>
        </p:nvSpPr>
        <p:spPr>
          <a:xfrm>
            <a:off x="4262245" y="2147140"/>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29" name="テキスト ボックス 28"/>
          <p:cNvSpPr txBox="1"/>
          <p:nvPr/>
        </p:nvSpPr>
        <p:spPr>
          <a:xfrm>
            <a:off x="6432103" y="1272101"/>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30" name="テキスト ボックス 29"/>
          <p:cNvSpPr txBox="1"/>
          <p:nvPr/>
        </p:nvSpPr>
        <p:spPr>
          <a:xfrm>
            <a:off x="5863626" y="1462715"/>
            <a:ext cx="317716" cy="369332"/>
          </a:xfrm>
          <a:prstGeom prst="rect">
            <a:avLst/>
          </a:prstGeom>
          <a:noFill/>
        </p:spPr>
        <p:txBody>
          <a:bodyPr wrap="none" rtlCol="0">
            <a:spAutoFit/>
          </a:bodyPr>
          <a:lstStyle/>
          <a:p>
            <a:r>
              <a:rPr kumimoji="1" lang="en-US" altLang="ja-JP" smtClean="0"/>
              <a:t>A</a:t>
            </a:r>
            <a:endParaRPr kumimoji="1" lang="ja-JP" altLang="en-US"/>
          </a:p>
        </p:txBody>
      </p:sp>
      <p:cxnSp>
        <p:nvCxnSpPr>
          <p:cNvPr id="31" name="直線矢印コネクタ 30"/>
          <p:cNvCxnSpPr/>
          <p:nvPr/>
        </p:nvCxnSpPr>
        <p:spPr>
          <a:xfrm flipV="1">
            <a:off x="4546333" y="1472772"/>
            <a:ext cx="2846109" cy="1261802"/>
          </a:xfrm>
          <a:prstGeom prst="straightConnector1">
            <a:avLst/>
          </a:prstGeom>
          <a:ln w="793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6770850" y="1641433"/>
            <a:ext cx="695271" cy="349673"/>
          </a:xfrm>
          <a:prstGeom prst="straightConnector1">
            <a:avLst/>
          </a:prstGeom>
          <a:ln w="793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4904800" y="2467874"/>
            <a:ext cx="309700" cy="369332"/>
          </a:xfrm>
          <a:prstGeom prst="rect">
            <a:avLst/>
          </a:prstGeom>
          <a:noFill/>
        </p:spPr>
        <p:txBody>
          <a:bodyPr wrap="square" rtlCol="0">
            <a:spAutoFit/>
          </a:bodyPr>
          <a:lstStyle/>
          <a:p>
            <a:r>
              <a:rPr kumimoji="1" lang="en-US" altLang="ja-JP" smtClean="0"/>
              <a:t>B</a:t>
            </a:r>
            <a:endParaRPr kumimoji="1" lang="ja-JP" altLang="en-US"/>
          </a:p>
        </p:txBody>
      </p:sp>
      <p:sp>
        <p:nvSpPr>
          <p:cNvPr id="34" name="テキスト ボックス 33"/>
          <p:cNvSpPr txBox="1"/>
          <p:nvPr/>
        </p:nvSpPr>
        <p:spPr>
          <a:xfrm>
            <a:off x="7020849" y="1777808"/>
            <a:ext cx="308098" cy="369332"/>
          </a:xfrm>
          <a:prstGeom prst="rect">
            <a:avLst/>
          </a:prstGeom>
          <a:noFill/>
        </p:spPr>
        <p:txBody>
          <a:bodyPr wrap="none" rtlCol="0">
            <a:spAutoFit/>
          </a:bodyPr>
          <a:lstStyle/>
          <a:p>
            <a:r>
              <a:rPr kumimoji="1" lang="en-US" altLang="ja-JP" smtClean="0"/>
              <a:t>C</a:t>
            </a:r>
            <a:endParaRPr kumimoji="1" lang="ja-JP" altLang="en-US"/>
          </a:p>
        </p:txBody>
      </p:sp>
      <p:sp>
        <p:nvSpPr>
          <p:cNvPr id="40" name="テキスト ボックス 39"/>
          <p:cNvSpPr txBox="1"/>
          <p:nvPr/>
        </p:nvSpPr>
        <p:spPr>
          <a:xfrm>
            <a:off x="215900" y="3352800"/>
            <a:ext cx="11256608" cy="646331"/>
          </a:xfrm>
          <a:prstGeom prst="rect">
            <a:avLst/>
          </a:prstGeom>
          <a:noFill/>
        </p:spPr>
        <p:txBody>
          <a:bodyPr wrap="none" rtlCol="0">
            <a:spAutoFit/>
          </a:bodyPr>
          <a:lstStyle/>
          <a:p>
            <a:r>
              <a:rPr lang="ja-JP" altLang="en-US" smtClean="0"/>
              <a:t>交点が内側にある</a:t>
            </a:r>
            <a:r>
              <a:rPr lang="en-US" altLang="ja-JP" smtClean="0"/>
              <a:t>B</a:t>
            </a:r>
            <a:r>
              <a:rPr lang="ja-JP" altLang="en-US" smtClean="0"/>
              <a:t>と</a:t>
            </a:r>
            <a:r>
              <a:rPr lang="en-US" altLang="ja-JP" smtClean="0"/>
              <a:t>C</a:t>
            </a:r>
            <a:r>
              <a:rPr lang="ja-JP" altLang="en-US" smtClean="0"/>
              <a:t>は互い違いの方向を向いていますが、交点が外側にある場合、</a:t>
            </a:r>
            <a:r>
              <a:rPr lang="en-US" altLang="ja-JP" smtClean="0"/>
              <a:t>B</a:t>
            </a:r>
            <a:r>
              <a:rPr lang="ja-JP" altLang="en-US" smtClean="0"/>
              <a:t>と</a:t>
            </a:r>
            <a:r>
              <a:rPr lang="en-US" altLang="ja-JP" smtClean="0"/>
              <a:t>C</a:t>
            </a:r>
            <a:r>
              <a:rPr lang="ja-JP" altLang="en-US" smtClean="0"/>
              <a:t>は同じ方向に向きます。</a:t>
            </a:r>
            <a:endParaRPr lang="en-US" altLang="ja-JP" smtClean="0"/>
          </a:p>
          <a:p>
            <a:r>
              <a:rPr kumimoji="1" lang="ja-JP" altLang="en-US" smtClean="0"/>
              <a:t>この違いを利用する訳です。そして、内積を用いる事で方向の指標を出すことができる。</a:t>
            </a:r>
            <a:endParaRPr kumimoji="1" lang="ja-JP" altLang="en-US"/>
          </a:p>
        </p:txBody>
      </p:sp>
      <p:cxnSp>
        <p:nvCxnSpPr>
          <p:cNvPr id="41" name="直線コネクタ 40"/>
          <p:cNvCxnSpPr/>
          <p:nvPr/>
        </p:nvCxnSpPr>
        <p:spPr>
          <a:xfrm flipV="1">
            <a:off x="342377" y="4172118"/>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913877" y="4415375"/>
            <a:ext cx="2197808" cy="952498"/>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円/楕円 42"/>
          <p:cNvSpPr/>
          <p:nvPr/>
        </p:nvSpPr>
        <p:spPr>
          <a:xfrm>
            <a:off x="1866583" y="4860706"/>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44" name="テキスト ボックス 43"/>
          <p:cNvSpPr txBox="1"/>
          <p:nvPr/>
        </p:nvSpPr>
        <p:spPr>
          <a:xfrm>
            <a:off x="1778556" y="4461627"/>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45" name="テキスト ボックス 44"/>
          <p:cNvSpPr txBox="1"/>
          <p:nvPr/>
        </p:nvSpPr>
        <p:spPr>
          <a:xfrm>
            <a:off x="730070" y="4921082"/>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46" name="テキスト ボックス 45"/>
          <p:cNvSpPr txBox="1"/>
          <p:nvPr/>
        </p:nvSpPr>
        <p:spPr>
          <a:xfrm>
            <a:off x="2899928" y="4046043"/>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47" name="テキスト ボックス 46"/>
          <p:cNvSpPr txBox="1"/>
          <p:nvPr/>
        </p:nvSpPr>
        <p:spPr>
          <a:xfrm>
            <a:off x="2370455" y="4249243"/>
            <a:ext cx="317716" cy="369332"/>
          </a:xfrm>
          <a:prstGeom prst="rect">
            <a:avLst/>
          </a:prstGeom>
          <a:noFill/>
        </p:spPr>
        <p:txBody>
          <a:bodyPr wrap="none" rtlCol="0">
            <a:spAutoFit/>
          </a:bodyPr>
          <a:lstStyle/>
          <a:p>
            <a:r>
              <a:rPr kumimoji="1" lang="en-US" altLang="ja-JP" smtClean="0"/>
              <a:t>A</a:t>
            </a:r>
            <a:endParaRPr kumimoji="1" lang="ja-JP" altLang="en-US"/>
          </a:p>
        </p:txBody>
      </p:sp>
      <p:cxnSp>
        <p:nvCxnSpPr>
          <p:cNvPr id="48" name="直線矢印コネクタ 47"/>
          <p:cNvCxnSpPr/>
          <p:nvPr/>
        </p:nvCxnSpPr>
        <p:spPr>
          <a:xfrm flipV="1">
            <a:off x="986146" y="5120911"/>
            <a:ext cx="1026635" cy="461375"/>
          </a:xfrm>
          <a:prstGeom prst="straightConnector1">
            <a:avLst/>
          </a:prstGeom>
          <a:ln w="793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2028999" y="4646293"/>
            <a:ext cx="1098904" cy="472320"/>
          </a:xfrm>
          <a:prstGeom prst="straightConnector1">
            <a:avLst/>
          </a:prstGeom>
          <a:ln w="793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344613" y="5315588"/>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51" name="テキスト ボックス 50"/>
          <p:cNvSpPr txBox="1"/>
          <p:nvPr/>
        </p:nvSpPr>
        <p:spPr>
          <a:xfrm>
            <a:off x="2534122" y="4796451"/>
            <a:ext cx="308098" cy="369332"/>
          </a:xfrm>
          <a:prstGeom prst="rect">
            <a:avLst/>
          </a:prstGeom>
          <a:noFill/>
        </p:spPr>
        <p:txBody>
          <a:bodyPr wrap="none" rtlCol="0">
            <a:spAutoFit/>
          </a:bodyPr>
          <a:lstStyle/>
          <a:p>
            <a:r>
              <a:rPr kumimoji="1" lang="en-US" altLang="ja-JP" smtClean="0"/>
              <a:t>C</a:t>
            </a:r>
            <a:endParaRPr kumimoji="1" lang="ja-JP" altLang="en-US"/>
          </a:p>
        </p:txBody>
      </p:sp>
      <p:sp>
        <p:nvSpPr>
          <p:cNvPr id="52" name="テキスト ボックス 51"/>
          <p:cNvSpPr txBox="1"/>
          <p:nvPr/>
        </p:nvSpPr>
        <p:spPr>
          <a:xfrm>
            <a:off x="3015017" y="5145828"/>
            <a:ext cx="1633781" cy="646331"/>
          </a:xfrm>
          <a:prstGeom prst="rect">
            <a:avLst/>
          </a:prstGeom>
          <a:noFill/>
        </p:spPr>
        <p:txBody>
          <a:bodyPr wrap="none" rtlCol="0">
            <a:spAutoFit/>
          </a:bodyPr>
          <a:lstStyle/>
          <a:p>
            <a:r>
              <a:rPr kumimoji="1" lang="en-US" altLang="ja-JP" smtClean="0"/>
              <a:t>A</a:t>
            </a:r>
            <a:r>
              <a:rPr kumimoji="1" lang="ja-JP" altLang="en-US" smtClean="0"/>
              <a:t>　・　</a:t>
            </a:r>
            <a:r>
              <a:rPr kumimoji="1" lang="en-US" altLang="ja-JP" smtClean="0"/>
              <a:t>B</a:t>
            </a:r>
            <a:r>
              <a:rPr kumimoji="1" lang="ja-JP" altLang="en-US" smtClean="0"/>
              <a:t>　＝　</a:t>
            </a:r>
            <a:r>
              <a:rPr kumimoji="1" lang="en-US" altLang="ja-JP" smtClean="0"/>
              <a:t>T</a:t>
            </a:r>
            <a:r>
              <a:rPr lang="en-US" altLang="ja-JP" smtClean="0"/>
              <a:t>1</a:t>
            </a:r>
          </a:p>
          <a:p>
            <a:r>
              <a:rPr lang="en-US" altLang="ja-JP" smtClean="0"/>
              <a:t>A   </a:t>
            </a:r>
            <a:r>
              <a:rPr lang="ja-JP" altLang="en-US" smtClean="0"/>
              <a:t>・　</a:t>
            </a:r>
            <a:r>
              <a:rPr lang="en-US" altLang="ja-JP" smtClean="0"/>
              <a:t>C</a:t>
            </a:r>
            <a:r>
              <a:rPr lang="ja-JP" altLang="en-US" smtClean="0"/>
              <a:t>　＝　</a:t>
            </a:r>
            <a:r>
              <a:rPr lang="en-US" altLang="ja-JP" smtClean="0"/>
              <a:t>T2</a:t>
            </a:r>
            <a:endParaRPr kumimoji="1" lang="ja-JP" altLang="en-US"/>
          </a:p>
        </p:txBody>
      </p:sp>
      <p:sp>
        <p:nvSpPr>
          <p:cNvPr id="53" name="テキスト ボックス 52"/>
          <p:cNvSpPr txBox="1"/>
          <p:nvPr/>
        </p:nvSpPr>
        <p:spPr>
          <a:xfrm>
            <a:off x="147317" y="6031853"/>
            <a:ext cx="11750333" cy="369332"/>
          </a:xfrm>
          <a:prstGeom prst="rect">
            <a:avLst/>
          </a:prstGeom>
          <a:noFill/>
        </p:spPr>
        <p:txBody>
          <a:bodyPr wrap="none" rtlCol="0">
            <a:spAutoFit/>
          </a:bodyPr>
          <a:lstStyle/>
          <a:p>
            <a:r>
              <a:rPr kumimoji="1" lang="en-US" altLang="ja-JP" smtClean="0"/>
              <a:t>T1</a:t>
            </a:r>
            <a:r>
              <a:rPr lang="ja-JP" altLang="en-US" smtClean="0"/>
              <a:t>と</a:t>
            </a:r>
            <a:r>
              <a:rPr kumimoji="1" lang="en-US" altLang="ja-JP" smtClean="0"/>
              <a:t>T2</a:t>
            </a:r>
            <a:r>
              <a:rPr kumimoji="1" lang="ja-JP" altLang="en-US" smtClean="0"/>
              <a:t>の</a:t>
            </a:r>
            <a:r>
              <a:rPr lang="ja-JP" altLang="en-US" smtClean="0"/>
              <a:t>射影の符号が、 </a:t>
            </a:r>
            <a:r>
              <a:rPr lang="en-US" altLang="ja-JP" smtClean="0"/>
              <a:t>+ </a:t>
            </a:r>
            <a:r>
              <a:rPr lang="ja-JP" altLang="en-US" smtClean="0"/>
              <a:t>・ </a:t>
            </a:r>
            <a:r>
              <a:rPr lang="en-US" altLang="ja-JP" smtClean="0"/>
              <a:t>– </a:t>
            </a:r>
            <a:r>
              <a:rPr lang="ja-JP" altLang="en-US" smtClean="0"/>
              <a:t>か </a:t>
            </a:r>
            <a:r>
              <a:rPr lang="en-US" altLang="ja-JP" smtClean="0"/>
              <a:t>– </a:t>
            </a:r>
            <a:r>
              <a:rPr lang="ja-JP" altLang="en-US" smtClean="0"/>
              <a:t>・ </a:t>
            </a:r>
            <a:r>
              <a:rPr lang="en-US" altLang="ja-JP" smtClean="0"/>
              <a:t>+ </a:t>
            </a:r>
            <a:r>
              <a:rPr lang="ja-JP" altLang="en-US" smtClean="0"/>
              <a:t>であれば内側で、</a:t>
            </a:r>
            <a:r>
              <a:rPr lang="en-US" altLang="ja-JP" smtClean="0"/>
              <a:t>T1</a:t>
            </a:r>
            <a:r>
              <a:rPr lang="ja-JP" altLang="en-US" smtClean="0"/>
              <a:t>と</a:t>
            </a:r>
            <a:r>
              <a:rPr lang="en-US" altLang="ja-JP" smtClean="0"/>
              <a:t>T2</a:t>
            </a:r>
            <a:r>
              <a:rPr lang="ja-JP" altLang="en-US" smtClean="0"/>
              <a:t>の射影の符号が、 </a:t>
            </a:r>
            <a:r>
              <a:rPr lang="en-US" altLang="ja-JP" smtClean="0"/>
              <a:t>+</a:t>
            </a:r>
            <a:r>
              <a:rPr lang="ja-JP" altLang="en-US" smtClean="0"/>
              <a:t> ・ </a:t>
            </a:r>
            <a:r>
              <a:rPr lang="en-US" altLang="ja-JP" smtClean="0"/>
              <a:t>+ </a:t>
            </a:r>
            <a:r>
              <a:rPr lang="ja-JP" altLang="en-US" smtClean="0"/>
              <a:t>か </a:t>
            </a:r>
            <a:r>
              <a:rPr lang="en-US" altLang="ja-JP" smtClean="0"/>
              <a:t>- </a:t>
            </a:r>
            <a:r>
              <a:rPr lang="ja-JP" altLang="en-US" smtClean="0"/>
              <a:t>・ </a:t>
            </a:r>
            <a:r>
              <a:rPr lang="en-US" altLang="ja-JP" smtClean="0"/>
              <a:t>– </a:t>
            </a:r>
            <a:r>
              <a:rPr lang="ja-JP" altLang="en-US" smtClean="0"/>
              <a:t>であれば、外側となります</a:t>
            </a:r>
            <a:endParaRPr kumimoji="1" lang="ja-JP" altLang="en-US"/>
          </a:p>
        </p:txBody>
      </p:sp>
      <p:cxnSp>
        <p:nvCxnSpPr>
          <p:cNvPr id="66" name="直線コネクタ 65"/>
          <p:cNvCxnSpPr/>
          <p:nvPr/>
        </p:nvCxnSpPr>
        <p:spPr>
          <a:xfrm flipV="1">
            <a:off x="5658543" y="4295259"/>
            <a:ext cx="3390900" cy="1410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6230043" y="4538516"/>
            <a:ext cx="2197808" cy="952498"/>
          </a:xfrm>
          <a:prstGeom prst="straightConnector1">
            <a:avLst/>
          </a:prstGeom>
          <a:ln w="793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a:off x="9008059" y="4226026"/>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69" name="テキスト ボックス 68"/>
          <p:cNvSpPr txBox="1"/>
          <p:nvPr/>
        </p:nvSpPr>
        <p:spPr>
          <a:xfrm>
            <a:off x="6046236" y="5044223"/>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70" name="テキスト ボックス 69"/>
          <p:cNvSpPr txBox="1"/>
          <p:nvPr/>
        </p:nvSpPr>
        <p:spPr>
          <a:xfrm>
            <a:off x="8216094" y="4169184"/>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71" name="テキスト ボックス 70"/>
          <p:cNvSpPr txBox="1"/>
          <p:nvPr/>
        </p:nvSpPr>
        <p:spPr>
          <a:xfrm>
            <a:off x="7647617" y="4359798"/>
            <a:ext cx="317716" cy="369332"/>
          </a:xfrm>
          <a:prstGeom prst="rect">
            <a:avLst/>
          </a:prstGeom>
          <a:noFill/>
        </p:spPr>
        <p:txBody>
          <a:bodyPr wrap="none" rtlCol="0">
            <a:spAutoFit/>
          </a:bodyPr>
          <a:lstStyle/>
          <a:p>
            <a:r>
              <a:rPr kumimoji="1" lang="en-US" altLang="ja-JP" smtClean="0"/>
              <a:t>A</a:t>
            </a:r>
            <a:endParaRPr kumimoji="1" lang="ja-JP" altLang="en-US"/>
          </a:p>
        </p:txBody>
      </p:sp>
      <p:cxnSp>
        <p:nvCxnSpPr>
          <p:cNvPr id="72" name="直線矢印コネクタ 71"/>
          <p:cNvCxnSpPr/>
          <p:nvPr/>
        </p:nvCxnSpPr>
        <p:spPr>
          <a:xfrm flipV="1">
            <a:off x="6330324" y="4369855"/>
            <a:ext cx="2846109" cy="1261802"/>
          </a:xfrm>
          <a:prstGeom prst="straightConnector1">
            <a:avLst/>
          </a:prstGeom>
          <a:ln w="793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V="1">
            <a:off x="8554841" y="4538516"/>
            <a:ext cx="695271" cy="349673"/>
          </a:xfrm>
          <a:prstGeom prst="straightConnector1">
            <a:avLst/>
          </a:prstGeom>
          <a:ln w="793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688791" y="5364957"/>
            <a:ext cx="309700" cy="369332"/>
          </a:xfrm>
          <a:prstGeom prst="rect">
            <a:avLst/>
          </a:prstGeom>
          <a:noFill/>
        </p:spPr>
        <p:txBody>
          <a:bodyPr wrap="square" rtlCol="0">
            <a:spAutoFit/>
          </a:bodyPr>
          <a:lstStyle/>
          <a:p>
            <a:r>
              <a:rPr kumimoji="1" lang="en-US" altLang="ja-JP" smtClean="0"/>
              <a:t>B</a:t>
            </a:r>
            <a:endParaRPr kumimoji="1" lang="ja-JP" altLang="en-US"/>
          </a:p>
        </p:txBody>
      </p:sp>
      <p:sp>
        <p:nvSpPr>
          <p:cNvPr id="75" name="テキスト ボックス 74"/>
          <p:cNvSpPr txBox="1"/>
          <p:nvPr/>
        </p:nvSpPr>
        <p:spPr>
          <a:xfrm>
            <a:off x="8804840" y="4674891"/>
            <a:ext cx="308098" cy="369332"/>
          </a:xfrm>
          <a:prstGeom prst="rect">
            <a:avLst/>
          </a:prstGeom>
          <a:noFill/>
        </p:spPr>
        <p:txBody>
          <a:bodyPr wrap="none" rtlCol="0">
            <a:spAutoFit/>
          </a:bodyPr>
          <a:lstStyle/>
          <a:p>
            <a:r>
              <a:rPr kumimoji="1" lang="en-US" altLang="ja-JP" smtClean="0"/>
              <a:t>C</a:t>
            </a:r>
            <a:endParaRPr kumimoji="1" lang="ja-JP" altLang="en-US"/>
          </a:p>
        </p:txBody>
      </p:sp>
      <p:sp>
        <p:nvSpPr>
          <p:cNvPr id="76" name="テキスト ボックス 75"/>
          <p:cNvSpPr txBox="1"/>
          <p:nvPr/>
        </p:nvSpPr>
        <p:spPr>
          <a:xfrm>
            <a:off x="8646892" y="5155825"/>
            <a:ext cx="1633781" cy="646331"/>
          </a:xfrm>
          <a:prstGeom prst="rect">
            <a:avLst/>
          </a:prstGeom>
          <a:noFill/>
        </p:spPr>
        <p:txBody>
          <a:bodyPr wrap="none" rtlCol="0">
            <a:spAutoFit/>
          </a:bodyPr>
          <a:lstStyle/>
          <a:p>
            <a:r>
              <a:rPr kumimoji="1" lang="en-US" altLang="ja-JP" smtClean="0"/>
              <a:t>A</a:t>
            </a:r>
            <a:r>
              <a:rPr kumimoji="1" lang="ja-JP" altLang="en-US" smtClean="0"/>
              <a:t>　・　</a:t>
            </a:r>
            <a:r>
              <a:rPr kumimoji="1" lang="en-US" altLang="ja-JP" smtClean="0"/>
              <a:t>B</a:t>
            </a:r>
            <a:r>
              <a:rPr kumimoji="1" lang="ja-JP" altLang="en-US" smtClean="0"/>
              <a:t>　＝　</a:t>
            </a:r>
            <a:r>
              <a:rPr kumimoji="1" lang="en-US" altLang="ja-JP" smtClean="0"/>
              <a:t>T</a:t>
            </a:r>
            <a:r>
              <a:rPr lang="en-US" altLang="ja-JP" smtClean="0"/>
              <a:t>1</a:t>
            </a:r>
          </a:p>
          <a:p>
            <a:r>
              <a:rPr lang="en-US" altLang="ja-JP" smtClean="0"/>
              <a:t>A   </a:t>
            </a:r>
            <a:r>
              <a:rPr lang="ja-JP" altLang="en-US" smtClean="0"/>
              <a:t>・　</a:t>
            </a:r>
            <a:r>
              <a:rPr lang="en-US" altLang="ja-JP" smtClean="0"/>
              <a:t>C</a:t>
            </a:r>
            <a:r>
              <a:rPr lang="ja-JP" altLang="en-US" smtClean="0"/>
              <a:t>　＝　</a:t>
            </a:r>
            <a:r>
              <a:rPr lang="en-US" altLang="ja-JP" smtClean="0"/>
              <a:t>T2</a:t>
            </a:r>
            <a:endParaRPr kumimoji="1" lang="ja-JP" altLang="en-US"/>
          </a:p>
        </p:txBody>
      </p:sp>
    </p:spTree>
    <p:extLst>
      <p:ext uri="{BB962C8B-B14F-4D97-AF65-F5344CB8AC3E}">
        <p14:creationId xmlns:p14="http://schemas.microsoft.com/office/powerpoint/2010/main" val="61598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7810"/>
            <a:ext cx="11742317" cy="923330"/>
          </a:xfrm>
          <a:prstGeom prst="rect">
            <a:avLst/>
          </a:prstGeom>
          <a:noFill/>
        </p:spPr>
        <p:txBody>
          <a:bodyPr wrap="none" rtlCol="0">
            <a:spAutoFit/>
          </a:bodyPr>
          <a:lstStyle/>
          <a:p>
            <a:r>
              <a:rPr kumimoji="1" lang="ja-JP" altLang="en-US" smtClean="0"/>
              <a:t>・交点を求めてはいけない状態もある</a:t>
            </a:r>
            <a:endParaRPr kumimoji="1" lang="en-US" altLang="ja-JP" smtClean="0"/>
          </a:p>
          <a:p>
            <a:r>
              <a:rPr lang="ja-JP" altLang="en-US"/>
              <a:t>　　</a:t>
            </a:r>
            <a:r>
              <a:rPr lang="ja-JP" altLang="en-US" smtClean="0"/>
              <a:t>軸となる</a:t>
            </a:r>
            <a:r>
              <a:rPr lang="en-US" altLang="ja-JP" smtClean="0"/>
              <a:t>A</a:t>
            </a:r>
            <a:r>
              <a:rPr lang="ja-JP" altLang="en-US" smtClean="0"/>
              <a:t>に対して、もう一つの</a:t>
            </a:r>
            <a:r>
              <a:rPr lang="en-US" altLang="ja-JP" smtClean="0"/>
              <a:t>B</a:t>
            </a:r>
            <a:r>
              <a:rPr lang="ja-JP" altLang="en-US" smtClean="0"/>
              <a:t>が始点</a:t>
            </a:r>
            <a:r>
              <a:rPr lang="en-US" altLang="ja-JP" smtClean="0"/>
              <a:t>p1</a:t>
            </a:r>
            <a:r>
              <a:rPr lang="ja-JP" altLang="en-US" smtClean="0"/>
              <a:t>と終点</a:t>
            </a:r>
            <a:r>
              <a:rPr lang="en-US" altLang="ja-JP" smtClean="0"/>
              <a:t>p2</a:t>
            </a:r>
            <a:r>
              <a:rPr lang="ja-JP" altLang="en-US" smtClean="0"/>
              <a:t>がそもそも交差していない場合が考えられるが</a:t>
            </a:r>
            <a:r>
              <a:rPr lang="ja-JP" altLang="en-US"/>
              <a:t>、</a:t>
            </a:r>
            <a:r>
              <a:rPr lang="ja-JP" altLang="en-US" smtClean="0"/>
              <a:t>交点を求める際の</a:t>
            </a:r>
            <a:endParaRPr lang="en-US" altLang="ja-JP" smtClean="0"/>
          </a:p>
          <a:p>
            <a:r>
              <a:rPr lang="ja-JP" altLang="en-US"/>
              <a:t>計算</a:t>
            </a:r>
            <a:r>
              <a:rPr lang="ja-JP" altLang="en-US" smtClean="0"/>
              <a:t>である外積の結果</a:t>
            </a:r>
            <a:r>
              <a:rPr lang="en-US" altLang="ja-JP" smtClean="0"/>
              <a:t>T1</a:t>
            </a:r>
            <a:r>
              <a:rPr lang="ja-JP" altLang="en-US" smtClean="0"/>
              <a:t>と</a:t>
            </a:r>
            <a:r>
              <a:rPr lang="en-US" altLang="ja-JP" smtClean="0"/>
              <a:t>T2</a:t>
            </a:r>
            <a:r>
              <a:rPr lang="ja-JP" altLang="en-US" smtClean="0"/>
              <a:t>の符号を見ればわかる</a:t>
            </a:r>
            <a:endParaRPr lang="en-US" altLang="ja-JP" smtClean="0"/>
          </a:p>
        </p:txBody>
      </p:sp>
      <p:cxnSp>
        <p:nvCxnSpPr>
          <p:cNvPr id="5" name="直線コネクタ 4"/>
          <p:cNvCxnSpPr/>
          <p:nvPr/>
        </p:nvCxnSpPr>
        <p:spPr>
          <a:xfrm flipV="1">
            <a:off x="1386286" y="2268568"/>
            <a:ext cx="3287097" cy="750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355537" y="2389296"/>
            <a:ext cx="2746346" cy="6412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386286" y="1506554"/>
            <a:ext cx="1529719" cy="1524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386287" y="1496303"/>
            <a:ext cx="136709" cy="152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1530648" y="1506554"/>
            <a:ext cx="264481" cy="14452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901908" y="1484460"/>
            <a:ext cx="222075" cy="11594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1522996" y="1472438"/>
            <a:ext cx="1393009" cy="12022"/>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83631" y="3864338"/>
            <a:ext cx="11666976" cy="1477328"/>
          </a:xfrm>
          <a:prstGeom prst="rect">
            <a:avLst/>
          </a:prstGeom>
          <a:noFill/>
        </p:spPr>
        <p:txBody>
          <a:bodyPr wrap="none" rtlCol="0">
            <a:spAutoFit/>
          </a:bodyPr>
          <a:lstStyle/>
          <a:p>
            <a:r>
              <a:rPr kumimoji="1" lang="en-US" altLang="ja-JP" smtClean="0"/>
              <a:t>T1</a:t>
            </a:r>
            <a:r>
              <a:rPr lang="ja-JP" altLang="en-US" smtClean="0"/>
              <a:t>と</a:t>
            </a:r>
            <a:r>
              <a:rPr kumimoji="1" lang="en-US" altLang="ja-JP" smtClean="0"/>
              <a:t>T2</a:t>
            </a:r>
            <a:r>
              <a:rPr kumimoji="1" lang="ja-JP" altLang="en-US" smtClean="0"/>
              <a:t>の</a:t>
            </a:r>
            <a:r>
              <a:rPr lang="ja-JP" altLang="en-US" smtClean="0"/>
              <a:t>射影の符号が、 </a:t>
            </a:r>
            <a:r>
              <a:rPr lang="en-US" altLang="ja-JP" smtClean="0"/>
              <a:t>+ </a:t>
            </a:r>
            <a:r>
              <a:rPr lang="ja-JP" altLang="en-US" smtClean="0"/>
              <a:t>・ </a:t>
            </a:r>
            <a:r>
              <a:rPr lang="en-US" altLang="ja-JP" smtClean="0"/>
              <a:t>– </a:t>
            </a:r>
            <a:r>
              <a:rPr lang="ja-JP" altLang="en-US" smtClean="0"/>
              <a:t>か </a:t>
            </a:r>
            <a:r>
              <a:rPr lang="en-US" altLang="ja-JP" smtClean="0"/>
              <a:t>– </a:t>
            </a:r>
            <a:r>
              <a:rPr lang="ja-JP" altLang="en-US" smtClean="0"/>
              <a:t>・ </a:t>
            </a:r>
            <a:r>
              <a:rPr lang="en-US" altLang="ja-JP" smtClean="0"/>
              <a:t>+ </a:t>
            </a:r>
            <a:r>
              <a:rPr lang="ja-JP" altLang="en-US" smtClean="0"/>
              <a:t>であれば交点有りで、</a:t>
            </a:r>
            <a:r>
              <a:rPr lang="en-US" altLang="ja-JP" smtClean="0"/>
              <a:t>T1</a:t>
            </a:r>
            <a:r>
              <a:rPr lang="ja-JP" altLang="en-US" smtClean="0"/>
              <a:t>と</a:t>
            </a:r>
            <a:r>
              <a:rPr lang="en-US" altLang="ja-JP" smtClean="0"/>
              <a:t>T2</a:t>
            </a:r>
            <a:r>
              <a:rPr lang="ja-JP" altLang="en-US" smtClean="0"/>
              <a:t>の射影の符号が、 </a:t>
            </a:r>
            <a:r>
              <a:rPr lang="en-US" altLang="ja-JP" smtClean="0"/>
              <a:t>+</a:t>
            </a:r>
            <a:r>
              <a:rPr lang="ja-JP" altLang="en-US" smtClean="0"/>
              <a:t> ・ </a:t>
            </a:r>
            <a:r>
              <a:rPr lang="en-US" altLang="ja-JP" smtClean="0"/>
              <a:t>+ </a:t>
            </a:r>
            <a:r>
              <a:rPr lang="ja-JP" altLang="en-US" smtClean="0"/>
              <a:t>か </a:t>
            </a:r>
            <a:r>
              <a:rPr lang="en-US" altLang="ja-JP" smtClean="0"/>
              <a:t>- </a:t>
            </a:r>
            <a:r>
              <a:rPr lang="ja-JP" altLang="en-US" smtClean="0"/>
              <a:t>・ </a:t>
            </a:r>
            <a:r>
              <a:rPr lang="en-US" altLang="ja-JP" smtClean="0"/>
              <a:t>– </a:t>
            </a:r>
            <a:r>
              <a:rPr lang="ja-JP" altLang="en-US" smtClean="0"/>
              <a:t>であれば、交点無し</a:t>
            </a:r>
            <a:endParaRPr lang="en-US" altLang="ja-JP" smtClean="0"/>
          </a:p>
          <a:p>
            <a:r>
              <a:rPr kumimoji="1" lang="ja-JP" altLang="en-US" smtClean="0"/>
              <a:t>となります。</a:t>
            </a:r>
            <a:endParaRPr kumimoji="1" lang="en-US" altLang="ja-JP" smtClean="0"/>
          </a:p>
          <a:p>
            <a:endParaRPr lang="en-US" altLang="ja-JP"/>
          </a:p>
          <a:p>
            <a:endParaRPr kumimoji="1" lang="en-US" altLang="ja-JP" smtClean="0"/>
          </a:p>
          <a:p>
            <a:r>
              <a:rPr kumimoji="1" lang="ja-JP" altLang="en-US" smtClean="0"/>
              <a:t>これらの考え方を用いる事で交点が求まる訳です。</a:t>
            </a:r>
            <a:r>
              <a:rPr lang="ja-JP" altLang="en-US" smtClean="0"/>
              <a:t>それでは次にこの考え方を</a:t>
            </a:r>
            <a:r>
              <a:rPr lang="en-US" altLang="ja-JP" smtClean="0"/>
              <a:t>Game</a:t>
            </a:r>
            <a:r>
              <a:rPr lang="ja-JP" altLang="en-US" smtClean="0"/>
              <a:t>に当てはめてみましょう。</a:t>
            </a:r>
            <a:endParaRPr kumimoji="1" lang="ja-JP" altLang="en-US"/>
          </a:p>
        </p:txBody>
      </p:sp>
      <p:sp>
        <p:nvSpPr>
          <p:cNvPr id="35" name="テキスト ボックス 34"/>
          <p:cNvSpPr txBox="1"/>
          <p:nvPr/>
        </p:nvSpPr>
        <p:spPr>
          <a:xfrm>
            <a:off x="3705068" y="2389294"/>
            <a:ext cx="317716" cy="369332"/>
          </a:xfrm>
          <a:prstGeom prst="rect">
            <a:avLst/>
          </a:prstGeom>
          <a:noFill/>
        </p:spPr>
        <p:txBody>
          <a:bodyPr wrap="none" rtlCol="0">
            <a:spAutoFit/>
          </a:bodyPr>
          <a:lstStyle/>
          <a:p>
            <a:r>
              <a:rPr kumimoji="1" lang="en-US" altLang="ja-JP" smtClean="0"/>
              <a:t>A</a:t>
            </a:r>
            <a:endParaRPr kumimoji="1" lang="ja-JP" altLang="en-US"/>
          </a:p>
        </p:txBody>
      </p:sp>
      <p:sp>
        <p:nvSpPr>
          <p:cNvPr id="36" name="テキスト ボックス 35"/>
          <p:cNvSpPr txBox="1"/>
          <p:nvPr/>
        </p:nvSpPr>
        <p:spPr>
          <a:xfrm>
            <a:off x="1178308" y="1138654"/>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38" name="テキスト ボックス 37"/>
          <p:cNvSpPr txBox="1"/>
          <p:nvPr/>
        </p:nvSpPr>
        <p:spPr>
          <a:xfrm>
            <a:off x="2801188" y="1138654"/>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40" name="テキスト ボックス 39"/>
          <p:cNvSpPr txBox="1"/>
          <p:nvPr/>
        </p:nvSpPr>
        <p:spPr>
          <a:xfrm>
            <a:off x="1638541" y="1815510"/>
            <a:ext cx="413896" cy="369332"/>
          </a:xfrm>
          <a:prstGeom prst="rect">
            <a:avLst/>
          </a:prstGeom>
          <a:noFill/>
        </p:spPr>
        <p:txBody>
          <a:bodyPr wrap="none" rtlCol="0">
            <a:spAutoFit/>
          </a:bodyPr>
          <a:lstStyle/>
          <a:p>
            <a:r>
              <a:rPr kumimoji="1" lang="en-US" altLang="ja-JP" smtClean="0"/>
              <a:t>T1</a:t>
            </a:r>
            <a:endParaRPr kumimoji="1" lang="ja-JP" altLang="en-US"/>
          </a:p>
        </p:txBody>
      </p:sp>
      <p:sp>
        <p:nvSpPr>
          <p:cNvPr id="41" name="テキスト ボックス 40"/>
          <p:cNvSpPr txBox="1"/>
          <p:nvPr/>
        </p:nvSpPr>
        <p:spPr>
          <a:xfrm>
            <a:off x="2999599" y="1713557"/>
            <a:ext cx="413896" cy="369332"/>
          </a:xfrm>
          <a:prstGeom prst="rect">
            <a:avLst/>
          </a:prstGeom>
          <a:noFill/>
        </p:spPr>
        <p:txBody>
          <a:bodyPr wrap="none" rtlCol="0">
            <a:spAutoFit/>
          </a:bodyPr>
          <a:lstStyle/>
          <a:p>
            <a:r>
              <a:rPr kumimoji="1" lang="en-US" altLang="ja-JP" smtClean="0"/>
              <a:t>T2</a:t>
            </a:r>
            <a:endParaRPr kumimoji="1" lang="ja-JP" altLang="en-US"/>
          </a:p>
        </p:txBody>
      </p:sp>
      <p:cxnSp>
        <p:nvCxnSpPr>
          <p:cNvPr id="42" name="直線コネクタ 41"/>
          <p:cNvCxnSpPr/>
          <p:nvPr/>
        </p:nvCxnSpPr>
        <p:spPr>
          <a:xfrm flipV="1">
            <a:off x="5780703" y="1778650"/>
            <a:ext cx="3287097" cy="750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V="1">
            <a:off x="5749954" y="1899378"/>
            <a:ext cx="2746346" cy="6412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780703" y="2540668"/>
            <a:ext cx="1838416" cy="476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5780704" y="1006385"/>
            <a:ext cx="136709" cy="152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925065" y="1016636"/>
            <a:ext cx="264481" cy="14452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flipV="1">
            <a:off x="7424251" y="2179954"/>
            <a:ext cx="212486" cy="78395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5917413" y="994542"/>
            <a:ext cx="1701706" cy="1969362"/>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8099485" y="1899376"/>
            <a:ext cx="317716" cy="369332"/>
          </a:xfrm>
          <a:prstGeom prst="rect">
            <a:avLst/>
          </a:prstGeom>
          <a:noFill/>
        </p:spPr>
        <p:txBody>
          <a:bodyPr wrap="none" rtlCol="0">
            <a:spAutoFit/>
          </a:bodyPr>
          <a:lstStyle/>
          <a:p>
            <a:r>
              <a:rPr kumimoji="1" lang="en-US" altLang="ja-JP" smtClean="0"/>
              <a:t>A</a:t>
            </a:r>
            <a:endParaRPr kumimoji="1" lang="ja-JP" altLang="en-US"/>
          </a:p>
        </p:txBody>
      </p:sp>
      <p:sp>
        <p:nvSpPr>
          <p:cNvPr id="50" name="テキスト ボックス 49"/>
          <p:cNvSpPr txBox="1"/>
          <p:nvPr/>
        </p:nvSpPr>
        <p:spPr>
          <a:xfrm>
            <a:off x="5572725" y="648736"/>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51" name="テキスト ボックス 50"/>
          <p:cNvSpPr txBox="1"/>
          <p:nvPr/>
        </p:nvSpPr>
        <p:spPr>
          <a:xfrm>
            <a:off x="7592097" y="2866266"/>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52" name="テキスト ボックス 51"/>
          <p:cNvSpPr txBox="1"/>
          <p:nvPr/>
        </p:nvSpPr>
        <p:spPr>
          <a:xfrm>
            <a:off x="6070216" y="1668280"/>
            <a:ext cx="413896" cy="369332"/>
          </a:xfrm>
          <a:prstGeom prst="rect">
            <a:avLst/>
          </a:prstGeom>
          <a:noFill/>
        </p:spPr>
        <p:txBody>
          <a:bodyPr wrap="none" rtlCol="0">
            <a:spAutoFit/>
          </a:bodyPr>
          <a:lstStyle/>
          <a:p>
            <a:r>
              <a:rPr kumimoji="1" lang="en-US" altLang="ja-JP" smtClean="0"/>
              <a:t>T1</a:t>
            </a:r>
            <a:endParaRPr kumimoji="1" lang="ja-JP" altLang="en-US"/>
          </a:p>
        </p:txBody>
      </p:sp>
      <p:sp>
        <p:nvSpPr>
          <p:cNvPr id="53" name="テキスト ボックス 52"/>
          <p:cNvSpPr txBox="1"/>
          <p:nvPr/>
        </p:nvSpPr>
        <p:spPr>
          <a:xfrm>
            <a:off x="7570915" y="2340608"/>
            <a:ext cx="413896" cy="369332"/>
          </a:xfrm>
          <a:prstGeom prst="rect">
            <a:avLst/>
          </a:prstGeom>
          <a:noFill/>
        </p:spPr>
        <p:txBody>
          <a:bodyPr wrap="none" rtlCol="0">
            <a:spAutoFit/>
          </a:bodyPr>
          <a:lstStyle/>
          <a:p>
            <a:r>
              <a:rPr kumimoji="1" lang="en-US" altLang="ja-JP" smtClean="0"/>
              <a:t>T2</a:t>
            </a:r>
            <a:endParaRPr kumimoji="1" lang="ja-JP" altLang="en-US"/>
          </a:p>
        </p:txBody>
      </p:sp>
      <p:sp>
        <p:nvSpPr>
          <p:cNvPr id="61" name="テキスト ボックス 60"/>
          <p:cNvSpPr txBox="1"/>
          <p:nvPr/>
        </p:nvSpPr>
        <p:spPr>
          <a:xfrm>
            <a:off x="2064650" y="1103106"/>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62" name="テキスト ボックス 61"/>
          <p:cNvSpPr txBox="1"/>
          <p:nvPr/>
        </p:nvSpPr>
        <p:spPr>
          <a:xfrm flipH="1">
            <a:off x="6382672" y="1265322"/>
            <a:ext cx="295329" cy="369332"/>
          </a:xfrm>
          <a:prstGeom prst="rect">
            <a:avLst/>
          </a:prstGeom>
          <a:noFill/>
        </p:spPr>
        <p:txBody>
          <a:bodyPr wrap="square" rtlCol="0">
            <a:spAutoFit/>
          </a:bodyPr>
          <a:lstStyle/>
          <a:p>
            <a:r>
              <a:rPr kumimoji="1" lang="en-US" altLang="ja-JP" smtClean="0"/>
              <a:t>B</a:t>
            </a:r>
            <a:endParaRPr kumimoji="1" lang="ja-JP" altLang="en-US"/>
          </a:p>
        </p:txBody>
      </p:sp>
    </p:spTree>
    <p:extLst>
      <p:ext uri="{BB962C8B-B14F-4D97-AF65-F5344CB8AC3E}">
        <p14:creationId xmlns:p14="http://schemas.microsoft.com/office/powerpoint/2010/main" val="109324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a:stretch>
            <a:fillRect/>
          </a:stretch>
        </p:blipFill>
        <p:spPr>
          <a:xfrm flipH="1">
            <a:off x="1801279" y="5008756"/>
            <a:ext cx="471465" cy="625306"/>
          </a:xfrm>
          <a:prstGeom prst="rect">
            <a:avLst/>
          </a:prstGeom>
          <a:noFill/>
          <a:ln>
            <a:solidFill>
              <a:schemeClr val="tx1"/>
            </a:solidFill>
          </a:ln>
        </p:spPr>
      </p:pic>
      <p:sp>
        <p:nvSpPr>
          <p:cNvPr id="4" name="テキスト ボックス 3"/>
          <p:cNvSpPr txBox="1"/>
          <p:nvPr/>
        </p:nvSpPr>
        <p:spPr>
          <a:xfrm>
            <a:off x="0" y="0"/>
            <a:ext cx="6156172" cy="646331"/>
          </a:xfrm>
          <a:prstGeom prst="rect">
            <a:avLst/>
          </a:prstGeom>
          <a:noFill/>
        </p:spPr>
        <p:txBody>
          <a:bodyPr wrap="none" rtlCol="0">
            <a:spAutoFit/>
          </a:bodyPr>
          <a:lstStyle/>
          <a:p>
            <a:r>
              <a:rPr kumimoji="1" lang="ja-JP" altLang="en-US" smtClean="0"/>
              <a:t>・</a:t>
            </a:r>
            <a:r>
              <a:rPr kumimoji="1" lang="en-US" altLang="ja-JP" smtClean="0"/>
              <a:t>Game</a:t>
            </a:r>
            <a:r>
              <a:rPr lang="ja-JP" altLang="en-US" smtClean="0"/>
              <a:t>でこの考え方を使ってみよう。</a:t>
            </a:r>
            <a:endParaRPr lang="en-US" altLang="ja-JP" smtClean="0"/>
          </a:p>
          <a:p>
            <a:r>
              <a:rPr kumimoji="1" lang="ja-JP" altLang="en-US"/>
              <a:t>　</a:t>
            </a:r>
            <a:r>
              <a:rPr kumimoji="1" lang="ja-JP" altLang="en-US" smtClean="0"/>
              <a:t>主人公の位置と、主人公の移動先から</a:t>
            </a:r>
            <a:r>
              <a:rPr kumimoji="1" lang="en-US" altLang="ja-JP" smtClean="0"/>
              <a:t>vector</a:t>
            </a:r>
            <a:r>
              <a:rPr kumimoji="1" lang="ja-JP" altLang="en-US" smtClean="0"/>
              <a:t>が生まれます。</a:t>
            </a:r>
            <a:endParaRPr kumimoji="1" lang="ja-JP" altLang="en-US"/>
          </a:p>
        </p:txBody>
      </p:sp>
      <p:pic>
        <p:nvPicPr>
          <p:cNvPr id="5" name="図 4"/>
          <p:cNvPicPr>
            <a:picLocks noChangeAspect="1"/>
          </p:cNvPicPr>
          <p:nvPr/>
        </p:nvPicPr>
        <p:blipFill>
          <a:blip r:embed="rId2"/>
          <a:stretch>
            <a:fillRect/>
          </a:stretch>
        </p:blipFill>
        <p:spPr>
          <a:xfrm flipH="1">
            <a:off x="773011" y="1313089"/>
            <a:ext cx="471465" cy="625306"/>
          </a:xfrm>
          <a:prstGeom prst="rect">
            <a:avLst/>
          </a:prstGeom>
          <a:noFill/>
          <a:ln>
            <a:solidFill>
              <a:schemeClr val="tx1"/>
            </a:solidFill>
          </a:ln>
        </p:spPr>
      </p:pic>
      <p:pic>
        <p:nvPicPr>
          <p:cNvPr id="8" name="図 7"/>
          <p:cNvPicPr>
            <a:picLocks noChangeAspect="1"/>
          </p:cNvPicPr>
          <p:nvPr/>
        </p:nvPicPr>
        <p:blipFill>
          <a:blip r:embed="rId2"/>
          <a:stretch>
            <a:fillRect/>
          </a:stretch>
        </p:blipFill>
        <p:spPr>
          <a:xfrm flipH="1">
            <a:off x="4800476" y="1000436"/>
            <a:ext cx="471465" cy="625306"/>
          </a:xfrm>
          <a:prstGeom prst="rect">
            <a:avLst/>
          </a:prstGeom>
          <a:noFill/>
          <a:ln>
            <a:solidFill>
              <a:schemeClr val="tx1"/>
            </a:solidFill>
          </a:ln>
        </p:spPr>
      </p:pic>
      <p:sp>
        <p:nvSpPr>
          <p:cNvPr id="9" name="テキスト ボックス 8"/>
          <p:cNvSpPr txBox="1"/>
          <p:nvPr/>
        </p:nvSpPr>
        <p:spPr>
          <a:xfrm>
            <a:off x="228600" y="2235200"/>
            <a:ext cx="5946180" cy="369332"/>
          </a:xfrm>
          <a:prstGeom prst="rect">
            <a:avLst/>
          </a:prstGeom>
          <a:noFill/>
        </p:spPr>
        <p:txBody>
          <a:bodyPr wrap="none" rtlCol="0">
            <a:spAutoFit/>
          </a:bodyPr>
          <a:lstStyle/>
          <a:p>
            <a:r>
              <a:rPr kumimoji="1" lang="ja-JP" altLang="en-US" smtClean="0"/>
              <a:t>続いて、障害物の</a:t>
            </a:r>
            <a:r>
              <a:rPr kumimoji="1" lang="en-US" altLang="ja-JP" smtClean="0"/>
              <a:t>block</a:t>
            </a:r>
            <a:r>
              <a:rPr lang="ja-JP" altLang="en-US" smtClean="0"/>
              <a:t>を囲むように</a:t>
            </a:r>
            <a:r>
              <a:rPr lang="en-US" altLang="ja-JP" smtClean="0"/>
              <a:t>vector</a:t>
            </a:r>
            <a:r>
              <a:rPr lang="ja-JP" altLang="en-US" smtClean="0"/>
              <a:t>を設置しましょう。</a:t>
            </a:r>
            <a:endParaRPr kumimoji="1" lang="ja-JP" altLang="en-US"/>
          </a:p>
        </p:txBody>
      </p:sp>
      <p:pic>
        <p:nvPicPr>
          <p:cNvPr id="10" name="図 9"/>
          <p:cNvPicPr>
            <a:picLocks noChangeAspect="1"/>
          </p:cNvPicPr>
          <p:nvPr/>
        </p:nvPicPr>
        <p:blipFill>
          <a:blip r:embed="rId3"/>
          <a:stretch>
            <a:fillRect/>
          </a:stretch>
        </p:blipFill>
        <p:spPr>
          <a:xfrm>
            <a:off x="633307" y="2779263"/>
            <a:ext cx="1222338" cy="1222338"/>
          </a:xfrm>
          <a:prstGeom prst="rect">
            <a:avLst/>
          </a:prstGeom>
        </p:spPr>
      </p:pic>
      <p:cxnSp>
        <p:nvCxnSpPr>
          <p:cNvPr id="11" name="直線矢印コネクタ 10"/>
          <p:cNvCxnSpPr>
            <a:endCxn id="8" idx="3"/>
          </p:cNvCxnSpPr>
          <p:nvPr/>
        </p:nvCxnSpPr>
        <p:spPr>
          <a:xfrm flipV="1">
            <a:off x="1266548" y="1313089"/>
            <a:ext cx="3533928" cy="321138"/>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558756" y="2779263"/>
            <a:ext cx="11051"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582507" y="4077801"/>
            <a:ext cx="127313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919145" y="2779263"/>
            <a:ext cx="6525"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633307" y="2715763"/>
            <a:ext cx="1222338" cy="158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p:cNvPicPr>
            <a:picLocks noChangeAspect="1"/>
          </p:cNvPicPr>
          <p:nvPr/>
        </p:nvPicPr>
        <p:blipFill>
          <a:blip r:embed="rId3"/>
          <a:stretch>
            <a:fillRect/>
          </a:stretch>
        </p:blipFill>
        <p:spPr>
          <a:xfrm>
            <a:off x="2361988" y="4762781"/>
            <a:ext cx="1222338" cy="1222338"/>
          </a:xfrm>
          <a:prstGeom prst="rect">
            <a:avLst/>
          </a:prstGeom>
        </p:spPr>
      </p:pic>
      <p:cxnSp>
        <p:nvCxnSpPr>
          <p:cNvPr id="35" name="直線矢印コネクタ 34"/>
          <p:cNvCxnSpPr/>
          <p:nvPr/>
        </p:nvCxnSpPr>
        <p:spPr>
          <a:xfrm flipV="1">
            <a:off x="2287437" y="4762781"/>
            <a:ext cx="11051"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2311188" y="6061319"/>
            <a:ext cx="127313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3647826" y="4762781"/>
            <a:ext cx="6525"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2361988" y="4699281"/>
            <a:ext cx="1222338" cy="158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9" name="図 38"/>
          <p:cNvPicPr>
            <a:picLocks noChangeAspect="1"/>
          </p:cNvPicPr>
          <p:nvPr/>
        </p:nvPicPr>
        <p:blipFill>
          <a:blip r:embed="rId2"/>
          <a:stretch>
            <a:fillRect/>
          </a:stretch>
        </p:blipFill>
        <p:spPr>
          <a:xfrm flipH="1">
            <a:off x="582507" y="5128258"/>
            <a:ext cx="471465" cy="625306"/>
          </a:xfrm>
          <a:prstGeom prst="rect">
            <a:avLst/>
          </a:prstGeom>
          <a:noFill/>
          <a:ln>
            <a:solidFill>
              <a:schemeClr val="tx1"/>
            </a:solidFill>
          </a:ln>
        </p:spPr>
      </p:pic>
      <p:pic>
        <p:nvPicPr>
          <p:cNvPr id="40" name="図 39"/>
          <p:cNvPicPr>
            <a:picLocks noChangeAspect="1"/>
          </p:cNvPicPr>
          <p:nvPr/>
        </p:nvPicPr>
        <p:blipFill>
          <a:blip r:embed="rId2"/>
          <a:stretch>
            <a:fillRect/>
          </a:stretch>
        </p:blipFill>
        <p:spPr>
          <a:xfrm flipH="1">
            <a:off x="3896387" y="4779299"/>
            <a:ext cx="471465" cy="625306"/>
          </a:xfrm>
          <a:prstGeom prst="rect">
            <a:avLst/>
          </a:prstGeom>
          <a:noFill/>
          <a:ln>
            <a:solidFill>
              <a:schemeClr val="tx1"/>
            </a:solidFill>
          </a:ln>
        </p:spPr>
      </p:pic>
      <p:cxnSp>
        <p:nvCxnSpPr>
          <p:cNvPr id="41" name="直線矢印コネクタ 40"/>
          <p:cNvCxnSpPr/>
          <p:nvPr/>
        </p:nvCxnSpPr>
        <p:spPr>
          <a:xfrm flipV="1">
            <a:off x="1076044" y="5123840"/>
            <a:ext cx="3394352" cy="325556"/>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円/楕円 41"/>
          <p:cNvSpPr/>
          <p:nvPr/>
        </p:nvSpPr>
        <p:spPr>
          <a:xfrm>
            <a:off x="2222217" y="5253792"/>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44" name="テキスト ボックス 43"/>
          <p:cNvSpPr txBox="1"/>
          <p:nvPr/>
        </p:nvSpPr>
        <p:spPr>
          <a:xfrm>
            <a:off x="228600" y="4279900"/>
            <a:ext cx="4019049" cy="369332"/>
          </a:xfrm>
          <a:prstGeom prst="rect">
            <a:avLst/>
          </a:prstGeom>
          <a:noFill/>
        </p:spPr>
        <p:txBody>
          <a:bodyPr wrap="none" rtlCol="0">
            <a:spAutoFit/>
          </a:bodyPr>
          <a:lstStyle/>
          <a:p>
            <a:r>
              <a:rPr kumimoji="1" lang="ja-JP" altLang="en-US" smtClean="0"/>
              <a:t>この情報を元に計算し交点を求めます。</a:t>
            </a:r>
            <a:endParaRPr kumimoji="1" lang="ja-JP" altLang="en-US"/>
          </a:p>
        </p:txBody>
      </p:sp>
      <p:sp>
        <p:nvSpPr>
          <p:cNvPr id="25" name="円/楕円 24"/>
          <p:cNvSpPr/>
          <p:nvPr/>
        </p:nvSpPr>
        <p:spPr>
          <a:xfrm>
            <a:off x="3593656" y="5158438"/>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 name="テキスト ボックス 1"/>
          <p:cNvSpPr txBox="1"/>
          <p:nvPr/>
        </p:nvSpPr>
        <p:spPr>
          <a:xfrm>
            <a:off x="228600" y="6261100"/>
            <a:ext cx="11181587" cy="369332"/>
          </a:xfrm>
          <a:prstGeom prst="rect">
            <a:avLst/>
          </a:prstGeom>
          <a:noFill/>
        </p:spPr>
        <p:txBody>
          <a:bodyPr wrap="none" rtlCol="0">
            <a:spAutoFit/>
          </a:bodyPr>
          <a:lstStyle/>
          <a:p>
            <a:r>
              <a:rPr lang="en-US" altLang="ja-JP" smtClean="0"/>
              <a:t>Block</a:t>
            </a:r>
            <a:r>
              <a:rPr lang="ja-JP" altLang="en-US" smtClean="0"/>
              <a:t>を１つ対して、</a:t>
            </a:r>
            <a:r>
              <a:rPr lang="en-US" altLang="ja-JP" smtClean="0"/>
              <a:t>vector</a:t>
            </a:r>
            <a:r>
              <a:rPr lang="ja-JP" altLang="en-US" smtClean="0"/>
              <a:t>が４つあるため、複数の交点を求めてしまうため、近い方の交点を採用するようにします。</a:t>
            </a:r>
            <a:endParaRPr kumimoji="1" lang="ja-JP" altLang="en-US"/>
          </a:p>
        </p:txBody>
      </p:sp>
      <p:cxnSp>
        <p:nvCxnSpPr>
          <p:cNvPr id="28" name="直線矢印コネクタ 27"/>
          <p:cNvCxnSpPr/>
          <p:nvPr/>
        </p:nvCxnSpPr>
        <p:spPr>
          <a:xfrm flipV="1">
            <a:off x="7486010" y="4675093"/>
            <a:ext cx="11051"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7509761" y="5973631"/>
            <a:ext cx="127313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8846399" y="4675093"/>
            <a:ext cx="6525"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7560561" y="4611593"/>
            <a:ext cx="1222338" cy="158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V="1">
            <a:off x="6274617" y="5036152"/>
            <a:ext cx="3394352" cy="325556"/>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7420790" y="5191504"/>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46" name="円/楕円 45"/>
          <p:cNvSpPr/>
          <p:nvPr/>
        </p:nvSpPr>
        <p:spPr>
          <a:xfrm>
            <a:off x="8792229" y="5070750"/>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cxnSp>
        <p:nvCxnSpPr>
          <p:cNvPr id="47" name="直線矢印コネクタ 46"/>
          <p:cNvCxnSpPr/>
          <p:nvPr/>
        </p:nvCxnSpPr>
        <p:spPr>
          <a:xfrm flipV="1">
            <a:off x="5299489" y="5158438"/>
            <a:ext cx="580842" cy="3763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0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a:endCxn id="7" idx="0"/>
          </p:cNvCxnSpPr>
          <p:nvPr/>
        </p:nvCxnSpPr>
        <p:spPr>
          <a:xfrm flipH="1">
            <a:off x="2303696" y="995475"/>
            <a:ext cx="20635" cy="5289996"/>
          </a:xfrm>
          <a:prstGeom prst="line">
            <a:avLst/>
          </a:prstGeom>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0"/>
            <a:ext cx="5636095" cy="646331"/>
          </a:xfrm>
          <a:prstGeom prst="rect">
            <a:avLst/>
          </a:prstGeom>
          <a:noFill/>
        </p:spPr>
        <p:txBody>
          <a:bodyPr wrap="none" rtlCol="0">
            <a:spAutoFit/>
          </a:bodyPr>
          <a:lstStyle/>
          <a:p>
            <a:r>
              <a:rPr lang="ja-JP" altLang="en-US" smtClean="0"/>
              <a:t>・</a:t>
            </a:r>
            <a:r>
              <a:rPr lang="en-US" altLang="ja-JP" smtClean="0"/>
              <a:t>flowchart</a:t>
            </a:r>
            <a:r>
              <a:rPr lang="ja-JP" altLang="en-US" smtClean="0"/>
              <a:t>を考える</a:t>
            </a:r>
            <a:endParaRPr lang="en-US" altLang="ja-JP" smtClean="0"/>
          </a:p>
          <a:p>
            <a:r>
              <a:rPr lang="ja-JP" altLang="en-US"/>
              <a:t>　</a:t>
            </a:r>
            <a:r>
              <a:rPr lang="en-US" altLang="ja-JP" smtClean="0"/>
              <a:t>program</a:t>
            </a:r>
            <a:r>
              <a:rPr lang="ja-JP" altLang="en-US" smtClean="0"/>
              <a:t>する前に、</a:t>
            </a:r>
            <a:r>
              <a:rPr lang="en-US" altLang="ja-JP" smtClean="0"/>
              <a:t>flowchart</a:t>
            </a:r>
            <a:r>
              <a:rPr lang="ja-JP" altLang="en-US" smtClean="0"/>
              <a:t>化して流れを考えましょう。</a:t>
            </a:r>
            <a:endParaRPr lang="en-US" altLang="ja-JP" smtClean="0"/>
          </a:p>
        </p:txBody>
      </p:sp>
      <p:sp>
        <p:nvSpPr>
          <p:cNvPr id="5" name="角丸四角形 4"/>
          <p:cNvSpPr/>
          <p:nvPr/>
        </p:nvSpPr>
        <p:spPr>
          <a:xfrm>
            <a:off x="1103546" y="737936"/>
            <a:ext cx="2420935" cy="291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開始</a:t>
            </a:r>
          </a:p>
        </p:txBody>
      </p:sp>
      <p:sp>
        <p:nvSpPr>
          <p:cNvPr id="7" name="角丸四角形 6"/>
          <p:cNvSpPr/>
          <p:nvPr/>
        </p:nvSpPr>
        <p:spPr>
          <a:xfrm>
            <a:off x="1281346" y="6285471"/>
            <a:ext cx="2044700" cy="33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終了</a:t>
            </a:r>
            <a:endParaRPr kumimoji="1" lang="ja-JP" altLang="en-US" smtClean="0"/>
          </a:p>
        </p:txBody>
      </p:sp>
      <p:sp>
        <p:nvSpPr>
          <p:cNvPr id="14" name="フローチャート: 処理 13"/>
          <p:cNvSpPr/>
          <p:nvPr/>
        </p:nvSpPr>
        <p:spPr>
          <a:xfrm>
            <a:off x="1136881" y="3217386"/>
            <a:ext cx="2387601" cy="3321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P</a:t>
            </a:r>
            <a:r>
              <a:rPr kumimoji="1" lang="ja-JP" altLang="en-US" smtClean="0"/>
              <a:t>←</a:t>
            </a:r>
            <a:r>
              <a:rPr kumimoji="1" lang="en-US" altLang="ja-JP" smtClean="0"/>
              <a:t>B*s1+p1</a:t>
            </a:r>
            <a:endParaRPr kumimoji="1" lang="ja-JP" altLang="en-US" smtClean="0"/>
          </a:p>
        </p:txBody>
      </p:sp>
      <p:cxnSp>
        <p:nvCxnSpPr>
          <p:cNvPr id="19" name="直線矢印コネクタ 18"/>
          <p:cNvCxnSpPr/>
          <p:nvPr/>
        </p:nvCxnSpPr>
        <p:spPr>
          <a:xfrm>
            <a:off x="7231914" y="1183360"/>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7231914" y="1183360"/>
            <a:ext cx="3175449" cy="9573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8462742" y="1688361"/>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2" name="テキスト ボックス 21"/>
          <p:cNvSpPr txBox="1"/>
          <p:nvPr/>
        </p:nvSpPr>
        <p:spPr>
          <a:xfrm>
            <a:off x="10099650" y="1228473"/>
            <a:ext cx="317716" cy="369332"/>
          </a:xfrm>
          <a:prstGeom prst="rect">
            <a:avLst/>
          </a:prstGeom>
          <a:noFill/>
        </p:spPr>
        <p:txBody>
          <a:bodyPr wrap="none" rtlCol="0">
            <a:spAutoFit/>
          </a:bodyPr>
          <a:lstStyle/>
          <a:p>
            <a:r>
              <a:rPr lang="en-US" altLang="ja-JP"/>
              <a:t>A</a:t>
            </a:r>
            <a:endParaRPr kumimoji="1" lang="ja-JP" altLang="en-US"/>
          </a:p>
        </p:txBody>
      </p:sp>
      <p:sp>
        <p:nvSpPr>
          <p:cNvPr id="23" name="テキスト ボックス 22"/>
          <p:cNvSpPr txBox="1"/>
          <p:nvPr/>
        </p:nvSpPr>
        <p:spPr>
          <a:xfrm>
            <a:off x="9378381" y="2126397"/>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24" name="テキスト ボックス 23"/>
          <p:cNvSpPr txBox="1"/>
          <p:nvPr/>
        </p:nvSpPr>
        <p:spPr>
          <a:xfrm>
            <a:off x="8374715" y="1729655"/>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25" name="正方形/長方形 24"/>
          <p:cNvSpPr/>
          <p:nvPr/>
        </p:nvSpPr>
        <p:spPr>
          <a:xfrm>
            <a:off x="7826501" y="1202927"/>
            <a:ext cx="413896" cy="369332"/>
          </a:xfrm>
          <a:prstGeom prst="rect">
            <a:avLst/>
          </a:prstGeom>
        </p:spPr>
        <p:txBody>
          <a:bodyPr wrap="none">
            <a:spAutoFit/>
          </a:bodyPr>
          <a:lstStyle/>
          <a:p>
            <a:r>
              <a:rPr lang="en-US" altLang="ja-JP"/>
              <a:t>T1</a:t>
            </a:r>
            <a:endParaRPr lang="ja-JP" altLang="en-US"/>
          </a:p>
        </p:txBody>
      </p:sp>
      <p:sp>
        <p:nvSpPr>
          <p:cNvPr id="26" name="正方形/長方形 25"/>
          <p:cNvSpPr/>
          <p:nvPr/>
        </p:nvSpPr>
        <p:spPr>
          <a:xfrm>
            <a:off x="9337338" y="1771377"/>
            <a:ext cx="413896" cy="369332"/>
          </a:xfrm>
          <a:prstGeom prst="rect">
            <a:avLst/>
          </a:prstGeom>
        </p:spPr>
        <p:txBody>
          <a:bodyPr wrap="none">
            <a:spAutoFit/>
          </a:bodyPr>
          <a:lstStyle/>
          <a:p>
            <a:r>
              <a:rPr lang="en-US" altLang="ja-JP"/>
              <a:t>T2</a:t>
            </a:r>
            <a:endParaRPr lang="ja-JP" altLang="en-US"/>
          </a:p>
        </p:txBody>
      </p:sp>
      <p:cxnSp>
        <p:nvCxnSpPr>
          <p:cNvPr id="27" name="直線矢印コネクタ 26"/>
          <p:cNvCxnSpPr/>
          <p:nvPr/>
        </p:nvCxnSpPr>
        <p:spPr>
          <a:xfrm flipV="1">
            <a:off x="7221712" y="1248040"/>
            <a:ext cx="10202" cy="8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967712" y="859141"/>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29" name="テキスト ボックス 28"/>
          <p:cNvSpPr txBox="1"/>
          <p:nvPr/>
        </p:nvSpPr>
        <p:spPr>
          <a:xfrm>
            <a:off x="10495702" y="2575170"/>
            <a:ext cx="423514" cy="369332"/>
          </a:xfrm>
          <a:prstGeom prst="rect">
            <a:avLst/>
          </a:prstGeom>
          <a:noFill/>
        </p:spPr>
        <p:txBody>
          <a:bodyPr wrap="none" rtlCol="0">
            <a:spAutoFit/>
          </a:bodyPr>
          <a:lstStyle/>
          <a:p>
            <a:r>
              <a:rPr kumimoji="1" lang="en-US" altLang="ja-JP" smtClean="0"/>
              <a:t>p2</a:t>
            </a:r>
            <a:endParaRPr kumimoji="1" lang="ja-JP" altLang="en-US"/>
          </a:p>
        </p:txBody>
      </p:sp>
      <p:cxnSp>
        <p:nvCxnSpPr>
          <p:cNvPr id="30" name="直線矢印コネクタ 29"/>
          <p:cNvCxnSpPr/>
          <p:nvPr/>
        </p:nvCxnSpPr>
        <p:spPr>
          <a:xfrm>
            <a:off x="7231914" y="2160276"/>
            <a:ext cx="3389638" cy="497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6934250" y="2089861"/>
            <a:ext cx="423514" cy="369332"/>
          </a:xfrm>
          <a:prstGeom prst="rect">
            <a:avLst/>
          </a:prstGeom>
        </p:spPr>
        <p:txBody>
          <a:bodyPr wrap="none">
            <a:spAutoFit/>
          </a:bodyPr>
          <a:lstStyle/>
          <a:p>
            <a:r>
              <a:rPr lang="en-US" altLang="ja-JP"/>
              <a:t>p3</a:t>
            </a:r>
            <a:endParaRPr lang="ja-JP" altLang="en-US"/>
          </a:p>
        </p:txBody>
      </p:sp>
      <p:sp>
        <p:nvSpPr>
          <p:cNvPr id="32" name="テキスト ボックス 31"/>
          <p:cNvSpPr txBox="1"/>
          <p:nvPr/>
        </p:nvSpPr>
        <p:spPr>
          <a:xfrm>
            <a:off x="6941857" y="1499925"/>
            <a:ext cx="308098" cy="369332"/>
          </a:xfrm>
          <a:prstGeom prst="rect">
            <a:avLst/>
          </a:prstGeom>
          <a:noFill/>
        </p:spPr>
        <p:txBody>
          <a:bodyPr wrap="none" rtlCol="0">
            <a:spAutoFit/>
          </a:bodyPr>
          <a:lstStyle/>
          <a:p>
            <a:r>
              <a:rPr lang="en-US" altLang="ja-JP"/>
              <a:t>C</a:t>
            </a:r>
            <a:endParaRPr kumimoji="1" lang="ja-JP" altLang="en-US"/>
          </a:p>
        </p:txBody>
      </p:sp>
      <p:sp>
        <p:nvSpPr>
          <p:cNvPr id="33" name="テキスト ボックス 32"/>
          <p:cNvSpPr txBox="1"/>
          <p:nvPr/>
        </p:nvSpPr>
        <p:spPr>
          <a:xfrm>
            <a:off x="8593183" y="2376179"/>
            <a:ext cx="327334" cy="369332"/>
          </a:xfrm>
          <a:prstGeom prst="rect">
            <a:avLst/>
          </a:prstGeom>
          <a:noFill/>
        </p:spPr>
        <p:txBody>
          <a:bodyPr wrap="none" rtlCol="0">
            <a:spAutoFit/>
          </a:bodyPr>
          <a:lstStyle/>
          <a:p>
            <a:r>
              <a:rPr lang="en-US" altLang="ja-JP" smtClean="0"/>
              <a:t>D</a:t>
            </a:r>
            <a:endParaRPr kumimoji="1" lang="ja-JP" altLang="en-US"/>
          </a:p>
        </p:txBody>
      </p:sp>
      <p:cxnSp>
        <p:nvCxnSpPr>
          <p:cNvPr id="34" name="直線コネクタ 33"/>
          <p:cNvCxnSpPr/>
          <p:nvPr/>
        </p:nvCxnSpPr>
        <p:spPr>
          <a:xfrm>
            <a:off x="7231621" y="1188941"/>
            <a:ext cx="533400" cy="7801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9815582" y="1387593"/>
            <a:ext cx="784833" cy="12561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574823" y="56578"/>
            <a:ext cx="4379813" cy="1362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7630993" y="2126397"/>
            <a:ext cx="4441670" cy="1515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0050280" y="338106"/>
            <a:ext cx="571272" cy="8508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0587550" y="1131847"/>
            <a:ext cx="784833" cy="12561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7582617" y="1543128"/>
            <a:ext cx="391454" cy="369332"/>
          </a:xfrm>
          <a:prstGeom prst="rect">
            <a:avLst/>
          </a:prstGeom>
          <a:noFill/>
        </p:spPr>
        <p:txBody>
          <a:bodyPr wrap="none" rtlCol="0">
            <a:spAutoFit/>
          </a:bodyPr>
          <a:lstStyle/>
          <a:p>
            <a:r>
              <a:rPr lang="en-US" altLang="ja-JP"/>
              <a:t>s</a:t>
            </a:r>
            <a:r>
              <a:rPr kumimoji="1" lang="en-US" altLang="ja-JP" smtClean="0"/>
              <a:t>1</a:t>
            </a:r>
            <a:endParaRPr kumimoji="1" lang="ja-JP" altLang="en-US"/>
          </a:p>
        </p:txBody>
      </p:sp>
      <p:sp>
        <p:nvSpPr>
          <p:cNvPr id="41" name="テキスト ボックス 40"/>
          <p:cNvSpPr txBox="1"/>
          <p:nvPr/>
        </p:nvSpPr>
        <p:spPr>
          <a:xfrm>
            <a:off x="10258508" y="1956043"/>
            <a:ext cx="391454" cy="369332"/>
          </a:xfrm>
          <a:prstGeom prst="rect">
            <a:avLst/>
          </a:prstGeom>
          <a:noFill/>
        </p:spPr>
        <p:txBody>
          <a:bodyPr wrap="none" rtlCol="0">
            <a:spAutoFit/>
          </a:bodyPr>
          <a:lstStyle/>
          <a:p>
            <a:r>
              <a:rPr lang="en-US" altLang="ja-JP" smtClean="0"/>
              <a:t>s2</a:t>
            </a:r>
            <a:endParaRPr lang="ja-JP" altLang="en-US"/>
          </a:p>
        </p:txBody>
      </p:sp>
      <p:sp>
        <p:nvSpPr>
          <p:cNvPr id="42" name="テキスト ボックス 41"/>
          <p:cNvSpPr txBox="1"/>
          <p:nvPr/>
        </p:nvSpPr>
        <p:spPr>
          <a:xfrm>
            <a:off x="10316005" y="464196"/>
            <a:ext cx="391454" cy="369332"/>
          </a:xfrm>
          <a:prstGeom prst="rect">
            <a:avLst/>
          </a:prstGeom>
          <a:noFill/>
        </p:spPr>
        <p:txBody>
          <a:bodyPr wrap="none" rtlCol="0">
            <a:spAutoFit/>
          </a:bodyPr>
          <a:lstStyle/>
          <a:p>
            <a:r>
              <a:rPr lang="en-US" altLang="ja-JP"/>
              <a:t>s</a:t>
            </a:r>
            <a:r>
              <a:rPr kumimoji="1" lang="en-US" altLang="ja-JP" smtClean="0"/>
              <a:t>1</a:t>
            </a:r>
            <a:endParaRPr kumimoji="1" lang="ja-JP" altLang="en-US"/>
          </a:p>
        </p:txBody>
      </p:sp>
      <p:sp>
        <p:nvSpPr>
          <p:cNvPr id="43" name="テキスト ボックス 42"/>
          <p:cNvSpPr txBox="1"/>
          <p:nvPr/>
        </p:nvSpPr>
        <p:spPr>
          <a:xfrm>
            <a:off x="11042977" y="1567607"/>
            <a:ext cx="391454" cy="369332"/>
          </a:xfrm>
          <a:prstGeom prst="rect">
            <a:avLst/>
          </a:prstGeom>
          <a:noFill/>
        </p:spPr>
        <p:txBody>
          <a:bodyPr wrap="none" rtlCol="0">
            <a:spAutoFit/>
          </a:bodyPr>
          <a:lstStyle/>
          <a:p>
            <a:r>
              <a:rPr lang="en-US" altLang="ja-JP" smtClean="0"/>
              <a:t>s2</a:t>
            </a:r>
            <a:endParaRPr lang="ja-JP" altLang="en-US"/>
          </a:p>
        </p:txBody>
      </p:sp>
      <p:sp>
        <p:nvSpPr>
          <p:cNvPr id="46" name="フローチャート: 定義済み処理 45"/>
          <p:cNvSpPr/>
          <p:nvPr/>
        </p:nvSpPr>
        <p:spPr>
          <a:xfrm>
            <a:off x="1103547" y="1187967"/>
            <a:ext cx="2400300" cy="52032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t>（外積）</a:t>
            </a:r>
            <a:endParaRPr lang="en-US" altLang="ja-JP" sz="1200" smtClean="0"/>
          </a:p>
          <a:p>
            <a:pPr algn="ctr"/>
            <a:r>
              <a:rPr lang="en-US" altLang="ja-JP" smtClean="0"/>
              <a:t>s</a:t>
            </a:r>
            <a:r>
              <a:rPr kumimoji="1" lang="en-US" altLang="ja-JP" smtClean="0"/>
              <a:t>1=A×C</a:t>
            </a:r>
            <a:endParaRPr kumimoji="1" lang="ja-JP" altLang="en-US" smtClean="0"/>
          </a:p>
        </p:txBody>
      </p:sp>
      <p:sp>
        <p:nvSpPr>
          <p:cNvPr id="47" name="フローチャート: 定義済み処理 46"/>
          <p:cNvSpPr/>
          <p:nvPr/>
        </p:nvSpPr>
        <p:spPr>
          <a:xfrm>
            <a:off x="1103547" y="1867079"/>
            <a:ext cx="2400300" cy="51240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t>（外積）</a:t>
            </a:r>
            <a:endParaRPr lang="en-US" altLang="ja-JP" sz="1200" smtClean="0"/>
          </a:p>
          <a:p>
            <a:pPr algn="ctr"/>
            <a:r>
              <a:rPr lang="en-US" altLang="ja-JP" smtClean="0"/>
              <a:t>s</a:t>
            </a:r>
            <a:r>
              <a:rPr lang="en-US" altLang="ja-JP"/>
              <a:t>2</a:t>
            </a:r>
            <a:r>
              <a:rPr kumimoji="1" lang="en-US" altLang="ja-JP" smtClean="0"/>
              <a:t>=A×D</a:t>
            </a:r>
            <a:endParaRPr kumimoji="1" lang="ja-JP" altLang="en-US" smtClean="0"/>
          </a:p>
        </p:txBody>
      </p:sp>
      <p:sp>
        <p:nvSpPr>
          <p:cNvPr id="48" name="フローチャート: 判断 47"/>
          <p:cNvSpPr/>
          <p:nvPr/>
        </p:nvSpPr>
        <p:spPr>
          <a:xfrm>
            <a:off x="601220" y="2538273"/>
            <a:ext cx="3404954" cy="5203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t>s</a:t>
            </a:r>
            <a:r>
              <a:rPr kumimoji="1" lang="en-US" altLang="ja-JP" sz="1600" smtClean="0"/>
              <a:t>1</a:t>
            </a:r>
            <a:r>
              <a:rPr kumimoji="1" lang="ja-JP" altLang="en-US" sz="1600" smtClean="0"/>
              <a:t>と</a:t>
            </a:r>
            <a:r>
              <a:rPr kumimoji="1" lang="en-US" altLang="ja-JP" sz="1600" smtClean="0"/>
              <a:t>s2</a:t>
            </a:r>
            <a:r>
              <a:rPr kumimoji="1" lang="ja-JP" altLang="en-US" sz="1600" smtClean="0"/>
              <a:t>が同じ符号</a:t>
            </a:r>
          </a:p>
        </p:txBody>
      </p:sp>
      <p:sp>
        <p:nvSpPr>
          <p:cNvPr id="49" name="フローチャート: 定義済み処理 48"/>
          <p:cNvSpPr/>
          <p:nvPr/>
        </p:nvSpPr>
        <p:spPr>
          <a:xfrm>
            <a:off x="1136881" y="3708291"/>
            <a:ext cx="2400300" cy="51240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t>（</a:t>
            </a:r>
            <a:r>
              <a:rPr lang="ja-JP" altLang="en-US" sz="1200"/>
              <a:t>内</a:t>
            </a:r>
            <a:r>
              <a:rPr lang="ja-JP" altLang="en-US" sz="1200" smtClean="0"/>
              <a:t>積）</a:t>
            </a:r>
            <a:endParaRPr lang="en-US" altLang="ja-JP" sz="1200" smtClean="0"/>
          </a:p>
          <a:p>
            <a:pPr algn="ctr"/>
            <a:r>
              <a:rPr lang="en-US" altLang="ja-JP" smtClean="0"/>
              <a:t>d</a:t>
            </a:r>
            <a:r>
              <a:rPr lang="en-US" altLang="ja-JP"/>
              <a:t>1</a:t>
            </a:r>
            <a:r>
              <a:rPr kumimoji="1" lang="en-US" altLang="ja-JP" smtClean="0"/>
              <a:t>=A×(p</a:t>
            </a:r>
            <a:r>
              <a:rPr kumimoji="1" lang="ja-JP" altLang="en-US" smtClean="0"/>
              <a:t>→</a:t>
            </a:r>
            <a:r>
              <a:rPr kumimoji="1" lang="en-US" altLang="ja-JP" smtClean="0"/>
              <a:t>p3)</a:t>
            </a:r>
            <a:endParaRPr kumimoji="1" lang="ja-JP" altLang="en-US" smtClean="0"/>
          </a:p>
        </p:txBody>
      </p:sp>
      <p:sp>
        <p:nvSpPr>
          <p:cNvPr id="50" name="フローチャート: 定義済み処理 49"/>
          <p:cNvSpPr/>
          <p:nvPr/>
        </p:nvSpPr>
        <p:spPr>
          <a:xfrm>
            <a:off x="1136881" y="4357983"/>
            <a:ext cx="2400300" cy="51240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t>（</a:t>
            </a:r>
            <a:r>
              <a:rPr lang="ja-JP" altLang="en-US" sz="1200"/>
              <a:t>内</a:t>
            </a:r>
            <a:r>
              <a:rPr lang="ja-JP" altLang="en-US" sz="1200" smtClean="0"/>
              <a:t>積）</a:t>
            </a:r>
            <a:endParaRPr lang="en-US" altLang="ja-JP" sz="1200" smtClean="0"/>
          </a:p>
          <a:p>
            <a:pPr algn="ctr"/>
            <a:r>
              <a:rPr lang="en-US" altLang="ja-JP" smtClean="0"/>
              <a:t>d2</a:t>
            </a:r>
            <a:r>
              <a:rPr kumimoji="1" lang="en-US" altLang="ja-JP" smtClean="0"/>
              <a:t>=A×(p</a:t>
            </a:r>
            <a:r>
              <a:rPr kumimoji="1" lang="ja-JP" altLang="en-US" smtClean="0"/>
              <a:t>→</a:t>
            </a:r>
            <a:r>
              <a:rPr kumimoji="1" lang="en-US" altLang="ja-JP" smtClean="0"/>
              <a:t>p4)</a:t>
            </a:r>
            <a:endParaRPr kumimoji="1" lang="ja-JP" altLang="en-US" smtClean="0"/>
          </a:p>
        </p:txBody>
      </p:sp>
      <p:sp>
        <p:nvSpPr>
          <p:cNvPr id="51" name="テキスト ボックス 50"/>
          <p:cNvSpPr txBox="1"/>
          <p:nvPr/>
        </p:nvSpPr>
        <p:spPr>
          <a:xfrm>
            <a:off x="10116359" y="833595"/>
            <a:ext cx="423514" cy="369332"/>
          </a:xfrm>
          <a:prstGeom prst="rect">
            <a:avLst/>
          </a:prstGeom>
          <a:noFill/>
        </p:spPr>
        <p:txBody>
          <a:bodyPr wrap="none" rtlCol="0">
            <a:spAutoFit/>
          </a:bodyPr>
          <a:lstStyle/>
          <a:p>
            <a:r>
              <a:rPr kumimoji="1" lang="en-US" altLang="ja-JP" smtClean="0"/>
              <a:t>p4</a:t>
            </a:r>
            <a:endParaRPr kumimoji="1" lang="ja-JP" altLang="en-US"/>
          </a:p>
        </p:txBody>
      </p:sp>
      <p:sp>
        <p:nvSpPr>
          <p:cNvPr id="52" name="フローチャート: 判断 51"/>
          <p:cNvSpPr/>
          <p:nvPr/>
        </p:nvSpPr>
        <p:spPr>
          <a:xfrm>
            <a:off x="611536" y="5007675"/>
            <a:ext cx="3404954" cy="5203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t>s</a:t>
            </a:r>
            <a:r>
              <a:rPr kumimoji="1" lang="en-US" altLang="ja-JP" sz="1600" smtClean="0"/>
              <a:t>1</a:t>
            </a:r>
            <a:r>
              <a:rPr kumimoji="1" lang="ja-JP" altLang="en-US" sz="1600" smtClean="0"/>
              <a:t>と</a:t>
            </a:r>
            <a:r>
              <a:rPr kumimoji="1" lang="en-US" altLang="ja-JP" sz="1600" smtClean="0"/>
              <a:t>s2</a:t>
            </a:r>
            <a:r>
              <a:rPr kumimoji="1" lang="ja-JP" altLang="en-US" sz="1600" smtClean="0"/>
              <a:t>が同じ符号</a:t>
            </a:r>
          </a:p>
        </p:txBody>
      </p:sp>
      <p:sp>
        <p:nvSpPr>
          <p:cNvPr id="53" name="フローチャート: データ 52"/>
          <p:cNvSpPr/>
          <p:nvPr/>
        </p:nvSpPr>
        <p:spPr>
          <a:xfrm>
            <a:off x="725837" y="5668620"/>
            <a:ext cx="3155719" cy="36219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t>p</a:t>
            </a:r>
            <a:r>
              <a:rPr kumimoji="1" lang="ja-JP" altLang="en-US" sz="1200" smtClean="0"/>
              <a:t>を交点といて出力</a:t>
            </a:r>
          </a:p>
        </p:txBody>
      </p:sp>
      <p:cxnSp>
        <p:nvCxnSpPr>
          <p:cNvPr id="56" name="直線コネクタ 55"/>
          <p:cNvCxnSpPr/>
          <p:nvPr/>
        </p:nvCxnSpPr>
        <p:spPr>
          <a:xfrm>
            <a:off x="4006174" y="2798436"/>
            <a:ext cx="1413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V="1">
            <a:off x="3948363" y="5267837"/>
            <a:ext cx="1413498" cy="4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5374673" y="2798436"/>
            <a:ext cx="45000" cy="3395263"/>
          </a:xfrm>
          <a:prstGeom prst="line">
            <a:avLst/>
          </a:prstGeom>
        </p:spPr>
        <p:style>
          <a:lnRef idx="1">
            <a:schemeClr val="accent1"/>
          </a:lnRef>
          <a:fillRef idx="0">
            <a:schemeClr val="accent1"/>
          </a:fillRef>
          <a:effectRef idx="0">
            <a:schemeClr val="accent1"/>
          </a:effectRef>
          <a:fontRef idx="minor">
            <a:schemeClr val="tx1"/>
          </a:fontRef>
        </p:style>
      </p:cxnSp>
      <p:sp>
        <p:nvSpPr>
          <p:cNvPr id="64" name="フローチャート: データ 63"/>
          <p:cNvSpPr/>
          <p:nvPr/>
        </p:nvSpPr>
        <p:spPr>
          <a:xfrm>
            <a:off x="3769882" y="5665286"/>
            <a:ext cx="3155719" cy="36219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smtClean="0"/>
              <a:t>交点無しを出力</a:t>
            </a:r>
          </a:p>
        </p:txBody>
      </p:sp>
      <p:cxnSp>
        <p:nvCxnSpPr>
          <p:cNvPr id="68" name="直線コネクタ 67"/>
          <p:cNvCxnSpPr/>
          <p:nvPr/>
        </p:nvCxnSpPr>
        <p:spPr>
          <a:xfrm>
            <a:off x="2303696" y="6160364"/>
            <a:ext cx="3115976" cy="33335"/>
          </a:xfrm>
          <a:prstGeom prst="line">
            <a:avLst/>
          </a:prstGeom>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6878882" y="3649652"/>
            <a:ext cx="5308697" cy="923330"/>
          </a:xfrm>
          <a:prstGeom prst="rect">
            <a:avLst/>
          </a:prstGeom>
          <a:noFill/>
        </p:spPr>
        <p:txBody>
          <a:bodyPr wrap="none" rtlCol="0">
            <a:spAutoFit/>
          </a:bodyPr>
          <a:lstStyle/>
          <a:p>
            <a:r>
              <a:rPr kumimoji="1" lang="ja-JP" altLang="en-US" smtClean="0"/>
              <a:t>計算式を</a:t>
            </a:r>
            <a:r>
              <a:rPr kumimoji="1" lang="en-US" altLang="ja-JP" smtClean="0"/>
              <a:t>flowchart</a:t>
            </a:r>
            <a:r>
              <a:rPr kumimoji="1" lang="ja-JP" altLang="en-US" smtClean="0"/>
              <a:t>化したら、簡単な気がしてきました</a:t>
            </a:r>
            <a:endParaRPr kumimoji="1" lang="en-US" altLang="ja-JP" smtClean="0"/>
          </a:p>
          <a:p>
            <a:r>
              <a:rPr lang="ja-JP" altLang="en-US" smtClean="0"/>
              <a:t>これを</a:t>
            </a:r>
            <a:r>
              <a:rPr lang="en-US" altLang="ja-JP" smtClean="0"/>
              <a:t>function</a:t>
            </a:r>
            <a:r>
              <a:rPr lang="ja-JP" altLang="en-US" smtClean="0"/>
              <a:t>（関数）にして、全ての</a:t>
            </a:r>
            <a:r>
              <a:rPr lang="en-US" altLang="ja-JP" smtClean="0"/>
              <a:t>vector</a:t>
            </a:r>
            <a:r>
              <a:rPr lang="ja-JP" altLang="en-US" smtClean="0"/>
              <a:t>に</a:t>
            </a:r>
            <a:r>
              <a:rPr lang="en-US" altLang="ja-JP" smtClean="0"/>
              <a:t>Ray</a:t>
            </a:r>
            <a:r>
              <a:rPr lang="ja-JP" altLang="en-US" smtClean="0"/>
              <a:t>計算</a:t>
            </a:r>
            <a:endParaRPr lang="en-US" altLang="ja-JP" smtClean="0"/>
          </a:p>
          <a:p>
            <a:r>
              <a:rPr kumimoji="1" lang="ja-JP" altLang="en-US" smtClean="0"/>
              <a:t>すれば</a:t>
            </a:r>
            <a:r>
              <a:rPr lang="ja-JP" altLang="en-US"/>
              <a:t>良</a:t>
            </a:r>
            <a:r>
              <a:rPr lang="ja-JP" altLang="en-US" smtClean="0"/>
              <a:t>いのです</a:t>
            </a:r>
            <a:r>
              <a:rPr lang="ja-JP" altLang="en-US"/>
              <a:t>。</a:t>
            </a:r>
            <a:endParaRPr kumimoji="1" lang="ja-JP" altLang="en-US"/>
          </a:p>
        </p:txBody>
      </p:sp>
      <p:sp>
        <p:nvSpPr>
          <p:cNvPr id="77" name="フローチャート: 定義済み処理 76"/>
          <p:cNvSpPr/>
          <p:nvPr/>
        </p:nvSpPr>
        <p:spPr>
          <a:xfrm>
            <a:off x="8240397" y="4965868"/>
            <a:ext cx="2400300" cy="512407"/>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Ray</a:t>
            </a:r>
            <a:r>
              <a:rPr kumimoji="1" lang="ja-JP" altLang="en-US" smtClean="0"/>
              <a:t>計算</a:t>
            </a:r>
          </a:p>
        </p:txBody>
      </p:sp>
      <p:cxnSp>
        <p:nvCxnSpPr>
          <p:cNvPr id="78" name="直線矢印コネクタ 77"/>
          <p:cNvCxnSpPr/>
          <p:nvPr/>
        </p:nvCxnSpPr>
        <p:spPr>
          <a:xfrm>
            <a:off x="6259016" y="4673442"/>
            <a:ext cx="1417391" cy="20600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006174" y="2454586"/>
            <a:ext cx="45557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55" name="テキスト ボックス 54"/>
          <p:cNvSpPr txBox="1"/>
          <p:nvPr/>
        </p:nvSpPr>
        <p:spPr>
          <a:xfrm>
            <a:off x="4016490" y="4879443"/>
            <a:ext cx="45557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57" name="テキスト ボックス 56"/>
          <p:cNvSpPr txBox="1"/>
          <p:nvPr/>
        </p:nvSpPr>
        <p:spPr>
          <a:xfrm>
            <a:off x="1583338" y="2956540"/>
            <a:ext cx="386837" cy="276999"/>
          </a:xfrm>
          <a:prstGeom prst="rect">
            <a:avLst/>
          </a:prstGeom>
          <a:noFill/>
        </p:spPr>
        <p:txBody>
          <a:bodyPr wrap="none" rtlCol="0">
            <a:spAutoFit/>
          </a:bodyPr>
          <a:lstStyle/>
          <a:p>
            <a:r>
              <a:rPr lang="en-US" altLang="ja-JP" sz="1200" dirty="0" smtClean="0"/>
              <a:t>Yes</a:t>
            </a:r>
            <a:endParaRPr kumimoji="1" lang="ja-JP" altLang="en-US" sz="1200" dirty="0"/>
          </a:p>
        </p:txBody>
      </p:sp>
      <p:sp>
        <p:nvSpPr>
          <p:cNvPr id="59" name="テキスト ボックス 58"/>
          <p:cNvSpPr txBox="1"/>
          <p:nvPr/>
        </p:nvSpPr>
        <p:spPr>
          <a:xfrm>
            <a:off x="1776756" y="5439087"/>
            <a:ext cx="386837" cy="276999"/>
          </a:xfrm>
          <a:prstGeom prst="rect">
            <a:avLst/>
          </a:prstGeom>
          <a:noFill/>
        </p:spPr>
        <p:txBody>
          <a:bodyPr wrap="none" rtlCol="0">
            <a:spAutoFit/>
          </a:bodyPr>
          <a:lstStyle/>
          <a:p>
            <a:r>
              <a:rPr lang="en-US" altLang="ja-JP" sz="1200" dirty="0" smtClean="0"/>
              <a:t>Yes</a:t>
            </a:r>
            <a:endParaRPr kumimoji="1" lang="ja-JP" altLang="en-US" sz="1200" dirty="0"/>
          </a:p>
        </p:txBody>
      </p:sp>
    </p:spTree>
    <p:extLst>
      <p:ext uri="{BB962C8B-B14F-4D97-AF65-F5344CB8AC3E}">
        <p14:creationId xmlns:p14="http://schemas.microsoft.com/office/powerpoint/2010/main" val="10555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507487" cy="646331"/>
          </a:xfrm>
          <a:prstGeom prst="rect">
            <a:avLst/>
          </a:prstGeom>
          <a:noFill/>
        </p:spPr>
        <p:txBody>
          <a:bodyPr wrap="none" rtlCol="0">
            <a:spAutoFit/>
          </a:bodyPr>
          <a:lstStyle/>
          <a:p>
            <a:r>
              <a:rPr kumimoji="1" lang="ja-JP" altLang="en-US" smtClean="0"/>
              <a:t>・</a:t>
            </a:r>
            <a:r>
              <a:rPr kumimoji="1" lang="en-US" altLang="ja-JP" smtClean="0"/>
              <a:t>Ray</a:t>
            </a:r>
            <a:r>
              <a:rPr kumimoji="1" lang="ja-JP" altLang="en-US" smtClean="0"/>
              <a:t>計算の</a:t>
            </a:r>
            <a:r>
              <a:rPr lang="ja-JP" altLang="en-US" smtClean="0"/>
              <a:t>全</a:t>
            </a:r>
            <a:r>
              <a:rPr lang="en-US" altLang="ja-JP" smtClean="0"/>
              <a:t>block</a:t>
            </a:r>
            <a:r>
              <a:rPr lang="ja-JP" altLang="en-US" smtClean="0"/>
              <a:t>で適応する</a:t>
            </a:r>
            <a:r>
              <a:rPr lang="en-US" altLang="ja-JP" smtClean="0"/>
              <a:t>flowchart</a:t>
            </a:r>
            <a:r>
              <a:rPr lang="ja-JP" altLang="en-US" smtClean="0"/>
              <a:t>を作成</a:t>
            </a:r>
            <a:endParaRPr lang="en-US" altLang="ja-JP" smtClean="0"/>
          </a:p>
          <a:p>
            <a:r>
              <a:rPr kumimoji="1" lang="ja-JP" altLang="en-US"/>
              <a:t>　</a:t>
            </a:r>
            <a:r>
              <a:rPr kumimoji="1" lang="ja-JP" altLang="en-US" smtClean="0"/>
              <a:t>単発の</a:t>
            </a:r>
            <a:r>
              <a:rPr kumimoji="1" lang="en-US" altLang="ja-JP" smtClean="0"/>
              <a:t>Ray</a:t>
            </a:r>
            <a:r>
              <a:rPr kumimoji="1" lang="ja-JP" altLang="en-US" smtClean="0"/>
              <a:t>計算を全</a:t>
            </a:r>
            <a:r>
              <a:rPr kumimoji="1" lang="en-US" altLang="ja-JP" smtClean="0"/>
              <a:t>block</a:t>
            </a:r>
            <a:r>
              <a:rPr kumimoji="1" lang="ja-JP" altLang="en-US" smtClean="0"/>
              <a:t>適用させる</a:t>
            </a:r>
            <a:r>
              <a:rPr kumimoji="1" lang="en-US" altLang="ja-JP" smtClean="0"/>
              <a:t>flowchart</a:t>
            </a:r>
            <a:r>
              <a:rPr lang="ja-JP" altLang="en-US" smtClean="0"/>
              <a:t>を作成してみよう。</a:t>
            </a:r>
            <a:endParaRPr kumimoji="1" lang="ja-JP" altLang="en-US"/>
          </a:p>
        </p:txBody>
      </p:sp>
      <p:sp>
        <p:nvSpPr>
          <p:cNvPr id="3" name="角丸四角形 2"/>
          <p:cNvSpPr/>
          <p:nvPr/>
        </p:nvSpPr>
        <p:spPr>
          <a:xfrm>
            <a:off x="1103546" y="737936"/>
            <a:ext cx="2420935" cy="291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開始</a:t>
            </a:r>
          </a:p>
        </p:txBody>
      </p:sp>
      <p:sp>
        <p:nvSpPr>
          <p:cNvPr id="5" name="フローチャート: 定義済み処理 76"/>
          <p:cNvSpPr/>
          <p:nvPr/>
        </p:nvSpPr>
        <p:spPr>
          <a:xfrm>
            <a:off x="1174981" y="2108600"/>
            <a:ext cx="2400300" cy="420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Ray</a:t>
            </a:r>
            <a:r>
              <a:rPr kumimoji="1" lang="ja-JP" altLang="en-US" sz="1400" dirty="0" smtClean="0"/>
              <a:t>計算</a:t>
            </a:r>
            <a:r>
              <a:rPr lang="ja-JP" altLang="en-US" sz="1400" dirty="0"/>
              <a:t>（</a:t>
            </a:r>
            <a:r>
              <a:rPr lang="en-US" altLang="ja-JP" sz="1400" dirty="0" smtClean="0"/>
              <a:t>Ray,</a:t>
            </a:r>
            <a:r>
              <a:rPr lang="ja-JP" altLang="en-US" sz="1400" dirty="0" smtClean="0"/>
              <a:t>各辺）</a:t>
            </a:r>
            <a:endParaRPr kumimoji="1" lang="ja-JP" altLang="en-US" sz="1400" dirty="0" smtClean="0"/>
          </a:p>
        </p:txBody>
      </p:sp>
      <p:sp>
        <p:nvSpPr>
          <p:cNvPr id="2" name="台形 1"/>
          <p:cNvSpPr/>
          <p:nvPr/>
        </p:nvSpPr>
        <p:spPr>
          <a:xfrm>
            <a:off x="1073381" y="1130300"/>
            <a:ext cx="2501900" cy="381000"/>
          </a:xfrm>
          <a:prstGeom prst="trapezoid">
            <a:avLst>
              <a:gd name="adj" fmla="val 10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全</a:t>
            </a:r>
            <a:r>
              <a:rPr kumimoji="1" lang="en-US" altLang="ja-JP" dirty="0" smtClean="0"/>
              <a:t>Block</a:t>
            </a:r>
            <a:endParaRPr kumimoji="1" lang="ja-JP" altLang="en-US" dirty="0" smtClean="0"/>
          </a:p>
        </p:txBody>
      </p:sp>
      <p:sp>
        <p:nvSpPr>
          <p:cNvPr id="6" name="台形 5"/>
          <p:cNvSpPr/>
          <p:nvPr/>
        </p:nvSpPr>
        <p:spPr>
          <a:xfrm>
            <a:off x="1103546" y="1575136"/>
            <a:ext cx="2501900" cy="381000"/>
          </a:xfrm>
          <a:prstGeom prst="trapezoid">
            <a:avLst>
              <a:gd name="adj" fmla="val 1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Block</a:t>
            </a:r>
            <a:r>
              <a:rPr kumimoji="1" lang="ja-JP" altLang="en-US" dirty="0" smtClean="0"/>
              <a:t>の辺</a:t>
            </a:r>
            <a:r>
              <a:rPr kumimoji="1" lang="en-US" altLang="ja-JP" dirty="0" smtClean="0"/>
              <a:t>4</a:t>
            </a:r>
            <a:r>
              <a:rPr kumimoji="1" lang="ja-JP" altLang="en-US" dirty="0" smtClean="0"/>
              <a:t>回分</a:t>
            </a:r>
          </a:p>
        </p:txBody>
      </p:sp>
      <p:sp>
        <p:nvSpPr>
          <p:cNvPr id="7" name="台形 6"/>
          <p:cNvSpPr/>
          <p:nvPr/>
        </p:nvSpPr>
        <p:spPr>
          <a:xfrm rot="10800000">
            <a:off x="1174981" y="4754962"/>
            <a:ext cx="2501900" cy="345272"/>
          </a:xfrm>
          <a:prstGeom prst="trapezoid">
            <a:avLst>
              <a:gd name="adj" fmla="val 1794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8" name="台形 7"/>
          <p:cNvSpPr/>
          <p:nvPr/>
        </p:nvSpPr>
        <p:spPr>
          <a:xfrm rot="10800000">
            <a:off x="1174981" y="5204204"/>
            <a:ext cx="2501900" cy="365929"/>
          </a:xfrm>
          <a:prstGeom prst="trapezoid">
            <a:avLst>
              <a:gd name="adj" fmla="val 146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9" name="フローチャート: 判断 47"/>
          <p:cNvSpPr/>
          <p:nvPr/>
        </p:nvSpPr>
        <p:spPr>
          <a:xfrm>
            <a:off x="922162" y="2653293"/>
            <a:ext cx="2923262" cy="39580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交点がある</a:t>
            </a:r>
          </a:p>
        </p:txBody>
      </p:sp>
      <p:sp>
        <p:nvSpPr>
          <p:cNvPr id="10" name="フローチャート: 判断 47"/>
          <p:cNvSpPr/>
          <p:nvPr/>
        </p:nvSpPr>
        <p:spPr>
          <a:xfrm>
            <a:off x="892865" y="3165495"/>
            <a:ext cx="2923262" cy="39580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r</a:t>
            </a:r>
            <a:r>
              <a:rPr kumimoji="1" lang="en-US" altLang="ja-JP" sz="1200" dirty="0" smtClean="0"/>
              <a:t>&lt;</a:t>
            </a:r>
            <a:r>
              <a:rPr kumimoji="1" lang="ja-JP" altLang="en-US" sz="1200" dirty="0" smtClean="0"/>
              <a:t>交点との距離</a:t>
            </a:r>
          </a:p>
        </p:txBody>
      </p:sp>
      <p:sp>
        <p:nvSpPr>
          <p:cNvPr id="11" name="正方形/長方形 10"/>
          <p:cNvSpPr/>
          <p:nvPr/>
        </p:nvSpPr>
        <p:spPr>
          <a:xfrm>
            <a:off x="1513843" y="3657596"/>
            <a:ext cx="1739900" cy="342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t>pos</a:t>
            </a:r>
            <a:r>
              <a:rPr lang="ja-JP" altLang="en-US" sz="1400" dirty="0" smtClean="0"/>
              <a:t>←</a:t>
            </a:r>
            <a:r>
              <a:rPr lang="ja-JP" altLang="en-US" sz="1400" dirty="0"/>
              <a:t>交点</a:t>
            </a:r>
            <a:endParaRPr kumimoji="1" lang="ja-JP" altLang="en-US" sz="1400" dirty="0" smtClean="0"/>
          </a:p>
        </p:txBody>
      </p:sp>
      <p:sp>
        <p:nvSpPr>
          <p:cNvPr id="12" name="正方形/長方形 11"/>
          <p:cNvSpPr/>
          <p:nvPr/>
        </p:nvSpPr>
        <p:spPr>
          <a:xfrm>
            <a:off x="1505181" y="4129600"/>
            <a:ext cx="1739900" cy="342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r</a:t>
            </a:r>
            <a:r>
              <a:rPr lang="ja-JP" altLang="en-US" sz="1400" dirty="0" smtClean="0"/>
              <a:t>←交点との距離</a:t>
            </a:r>
            <a:endParaRPr kumimoji="1" lang="ja-JP" altLang="en-US" sz="1400" dirty="0" smtClean="0"/>
          </a:p>
        </p:txBody>
      </p:sp>
      <p:sp>
        <p:nvSpPr>
          <p:cNvPr id="13" name="角丸四角形 12"/>
          <p:cNvSpPr/>
          <p:nvPr/>
        </p:nvSpPr>
        <p:spPr>
          <a:xfrm>
            <a:off x="5770565" y="2567289"/>
            <a:ext cx="2420935" cy="291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終了</a:t>
            </a:r>
            <a:endParaRPr kumimoji="1" lang="ja-JP" altLang="en-US" sz="1400" dirty="0" smtClean="0"/>
          </a:p>
        </p:txBody>
      </p:sp>
      <p:cxnSp>
        <p:nvCxnSpPr>
          <p:cNvPr id="14" name="直線コネクタ 13"/>
          <p:cNvCxnSpPr/>
          <p:nvPr/>
        </p:nvCxnSpPr>
        <p:spPr>
          <a:xfrm flipH="1">
            <a:off x="2367196" y="1019161"/>
            <a:ext cx="29918" cy="4810139"/>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フローチャート: データ 16"/>
          <p:cNvSpPr/>
          <p:nvPr/>
        </p:nvSpPr>
        <p:spPr>
          <a:xfrm>
            <a:off x="5671614" y="1743871"/>
            <a:ext cx="2385664" cy="36219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err="1"/>
              <a:t>p</a:t>
            </a:r>
            <a:r>
              <a:rPr lang="en-US" altLang="ja-JP" sz="1200" dirty="0" err="1" smtClean="0"/>
              <a:t>os</a:t>
            </a:r>
            <a:r>
              <a:rPr lang="ja-JP" altLang="en-US" sz="1200" dirty="0" smtClean="0"/>
              <a:t>を</a:t>
            </a:r>
            <a:r>
              <a:rPr kumimoji="1" lang="ja-JP" altLang="en-US" sz="1200" dirty="0" smtClean="0"/>
              <a:t>出力</a:t>
            </a:r>
          </a:p>
        </p:txBody>
      </p:sp>
      <p:cxnSp>
        <p:nvCxnSpPr>
          <p:cNvPr id="18" name="直線コネクタ 17"/>
          <p:cNvCxnSpPr>
            <a:stCxn id="9" idx="3"/>
          </p:cNvCxnSpPr>
          <p:nvPr/>
        </p:nvCxnSpPr>
        <p:spPr>
          <a:xfrm>
            <a:off x="3845424" y="2851194"/>
            <a:ext cx="836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16127" y="3363395"/>
            <a:ext cx="866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4682953" y="2843909"/>
            <a:ext cx="0" cy="1771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2375131" y="4615377"/>
            <a:ext cx="2307822"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683000" y="2489200"/>
            <a:ext cx="45557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31" name="テキスト ボックス 30"/>
          <p:cNvSpPr txBox="1"/>
          <p:nvPr/>
        </p:nvSpPr>
        <p:spPr>
          <a:xfrm>
            <a:off x="3702185" y="2994063"/>
            <a:ext cx="45557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32" name="テキスト ボックス 31"/>
          <p:cNvSpPr txBox="1"/>
          <p:nvPr/>
        </p:nvSpPr>
        <p:spPr>
          <a:xfrm>
            <a:off x="1776756" y="2956540"/>
            <a:ext cx="386837" cy="276999"/>
          </a:xfrm>
          <a:prstGeom prst="rect">
            <a:avLst/>
          </a:prstGeom>
          <a:noFill/>
        </p:spPr>
        <p:txBody>
          <a:bodyPr wrap="none" rtlCol="0">
            <a:spAutoFit/>
          </a:bodyPr>
          <a:lstStyle/>
          <a:p>
            <a:r>
              <a:rPr lang="en-US" altLang="ja-JP" sz="1200" dirty="0" smtClean="0"/>
              <a:t>Yes</a:t>
            </a:r>
            <a:endParaRPr kumimoji="1" lang="ja-JP" altLang="en-US" sz="1200" dirty="0"/>
          </a:p>
        </p:txBody>
      </p:sp>
      <p:sp>
        <p:nvSpPr>
          <p:cNvPr id="33" name="テキスト ボックス 32"/>
          <p:cNvSpPr txBox="1"/>
          <p:nvPr/>
        </p:nvSpPr>
        <p:spPr>
          <a:xfrm>
            <a:off x="1806456" y="3465210"/>
            <a:ext cx="386837" cy="276999"/>
          </a:xfrm>
          <a:prstGeom prst="rect">
            <a:avLst/>
          </a:prstGeom>
          <a:noFill/>
        </p:spPr>
        <p:txBody>
          <a:bodyPr wrap="none" rtlCol="0">
            <a:spAutoFit/>
          </a:bodyPr>
          <a:lstStyle/>
          <a:p>
            <a:r>
              <a:rPr lang="en-US" altLang="ja-JP" sz="1200" dirty="0" smtClean="0"/>
              <a:t>Yes</a:t>
            </a:r>
            <a:endParaRPr kumimoji="1" lang="ja-JP" altLang="en-US" sz="1200" dirty="0"/>
          </a:p>
        </p:txBody>
      </p:sp>
      <p:cxnSp>
        <p:nvCxnSpPr>
          <p:cNvPr id="34" name="直線コネクタ 33"/>
          <p:cNvCxnSpPr>
            <a:endCxn id="13" idx="0"/>
          </p:cNvCxnSpPr>
          <p:nvPr/>
        </p:nvCxnSpPr>
        <p:spPr>
          <a:xfrm>
            <a:off x="6981033" y="808370"/>
            <a:ext cx="0" cy="1758919"/>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159447" y="5743173"/>
            <a:ext cx="415498" cy="369332"/>
          </a:xfrm>
          <a:prstGeom prst="rect">
            <a:avLst/>
          </a:prstGeom>
          <a:noFill/>
        </p:spPr>
        <p:txBody>
          <a:bodyPr wrap="none" rtlCol="0">
            <a:spAutoFit/>
          </a:bodyPr>
          <a:lstStyle/>
          <a:p>
            <a:r>
              <a:rPr lang="ja-JP" altLang="en-US" b="1" dirty="0"/>
              <a:t>①</a:t>
            </a:r>
            <a:endParaRPr kumimoji="1" lang="ja-JP" altLang="en-US" b="1" dirty="0"/>
          </a:p>
        </p:txBody>
      </p:sp>
      <p:sp>
        <p:nvSpPr>
          <p:cNvPr id="38" name="テキスト ボックス 37"/>
          <p:cNvSpPr txBox="1"/>
          <p:nvPr/>
        </p:nvSpPr>
        <p:spPr>
          <a:xfrm>
            <a:off x="6773284" y="623704"/>
            <a:ext cx="415498" cy="369332"/>
          </a:xfrm>
          <a:prstGeom prst="rect">
            <a:avLst/>
          </a:prstGeom>
          <a:noFill/>
        </p:spPr>
        <p:txBody>
          <a:bodyPr wrap="none" rtlCol="0">
            <a:spAutoFit/>
          </a:bodyPr>
          <a:lstStyle/>
          <a:p>
            <a:r>
              <a:rPr lang="ja-JP" altLang="en-US" b="1" dirty="0"/>
              <a:t>①</a:t>
            </a:r>
            <a:endParaRPr kumimoji="1" lang="ja-JP" altLang="en-US" b="1" dirty="0"/>
          </a:p>
        </p:txBody>
      </p:sp>
      <p:sp>
        <p:nvSpPr>
          <p:cNvPr id="40" name="フローチャート: 判断 47"/>
          <p:cNvSpPr/>
          <p:nvPr/>
        </p:nvSpPr>
        <p:spPr>
          <a:xfrm>
            <a:off x="5402815" y="1040872"/>
            <a:ext cx="2923262" cy="39580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err="1"/>
              <a:t>p</a:t>
            </a:r>
            <a:r>
              <a:rPr lang="en-US" altLang="ja-JP" sz="1200" dirty="0" err="1" smtClean="0"/>
              <a:t>os</a:t>
            </a:r>
            <a:r>
              <a:rPr lang="ja-JP" altLang="en-US" sz="1200" dirty="0" smtClean="0"/>
              <a:t>に値がある</a:t>
            </a:r>
            <a:endParaRPr kumimoji="1" lang="ja-JP" altLang="en-US" sz="1200" dirty="0" smtClean="0"/>
          </a:p>
        </p:txBody>
      </p:sp>
      <p:cxnSp>
        <p:nvCxnSpPr>
          <p:cNvPr id="41" name="直線コネクタ 40"/>
          <p:cNvCxnSpPr/>
          <p:nvPr/>
        </p:nvCxnSpPr>
        <p:spPr>
          <a:xfrm>
            <a:off x="8326077" y="1238772"/>
            <a:ext cx="836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9163056" y="1231487"/>
            <a:ext cx="550" cy="1087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6981033" y="2319000"/>
            <a:ext cx="2182573"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191500" y="862155"/>
            <a:ext cx="45557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46" name="テキスト ボックス 45"/>
          <p:cNvSpPr txBox="1"/>
          <p:nvPr/>
        </p:nvSpPr>
        <p:spPr>
          <a:xfrm>
            <a:off x="6367678" y="1347773"/>
            <a:ext cx="485518" cy="369332"/>
          </a:xfrm>
          <a:prstGeom prst="rect">
            <a:avLst/>
          </a:prstGeom>
          <a:noFill/>
        </p:spPr>
        <p:txBody>
          <a:bodyPr wrap="none" rtlCol="0">
            <a:spAutoFit/>
          </a:bodyPr>
          <a:lstStyle/>
          <a:p>
            <a:r>
              <a:rPr lang="en-US" altLang="ja-JP" dirty="0" smtClean="0"/>
              <a:t>Yes</a:t>
            </a:r>
            <a:endParaRPr kumimoji="1" lang="ja-JP" altLang="en-US" dirty="0"/>
          </a:p>
        </p:txBody>
      </p:sp>
      <p:sp>
        <p:nvSpPr>
          <p:cNvPr id="54" name="テキスト ボックス 53"/>
          <p:cNvSpPr txBox="1"/>
          <p:nvPr/>
        </p:nvSpPr>
        <p:spPr>
          <a:xfrm>
            <a:off x="5402815" y="3239564"/>
            <a:ext cx="6825138" cy="646331"/>
          </a:xfrm>
          <a:prstGeom prst="rect">
            <a:avLst/>
          </a:prstGeom>
          <a:noFill/>
        </p:spPr>
        <p:txBody>
          <a:bodyPr wrap="none" rtlCol="0">
            <a:spAutoFit/>
          </a:bodyPr>
          <a:lstStyle/>
          <a:p>
            <a:r>
              <a:rPr kumimoji="1" lang="en-US" altLang="ja-JP" dirty="0" smtClean="0"/>
              <a:t>Ray</a:t>
            </a:r>
            <a:r>
              <a:rPr kumimoji="1" lang="ja-JP" altLang="en-US" dirty="0" smtClean="0"/>
              <a:t>計算を全</a:t>
            </a:r>
            <a:r>
              <a:rPr kumimoji="1" lang="en-US" altLang="ja-JP" dirty="0" smtClean="0"/>
              <a:t>Block</a:t>
            </a:r>
            <a:r>
              <a:rPr kumimoji="1" lang="ja-JP" altLang="en-US" smtClean="0"/>
              <a:t>の辺</a:t>
            </a:r>
            <a:r>
              <a:rPr lang="ja-JP" altLang="en-US" smtClean="0"/>
              <a:t>の始点と終点から</a:t>
            </a:r>
            <a:r>
              <a:rPr lang="en-US" altLang="ja-JP" smtClean="0"/>
              <a:t>vector</a:t>
            </a:r>
            <a:r>
              <a:rPr lang="ja-JP" altLang="en-US" smtClean="0"/>
              <a:t>を作り</a:t>
            </a:r>
            <a:r>
              <a:rPr kumimoji="1" lang="ja-JP" altLang="en-US" smtClean="0"/>
              <a:t>に</a:t>
            </a:r>
            <a:r>
              <a:rPr kumimoji="1" lang="ja-JP" altLang="en-US" dirty="0" smtClean="0"/>
              <a:t>行い、</a:t>
            </a:r>
            <a:r>
              <a:rPr kumimoji="1" lang="ja-JP" altLang="en-US" smtClean="0"/>
              <a:t>交点が</a:t>
            </a:r>
            <a:endParaRPr kumimoji="1" lang="en-US" altLang="ja-JP" smtClean="0"/>
          </a:p>
          <a:p>
            <a:r>
              <a:rPr kumimoji="1" lang="ja-JP" altLang="en-US" smtClean="0"/>
              <a:t>ある</a:t>
            </a:r>
            <a:r>
              <a:rPr kumimoji="1" lang="ja-JP" altLang="en-US" dirty="0" smtClean="0"/>
              <a:t>か</a:t>
            </a:r>
            <a:r>
              <a:rPr kumimoji="1" lang="ja-JP" altLang="en-US" smtClean="0"/>
              <a:t>どうかを</a:t>
            </a:r>
            <a:r>
              <a:rPr lang="ja-JP" altLang="en-US" smtClean="0"/>
              <a:t>調べ</a:t>
            </a:r>
            <a:r>
              <a:rPr lang="ja-JP" altLang="en-US" dirty="0" smtClean="0"/>
              <a:t>、</a:t>
            </a:r>
            <a:r>
              <a:rPr lang="ja-JP" altLang="en-US" dirty="0" smtClean="0">
                <a:solidFill>
                  <a:srgbClr val="FF0000"/>
                </a:solidFill>
              </a:rPr>
              <a:t>もっとも近い交点</a:t>
            </a:r>
            <a:r>
              <a:rPr lang="ja-JP" altLang="en-US" dirty="0" smtClean="0"/>
              <a:t>を取得する</a:t>
            </a:r>
            <a:endParaRPr kumimoji="1" lang="ja-JP" altLang="en-US" dirty="0"/>
          </a:p>
        </p:txBody>
      </p:sp>
      <p:cxnSp>
        <p:nvCxnSpPr>
          <p:cNvPr id="55" name="直線矢印コネクタ 54"/>
          <p:cNvCxnSpPr/>
          <p:nvPr/>
        </p:nvCxnSpPr>
        <p:spPr>
          <a:xfrm flipV="1">
            <a:off x="6503062" y="5091714"/>
            <a:ext cx="11051"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6526813" y="6390252"/>
            <a:ext cx="127313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863451" y="5091714"/>
            <a:ext cx="6525"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6577613" y="5028214"/>
            <a:ext cx="1222338" cy="158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V="1">
            <a:off x="5291669" y="5452773"/>
            <a:ext cx="3394352" cy="325556"/>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6437842" y="5608125"/>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61" name="円/楕円 60"/>
          <p:cNvSpPr/>
          <p:nvPr/>
        </p:nvSpPr>
        <p:spPr>
          <a:xfrm>
            <a:off x="7809281" y="5487371"/>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cxnSp>
        <p:nvCxnSpPr>
          <p:cNvPr id="63" name="直線矢印コネクタ 62"/>
          <p:cNvCxnSpPr/>
          <p:nvPr/>
        </p:nvCxnSpPr>
        <p:spPr>
          <a:xfrm flipH="1">
            <a:off x="6577614" y="3885895"/>
            <a:ext cx="1613886" cy="1665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566265" y="6452720"/>
            <a:ext cx="4509183" cy="369332"/>
          </a:xfrm>
          <a:prstGeom prst="rect">
            <a:avLst/>
          </a:prstGeom>
          <a:noFill/>
        </p:spPr>
        <p:txBody>
          <a:bodyPr wrap="none" rtlCol="0">
            <a:spAutoFit/>
          </a:bodyPr>
          <a:lstStyle/>
          <a:p>
            <a:r>
              <a:rPr lang="en-US" altLang="ja-JP" dirty="0" smtClean="0"/>
              <a:t>Flowchart</a:t>
            </a:r>
            <a:r>
              <a:rPr lang="ja-JP" altLang="en-US" dirty="0" smtClean="0"/>
              <a:t>を元に</a:t>
            </a:r>
            <a:r>
              <a:rPr lang="en-US" altLang="ja-JP" dirty="0" smtClean="0"/>
              <a:t>Program</a:t>
            </a:r>
            <a:r>
              <a:rPr lang="ja-JP" altLang="en-US" dirty="0" smtClean="0"/>
              <a:t>を書いてみましょう。</a:t>
            </a:r>
            <a:endParaRPr kumimoji="1" lang="ja-JP" altLang="en-US" dirty="0"/>
          </a:p>
        </p:txBody>
      </p:sp>
    </p:spTree>
    <p:extLst>
      <p:ext uri="{BB962C8B-B14F-4D97-AF65-F5344CB8AC3E}">
        <p14:creationId xmlns:p14="http://schemas.microsoft.com/office/powerpoint/2010/main" val="282181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29429" cy="646331"/>
          </a:xfrm>
          <a:prstGeom prst="rect">
            <a:avLst/>
          </a:prstGeom>
          <a:noFill/>
        </p:spPr>
        <p:txBody>
          <a:bodyPr wrap="none" rtlCol="0">
            <a:spAutoFit/>
          </a:bodyPr>
          <a:lstStyle/>
          <a:p>
            <a:r>
              <a:rPr kumimoji="1" lang="ja-JP" altLang="en-US" smtClean="0"/>
              <a:t>・内積外積関数を作成</a:t>
            </a:r>
            <a:endParaRPr kumimoji="1" lang="en-US" altLang="ja-JP" smtClean="0"/>
          </a:p>
          <a:p>
            <a:r>
              <a:rPr lang="ja-JP" altLang="en-US"/>
              <a:t>　</a:t>
            </a:r>
            <a:r>
              <a:rPr lang="ja-JP" altLang="en-US" smtClean="0"/>
              <a:t>この</a:t>
            </a:r>
            <a:r>
              <a:rPr lang="en-US" altLang="ja-JP" smtClean="0"/>
              <a:t>program</a:t>
            </a:r>
            <a:r>
              <a:rPr lang="ja-JP" altLang="en-US" smtClean="0"/>
              <a:t>のキモとなるのが、内積と外積の計算です。これを行う関数と言うより、</a:t>
            </a:r>
            <a:r>
              <a:rPr lang="en-US" altLang="ja-JP" smtClean="0"/>
              <a:t>BlockClass</a:t>
            </a:r>
            <a:r>
              <a:rPr lang="ja-JP" altLang="en-US" smtClean="0"/>
              <a:t>の</a:t>
            </a:r>
            <a:r>
              <a:rPr lang="en-US" altLang="ja-JP" smtClean="0"/>
              <a:t>Method</a:t>
            </a:r>
            <a:r>
              <a:rPr lang="ja-JP" altLang="en-US" smtClean="0"/>
              <a:t>で定義します。</a:t>
            </a:r>
            <a:endParaRPr kumimoji="1" lang="ja-JP" altLang="en-US"/>
          </a:p>
        </p:txBody>
      </p:sp>
      <p:pic>
        <p:nvPicPr>
          <p:cNvPr id="5" name="図 4"/>
          <p:cNvPicPr>
            <a:picLocks noChangeAspect="1"/>
          </p:cNvPicPr>
          <p:nvPr/>
        </p:nvPicPr>
        <p:blipFill>
          <a:blip r:embed="rId2"/>
          <a:stretch>
            <a:fillRect/>
          </a:stretch>
        </p:blipFill>
        <p:spPr>
          <a:xfrm>
            <a:off x="239712" y="854080"/>
            <a:ext cx="4761248" cy="1209675"/>
          </a:xfrm>
          <a:prstGeom prst="rect">
            <a:avLst/>
          </a:prstGeom>
          <a:ln>
            <a:solidFill>
              <a:schemeClr val="tx1"/>
            </a:solidFill>
          </a:ln>
        </p:spPr>
      </p:pic>
      <p:cxnSp>
        <p:nvCxnSpPr>
          <p:cNvPr id="6" name="直線矢印コネクタ 5"/>
          <p:cNvCxnSpPr/>
          <p:nvPr/>
        </p:nvCxnSpPr>
        <p:spPr>
          <a:xfrm flipH="1">
            <a:off x="5000960" y="1645166"/>
            <a:ext cx="759639" cy="1407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760599" y="1460500"/>
            <a:ext cx="3427990" cy="369332"/>
          </a:xfrm>
          <a:prstGeom prst="rect">
            <a:avLst/>
          </a:prstGeom>
          <a:noFill/>
        </p:spPr>
        <p:txBody>
          <a:bodyPr wrap="none" rtlCol="0">
            <a:spAutoFit/>
          </a:bodyPr>
          <a:lstStyle/>
          <a:p>
            <a:r>
              <a:rPr kumimoji="1" lang="ja-JP" altLang="en-US" smtClean="0"/>
              <a:t>追加：内積・外積の</a:t>
            </a:r>
            <a:r>
              <a:rPr kumimoji="1" lang="en-US" altLang="ja-JP" smtClean="0"/>
              <a:t>prototype</a:t>
            </a:r>
            <a:r>
              <a:rPr kumimoji="1" lang="ja-JP" altLang="en-US" smtClean="0"/>
              <a:t>宣言</a:t>
            </a:r>
            <a:endParaRPr kumimoji="1" lang="ja-JP" altLang="en-US"/>
          </a:p>
        </p:txBody>
      </p:sp>
      <p:sp>
        <p:nvSpPr>
          <p:cNvPr id="9" name="正方形/長方形 8"/>
          <p:cNvSpPr/>
          <p:nvPr/>
        </p:nvSpPr>
        <p:spPr>
          <a:xfrm>
            <a:off x="186226" y="556567"/>
            <a:ext cx="1194558" cy="369332"/>
          </a:xfrm>
          <a:prstGeom prst="rect">
            <a:avLst/>
          </a:prstGeom>
        </p:spPr>
        <p:txBody>
          <a:bodyPr wrap="none">
            <a:spAutoFit/>
          </a:bodyPr>
          <a:lstStyle/>
          <a:p>
            <a:r>
              <a:rPr lang="ja-JP" altLang="en-US"/>
              <a:t>ObjBlock.h</a:t>
            </a:r>
          </a:p>
        </p:txBody>
      </p:sp>
      <p:pic>
        <p:nvPicPr>
          <p:cNvPr id="11" name="図 10"/>
          <p:cNvPicPr>
            <a:picLocks noChangeAspect="1"/>
          </p:cNvPicPr>
          <p:nvPr/>
        </p:nvPicPr>
        <p:blipFill>
          <a:blip r:embed="rId3"/>
          <a:stretch>
            <a:fillRect/>
          </a:stretch>
        </p:blipFill>
        <p:spPr>
          <a:xfrm>
            <a:off x="239712" y="2389406"/>
            <a:ext cx="4761248" cy="4468594"/>
          </a:xfrm>
          <a:prstGeom prst="rect">
            <a:avLst/>
          </a:prstGeom>
          <a:ln>
            <a:solidFill>
              <a:schemeClr val="tx1"/>
            </a:solidFill>
          </a:ln>
        </p:spPr>
      </p:pic>
      <p:sp>
        <p:nvSpPr>
          <p:cNvPr id="12" name="正方形/長方形 11"/>
          <p:cNvSpPr/>
          <p:nvPr/>
        </p:nvSpPr>
        <p:spPr>
          <a:xfrm>
            <a:off x="186226" y="2020074"/>
            <a:ext cx="1414170" cy="369332"/>
          </a:xfrm>
          <a:prstGeom prst="rect">
            <a:avLst/>
          </a:prstGeom>
        </p:spPr>
        <p:txBody>
          <a:bodyPr wrap="none">
            <a:spAutoFit/>
          </a:bodyPr>
          <a:lstStyle/>
          <a:p>
            <a:r>
              <a:rPr lang="ja-JP" altLang="en-US"/>
              <a:t>ObjBlock</a:t>
            </a:r>
            <a:r>
              <a:rPr lang="ja-JP" altLang="en-US" smtClean="0"/>
              <a:t>.</a:t>
            </a:r>
            <a:r>
              <a:rPr lang="en-US" altLang="ja-JP" smtClean="0"/>
              <a:t>cpp</a:t>
            </a:r>
            <a:endParaRPr lang="ja-JP" altLang="en-US"/>
          </a:p>
        </p:txBody>
      </p:sp>
      <p:cxnSp>
        <p:nvCxnSpPr>
          <p:cNvPr id="13" name="直線矢印コネクタ 12"/>
          <p:cNvCxnSpPr>
            <a:stCxn id="14" idx="1"/>
          </p:cNvCxnSpPr>
          <p:nvPr/>
        </p:nvCxnSpPr>
        <p:spPr>
          <a:xfrm flipH="1">
            <a:off x="4737101" y="2620918"/>
            <a:ext cx="1023498" cy="16381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760599" y="2436252"/>
            <a:ext cx="4798108" cy="369332"/>
          </a:xfrm>
          <a:prstGeom prst="rect">
            <a:avLst/>
          </a:prstGeom>
          <a:noFill/>
        </p:spPr>
        <p:txBody>
          <a:bodyPr wrap="none" rtlCol="0">
            <a:spAutoFit/>
          </a:bodyPr>
          <a:lstStyle/>
          <a:p>
            <a:r>
              <a:rPr kumimoji="1" lang="ja-JP" altLang="en-US" smtClean="0"/>
              <a:t>追加：</a:t>
            </a:r>
            <a:r>
              <a:rPr lang="ja-JP" altLang="en-US"/>
              <a:t>下記</a:t>
            </a:r>
            <a:r>
              <a:rPr lang="ja-JP" altLang="en-US" smtClean="0"/>
              <a:t>の</a:t>
            </a:r>
            <a:r>
              <a:rPr kumimoji="1" lang="ja-JP" altLang="en-US" smtClean="0"/>
              <a:t>内積・外積</a:t>
            </a:r>
            <a:r>
              <a:rPr lang="ja-JP" altLang="en-US" smtClean="0"/>
              <a:t>の射影を求める式を書く</a:t>
            </a:r>
            <a:endParaRPr kumimoji="1" lang="ja-JP" altLang="en-US"/>
          </a:p>
        </p:txBody>
      </p:sp>
      <p:cxnSp>
        <p:nvCxnSpPr>
          <p:cNvPr id="17" name="直線矢印コネクタ 16"/>
          <p:cNvCxnSpPr>
            <a:stCxn id="14" idx="1"/>
          </p:cNvCxnSpPr>
          <p:nvPr/>
        </p:nvCxnSpPr>
        <p:spPr>
          <a:xfrm flipH="1">
            <a:off x="4432301" y="2620918"/>
            <a:ext cx="1328298" cy="203998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8"/>
          <p:cNvSpPr txBox="1">
            <a:spLocks noChangeArrowheads="1"/>
          </p:cNvSpPr>
          <p:nvPr/>
        </p:nvSpPr>
        <p:spPr bwMode="auto">
          <a:xfrm>
            <a:off x="6506150" y="3019588"/>
            <a:ext cx="4483254"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a:t>・外積</a:t>
            </a:r>
          </a:p>
          <a:p>
            <a:r>
              <a:rPr lang="ja-JP" altLang="en-US" b="1" smtClean="0">
                <a:solidFill>
                  <a:schemeClr val="accent6">
                    <a:lumMod val="75000"/>
                  </a:schemeClr>
                </a:solidFill>
              </a:rPr>
              <a:t>｜</a:t>
            </a:r>
            <a:r>
              <a:rPr lang="ja-JP" altLang="en-US" b="1">
                <a:solidFill>
                  <a:schemeClr val="accent6">
                    <a:lumMod val="75000"/>
                  </a:schemeClr>
                </a:solidFill>
              </a:rPr>
              <a:t>ｖ１｜</a:t>
            </a:r>
            <a:r>
              <a:rPr lang="en-US" altLang="ja-JP" b="1">
                <a:solidFill>
                  <a:schemeClr val="accent6">
                    <a:lumMod val="75000"/>
                  </a:schemeClr>
                </a:solidFill>
              </a:rPr>
              <a:t>×</a:t>
            </a:r>
            <a:r>
              <a:rPr lang="ja-JP" altLang="en-US" b="1">
                <a:solidFill>
                  <a:schemeClr val="accent6">
                    <a:lumMod val="75000"/>
                  </a:schemeClr>
                </a:solidFill>
              </a:rPr>
              <a:t>｜ｖ２｜</a:t>
            </a:r>
            <a:r>
              <a:rPr lang="en-US" altLang="ja-JP" b="1"/>
              <a:t>= </a:t>
            </a:r>
            <a:r>
              <a:rPr lang="en-US" altLang="ja-JP" b="1">
                <a:solidFill>
                  <a:srgbClr val="FF0000"/>
                </a:solidFill>
              </a:rPr>
              <a:t>V1.x</a:t>
            </a:r>
            <a:r>
              <a:rPr lang="en-US" altLang="ja-JP" b="1"/>
              <a:t> * </a:t>
            </a:r>
            <a:r>
              <a:rPr lang="en-US" altLang="ja-JP" b="1">
                <a:solidFill>
                  <a:schemeClr val="accent5">
                    <a:lumMod val="50000"/>
                  </a:schemeClr>
                </a:solidFill>
              </a:rPr>
              <a:t>V2.y</a:t>
            </a:r>
            <a:r>
              <a:rPr lang="en-US" altLang="ja-JP" b="1"/>
              <a:t> – </a:t>
            </a:r>
            <a:r>
              <a:rPr lang="en-US" altLang="ja-JP" b="1">
                <a:solidFill>
                  <a:srgbClr val="FF0000"/>
                </a:solidFill>
              </a:rPr>
              <a:t>V1.y</a:t>
            </a:r>
            <a:r>
              <a:rPr lang="en-US" altLang="ja-JP" b="1"/>
              <a:t> * </a:t>
            </a:r>
            <a:r>
              <a:rPr lang="en-US" altLang="ja-JP" b="1">
                <a:solidFill>
                  <a:schemeClr val="accent1">
                    <a:lumMod val="50000"/>
                  </a:schemeClr>
                </a:solidFill>
              </a:rPr>
              <a:t>V2.x</a:t>
            </a:r>
          </a:p>
          <a:p>
            <a:r>
              <a:rPr lang="ja-JP" altLang="en-US"/>
              <a:t>・</a:t>
            </a:r>
            <a:r>
              <a:rPr lang="ja-JP" altLang="en-US" smtClean="0"/>
              <a:t>内積</a:t>
            </a:r>
          </a:p>
          <a:p>
            <a:r>
              <a:rPr lang="ja-JP" altLang="en-US" b="1" smtClean="0">
                <a:solidFill>
                  <a:srgbClr val="7030A0"/>
                </a:solidFill>
              </a:rPr>
              <a:t>｜ｖ１｜・｜ｖ２｜  </a:t>
            </a:r>
            <a:r>
              <a:rPr lang="en-US" altLang="ja-JP" b="1" smtClean="0"/>
              <a:t>= </a:t>
            </a:r>
            <a:r>
              <a:rPr lang="en-US" altLang="ja-JP" b="1" smtClean="0">
                <a:solidFill>
                  <a:srgbClr val="FF0000"/>
                </a:solidFill>
              </a:rPr>
              <a:t>V1.x</a:t>
            </a:r>
            <a:r>
              <a:rPr lang="en-US" altLang="ja-JP" b="1" smtClean="0"/>
              <a:t> * </a:t>
            </a:r>
            <a:r>
              <a:rPr lang="en-US" altLang="ja-JP" b="1" smtClean="0">
                <a:solidFill>
                  <a:schemeClr val="accent5">
                    <a:lumMod val="75000"/>
                  </a:schemeClr>
                </a:solidFill>
              </a:rPr>
              <a:t>V2.x</a:t>
            </a:r>
            <a:r>
              <a:rPr lang="en-US" altLang="ja-JP" b="1" smtClean="0"/>
              <a:t> + </a:t>
            </a:r>
            <a:r>
              <a:rPr lang="en-US" altLang="ja-JP" b="1" smtClean="0">
                <a:solidFill>
                  <a:srgbClr val="FF0000"/>
                </a:solidFill>
              </a:rPr>
              <a:t>V1.y</a:t>
            </a:r>
            <a:r>
              <a:rPr lang="en-US" altLang="ja-JP" b="1" smtClean="0"/>
              <a:t> * </a:t>
            </a:r>
            <a:r>
              <a:rPr lang="en-US" altLang="ja-JP" b="1" smtClean="0">
                <a:solidFill>
                  <a:schemeClr val="accent1">
                    <a:lumMod val="50000"/>
                  </a:schemeClr>
                </a:solidFill>
              </a:rPr>
              <a:t>V2.y</a:t>
            </a:r>
          </a:p>
        </p:txBody>
      </p:sp>
    </p:spTree>
    <p:extLst>
      <p:ext uri="{BB962C8B-B14F-4D97-AF65-F5344CB8AC3E}">
        <p14:creationId xmlns:p14="http://schemas.microsoft.com/office/powerpoint/2010/main" val="258488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437159" cy="369332"/>
          </a:xfrm>
          <a:prstGeom prst="rect">
            <a:avLst/>
          </a:prstGeom>
          <a:noFill/>
        </p:spPr>
        <p:txBody>
          <a:bodyPr wrap="none" rtlCol="0">
            <a:spAutoFit/>
          </a:bodyPr>
          <a:lstStyle/>
          <a:p>
            <a:r>
              <a:rPr kumimoji="1" lang="ja-JP" altLang="en-US" smtClean="0"/>
              <a:t>・</a:t>
            </a:r>
            <a:r>
              <a:rPr kumimoji="1" lang="en-US" altLang="ja-JP" smtClean="0"/>
              <a:t>line</a:t>
            </a:r>
            <a:r>
              <a:rPr kumimoji="1" lang="ja-JP" altLang="en-US" smtClean="0"/>
              <a:t>と</a:t>
            </a:r>
            <a:r>
              <a:rPr kumimoji="1" lang="en-US" altLang="ja-JP" smtClean="0"/>
              <a:t>line</a:t>
            </a:r>
            <a:r>
              <a:rPr kumimoji="1" lang="ja-JP" altLang="en-US" smtClean="0"/>
              <a:t>の交差判定部分を作成</a:t>
            </a:r>
            <a:endParaRPr kumimoji="1" lang="ja-JP" altLang="en-US"/>
          </a:p>
        </p:txBody>
      </p:sp>
      <p:pic>
        <p:nvPicPr>
          <p:cNvPr id="2" name="図 1"/>
          <p:cNvPicPr>
            <a:picLocks noChangeAspect="1"/>
          </p:cNvPicPr>
          <p:nvPr/>
        </p:nvPicPr>
        <p:blipFill>
          <a:blip r:embed="rId2"/>
          <a:stretch>
            <a:fillRect/>
          </a:stretch>
        </p:blipFill>
        <p:spPr>
          <a:xfrm>
            <a:off x="4565095" y="4818460"/>
            <a:ext cx="6271778" cy="1766888"/>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111567" y="742316"/>
            <a:ext cx="4122883" cy="5713968"/>
          </a:xfrm>
          <a:prstGeom prst="rect">
            <a:avLst/>
          </a:prstGeom>
          <a:ln>
            <a:solidFill>
              <a:schemeClr val="tx1"/>
            </a:solidFill>
          </a:ln>
        </p:spPr>
      </p:pic>
      <p:pic>
        <p:nvPicPr>
          <p:cNvPr id="5" name="図 4"/>
          <p:cNvPicPr>
            <a:picLocks noChangeAspect="1"/>
          </p:cNvPicPr>
          <p:nvPr/>
        </p:nvPicPr>
        <p:blipFill>
          <a:blip r:embed="rId4"/>
          <a:stretch>
            <a:fillRect/>
          </a:stretch>
        </p:blipFill>
        <p:spPr>
          <a:xfrm>
            <a:off x="4565095" y="738664"/>
            <a:ext cx="4318233" cy="3656568"/>
          </a:xfrm>
          <a:prstGeom prst="rect">
            <a:avLst/>
          </a:prstGeom>
          <a:ln>
            <a:solidFill>
              <a:schemeClr val="tx1"/>
            </a:solidFill>
          </a:ln>
        </p:spPr>
      </p:pic>
      <p:sp>
        <p:nvSpPr>
          <p:cNvPr id="6" name="正方形/長方形 5"/>
          <p:cNvSpPr/>
          <p:nvPr/>
        </p:nvSpPr>
        <p:spPr>
          <a:xfrm>
            <a:off x="111567" y="369332"/>
            <a:ext cx="1414170" cy="369332"/>
          </a:xfrm>
          <a:prstGeom prst="rect">
            <a:avLst/>
          </a:prstGeom>
        </p:spPr>
        <p:txBody>
          <a:bodyPr wrap="none">
            <a:spAutoFit/>
          </a:bodyPr>
          <a:lstStyle/>
          <a:p>
            <a:r>
              <a:rPr lang="ja-JP" altLang="en-US"/>
              <a:t>ObjBlock.cpp</a:t>
            </a:r>
          </a:p>
        </p:txBody>
      </p:sp>
      <p:sp>
        <p:nvSpPr>
          <p:cNvPr id="7" name="テキスト ボックス 6"/>
          <p:cNvSpPr txBox="1"/>
          <p:nvPr/>
        </p:nvSpPr>
        <p:spPr>
          <a:xfrm>
            <a:off x="4930667" y="369332"/>
            <a:ext cx="611065" cy="369332"/>
          </a:xfrm>
          <a:prstGeom prst="rect">
            <a:avLst/>
          </a:prstGeom>
          <a:noFill/>
        </p:spPr>
        <p:txBody>
          <a:bodyPr wrap="none" rtlCol="0">
            <a:spAutoFit/>
          </a:bodyPr>
          <a:lstStyle/>
          <a:p>
            <a:r>
              <a:rPr kumimoji="1" lang="ja-JP" altLang="en-US" smtClean="0"/>
              <a:t>続き</a:t>
            </a:r>
            <a:endParaRPr kumimoji="1" lang="ja-JP" altLang="en-US"/>
          </a:p>
        </p:txBody>
      </p:sp>
      <p:sp>
        <p:nvSpPr>
          <p:cNvPr id="8" name="正方形/長方形 7"/>
          <p:cNvSpPr/>
          <p:nvPr/>
        </p:nvSpPr>
        <p:spPr>
          <a:xfrm>
            <a:off x="4511972" y="4415056"/>
            <a:ext cx="1194558" cy="369332"/>
          </a:xfrm>
          <a:prstGeom prst="rect">
            <a:avLst/>
          </a:prstGeom>
        </p:spPr>
        <p:txBody>
          <a:bodyPr wrap="none">
            <a:spAutoFit/>
          </a:bodyPr>
          <a:lstStyle/>
          <a:p>
            <a:r>
              <a:rPr lang="ja-JP" altLang="en-US"/>
              <a:t>ObjBlock</a:t>
            </a:r>
            <a:r>
              <a:rPr lang="ja-JP" altLang="en-US" smtClean="0"/>
              <a:t>.</a:t>
            </a:r>
            <a:r>
              <a:rPr lang="en-US" altLang="ja-JP"/>
              <a:t>h</a:t>
            </a:r>
            <a:endParaRPr lang="ja-JP" altLang="en-US"/>
          </a:p>
        </p:txBody>
      </p:sp>
      <p:cxnSp>
        <p:nvCxnSpPr>
          <p:cNvPr id="9" name="直線コネクタ 8"/>
          <p:cNvCxnSpPr/>
          <p:nvPr/>
        </p:nvCxnSpPr>
        <p:spPr>
          <a:xfrm>
            <a:off x="4368284" y="369332"/>
            <a:ext cx="14819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368284" y="369332"/>
            <a:ext cx="64840" cy="6250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5850218" y="369332"/>
            <a:ext cx="8734" cy="25407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718579" y="6619836"/>
            <a:ext cx="2714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718579" y="6456284"/>
            <a:ext cx="6360" cy="163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755392" y="343724"/>
            <a:ext cx="1048050" cy="2451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883328" y="0"/>
            <a:ext cx="3334182" cy="1754326"/>
          </a:xfrm>
          <a:prstGeom prst="rect">
            <a:avLst/>
          </a:prstGeom>
          <a:noFill/>
        </p:spPr>
        <p:txBody>
          <a:bodyPr wrap="none" rtlCol="0">
            <a:spAutoFit/>
          </a:bodyPr>
          <a:lstStyle/>
          <a:p>
            <a:r>
              <a:rPr lang="ja-JP" altLang="en-US" smtClean="0"/>
              <a:t>追加：</a:t>
            </a:r>
            <a:r>
              <a:rPr lang="en-US" altLang="ja-JP"/>
              <a:t>Flowchart</a:t>
            </a:r>
            <a:r>
              <a:rPr lang="ja-JP" altLang="en-US"/>
              <a:t>を元に</a:t>
            </a:r>
            <a:r>
              <a:rPr lang="en-US" altLang="ja-JP"/>
              <a:t>program</a:t>
            </a:r>
            <a:r>
              <a:rPr lang="ja-JP" altLang="en-US" smtClean="0"/>
              <a:t>を</a:t>
            </a:r>
            <a:endParaRPr lang="en-US" altLang="ja-JP" smtClean="0"/>
          </a:p>
          <a:p>
            <a:r>
              <a:rPr lang="ja-JP" altLang="en-US" smtClean="0"/>
              <a:t>書き込みました。</a:t>
            </a:r>
            <a:endParaRPr lang="en-US" altLang="ja-JP" smtClean="0"/>
          </a:p>
          <a:p>
            <a:r>
              <a:rPr lang="ja-JP" altLang="en-US"/>
              <a:t>まだ、</a:t>
            </a:r>
            <a:r>
              <a:rPr lang="en-US" altLang="ja-JP"/>
              <a:t>test</a:t>
            </a:r>
            <a:r>
              <a:rPr lang="ja-JP" altLang="en-US"/>
              <a:t>をしていなので完璧に</a:t>
            </a:r>
            <a:endParaRPr lang="en-US" altLang="ja-JP"/>
          </a:p>
          <a:p>
            <a:r>
              <a:rPr lang="ja-JP" altLang="en-US"/>
              <a:t>できたとは言えない。</a:t>
            </a:r>
            <a:endParaRPr lang="en-US" altLang="ja-JP"/>
          </a:p>
          <a:p>
            <a:endParaRPr lang="en-US" altLang="ja-JP"/>
          </a:p>
          <a:p>
            <a:endParaRPr kumimoji="1" lang="ja-JP" altLang="en-US"/>
          </a:p>
        </p:txBody>
      </p:sp>
      <p:cxnSp>
        <p:nvCxnSpPr>
          <p:cNvPr id="26" name="直線矢印コネクタ 25"/>
          <p:cNvCxnSpPr/>
          <p:nvPr/>
        </p:nvCxnSpPr>
        <p:spPr>
          <a:xfrm flipH="1">
            <a:off x="8267980" y="3251200"/>
            <a:ext cx="850620" cy="201549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220200" y="3136900"/>
            <a:ext cx="2764346" cy="369332"/>
          </a:xfrm>
          <a:prstGeom prst="rect">
            <a:avLst/>
          </a:prstGeom>
          <a:noFill/>
        </p:spPr>
        <p:txBody>
          <a:bodyPr wrap="none" rtlCol="0">
            <a:spAutoFit/>
          </a:bodyPr>
          <a:lstStyle/>
          <a:p>
            <a:r>
              <a:rPr kumimoji="1" lang="ja-JP" altLang="en-US" smtClean="0"/>
              <a:t>追加：</a:t>
            </a:r>
            <a:r>
              <a:rPr kumimoji="1" lang="en-US" altLang="ja-JP" smtClean="0"/>
              <a:t>prototype</a:t>
            </a:r>
            <a:r>
              <a:rPr kumimoji="1" lang="ja-JP" altLang="en-US" smtClean="0"/>
              <a:t>宣言もする</a:t>
            </a:r>
            <a:endParaRPr kumimoji="1" lang="ja-JP" altLang="en-US"/>
          </a:p>
        </p:txBody>
      </p:sp>
    </p:spTree>
    <p:extLst>
      <p:ext uri="{BB962C8B-B14F-4D97-AF65-F5344CB8AC3E}">
        <p14:creationId xmlns:p14="http://schemas.microsoft.com/office/powerpoint/2010/main" val="98118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77800" y="0"/>
            <a:ext cx="8318688" cy="646331"/>
          </a:xfrm>
          <a:prstGeom prst="rect">
            <a:avLst/>
          </a:prstGeom>
          <a:noFill/>
        </p:spPr>
        <p:txBody>
          <a:bodyPr wrap="none" rtlCol="0">
            <a:spAutoFit/>
          </a:bodyPr>
          <a:lstStyle/>
          <a:p>
            <a:r>
              <a:rPr kumimoji="1" lang="ja-JP" altLang="en-US" smtClean="0"/>
              <a:t>・</a:t>
            </a:r>
            <a:r>
              <a:rPr kumimoji="1" lang="en-US" altLang="ja-JP" smtClean="0"/>
              <a:t>Method</a:t>
            </a:r>
            <a:r>
              <a:rPr lang="ja-JP" altLang="en-US" smtClean="0"/>
              <a:t>の説明</a:t>
            </a:r>
            <a:r>
              <a:rPr kumimoji="1" lang="en-US" altLang="ja-JP" smtClean="0"/>
              <a:t>comment</a:t>
            </a:r>
            <a:r>
              <a:rPr kumimoji="1" lang="ja-JP" altLang="en-US" smtClean="0"/>
              <a:t>を書き込む</a:t>
            </a:r>
            <a:endParaRPr kumimoji="1" lang="en-US" altLang="ja-JP" smtClean="0"/>
          </a:p>
          <a:p>
            <a:r>
              <a:rPr kumimoji="1" lang="en-US" altLang="ja-JP" smtClean="0"/>
              <a:t>Line</a:t>
            </a:r>
            <a:r>
              <a:rPr kumimoji="1" lang="ja-JP" altLang="en-US" smtClean="0"/>
              <a:t>と</a:t>
            </a:r>
            <a:r>
              <a:rPr kumimoji="1" lang="en-US" altLang="ja-JP" smtClean="0"/>
              <a:t>line</a:t>
            </a:r>
            <a:r>
              <a:rPr kumimoji="1" lang="ja-JP" altLang="en-US" smtClean="0"/>
              <a:t>との交差判定</a:t>
            </a:r>
            <a:r>
              <a:rPr kumimoji="1" lang="en-US" altLang="ja-JP" smtClean="0"/>
              <a:t>Method</a:t>
            </a:r>
            <a:r>
              <a:rPr kumimoji="1" lang="ja-JP" altLang="en-US" smtClean="0"/>
              <a:t>の説明が書きこまれていなかったので書き込みます。</a:t>
            </a:r>
            <a:endParaRPr kumimoji="1" lang="ja-JP" altLang="en-US"/>
          </a:p>
        </p:txBody>
      </p:sp>
      <p:pic>
        <p:nvPicPr>
          <p:cNvPr id="5" name="図 4"/>
          <p:cNvPicPr>
            <a:picLocks noChangeAspect="1"/>
          </p:cNvPicPr>
          <p:nvPr/>
        </p:nvPicPr>
        <p:blipFill>
          <a:blip r:embed="rId2"/>
          <a:stretch>
            <a:fillRect/>
          </a:stretch>
        </p:blipFill>
        <p:spPr>
          <a:xfrm>
            <a:off x="271462" y="754062"/>
            <a:ext cx="5457833" cy="2674938"/>
          </a:xfrm>
          <a:prstGeom prst="rect">
            <a:avLst/>
          </a:prstGeom>
          <a:ln>
            <a:solidFill>
              <a:schemeClr val="tx1"/>
            </a:solidFill>
          </a:ln>
        </p:spPr>
      </p:pic>
      <p:cxnSp>
        <p:nvCxnSpPr>
          <p:cNvPr id="7" name="直線矢印コネクタ 6"/>
          <p:cNvCxnSpPr/>
          <p:nvPr/>
        </p:nvCxnSpPr>
        <p:spPr>
          <a:xfrm flipH="1">
            <a:off x="5075692" y="965200"/>
            <a:ext cx="1172708" cy="41102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248400" y="754062"/>
            <a:ext cx="2768194" cy="369332"/>
          </a:xfrm>
          <a:prstGeom prst="rect">
            <a:avLst/>
          </a:prstGeom>
          <a:noFill/>
        </p:spPr>
        <p:txBody>
          <a:bodyPr wrap="none" rtlCol="0">
            <a:spAutoFit/>
          </a:bodyPr>
          <a:lstStyle/>
          <a:p>
            <a:r>
              <a:rPr kumimoji="1" lang="ja-JP" altLang="en-US" smtClean="0"/>
              <a:t>追加：</a:t>
            </a:r>
            <a:r>
              <a:rPr kumimoji="1" lang="en-US" altLang="ja-JP" smtClean="0"/>
              <a:t>Comment</a:t>
            </a:r>
            <a:r>
              <a:rPr kumimoji="1" lang="ja-JP" altLang="en-US" smtClean="0"/>
              <a:t>を書き込む</a:t>
            </a:r>
            <a:endParaRPr kumimoji="1" lang="ja-JP" altLang="en-US"/>
          </a:p>
        </p:txBody>
      </p:sp>
      <p:pic>
        <p:nvPicPr>
          <p:cNvPr id="10" name="図 9"/>
          <p:cNvPicPr>
            <a:picLocks noChangeAspect="1"/>
          </p:cNvPicPr>
          <p:nvPr/>
        </p:nvPicPr>
        <p:blipFill>
          <a:blip r:embed="rId3"/>
          <a:stretch>
            <a:fillRect/>
          </a:stretch>
        </p:blipFill>
        <p:spPr>
          <a:xfrm>
            <a:off x="271462" y="4634131"/>
            <a:ext cx="5312360" cy="688975"/>
          </a:xfrm>
          <a:prstGeom prst="rect">
            <a:avLst/>
          </a:prstGeom>
          <a:ln>
            <a:solidFill>
              <a:schemeClr val="tx1"/>
            </a:solidFill>
          </a:ln>
        </p:spPr>
      </p:pic>
      <p:sp>
        <p:nvSpPr>
          <p:cNvPr id="11" name="テキスト ボックス 10"/>
          <p:cNvSpPr txBox="1"/>
          <p:nvPr/>
        </p:nvSpPr>
        <p:spPr>
          <a:xfrm>
            <a:off x="271462" y="3708400"/>
            <a:ext cx="11407290" cy="646331"/>
          </a:xfrm>
          <a:prstGeom prst="rect">
            <a:avLst/>
          </a:prstGeom>
          <a:noFill/>
        </p:spPr>
        <p:txBody>
          <a:bodyPr wrap="none" rtlCol="0">
            <a:spAutoFit/>
          </a:bodyPr>
          <a:lstStyle/>
          <a:p>
            <a:r>
              <a:rPr kumimoji="1" lang="ja-JP" altLang="en-US" smtClean="0"/>
              <a:t>・</a:t>
            </a:r>
            <a:r>
              <a:rPr kumimoji="1" lang="en-US" altLang="ja-JP" smtClean="0"/>
              <a:t>#define </a:t>
            </a:r>
            <a:r>
              <a:rPr lang="ja-JP" altLang="en-US" smtClean="0"/>
              <a:t>と言う新しいモノ</a:t>
            </a:r>
            <a:endParaRPr lang="en-US" altLang="ja-JP" smtClean="0"/>
          </a:p>
          <a:p>
            <a:r>
              <a:rPr kumimoji="1" lang="ja-JP" altLang="en-US" smtClean="0"/>
              <a:t>これに関して</a:t>
            </a:r>
            <a:r>
              <a:rPr lang="ja-JP" altLang="en-US" smtClean="0"/>
              <a:t>は</a:t>
            </a:r>
            <a:r>
              <a:rPr lang="en-US" altLang="ja-JP" smtClean="0"/>
              <a:t>Ray</a:t>
            </a:r>
            <a:r>
              <a:rPr lang="ja-JP" altLang="en-US" smtClean="0"/>
              <a:t>処理が終わった後に説明します。今は、</a:t>
            </a:r>
            <a:r>
              <a:rPr lang="ja-JP" altLang="en-US"/>
              <a:t>定数</a:t>
            </a:r>
            <a:r>
              <a:rPr lang="ja-JP" altLang="en-US" smtClean="0"/>
              <a:t>とか</a:t>
            </a:r>
            <a:r>
              <a:rPr lang="en-US" altLang="ja-JP" smtClean="0"/>
              <a:t>Macro</a:t>
            </a:r>
            <a:r>
              <a:rPr lang="ja-JP" altLang="en-US" smtClean="0"/>
              <a:t>と言うんだよ。ぐらいで覚えといてください。</a:t>
            </a:r>
            <a:endParaRPr kumimoji="1" lang="ja-JP" altLang="en-US"/>
          </a:p>
        </p:txBody>
      </p:sp>
      <p:sp>
        <p:nvSpPr>
          <p:cNvPr id="12" name="テキスト ボックス 11"/>
          <p:cNvSpPr txBox="1"/>
          <p:nvPr/>
        </p:nvSpPr>
        <p:spPr>
          <a:xfrm>
            <a:off x="6858000" y="3818066"/>
            <a:ext cx="447558" cy="276999"/>
          </a:xfrm>
          <a:prstGeom prst="rect">
            <a:avLst/>
          </a:prstGeom>
          <a:noFill/>
        </p:spPr>
        <p:txBody>
          <a:bodyPr wrap="none" rtlCol="0">
            <a:spAutoFit/>
          </a:bodyPr>
          <a:lstStyle/>
          <a:p>
            <a:r>
              <a:rPr lang="ja-JP" altLang="en-US" sz="1200" smtClean="0"/>
              <a:t>ﾏｸﾛ</a:t>
            </a:r>
            <a:endParaRPr kumimoji="1" lang="ja-JP" altLang="en-US" sz="1200"/>
          </a:p>
        </p:txBody>
      </p:sp>
      <p:sp>
        <p:nvSpPr>
          <p:cNvPr id="14" name="テキスト ボックス 13"/>
          <p:cNvSpPr txBox="1"/>
          <p:nvPr/>
        </p:nvSpPr>
        <p:spPr>
          <a:xfrm>
            <a:off x="271462" y="5537200"/>
            <a:ext cx="6463116" cy="369332"/>
          </a:xfrm>
          <a:prstGeom prst="rect">
            <a:avLst/>
          </a:prstGeom>
          <a:noFill/>
        </p:spPr>
        <p:txBody>
          <a:bodyPr wrap="none" rtlCol="0">
            <a:spAutoFit/>
          </a:bodyPr>
          <a:lstStyle/>
          <a:p>
            <a:r>
              <a:rPr lang="en-US" altLang="ja-JP"/>
              <a:t>x</a:t>
            </a:r>
            <a:r>
              <a:rPr lang="en-US" altLang="ja-JP" smtClean="0"/>
              <a:t> </a:t>
            </a:r>
            <a:r>
              <a:rPr lang="ja-JP" altLang="en-US" smtClean="0"/>
              <a:t>に入れた値が　</a:t>
            </a:r>
            <a:r>
              <a:rPr kumimoji="1" lang="en-US" altLang="ja-JP" smtClean="0"/>
              <a:t>+</a:t>
            </a:r>
            <a:r>
              <a:rPr kumimoji="1" lang="ja-JP" altLang="en-US" smtClean="0"/>
              <a:t>　・・・　１　</a:t>
            </a:r>
            <a:r>
              <a:rPr kumimoji="1" lang="en-US" altLang="ja-JP" smtClean="0"/>
              <a:t>–</a:t>
            </a:r>
            <a:r>
              <a:rPr lang="ja-JP" altLang="en-US"/>
              <a:t> </a:t>
            </a:r>
            <a:r>
              <a:rPr kumimoji="1" lang="ja-JP" altLang="en-US" smtClean="0"/>
              <a:t>・・・ </a:t>
            </a:r>
            <a:r>
              <a:rPr lang="en-US" altLang="ja-JP" smtClean="0"/>
              <a:t>-1</a:t>
            </a:r>
            <a:r>
              <a:rPr lang="ja-JP" altLang="en-US" smtClean="0"/>
              <a:t>　</a:t>
            </a:r>
            <a:r>
              <a:rPr lang="en-US" altLang="ja-JP" smtClean="0"/>
              <a:t>0 </a:t>
            </a:r>
            <a:r>
              <a:rPr lang="ja-JP" altLang="en-US" smtClean="0"/>
              <a:t>・・・ </a:t>
            </a:r>
            <a:r>
              <a:rPr lang="en-US" altLang="ja-JP" smtClean="0"/>
              <a:t>0  </a:t>
            </a:r>
            <a:r>
              <a:rPr lang="ja-JP" altLang="en-US" smtClean="0"/>
              <a:t>を返す</a:t>
            </a:r>
            <a:r>
              <a:rPr lang="en-US" altLang="ja-JP" smtClean="0"/>
              <a:t>Macro</a:t>
            </a:r>
            <a:r>
              <a:rPr lang="ja-JP" altLang="en-US" smtClean="0"/>
              <a:t>です。</a:t>
            </a:r>
            <a:endParaRPr kumimoji="1" lang="ja-JP" altLang="en-US"/>
          </a:p>
        </p:txBody>
      </p:sp>
    </p:spTree>
    <p:extLst>
      <p:ext uri="{BB962C8B-B14F-4D97-AF65-F5344CB8AC3E}">
        <p14:creationId xmlns:p14="http://schemas.microsoft.com/office/powerpoint/2010/main" val="312423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418033" y="1986190"/>
            <a:ext cx="1143003" cy="113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4" name="テキスト ボックス 3"/>
          <p:cNvSpPr txBox="1"/>
          <p:nvPr/>
        </p:nvSpPr>
        <p:spPr>
          <a:xfrm>
            <a:off x="177800" y="152400"/>
            <a:ext cx="11154464" cy="1200329"/>
          </a:xfrm>
          <a:prstGeom prst="rect">
            <a:avLst/>
          </a:prstGeom>
          <a:noFill/>
        </p:spPr>
        <p:txBody>
          <a:bodyPr wrap="none" rtlCol="0">
            <a:spAutoFit/>
          </a:bodyPr>
          <a:lstStyle/>
          <a:p>
            <a:r>
              <a:rPr kumimoji="1" lang="ja-JP" altLang="en-US" smtClean="0"/>
              <a:t>・</a:t>
            </a:r>
            <a:r>
              <a:rPr kumimoji="1" lang="en-US" altLang="ja-JP" smtClean="0"/>
              <a:t>ActionGame</a:t>
            </a:r>
            <a:r>
              <a:rPr lang="ja-JP" altLang="en-US" smtClean="0"/>
              <a:t>はほぼ完成です。</a:t>
            </a:r>
            <a:endParaRPr lang="en-US" altLang="ja-JP" smtClean="0"/>
          </a:p>
          <a:p>
            <a:r>
              <a:rPr kumimoji="1" lang="ja-JP" altLang="en-US"/>
              <a:t>　</a:t>
            </a:r>
            <a:r>
              <a:rPr lang="ja-JP" altLang="en-US"/>
              <a:t>完成</a:t>
            </a:r>
            <a:r>
              <a:rPr lang="ja-JP" altLang="en-US" smtClean="0"/>
              <a:t>はしてるのですが、特に</a:t>
            </a:r>
            <a:r>
              <a:rPr lang="en-US" altLang="ja-JP" smtClean="0"/>
              <a:t>ActionGame</a:t>
            </a:r>
            <a:r>
              <a:rPr lang="ja-JP" altLang="en-US" smtClean="0"/>
              <a:t>や</a:t>
            </a:r>
            <a:r>
              <a:rPr lang="en-US" altLang="ja-JP" smtClean="0"/>
              <a:t>shootingGame</a:t>
            </a:r>
            <a:r>
              <a:rPr lang="ja-JP" altLang="en-US" smtClean="0"/>
              <a:t>などの</a:t>
            </a:r>
            <a:r>
              <a:rPr lang="en-US" altLang="ja-JP" smtClean="0"/>
              <a:t>RealTime</a:t>
            </a:r>
            <a:r>
              <a:rPr lang="ja-JP" altLang="en-US" smtClean="0"/>
              <a:t>で</a:t>
            </a:r>
            <a:r>
              <a:rPr lang="en-US" altLang="ja-JP" smtClean="0"/>
              <a:t>character</a:t>
            </a:r>
            <a:r>
              <a:rPr lang="ja-JP" altLang="en-US" smtClean="0"/>
              <a:t>を操作する</a:t>
            </a:r>
            <a:r>
              <a:rPr lang="en-US" altLang="ja-JP" smtClean="0"/>
              <a:t>type</a:t>
            </a:r>
            <a:r>
              <a:rPr lang="ja-JP" altLang="en-US" smtClean="0"/>
              <a:t>の</a:t>
            </a:r>
            <a:r>
              <a:rPr lang="en-US" altLang="ja-JP" smtClean="0"/>
              <a:t>game</a:t>
            </a:r>
            <a:r>
              <a:rPr lang="ja-JP" altLang="en-US" smtClean="0"/>
              <a:t>では</a:t>
            </a:r>
            <a:endParaRPr lang="en-US" altLang="ja-JP" smtClean="0"/>
          </a:p>
          <a:p>
            <a:r>
              <a:rPr kumimoji="1" lang="ja-JP" altLang="en-US" smtClean="0"/>
              <a:t>ある</a:t>
            </a:r>
            <a:r>
              <a:rPr kumimoji="1" lang="ja-JP" altLang="en-US"/>
              <a:t>問題</a:t>
            </a:r>
            <a:r>
              <a:rPr kumimoji="1" lang="ja-JP" altLang="en-US" smtClean="0"/>
              <a:t>が発生する可能性があります。それは</a:t>
            </a:r>
            <a:r>
              <a:rPr kumimoji="1" lang="en-US" altLang="ja-JP" smtClean="0"/>
              <a:t>character</a:t>
            </a:r>
            <a:r>
              <a:rPr kumimoji="1" lang="ja-JP" altLang="en-US" smtClean="0"/>
              <a:t>の高速移動です。</a:t>
            </a:r>
            <a:endParaRPr kumimoji="1" lang="en-US" altLang="ja-JP" smtClean="0"/>
          </a:p>
          <a:p>
            <a:r>
              <a:rPr kumimoji="1" lang="en-US" altLang="ja-JP" smtClean="0"/>
              <a:t>Game</a:t>
            </a:r>
            <a:r>
              <a:rPr kumimoji="1" lang="ja-JP" altLang="en-US" smtClean="0"/>
              <a:t>における移動とはある位置からある位置に表示してる位置を変更しているだけにしか過ぎません。</a:t>
            </a:r>
            <a:endParaRPr kumimoji="1" lang="ja-JP" altLang="en-US"/>
          </a:p>
        </p:txBody>
      </p:sp>
      <p:pic>
        <p:nvPicPr>
          <p:cNvPr id="6" name="図 5"/>
          <p:cNvPicPr>
            <a:picLocks noChangeAspect="1"/>
          </p:cNvPicPr>
          <p:nvPr/>
        </p:nvPicPr>
        <p:blipFill>
          <a:blip r:embed="rId2"/>
          <a:stretch>
            <a:fillRect/>
          </a:stretch>
        </p:blipFill>
        <p:spPr>
          <a:xfrm flipH="1">
            <a:off x="1077935" y="2278288"/>
            <a:ext cx="636564" cy="844277"/>
          </a:xfrm>
          <a:prstGeom prst="rect">
            <a:avLst/>
          </a:prstGeom>
          <a:noFill/>
          <a:ln>
            <a:solidFill>
              <a:schemeClr val="tx1"/>
            </a:solidFill>
          </a:ln>
        </p:spPr>
      </p:pic>
      <p:pic>
        <p:nvPicPr>
          <p:cNvPr id="7" name="図 6"/>
          <p:cNvPicPr>
            <a:picLocks noChangeAspect="1"/>
          </p:cNvPicPr>
          <p:nvPr/>
        </p:nvPicPr>
        <p:blipFill>
          <a:blip r:embed="rId2"/>
          <a:stretch>
            <a:fillRect/>
          </a:stretch>
        </p:blipFill>
        <p:spPr>
          <a:xfrm flipH="1">
            <a:off x="2119335" y="2278287"/>
            <a:ext cx="636564" cy="844277"/>
          </a:xfrm>
          <a:prstGeom prst="rect">
            <a:avLst/>
          </a:prstGeom>
          <a:noFill/>
          <a:ln>
            <a:solidFill>
              <a:schemeClr val="tx1"/>
            </a:solidFill>
          </a:ln>
        </p:spPr>
      </p:pic>
      <p:pic>
        <p:nvPicPr>
          <p:cNvPr id="8" name="図 7"/>
          <p:cNvPicPr>
            <a:picLocks noChangeAspect="1"/>
          </p:cNvPicPr>
          <p:nvPr/>
        </p:nvPicPr>
        <p:blipFill>
          <a:blip r:embed="rId2"/>
          <a:stretch>
            <a:fillRect/>
          </a:stretch>
        </p:blipFill>
        <p:spPr>
          <a:xfrm flipH="1">
            <a:off x="3211534" y="2278287"/>
            <a:ext cx="636564" cy="844277"/>
          </a:xfrm>
          <a:prstGeom prst="rect">
            <a:avLst/>
          </a:prstGeom>
          <a:noFill/>
          <a:ln>
            <a:solidFill>
              <a:schemeClr val="tx1"/>
            </a:solidFill>
          </a:ln>
        </p:spPr>
      </p:pic>
      <p:pic>
        <p:nvPicPr>
          <p:cNvPr id="9" name="図 8"/>
          <p:cNvPicPr>
            <a:picLocks noChangeAspect="1"/>
          </p:cNvPicPr>
          <p:nvPr/>
        </p:nvPicPr>
        <p:blipFill>
          <a:blip r:embed="rId2"/>
          <a:stretch>
            <a:fillRect/>
          </a:stretch>
        </p:blipFill>
        <p:spPr>
          <a:xfrm flipH="1">
            <a:off x="4303733" y="2278287"/>
            <a:ext cx="636564" cy="844277"/>
          </a:xfrm>
          <a:prstGeom prst="rect">
            <a:avLst/>
          </a:prstGeom>
          <a:noFill/>
          <a:ln>
            <a:solidFill>
              <a:schemeClr val="tx1"/>
            </a:solidFill>
          </a:ln>
        </p:spPr>
      </p:pic>
      <p:sp>
        <p:nvSpPr>
          <p:cNvPr id="10" name="左カーブ矢印 9"/>
          <p:cNvSpPr/>
          <p:nvPr/>
        </p:nvSpPr>
        <p:spPr>
          <a:xfrm rot="16200000">
            <a:off x="1650410" y="1467570"/>
            <a:ext cx="508785" cy="1041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1" name="左カーブ矢印 10"/>
          <p:cNvSpPr/>
          <p:nvPr/>
        </p:nvSpPr>
        <p:spPr>
          <a:xfrm rot="16200000">
            <a:off x="2730111" y="1465095"/>
            <a:ext cx="508785" cy="11175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2" name="左カーブ矢印 11"/>
          <p:cNvSpPr/>
          <p:nvPr/>
        </p:nvSpPr>
        <p:spPr>
          <a:xfrm rot="16200000">
            <a:off x="3885810" y="1391571"/>
            <a:ext cx="508785" cy="11937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6" name="正方形/長方形 15"/>
          <p:cNvSpPr/>
          <p:nvPr/>
        </p:nvSpPr>
        <p:spPr>
          <a:xfrm>
            <a:off x="4405338" y="3785021"/>
            <a:ext cx="1143003" cy="113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pic>
        <p:nvPicPr>
          <p:cNvPr id="17" name="図 16"/>
          <p:cNvPicPr>
            <a:picLocks noChangeAspect="1"/>
          </p:cNvPicPr>
          <p:nvPr/>
        </p:nvPicPr>
        <p:blipFill>
          <a:blip r:embed="rId2"/>
          <a:stretch>
            <a:fillRect/>
          </a:stretch>
        </p:blipFill>
        <p:spPr>
          <a:xfrm flipH="1">
            <a:off x="1077935" y="4063543"/>
            <a:ext cx="636564" cy="844277"/>
          </a:xfrm>
          <a:prstGeom prst="rect">
            <a:avLst/>
          </a:prstGeom>
          <a:noFill/>
          <a:ln>
            <a:solidFill>
              <a:schemeClr val="tx1"/>
            </a:solidFill>
          </a:ln>
        </p:spPr>
      </p:pic>
      <p:pic>
        <p:nvPicPr>
          <p:cNvPr id="18" name="図 17"/>
          <p:cNvPicPr>
            <a:picLocks noChangeAspect="1"/>
          </p:cNvPicPr>
          <p:nvPr/>
        </p:nvPicPr>
        <p:blipFill>
          <a:blip r:embed="rId2"/>
          <a:stretch>
            <a:fillRect/>
          </a:stretch>
        </p:blipFill>
        <p:spPr>
          <a:xfrm flipH="1">
            <a:off x="3313138" y="4063539"/>
            <a:ext cx="636564" cy="844277"/>
          </a:xfrm>
          <a:prstGeom prst="rect">
            <a:avLst/>
          </a:prstGeom>
          <a:noFill/>
          <a:ln>
            <a:solidFill>
              <a:schemeClr val="tx1"/>
            </a:solidFill>
          </a:ln>
        </p:spPr>
      </p:pic>
      <p:pic>
        <p:nvPicPr>
          <p:cNvPr id="19" name="図 18"/>
          <p:cNvPicPr>
            <a:picLocks noChangeAspect="1"/>
          </p:cNvPicPr>
          <p:nvPr/>
        </p:nvPicPr>
        <p:blipFill>
          <a:blip r:embed="rId2"/>
          <a:stretch>
            <a:fillRect/>
          </a:stretch>
        </p:blipFill>
        <p:spPr>
          <a:xfrm flipH="1">
            <a:off x="5673763" y="4063539"/>
            <a:ext cx="636564" cy="844277"/>
          </a:xfrm>
          <a:prstGeom prst="rect">
            <a:avLst/>
          </a:prstGeom>
          <a:noFill/>
          <a:ln>
            <a:solidFill>
              <a:schemeClr val="tx1"/>
            </a:solidFill>
          </a:ln>
        </p:spPr>
      </p:pic>
      <p:pic>
        <p:nvPicPr>
          <p:cNvPr id="20" name="図 19"/>
          <p:cNvPicPr>
            <a:picLocks noChangeAspect="1"/>
          </p:cNvPicPr>
          <p:nvPr/>
        </p:nvPicPr>
        <p:blipFill>
          <a:blip r:embed="rId2"/>
          <a:stretch>
            <a:fillRect/>
          </a:stretch>
        </p:blipFill>
        <p:spPr>
          <a:xfrm flipH="1">
            <a:off x="7909120" y="4063539"/>
            <a:ext cx="636564" cy="844277"/>
          </a:xfrm>
          <a:prstGeom prst="rect">
            <a:avLst/>
          </a:prstGeom>
          <a:noFill/>
          <a:ln>
            <a:solidFill>
              <a:schemeClr val="tx1"/>
            </a:solidFill>
          </a:ln>
        </p:spPr>
      </p:pic>
      <p:sp>
        <p:nvSpPr>
          <p:cNvPr id="21" name="左カーブ矢印 20"/>
          <p:cNvSpPr/>
          <p:nvPr/>
        </p:nvSpPr>
        <p:spPr>
          <a:xfrm rot="16200000">
            <a:off x="2248543" y="2553033"/>
            <a:ext cx="607611" cy="241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24" name="左カーブ矢印 23"/>
          <p:cNvSpPr/>
          <p:nvPr/>
        </p:nvSpPr>
        <p:spPr>
          <a:xfrm rot="16200000">
            <a:off x="4560498" y="2531187"/>
            <a:ext cx="607611" cy="241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25" name="左カーブ矢印 24"/>
          <p:cNvSpPr/>
          <p:nvPr/>
        </p:nvSpPr>
        <p:spPr>
          <a:xfrm rot="16200000">
            <a:off x="6844526" y="2531186"/>
            <a:ext cx="607611" cy="241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29" name="テキスト ボックス 28"/>
          <p:cNvSpPr txBox="1"/>
          <p:nvPr/>
        </p:nvSpPr>
        <p:spPr>
          <a:xfrm>
            <a:off x="266700" y="5219700"/>
            <a:ext cx="11896205" cy="923330"/>
          </a:xfrm>
          <a:prstGeom prst="rect">
            <a:avLst/>
          </a:prstGeom>
          <a:noFill/>
        </p:spPr>
        <p:txBody>
          <a:bodyPr wrap="none" rtlCol="0">
            <a:spAutoFit/>
          </a:bodyPr>
          <a:lstStyle/>
          <a:p>
            <a:r>
              <a:rPr kumimoji="1" lang="ja-JP" altLang="en-US" smtClean="0"/>
              <a:t>高速移動とは、ある位置からある位置までの幅が広いことであり、その区間判定を補間しなければ、壁をすり抜けてしまう</a:t>
            </a:r>
            <a:r>
              <a:rPr lang="ja-JP" altLang="en-US"/>
              <a:t>。</a:t>
            </a:r>
            <a:endParaRPr kumimoji="1" lang="en-US" altLang="ja-JP" smtClean="0"/>
          </a:p>
          <a:p>
            <a:r>
              <a:rPr lang="ja-JP" altLang="en-US"/>
              <a:t>特</a:t>
            </a:r>
            <a:r>
              <a:rPr lang="ja-JP" altLang="en-US" smtClean="0"/>
              <a:t>に、今の</a:t>
            </a:r>
            <a:r>
              <a:rPr lang="ja-JP" altLang="en-US" smtClean="0">
                <a:solidFill>
                  <a:srgbClr val="FF0000"/>
                </a:solidFill>
              </a:rPr>
              <a:t>当たり判定は主人公の位置と</a:t>
            </a:r>
            <a:r>
              <a:rPr lang="en-US" altLang="ja-JP" smtClean="0">
                <a:solidFill>
                  <a:srgbClr val="FF0000"/>
                </a:solidFill>
              </a:rPr>
              <a:t>Block</a:t>
            </a:r>
            <a:r>
              <a:rPr lang="ja-JP" altLang="en-US" smtClean="0">
                <a:solidFill>
                  <a:srgbClr val="FF0000"/>
                </a:solidFill>
              </a:rPr>
              <a:t>の位置から当たってるかどうかを判定しているので移動量を高くすれば間違</a:t>
            </a:r>
            <a:endParaRPr lang="en-US" altLang="ja-JP" smtClean="0">
              <a:solidFill>
                <a:srgbClr val="FF0000"/>
              </a:solidFill>
            </a:endParaRPr>
          </a:p>
          <a:p>
            <a:r>
              <a:rPr lang="ja-JP" altLang="en-US" smtClean="0">
                <a:solidFill>
                  <a:srgbClr val="FF0000"/>
                </a:solidFill>
              </a:rPr>
              <a:t>いなくすり抜ける</a:t>
            </a:r>
            <a:r>
              <a:rPr lang="ja-JP" altLang="en-US" smtClean="0"/>
              <a:t>でしょう。</a:t>
            </a:r>
            <a:endParaRPr lang="en-US" altLang="ja-JP" smtClean="0"/>
          </a:p>
        </p:txBody>
      </p:sp>
      <p:sp>
        <p:nvSpPr>
          <p:cNvPr id="30" name="四角形吹き出し 29"/>
          <p:cNvSpPr/>
          <p:nvPr/>
        </p:nvSpPr>
        <p:spPr>
          <a:xfrm>
            <a:off x="5755032" y="1741786"/>
            <a:ext cx="1393299" cy="812591"/>
          </a:xfrm>
          <a:prstGeom prst="wedgeRectCallout">
            <a:avLst>
              <a:gd name="adj1" fmla="val -50001"/>
              <a:gd name="adj2" fmla="val 73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衝突！</a:t>
            </a:r>
          </a:p>
        </p:txBody>
      </p:sp>
      <p:sp>
        <p:nvSpPr>
          <p:cNvPr id="32" name="テキスト ボックス 31"/>
          <p:cNvSpPr txBox="1"/>
          <p:nvPr/>
        </p:nvSpPr>
        <p:spPr>
          <a:xfrm>
            <a:off x="9105900" y="4168542"/>
            <a:ext cx="1675459" cy="369332"/>
          </a:xfrm>
          <a:prstGeom prst="rect">
            <a:avLst/>
          </a:prstGeom>
          <a:noFill/>
        </p:spPr>
        <p:txBody>
          <a:bodyPr wrap="none" rtlCol="0">
            <a:spAutoFit/>
          </a:bodyPr>
          <a:lstStyle/>
          <a:p>
            <a:r>
              <a:rPr kumimoji="1" lang="ja-JP" altLang="en-US" smtClean="0"/>
              <a:t>衝突していない</a:t>
            </a:r>
            <a:endParaRPr kumimoji="1" lang="ja-JP" altLang="en-US"/>
          </a:p>
        </p:txBody>
      </p:sp>
    </p:spTree>
    <p:extLst>
      <p:ext uri="{BB962C8B-B14F-4D97-AF65-F5344CB8AC3E}">
        <p14:creationId xmlns:p14="http://schemas.microsoft.com/office/powerpoint/2010/main" val="362201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32863" cy="923330"/>
          </a:xfrm>
          <a:prstGeom prst="rect">
            <a:avLst/>
          </a:prstGeom>
          <a:noFill/>
        </p:spPr>
        <p:txBody>
          <a:bodyPr wrap="none" rtlCol="0">
            <a:spAutoFit/>
          </a:bodyPr>
          <a:lstStyle/>
          <a:p>
            <a:r>
              <a:rPr kumimoji="1" lang="ja-JP" altLang="en-US" smtClean="0"/>
              <a:t>・交点取得の </a:t>
            </a:r>
            <a:r>
              <a:rPr lang="en-US" altLang="ja-JP" smtClean="0"/>
              <a:t>T</a:t>
            </a:r>
            <a:r>
              <a:rPr kumimoji="1" lang="en-US" altLang="ja-JP" smtClean="0"/>
              <a:t>est </a:t>
            </a:r>
            <a:r>
              <a:rPr kumimoji="1" lang="ja-JP" altLang="en-US" smtClean="0"/>
              <a:t>してみる。</a:t>
            </a:r>
            <a:endParaRPr kumimoji="1" lang="en-US" altLang="ja-JP" smtClean="0"/>
          </a:p>
          <a:p>
            <a:r>
              <a:rPr lang="en-US" altLang="ja-JP"/>
              <a:t> program</a:t>
            </a:r>
            <a:r>
              <a:rPr lang="ja-JP" altLang="en-US" smtClean="0"/>
              <a:t>が正常に動くかどうか試してみましょう。関数や機能単位で試しに動かす事を単体</a:t>
            </a:r>
            <a:r>
              <a:rPr lang="en-US" altLang="ja-JP" smtClean="0"/>
              <a:t>test</a:t>
            </a:r>
            <a:r>
              <a:rPr lang="ja-JP" altLang="en-US" smtClean="0"/>
              <a:t>と言います。単体</a:t>
            </a:r>
            <a:r>
              <a:rPr lang="en-US" altLang="ja-JP" smtClean="0"/>
              <a:t>test</a:t>
            </a:r>
            <a:r>
              <a:rPr lang="ja-JP" altLang="en-US" smtClean="0"/>
              <a:t>を実施する</a:t>
            </a:r>
            <a:endParaRPr lang="en-US" altLang="ja-JP" smtClean="0"/>
          </a:p>
          <a:p>
            <a:r>
              <a:rPr lang="ja-JP" altLang="en-US"/>
              <a:t>事</a:t>
            </a:r>
            <a:r>
              <a:rPr lang="ja-JP" altLang="en-US" smtClean="0"/>
              <a:t>で関数が正常に動くかどうかを確認することで信頼性を上げていきます。</a:t>
            </a:r>
            <a:endParaRPr kumimoji="1" lang="ja-JP" altLang="en-US"/>
          </a:p>
        </p:txBody>
      </p:sp>
      <p:sp>
        <p:nvSpPr>
          <p:cNvPr id="9" name="正方形/長方形 8"/>
          <p:cNvSpPr/>
          <p:nvPr/>
        </p:nvSpPr>
        <p:spPr>
          <a:xfrm>
            <a:off x="515937" y="1347708"/>
            <a:ext cx="1414170" cy="369332"/>
          </a:xfrm>
          <a:prstGeom prst="rect">
            <a:avLst/>
          </a:prstGeom>
        </p:spPr>
        <p:txBody>
          <a:bodyPr wrap="none">
            <a:spAutoFit/>
          </a:bodyPr>
          <a:lstStyle/>
          <a:p>
            <a:r>
              <a:rPr lang="ja-JP" altLang="en-US"/>
              <a:t>ObjBlock.cpp</a:t>
            </a:r>
          </a:p>
        </p:txBody>
      </p:sp>
      <p:pic>
        <p:nvPicPr>
          <p:cNvPr id="22" name="図 21"/>
          <p:cNvPicPr>
            <a:picLocks noChangeAspect="1"/>
          </p:cNvPicPr>
          <p:nvPr/>
        </p:nvPicPr>
        <p:blipFill>
          <a:blip r:embed="rId2"/>
          <a:stretch>
            <a:fillRect/>
          </a:stretch>
        </p:blipFill>
        <p:spPr>
          <a:xfrm>
            <a:off x="325437" y="1717040"/>
            <a:ext cx="4783500" cy="2004060"/>
          </a:xfrm>
          <a:prstGeom prst="rect">
            <a:avLst/>
          </a:prstGeom>
          <a:ln>
            <a:solidFill>
              <a:schemeClr val="tx1"/>
            </a:solidFill>
          </a:ln>
        </p:spPr>
      </p:pic>
      <p:cxnSp>
        <p:nvCxnSpPr>
          <p:cNvPr id="6" name="直線矢印コネクタ 5"/>
          <p:cNvCxnSpPr/>
          <p:nvPr/>
        </p:nvCxnSpPr>
        <p:spPr>
          <a:xfrm flipH="1">
            <a:off x="3850724" y="1530060"/>
            <a:ext cx="1495976" cy="3668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461000" y="1347708"/>
            <a:ext cx="2967607" cy="369332"/>
          </a:xfrm>
          <a:prstGeom prst="rect">
            <a:avLst/>
          </a:prstGeom>
          <a:noFill/>
        </p:spPr>
        <p:txBody>
          <a:bodyPr wrap="none" rtlCol="0">
            <a:spAutoFit/>
          </a:bodyPr>
          <a:lstStyle/>
          <a:p>
            <a:r>
              <a:rPr kumimoji="1" lang="ja-JP" altLang="en-US" smtClean="0"/>
              <a:t>追加：</a:t>
            </a:r>
            <a:r>
              <a:rPr kumimoji="1" lang="en-US" altLang="ja-JP" smtClean="0"/>
              <a:t>test</a:t>
            </a:r>
            <a:r>
              <a:rPr kumimoji="1" lang="ja-JP" altLang="en-US" smtClean="0"/>
              <a:t>用で</a:t>
            </a:r>
            <a:r>
              <a:rPr kumimoji="1" lang="en-US" altLang="ja-JP" smtClean="0"/>
              <a:t>Method</a:t>
            </a:r>
            <a:r>
              <a:rPr kumimoji="1" lang="ja-JP" altLang="en-US" smtClean="0"/>
              <a:t>を実行</a:t>
            </a:r>
            <a:endParaRPr kumimoji="1" lang="ja-JP" altLang="en-US"/>
          </a:p>
        </p:txBody>
      </p:sp>
      <p:cxnSp>
        <p:nvCxnSpPr>
          <p:cNvPr id="10" name="直線コネクタ 9"/>
          <p:cNvCxnSpPr/>
          <p:nvPr/>
        </p:nvCxnSpPr>
        <p:spPr>
          <a:xfrm flipH="1">
            <a:off x="6251138" y="2141418"/>
            <a:ext cx="22662" cy="21765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flipV="1">
            <a:off x="6166431" y="4191000"/>
            <a:ext cx="2459607"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6251138" y="2540000"/>
            <a:ext cx="2177469" cy="166370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262469" y="3229709"/>
            <a:ext cx="2166138" cy="3652"/>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166431" y="4203700"/>
            <a:ext cx="707245" cy="369332"/>
          </a:xfrm>
          <a:prstGeom prst="rect">
            <a:avLst/>
          </a:prstGeom>
          <a:noFill/>
        </p:spPr>
        <p:txBody>
          <a:bodyPr wrap="none" rtlCol="0">
            <a:spAutoFit/>
          </a:bodyPr>
          <a:lstStyle/>
          <a:p>
            <a:r>
              <a:rPr kumimoji="1" lang="ja-JP" altLang="en-US" smtClean="0"/>
              <a:t>（</a:t>
            </a:r>
            <a:r>
              <a:rPr kumimoji="1" lang="en-US" altLang="ja-JP" smtClean="0"/>
              <a:t>0,0</a:t>
            </a:r>
            <a:r>
              <a:rPr kumimoji="1" lang="ja-JP" altLang="en-US" smtClean="0"/>
              <a:t>）</a:t>
            </a:r>
            <a:endParaRPr kumimoji="1" lang="ja-JP" altLang="en-US"/>
          </a:p>
        </p:txBody>
      </p:sp>
      <p:sp>
        <p:nvSpPr>
          <p:cNvPr id="24" name="テキスト ボックス 23"/>
          <p:cNvSpPr txBox="1"/>
          <p:nvPr/>
        </p:nvSpPr>
        <p:spPr>
          <a:xfrm>
            <a:off x="8272415" y="2217698"/>
            <a:ext cx="941283" cy="369332"/>
          </a:xfrm>
          <a:prstGeom prst="rect">
            <a:avLst/>
          </a:prstGeom>
          <a:noFill/>
        </p:spPr>
        <p:txBody>
          <a:bodyPr wrap="none" rtlCol="0">
            <a:spAutoFit/>
          </a:bodyPr>
          <a:lstStyle/>
          <a:p>
            <a:r>
              <a:rPr kumimoji="1" lang="ja-JP" altLang="en-US" smtClean="0"/>
              <a:t>（</a:t>
            </a:r>
            <a:r>
              <a:rPr kumimoji="1" lang="en-US" altLang="ja-JP" smtClean="0"/>
              <a:t>10,10</a:t>
            </a:r>
            <a:r>
              <a:rPr kumimoji="1" lang="ja-JP" altLang="en-US" smtClean="0"/>
              <a:t>）</a:t>
            </a:r>
            <a:endParaRPr kumimoji="1" lang="ja-JP" altLang="en-US"/>
          </a:p>
        </p:txBody>
      </p:sp>
      <p:sp>
        <p:nvSpPr>
          <p:cNvPr id="30" name="テキスト ボックス 29"/>
          <p:cNvSpPr txBox="1"/>
          <p:nvPr/>
        </p:nvSpPr>
        <p:spPr>
          <a:xfrm>
            <a:off x="5649284" y="3027958"/>
            <a:ext cx="707245" cy="369332"/>
          </a:xfrm>
          <a:prstGeom prst="rect">
            <a:avLst/>
          </a:prstGeom>
          <a:noFill/>
        </p:spPr>
        <p:txBody>
          <a:bodyPr wrap="none" rtlCol="0">
            <a:spAutoFit/>
          </a:bodyPr>
          <a:lstStyle/>
          <a:p>
            <a:r>
              <a:rPr kumimoji="1" lang="ja-JP" altLang="en-US" smtClean="0"/>
              <a:t>（</a:t>
            </a:r>
            <a:r>
              <a:rPr kumimoji="1" lang="en-US" altLang="ja-JP" smtClean="0"/>
              <a:t>0,5</a:t>
            </a:r>
            <a:r>
              <a:rPr kumimoji="1" lang="ja-JP" altLang="en-US" smtClean="0"/>
              <a:t>）</a:t>
            </a:r>
            <a:endParaRPr kumimoji="1" lang="ja-JP" altLang="en-US"/>
          </a:p>
        </p:txBody>
      </p:sp>
      <p:sp>
        <p:nvSpPr>
          <p:cNvPr id="34" name="テキスト ボックス 33"/>
          <p:cNvSpPr txBox="1"/>
          <p:nvPr/>
        </p:nvSpPr>
        <p:spPr>
          <a:xfrm>
            <a:off x="8310515" y="3031907"/>
            <a:ext cx="824265" cy="369332"/>
          </a:xfrm>
          <a:prstGeom prst="rect">
            <a:avLst/>
          </a:prstGeom>
          <a:noFill/>
        </p:spPr>
        <p:txBody>
          <a:bodyPr wrap="none" rtlCol="0">
            <a:spAutoFit/>
          </a:bodyPr>
          <a:lstStyle/>
          <a:p>
            <a:r>
              <a:rPr kumimoji="1" lang="ja-JP" altLang="en-US" smtClean="0"/>
              <a:t>（</a:t>
            </a:r>
            <a:r>
              <a:rPr kumimoji="1" lang="en-US" altLang="ja-JP" smtClean="0"/>
              <a:t>10,5</a:t>
            </a:r>
            <a:r>
              <a:rPr kumimoji="1" lang="ja-JP" altLang="en-US" smtClean="0"/>
              <a:t>）</a:t>
            </a:r>
            <a:endParaRPr kumimoji="1" lang="ja-JP" altLang="en-US"/>
          </a:p>
        </p:txBody>
      </p:sp>
      <p:sp>
        <p:nvSpPr>
          <p:cNvPr id="35" name="テキスト ボックス 34"/>
          <p:cNvSpPr txBox="1"/>
          <p:nvPr/>
        </p:nvSpPr>
        <p:spPr>
          <a:xfrm>
            <a:off x="325437" y="4787900"/>
            <a:ext cx="10207474" cy="923330"/>
          </a:xfrm>
          <a:prstGeom prst="rect">
            <a:avLst/>
          </a:prstGeom>
          <a:noFill/>
        </p:spPr>
        <p:txBody>
          <a:bodyPr wrap="none" rtlCol="0">
            <a:spAutoFit/>
          </a:bodyPr>
          <a:lstStyle/>
          <a:p>
            <a:r>
              <a:rPr lang="en-US" altLang="ja-JP" smtClean="0"/>
              <a:t>Breakpoint</a:t>
            </a:r>
            <a:r>
              <a:rPr lang="ja-JP" altLang="en-US" smtClean="0"/>
              <a:t>を設置し、</a:t>
            </a:r>
            <a:r>
              <a:rPr lang="en-US" altLang="ja-JP" smtClean="0"/>
              <a:t>program</a:t>
            </a:r>
            <a:r>
              <a:rPr lang="ja-JP" altLang="en-US" smtClean="0"/>
              <a:t>を実行しましょう 仮変数</a:t>
            </a:r>
            <a:r>
              <a:rPr lang="en-US" altLang="ja-JP" smtClean="0"/>
              <a:t>a=5.0f  b=5.0f</a:t>
            </a:r>
            <a:r>
              <a:rPr lang="ja-JP" altLang="en-US" smtClean="0"/>
              <a:t>　で交点が取れたら成功なんですが、</a:t>
            </a:r>
            <a:endParaRPr lang="en-US" altLang="ja-JP" smtClean="0"/>
          </a:p>
          <a:p>
            <a:r>
              <a:rPr kumimoji="1" lang="ja-JP" altLang="en-US"/>
              <a:t>変数</a:t>
            </a:r>
            <a:r>
              <a:rPr kumimoji="1" lang="ja-JP" altLang="en-US" smtClean="0"/>
              <a:t>の値を見ると何やらうまくいってないですね。</a:t>
            </a:r>
            <a:endParaRPr kumimoji="1" lang="en-US" altLang="ja-JP" smtClean="0"/>
          </a:p>
          <a:p>
            <a:r>
              <a:rPr lang="ja-JP" altLang="en-US" smtClean="0"/>
              <a:t>どうやら、</a:t>
            </a:r>
            <a:r>
              <a:rPr lang="en-US" altLang="ja-JP" smtClean="0"/>
              <a:t>program</a:t>
            </a:r>
            <a:r>
              <a:rPr lang="ja-JP" altLang="en-US" smtClean="0"/>
              <a:t>に</a:t>
            </a:r>
            <a:r>
              <a:rPr lang="en-US" altLang="ja-JP" smtClean="0"/>
              <a:t>Bug</a:t>
            </a:r>
            <a:r>
              <a:rPr lang="ja-JP" altLang="en-US" smtClean="0"/>
              <a:t>がありそうです。</a:t>
            </a:r>
            <a:endParaRPr kumimoji="1" lang="ja-JP" altLang="en-US"/>
          </a:p>
        </p:txBody>
      </p:sp>
      <p:sp>
        <p:nvSpPr>
          <p:cNvPr id="36" name="円/楕円 35"/>
          <p:cNvSpPr/>
          <p:nvPr/>
        </p:nvSpPr>
        <p:spPr>
          <a:xfrm>
            <a:off x="7446209" y="3174112"/>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cxnSp>
        <p:nvCxnSpPr>
          <p:cNvPr id="38" name="直線矢印コネクタ 37"/>
          <p:cNvCxnSpPr/>
          <p:nvPr/>
        </p:nvCxnSpPr>
        <p:spPr>
          <a:xfrm flipH="1" flipV="1">
            <a:off x="7576650" y="3301936"/>
            <a:ext cx="1859450" cy="901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9525000" y="4064000"/>
            <a:ext cx="1805302" cy="646331"/>
          </a:xfrm>
          <a:prstGeom prst="rect">
            <a:avLst/>
          </a:prstGeom>
          <a:noFill/>
        </p:spPr>
        <p:txBody>
          <a:bodyPr wrap="none" rtlCol="0">
            <a:spAutoFit/>
          </a:bodyPr>
          <a:lstStyle/>
          <a:p>
            <a:r>
              <a:rPr kumimoji="1" lang="en-US" altLang="ja-JP" smtClean="0"/>
              <a:t>(5,5)</a:t>
            </a:r>
            <a:r>
              <a:rPr kumimoji="1" lang="ja-JP" altLang="en-US" smtClean="0"/>
              <a:t>のはず・・・。</a:t>
            </a:r>
            <a:endParaRPr kumimoji="1" lang="en-US" altLang="ja-JP" smtClean="0"/>
          </a:p>
          <a:p>
            <a:endParaRPr kumimoji="1" lang="ja-JP" altLang="en-US"/>
          </a:p>
        </p:txBody>
      </p:sp>
    </p:spTree>
    <p:extLst>
      <p:ext uri="{BB962C8B-B14F-4D97-AF65-F5344CB8AC3E}">
        <p14:creationId xmlns:p14="http://schemas.microsoft.com/office/powerpoint/2010/main" val="361348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79463" y="1039373"/>
            <a:ext cx="3865563" cy="3724405"/>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5192790" y="1039373"/>
            <a:ext cx="3661782" cy="4082323"/>
          </a:xfrm>
          <a:prstGeom prst="rect">
            <a:avLst/>
          </a:prstGeom>
          <a:ln>
            <a:solidFill>
              <a:schemeClr val="tx1"/>
            </a:solidFill>
          </a:ln>
        </p:spPr>
      </p:pic>
      <p:cxnSp>
        <p:nvCxnSpPr>
          <p:cNvPr id="6" name="直線矢印コネクタ 5"/>
          <p:cNvCxnSpPr/>
          <p:nvPr/>
        </p:nvCxnSpPr>
        <p:spPr>
          <a:xfrm flipH="1">
            <a:off x="3558672" y="3632200"/>
            <a:ext cx="789554" cy="24592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48226" y="3454400"/>
            <a:ext cx="646331" cy="369332"/>
          </a:xfrm>
          <a:prstGeom prst="rect">
            <a:avLst/>
          </a:prstGeom>
          <a:noFill/>
        </p:spPr>
        <p:txBody>
          <a:bodyPr wrap="none" rtlCol="0">
            <a:spAutoFit/>
          </a:bodyPr>
          <a:lstStyle/>
          <a:p>
            <a:r>
              <a:rPr kumimoji="1" lang="ja-JP" altLang="en-US" smtClean="0"/>
              <a:t>修正</a:t>
            </a:r>
            <a:endParaRPr kumimoji="1" lang="ja-JP" altLang="en-US"/>
          </a:p>
        </p:txBody>
      </p:sp>
      <p:cxnSp>
        <p:nvCxnSpPr>
          <p:cNvPr id="8" name="直線矢印コネクタ 7"/>
          <p:cNvCxnSpPr/>
          <p:nvPr/>
        </p:nvCxnSpPr>
        <p:spPr>
          <a:xfrm flipH="1">
            <a:off x="7777226" y="1676400"/>
            <a:ext cx="1663700" cy="19872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9440926" y="1502197"/>
            <a:ext cx="2751074" cy="369332"/>
          </a:xfrm>
          <a:prstGeom prst="rect">
            <a:avLst/>
          </a:prstGeom>
        </p:spPr>
        <p:txBody>
          <a:bodyPr wrap="none">
            <a:spAutoFit/>
          </a:bodyPr>
          <a:lstStyle/>
          <a:p>
            <a:r>
              <a:rPr lang="ja-JP" altLang="en-US" smtClean="0"/>
              <a:t>追加：射影を絶対値にする</a:t>
            </a:r>
            <a:endParaRPr lang="ja-JP" altLang="en-US"/>
          </a:p>
        </p:txBody>
      </p:sp>
      <p:cxnSp>
        <p:nvCxnSpPr>
          <p:cNvPr id="10" name="直線矢印コネクタ 9"/>
          <p:cNvCxnSpPr/>
          <p:nvPr/>
        </p:nvCxnSpPr>
        <p:spPr>
          <a:xfrm flipH="1" flipV="1">
            <a:off x="8609076" y="2362200"/>
            <a:ext cx="831850" cy="7183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555226" y="2901575"/>
            <a:ext cx="2573140" cy="646331"/>
          </a:xfrm>
          <a:prstGeom prst="rect">
            <a:avLst/>
          </a:prstGeom>
          <a:noFill/>
        </p:spPr>
        <p:txBody>
          <a:bodyPr wrap="none" rtlCol="0">
            <a:spAutoFit/>
          </a:bodyPr>
          <a:lstStyle/>
          <a:p>
            <a:r>
              <a:rPr kumimoji="1" lang="ja-JP" altLang="en-US" smtClean="0"/>
              <a:t>修正：比率計算が抜けて</a:t>
            </a:r>
            <a:endParaRPr kumimoji="1" lang="en-US" altLang="ja-JP" smtClean="0"/>
          </a:p>
          <a:p>
            <a:r>
              <a:rPr kumimoji="1" lang="ja-JP" altLang="en-US" smtClean="0"/>
              <a:t>いた。</a:t>
            </a:r>
            <a:endParaRPr kumimoji="1" lang="ja-JP" altLang="en-US"/>
          </a:p>
        </p:txBody>
      </p:sp>
      <p:sp>
        <p:nvSpPr>
          <p:cNvPr id="2" name="テキスト ボックス 1"/>
          <p:cNvSpPr txBox="1"/>
          <p:nvPr/>
        </p:nvSpPr>
        <p:spPr>
          <a:xfrm>
            <a:off x="165100" y="139700"/>
            <a:ext cx="10292754" cy="646331"/>
          </a:xfrm>
          <a:prstGeom prst="rect">
            <a:avLst/>
          </a:prstGeom>
          <a:noFill/>
        </p:spPr>
        <p:txBody>
          <a:bodyPr wrap="none" rtlCol="0">
            <a:spAutoFit/>
          </a:bodyPr>
          <a:lstStyle/>
          <a:p>
            <a:r>
              <a:rPr kumimoji="1" lang="ja-JP" altLang="en-US" smtClean="0"/>
              <a:t>・</a:t>
            </a:r>
            <a:r>
              <a:rPr kumimoji="1" lang="en-US" altLang="ja-JP" smtClean="0"/>
              <a:t>Bug</a:t>
            </a:r>
            <a:r>
              <a:rPr kumimoji="1" lang="ja-JP" altLang="en-US" smtClean="0"/>
              <a:t>を修正</a:t>
            </a:r>
            <a:endParaRPr kumimoji="1" lang="en-US" altLang="ja-JP" smtClean="0"/>
          </a:p>
          <a:p>
            <a:r>
              <a:rPr lang="ja-JP" altLang="en-US"/>
              <a:t>　</a:t>
            </a:r>
            <a:r>
              <a:rPr lang="en-US" altLang="ja-JP" smtClean="0"/>
              <a:t>F10</a:t>
            </a:r>
            <a:r>
              <a:rPr lang="ja-JP" altLang="en-US" smtClean="0"/>
              <a:t>と</a:t>
            </a:r>
            <a:r>
              <a:rPr lang="en-US" altLang="ja-JP" smtClean="0"/>
              <a:t>F11</a:t>
            </a:r>
            <a:r>
              <a:rPr lang="ja-JP" altLang="en-US"/>
              <a:t>等</a:t>
            </a:r>
            <a:r>
              <a:rPr lang="ja-JP" altLang="en-US" smtClean="0"/>
              <a:t>の</a:t>
            </a:r>
            <a:r>
              <a:rPr lang="en-US" altLang="ja-JP" smtClean="0"/>
              <a:t>program</a:t>
            </a:r>
            <a:r>
              <a:rPr lang="ja-JP" altLang="en-US" smtClean="0"/>
              <a:t>を一行ずつ動かし、変数の動きを見て想定する動きで無い場所を直していきます。</a:t>
            </a:r>
            <a:endParaRPr lang="en-US" altLang="ja-JP" smtClean="0"/>
          </a:p>
        </p:txBody>
      </p:sp>
      <p:sp>
        <p:nvSpPr>
          <p:cNvPr id="3" name="テキスト ボックス 2"/>
          <p:cNvSpPr txBox="1"/>
          <p:nvPr/>
        </p:nvSpPr>
        <p:spPr>
          <a:xfrm>
            <a:off x="279463" y="5410200"/>
            <a:ext cx="11538223" cy="1200329"/>
          </a:xfrm>
          <a:prstGeom prst="rect">
            <a:avLst/>
          </a:prstGeom>
          <a:noFill/>
        </p:spPr>
        <p:txBody>
          <a:bodyPr wrap="none" rtlCol="0">
            <a:spAutoFit/>
          </a:bodyPr>
          <a:lstStyle/>
          <a:p>
            <a:r>
              <a:rPr lang="ja-JP" altLang="en-US"/>
              <a:t>本当</a:t>
            </a:r>
            <a:r>
              <a:rPr lang="ja-JP" altLang="en-US" smtClean="0"/>
              <a:t>は、</a:t>
            </a:r>
            <a:r>
              <a:rPr lang="en-US" altLang="ja-JP" smtClean="0"/>
              <a:t>BugCheck</a:t>
            </a:r>
            <a:r>
              <a:rPr lang="ja-JP" altLang="en-US" smtClean="0"/>
              <a:t>は数十回行い、１つ１つの</a:t>
            </a:r>
            <a:r>
              <a:rPr lang="en-US" altLang="ja-JP" smtClean="0"/>
              <a:t>Error</a:t>
            </a:r>
            <a:r>
              <a:rPr lang="ja-JP" altLang="en-US" smtClean="0"/>
              <a:t>部分特定をし修正しています。うまくいきましたが、引数に入れる</a:t>
            </a:r>
            <a:r>
              <a:rPr lang="ja-JP" altLang="en-US"/>
              <a:t>値</a:t>
            </a:r>
            <a:r>
              <a:rPr lang="ja-JP" altLang="en-US" smtClean="0"/>
              <a:t>を</a:t>
            </a:r>
            <a:endParaRPr lang="en-US" altLang="ja-JP" smtClean="0"/>
          </a:p>
          <a:p>
            <a:r>
              <a:rPr kumimoji="1" lang="ja-JP" altLang="en-US"/>
              <a:t>変</a:t>
            </a:r>
            <a:r>
              <a:rPr kumimoji="1" lang="ja-JP" altLang="en-US" smtClean="0"/>
              <a:t>えてみて</a:t>
            </a:r>
            <a:r>
              <a:rPr kumimoji="1" lang="en-US" altLang="ja-JP" smtClean="0"/>
              <a:t>Test</a:t>
            </a:r>
            <a:r>
              <a:rPr kumimoji="1" lang="ja-JP" altLang="en-US" smtClean="0"/>
              <a:t>を繰り返し、予定している動きなっていたら</a:t>
            </a:r>
            <a:r>
              <a:rPr kumimoji="1" lang="en-US" altLang="ja-JP" smtClean="0"/>
              <a:t>OK</a:t>
            </a:r>
            <a:r>
              <a:rPr kumimoji="1" lang="ja-JP" altLang="en-US" smtClean="0"/>
              <a:t>です。</a:t>
            </a:r>
            <a:endParaRPr kumimoji="1" lang="en-US" altLang="ja-JP" smtClean="0"/>
          </a:p>
          <a:p>
            <a:r>
              <a:rPr kumimoji="1" lang="ja-JP" altLang="en-US" smtClean="0"/>
              <a:t>関数単位で</a:t>
            </a:r>
            <a:r>
              <a:rPr kumimoji="1" lang="en-US" altLang="ja-JP" smtClean="0"/>
              <a:t>test</a:t>
            </a:r>
            <a:r>
              <a:rPr kumimoji="1" lang="ja-JP" altLang="en-US" smtClean="0"/>
              <a:t>を繰り返すことで、この関数の信頼性が上げていくことで、品質の良い関数になるわけです。</a:t>
            </a:r>
            <a:endParaRPr kumimoji="1" lang="en-US" altLang="ja-JP" smtClean="0"/>
          </a:p>
          <a:p>
            <a:r>
              <a:rPr lang="ja-JP" altLang="en-US"/>
              <a:t>品質</a:t>
            </a:r>
            <a:r>
              <a:rPr lang="ja-JP" altLang="en-US" smtClean="0"/>
              <a:t>の悪い</a:t>
            </a:r>
            <a:r>
              <a:rPr kumimoji="1" lang="ja-JP" altLang="en-US" smtClean="0"/>
              <a:t>関数を作っていくと、どの辺り</a:t>
            </a:r>
            <a:r>
              <a:rPr lang="ja-JP" altLang="en-US" smtClean="0"/>
              <a:t>で</a:t>
            </a:r>
            <a:r>
              <a:rPr lang="en-US" altLang="ja-JP" smtClean="0"/>
              <a:t>Error</a:t>
            </a:r>
            <a:r>
              <a:rPr lang="ja-JP" altLang="en-US" smtClean="0"/>
              <a:t>が起きているのかがわかりにくくなり、時間が取られます。</a:t>
            </a:r>
            <a:endParaRPr kumimoji="1" lang="en-US" altLang="ja-JP" smtClean="0"/>
          </a:p>
        </p:txBody>
      </p:sp>
    </p:spTree>
    <p:extLst>
      <p:ext uri="{BB962C8B-B14F-4D97-AF65-F5344CB8AC3E}">
        <p14:creationId xmlns:p14="http://schemas.microsoft.com/office/powerpoint/2010/main" val="32994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044700"/>
            <a:ext cx="5240537" cy="646331"/>
          </a:xfrm>
          <a:prstGeom prst="rect">
            <a:avLst/>
          </a:prstGeom>
          <a:noFill/>
        </p:spPr>
        <p:txBody>
          <a:bodyPr wrap="none" rtlCol="0">
            <a:spAutoFit/>
          </a:bodyPr>
          <a:lstStyle/>
          <a:p>
            <a:r>
              <a:rPr kumimoji="1" lang="ja-JP" altLang="en-US" smtClean="0"/>
              <a:t>・交点取得関数を用いた、</a:t>
            </a:r>
            <a:r>
              <a:rPr kumimoji="1" lang="en-US" altLang="ja-JP" smtClean="0"/>
              <a:t>block</a:t>
            </a:r>
            <a:r>
              <a:rPr kumimoji="1" lang="ja-JP" altLang="en-US" smtClean="0"/>
              <a:t>判定用の関数を作成</a:t>
            </a:r>
            <a:endParaRPr lang="en-US" altLang="ja-JP"/>
          </a:p>
          <a:p>
            <a:r>
              <a:rPr kumimoji="1" lang="ja-JP" altLang="en-US"/>
              <a:t>　</a:t>
            </a:r>
            <a:r>
              <a:rPr kumimoji="1" lang="ja-JP" altLang="en-US" smtClean="0"/>
              <a:t>これも</a:t>
            </a:r>
            <a:r>
              <a:rPr kumimoji="1" lang="en-US" altLang="ja-JP" smtClean="0"/>
              <a:t>flowchart</a:t>
            </a:r>
            <a:r>
              <a:rPr kumimoji="1" lang="ja-JP" altLang="en-US" smtClean="0"/>
              <a:t>を元に関数を作りましょう。</a:t>
            </a:r>
            <a:endParaRPr kumimoji="1" lang="en-US" altLang="ja-JP" smtClean="0"/>
          </a:p>
        </p:txBody>
      </p:sp>
      <p:pic>
        <p:nvPicPr>
          <p:cNvPr id="2" name="図 1"/>
          <p:cNvPicPr>
            <a:picLocks noChangeAspect="1"/>
          </p:cNvPicPr>
          <p:nvPr/>
        </p:nvPicPr>
        <p:blipFill>
          <a:blip r:embed="rId2"/>
          <a:stretch>
            <a:fillRect/>
          </a:stretch>
        </p:blipFill>
        <p:spPr>
          <a:xfrm>
            <a:off x="190500" y="597416"/>
            <a:ext cx="2943225" cy="1295400"/>
          </a:xfrm>
          <a:prstGeom prst="rect">
            <a:avLst/>
          </a:prstGeom>
          <a:ln>
            <a:solidFill>
              <a:schemeClr val="tx1"/>
            </a:solidFill>
          </a:ln>
        </p:spPr>
      </p:pic>
      <p:sp>
        <p:nvSpPr>
          <p:cNvPr id="3" name="テキスト ボックス 2"/>
          <p:cNvSpPr txBox="1"/>
          <p:nvPr/>
        </p:nvSpPr>
        <p:spPr>
          <a:xfrm>
            <a:off x="88900" y="165100"/>
            <a:ext cx="5111784" cy="369332"/>
          </a:xfrm>
          <a:prstGeom prst="rect">
            <a:avLst/>
          </a:prstGeom>
          <a:noFill/>
        </p:spPr>
        <p:txBody>
          <a:bodyPr wrap="none" rtlCol="0">
            <a:spAutoFit/>
          </a:bodyPr>
          <a:lstStyle/>
          <a:p>
            <a:r>
              <a:rPr kumimoji="1" lang="en-US" altLang="ja-JP" smtClean="0"/>
              <a:t>test</a:t>
            </a:r>
            <a:r>
              <a:rPr kumimoji="1" lang="ja-JP" altLang="en-US" smtClean="0"/>
              <a:t>終了したので、</a:t>
            </a:r>
            <a:r>
              <a:rPr kumimoji="1" lang="en-US" altLang="ja-JP" smtClean="0"/>
              <a:t>test</a:t>
            </a:r>
            <a:r>
              <a:rPr kumimoji="1" lang="ja-JP" altLang="en-US" smtClean="0"/>
              <a:t>用の命令は破棄しましょう。</a:t>
            </a:r>
            <a:endParaRPr kumimoji="1" lang="en-US" altLang="ja-JP" smtClean="0"/>
          </a:p>
        </p:txBody>
      </p:sp>
      <p:cxnSp>
        <p:nvCxnSpPr>
          <p:cNvPr id="6" name="直線矢印コネクタ 5"/>
          <p:cNvCxnSpPr/>
          <p:nvPr/>
        </p:nvCxnSpPr>
        <p:spPr>
          <a:xfrm flipH="1">
            <a:off x="3256026" y="724932"/>
            <a:ext cx="1663700" cy="19872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919726" y="534432"/>
            <a:ext cx="3087705" cy="369332"/>
          </a:xfrm>
          <a:prstGeom prst="rect">
            <a:avLst/>
          </a:prstGeom>
          <a:noFill/>
        </p:spPr>
        <p:txBody>
          <a:bodyPr wrap="none" rtlCol="0">
            <a:spAutoFit/>
          </a:bodyPr>
          <a:lstStyle/>
          <a:p>
            <a:r>
              <a:rPr kumimoji="1" lang="ja-JP" altLang="en-US" smtClean="0"/>
              <a:t>削除：青い部分を削除します。</a:t>
            </a:r>
            <a:endParaRPr kumimoji="1" lang="ja-JP" altLang="en-US"/>
          </a:p>
        </p:txBody>
      </p:sp>
      <p:pic>
        <p:nvPicPr>
          <p:cNvPr id="8" name="図 7"/>
          <p:cNvPicPr>
            <a:picLocks noChangeAspect="1"/>
          </p:cNvPicPr>
          <p:nvPr/>
        </p:nvPicPr>
        <p:blipFill>
          <a:blip r:embed="rId3"/>
          <a:stretch>
            <a:fillRect/>
          </a:stretch>
        </p:blipFill>
        <p:spPr>
          <a:xfrm>
            <a:off x="190500" y="3070052"/>
            <a:ext cx="5072084" cy="2287885"/>
          </a:xfrm>
          <a:prstGeom prst="rect">
            <a:avLst/>
          </a:prstGeom>
          <a:ln>
            <a:solidFill>
              <a:schemeClr val="tx1"/>
            </a:solidFill>
          </a:ln>
        </p:spPr>
      </p:pic>
      <p:cxnSp>
        <p:nvCxnSpPr>
          <p:cNvPr id="9" name="直線矢印コネクタ 8"/>
          <p:cNvCxnSpPr>
            <a:stCxn id="12" idx="1"/>
          </p:cNvCxnSpPr>
          <p:nvPr/>
        </p:nvCxnSpPr>
        <p:spPr>
          <a:xfrm flipH="1">
            <a:off x="4390687" y="3574197"/>
            <a:ext cx="1565613" cy="19435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956300" y="3389531"/>
            <a:ext cx="3488904" cy="369332"/>
          </a:xfrm>
          <a:prstGeom prst="rect">
            <a:avLst/>
          </a:prstGeom>
          <a:noFill/>
        </p:spPr>
        <p:txBody>
          <a:bodyPr wrap="none" rtlCol="0">
            <a:spAutoFit/>
          </a:bodyPr>
          <a:lstStyle/>
          <a:p>
            <a:r>
              <a:rPr kumimoji="1" lang="ja-JP" altLang="en-US" smtClean="0"/>
              <a:t>追加：主人公と壁の</a:t>
            </a:r>
            <a:r>
              <a:rPr kumimoji="1" lang="en-US" altLang="ja-JP" smtClean="0"/>
              <a:t>prototype</a:t>
            </a:r>
            <a:r>
              <a:rPr kumimoji="1" lang="ja-JP" altLang="en-US" smtClean="0"/>
              <a:t>宣言</a:t>
            </a:r>
            <a:endParaRPr kumimoji="1" lang="ja-JP" altLang="en-US"/>
          </a:p>
        </p:txBody>
      </p:sp>
      <p:sp>
        <p:nvSpPr>
          <p:cNvPr id="13" name="正方形/長方形 12"/>
          <p:cNvSpPr/>
          <p:nvPr/>
        </p:nvSpPr>
        <p:spPr>
          <a:xfrm>
            <a:off x="190500" y="2691031"/>
            <a:ext cx="1194558" cy="369332"/>
          </a:xfrm>
          <a:prstGeom prst="rect">
            <a:avLst/>
          </a:prstGeom>
        </p:spPr>
        <p:txBody>
          <a:bodyPr wrap="none">
            <a:spAutoFit/>
          </a:bodyPr>
          <a:lstStyle/>
          <a:p>
            <a:r>
              <a:rPr lang="ja-JP" altLang="en-US"/>
              <a:t>ObjBlock.h</a:t>
            </a:r>
          </a:p>
        </p:txBody>
      </p:sp>
    </p:spTree>
    <p:extLst>
      <p:ext uri="{BB962C8B-B14F-4D97-AF65-F5344CB8AC3E}">
        <p14:creationId xmlns:p14="http://schemas.microsoft.com/office/powerpoint/2010/main" val="2229792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049546" cy="646331"/>
          </a:xfrm>
          <a:prstGeom prst="rect">
            <a:avLst/>
          </a:prstGeom>
          <a:noFill/>
        </p:spPr>
        <p:txBody>
          <a:bodyPr wrap="none" rtlCol="0">
            <a:spAutoFit/>
          </a:bodyPr>
          <a:lstStyle/>
          <a:p>
            <a:r>
              <a:rPr kumimoji="1" lang="ja-JP" altLang="en-US" smtClean="0"/>
              <a:t>・関数を作成する</a:t>
            </a:r>
            <a:endParaRPr kumimoji="1" lang="en-US" altLang="ja-JP" smtClean="0"/>
          </a:p>
          <a:p>
            <a:r>
              <a:rPr lang="ja-JP" altLang="en-US"/>
              <a:t>　別</a:t>
            </a:r>
            <a:r>
              <a:rPr lang="ja-JP" altLang="en-US" smtClean="0"/>
              <a:t>に主人公専用と言う訳では無いが、主人公にか対応するつもりはないので主人公と明記してみた。</a:t>
            </a:r>
            <a:endParaRPr kumimoji="1" lang="ja-JP" altLang="en-US"/>
          </a:p>
        </p:txBody>
      </p:sp>
      <p:pic>
        <p:nvPicPr>
          <p:cNvPr id="5" name="図 4"/>
          <p:cNvPicPr>
            <a:picLocks noChangeAspect="1"/>
          </p:cNvPicPr>
          <p:nvPr/>
        </p:nvPicPr>
        <p:blipFill>
          <a:blip r:embed="rId2"/>
          <a:stretch>
            <a:fillRect/>
          </a:stretch>
        </p:blipFill>
        <p:spPr>
          <a:xfrm>
            <a:off x="159061" y="1029732"/>
            <a:ext cx="6095209" cy="3885168"/>
          </a:xfrm>
          <a:prstGeom prst="rect">
            <a:avLst/>
          </a:prstGeom>
          <a:ln>
            <a:solidFill>
              <a:schemeClr val="tx1"/>
            </a:solidFill>
          </a:ln>
        </p:spPr>
      </p:pic>
      <p:cxnSp>
        <p:nvCxnSpPr>
          <p:cNvPr id="6" name="直線矢印コネクタ 5"/>
          <p:cNvCxnSpPr/>
          <p:nvPr/>
        </p:nvCxnSpPr>
        <p:spPr>
          <a:xfrm flipH="1">
            <a:off x="5499100" y="1308100"/>
            <a:ext cx="1562100" cy="4429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0" y="735399"/>
            <a:ext cx="1414170" cy="369332"/>
          </a:xfrm>
          <a:prstGeom prst="rect">
            <a:avLst/>
          </a:prstGeom>
        </p:spPr>
        <p:txBody>
          <a:bodyPr wrap="none">
            <a:spAutoFit/>
          </a:bodyPr>
          <a:lstStyle/>
          <a:p>
            <a:r>
              <a:rPr lang="ja-JP" altLang="en-US"/>
              <a:t>ObjBlock</a:t>
            </a:r>
            <a:r>
              <a:rPr lang="ja-JP" altLang="en-US" smtClean="0"/>
              <a:t>.</a:t>
            </a:r>
            <a:r>
              <a:rPr lang="en-US" altLang="ja-JP" smtClean="0"/>
              <a:t>cpp</a:t>
            </a:r>
            <a:endParaRPr lang="ja-JP" altLang="en-US"/>
          </a:p>
        </p:txBody>
      </p:sp>
      <p:sp>
        <p:nvSpPr>
          <p:cNvPr id="9" name="テキスト ボックス 8"/>
          <p:cNvSpPr txBox="1"/>
          <p:nvPr/>
        </p:nvSpPr>
        <p:spPr>
          <a:xfrm>
            <a:off x="7162800" y="1104731"/>
            <a:ext cx="4184159" cy="646331"/>
          </a:xfrm>
          <a:prstGeom prst="rect">
            <a:avLst/>
          </a:prstGeom>
          <a:noFill/>
        </p:spPr>
        <p:txBody>
          <a:bodyPr wrap="none" rtlCol="0">
            <a:spAutoFit/>
          </a:bodyPr>
          <a:lstStyle/>
          <a:p>
            <a:r>
              <a:rPr kumimoji="1" lang="ja-JP" altLang="en-US" smtClean="0"/>
              <a:t>主人公と壁との交差判定関数の皮を先に</a:t>
            </a:r>
            <a:endParaRPr kumimoji="1" lang="en-US" altLang="ja-JP" smtClean="0"/>
          </a:p>
          <a:p>
            <a:r>
              <a:rPr lang="ja-JP" altLang="en-US" smtClean="0"/>
              <a:t>作りました</a:t>
            </a:r>
            <a:r>
              <a:rPr lang="ja-JP" altLang="en-US"/>
              <a:t>。</a:t>
            </a:r>
            <a:endParaRPr kumimoji="1" lang="ja-JP" altLang="en-US"/>
          </a:p>
        </p:txBody>
      </p:sp>
    </p:spTree>
    <p:extLst>
      <p:ext uri="{BB962C8B-B14F-4D97-AF65-F5344CB8AC3E}">
        <p14:creationId xmlns:p14="http://schemas.microsoft.com/office/powerpoint/2010/main" val="3327829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261872" cy="2031325"/>
          </a:xfrm>
          <a:prstGeom prst="rect">
            <a:avLst/>
          </a:prstGeom>
          <a:noFill/>
        </p:spPr>
        <p:txBody>
          <a:bodyPr wrap="none" rtlCol="0">
            <a:spAutoFit/>
          </a:bodyPr>
          <a:lstStyle/>
          <a:p>
            <a:r>
              <a:rPr kumimoji="1" lang="ja-JP" altLang="en-US" smtClean="0"/>
              <a:t>・中身を書く</a:t>
            </a:r>
            <a:endParaRPr kumimoji="1" lang="en-US" altLang="ja-JP" smtClean="0"/>
          </a:p>
          <a:p>
            <a:r>
              <a:rPr lang="en-US" altLang="ja-JP" smtClean="0"/>
              <a:t>Flowchart</a:t>
            </a:r>
            <a:r>
              <a:rPr lang="ja-JP" altLang="en-US" smtClean="0"/>
              <a:t>を元に書いてみました。</a:t>
            </a:r>
            <a:endParaRPr lang="en-US" altLang="ja-JP" smtClean="0"/>
          </a:p>
          <a:p>
            <a:r>
              <a:rPr kumimoji="1" lang="ja-JP" altLang="en-US" smtClean="0"/>
              <a:t>先に</a:t>
            </a:r>
            <a:r>
              <a:rPr kumimoji="1" lang="en-US" altLang="ja-JP" smtClean="0"/>
              <a:t>comment</a:t>
            </a:r>
            <a:r>
              <a:rPr kumimoji="1" lang="ja-JP" altLang="en-US" smtClean="0"/>
              <a:t>を書いてから、手順に沿って</a:t>
            </a:r>
            <a:endParaRPr kumimoji="1" lang="en-US" altLang="ja-JP" smtClean="0"/>
          </a:p>
          <a:p>
            <a:r>
              <a:rPr lang="en-US" altLang="ja-JP" smtClean="0"/>
              <a:t>Program</a:t>
            </a:r>
            <a:r>
              <a:rPr lang="ja-JP" altLang="en-US" smtClean="0"/>
              <a:t>を記入しました。</a:t>
            </a:r>
            <a:endParaRPr lang="en-US" altLang="ja-JP" smtClean="0"/>
          </a:p>
          <a:p>
            <a:endParaRPr kumimoji="1" lang="en-US" altLang="ja-JP"/>
          </a:p>
          <a:p>
            <a:r>
              <a:rPr kumimoji="1" lang="ja-JP" altLang="en-US" smtClean="0"/>
              <a:t>続いて、単体</a:t>
            </a:r>
            <a:r>
              <a:rPr lang="ja-JP" altLang="en-US" smtClean="0"/>
              <a:t>で</a:t>
            </a:r>
            <a:r>
              <a:rPr lang="en-US" altLang="ja-JP" smtClean="0"/>
              <a:t>Test</a:t>
            </a:r>
            <a:r>
              <a:rPr lang="ja-JP" altLang="en-US" smtClean="0"/>
              <a:t>を行い信頼性を上げて</a:t>
            </a:r>
            <a:endParaRPr lang="en-US" altLang="ja-JP" smtClean="0"/>
          </a:p>
          <a:p>
            <a:r>
              <a:rPr lang="ja-JP" altLang="en-US" smtClean="0"/>
              <a:t>いきましょう。</a:t>
            </a:r>
            <a:endParaRPr lang="en-US" altLang="ja-JP" smtClean="0"/>
          </a:p>
        </p:txBody>
      </p:sp>
      <p:pic>
        <p:nvPicPr>
          <p:cNvPr id="2" name="図 1"/>
          <p:cNvPicPr>
            <a:picLocks noChangeAspect="1"/>
          </p:cNvPicPr>
          <p:nvPr/>
        </p:nvPicPr>
        <p:blipFill>
          <a:blip r:embed="rId2"/>
          <a:stretch>
            <a:fillRect/>
          </a:stretch>
        </p:blipFill>
        <p:spPr>
          <a:xfrm>
            <a:off x="5283200" y="0"/>
            <a:ext cx="6832600" cy="6858000"/>
          </a:xfrm>
          <a:prstGeom prst="rect">
            <a:avLst/>
          </a:prstGeom>
          <a:ln>
            <a:solidFill>
              <a:schemeClr val="tx1"/>
            </a:solidFill>
          </a:ln>
        </p:spPr>
      </p:pic>
      <p:sp>
        <p:nvSpPr>
          <p:cNvPr id="3" name="テキスト ボックス 2"/>
          <p:cNvSpPr txBox="1"/>
          <p:nvPr/>
        </p:nvSpPr>
        <p:spPr>
          <a:xfrm>
            <a:off x="0" y="3429000"/>
            <a:ext cx="5033301" cy="923330"/>
          </a:xfrm>
          <a:prstGeom prst="rect">
            <a:avLst/>
          </a:prstGeom>
          <a:noFill/>
        </p:spPr>
        <p:txBody>
          <a:bodyPr wrap="none" rtlCol="0">
            <a:spAutoFit/>
          </a:bodyPr>
          <a:lstStyle/>
          <a:p>
            <a:r>
              <a:rPr lang="en-US" altLang="ja-JP" smtClean="0"/>
              <a:t>1</a:t>
            </a:r>
            <a:r>
              <a:rPr lang="ja-JP" altLang="en-US" smtClean="0"/>
              <a:t>回で</a:t>
            </a:r>
            <a:r>
              <a:rPr lang="en-US" altLang="ja-JP" smtClean="0"/>
              <a:t>100</a:t>
            </a:r>
            <a:r>
              <a:rPr kumimoji="1" lang="ja-JP" altLang="en-US" smtClean="0"/>
              <a:t>％動作する</a:t>
            </a:r>
            <a:r>
              <a:rPr kumimoji="1" lang="en-US" altLang="ja-JP" smtClean="0"/>
              <a:t>program</a:t>
            </a:r>
            <a:r>
              <a:rPr kumimoji="1" lang="ja-JP" altLang="en-US" smtClean="0"/>
              <a:t>は人間には作れない</a:t>
            </a:r>
            <a:endParaRPr kumimoji="1" lang="en-US" altLang="ja-JP" smtClean="0"/>
          </a:p>
          <a:p>
            <a:r>
              <a:rPr lang="ja-JP" altLang="en-US" smtClean="0"/>
              <a:t>だから、何度も</a:t>
            </a:r>
            <a:r>
              <a:rPr lang="en-US" altLang="ja-JP" smtClean="0"/>
              <a:t>Test</a:t>
            </a:r>
            <a:r>
              <a:rPr lang="ja-JP" altLang="en-US" smtClean="0"/>
              <a:t>を行い</a:t>
            </a:r>
            <a:r>
              <a:rPr lang="en-US" altLang="ja-JP" smtClean="0"/>
              <a:t>100</a:t>
            </a:r>
            <a:r>
              <a:rPr lang="ja-JP" altLang="en-US" smtClean="0"/>
              <a:t>％信頼に値する</a:t>
            </a:r>
            <a:r>
              <a:rPr lang="en-US" altLang="ja-JP" smtClean="0"/>
              <a:t>prog</a:t>
            </a:r>
          </a:p>
          <a:p>
            <a:r>
              <a:rPr lang="en-US" altLang="ja-JP" smtClean="0"/>
              <a:t>ram</a:t>
            </a:r>
            <a:r>
              <a:rPr lang="ja-JP" altLang="en-US" smtClean="0"/>
              <a:t>を作るのです。</a:t>
            </a:r>
            <a:endParaRPr kumimoji="1" lang="ja-JP" altLang="en-US"/>
          </a:p>
        </p:txBody>
      </p:sp>
    </p:spTree>
    <p:extLst>
      <p:ext uri="{BB962C8B-B14F-4D97-AF65-F5344CB8AC3E}">
        <p14:creationId xmlns:p14="http://schemas.microsoft.com/office/powerpoint/2010/main" val="250560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656065" cy="646331"/>
          </a:xfrm>
          <a:prstGeom prst="rect">
            <a:avLst/>
          </a:prstGeom>
          <a:noFill/>
        </p:spPr>
        <p:txBody>
          <a:bodyPr wrap="none" rtlCol="0">
            <a:spAutoFit/>
          </a:bodyPr>
          <a:lstStyle/>
          <a:p>
            <a:r>
              <a:rPr kumimoji="1" lang="ja-JP" altLang="en-US" smtClean="0"/>
              <a:t>・</a:t>
            </a:r>
            <a:r>
              <a:rPr kumimoji="1" lang="en-US" altLang="ja-JP" smtClean="0"/>
              <a:t>test</a:t>
            </a:r>
            <a:r>
              <a:rPr kumimoji="1" lang="ja-JP" altLang="en-US" smtClean="0"/>
              <a:t>を追加して確認</a:t>
            </a:r>
            <a:endParaRPr kumimoji="1" lang="en-US" altLang="ja-JP" smtClean="0"/>
          </a:p>
          <a:p>
            <a:r>
              <a:rPr lang="ja-JP" altLang="en-US"/>
              <a:t>　</a:t>
            </a:r>
            <a:r>
              <a:rPr lang="en-US" altLang="ja-JP" smtClean="0"/>
              <a:t>test</a:t>
            </a:r>
            <a:r>
              <a:rPr lang="ja-JP" altLang="en-US" smtClean="0"/>
              <a:t>用の</a:t>
            </a:r>
            <a:r>
              <a:rPr lang="en-US" altLang="ja-JP" smtClean="0"/>
              <a:t>program</a:t>
            </a:r>
            <a:r>
              <a:rPr lang="ja-JP" altLang="en-US" smtClean="0"/>
              <a:t>を追加しましょう。</a:t>
            </a:r>
            <a:endParaRPr kumimoji="1" lang="ja-JP" altLang="en-US"/>
          </a:p>
        </p:txBody>
      </p:sp>
      <p:pic>
        <p:nvPicPr>
          <p:cNvPr id="5" name="図 4"/>
          <p:cNvPicPr>
            <a:picLocks noChangeAspect="1"/>
          </p:cNvPicPr>
          <p:nvPr/>
        </p:nvPicPr>
        <p:blipFill>
          <a:blip r:embed="rId2"/>
          <a:stretch>
            <a:fillRect/>
          </a:stretch>
        </p:blipFill>
        <p:spPr>
          <a:xfrm>
            <a:off x="139700" y="708024"/>
            <a:ext cx="4584700" cy="4011613"/>
          </a:xfrm>
          <a:prstGeom prst="rect">
            <a:avLst/>
          </a:prstGeom>
          <a:ln>
            <a:solidFill>
              <a:schemeClr val="tx1"/>
            </a:solidFill>
          </a:ln>
        </p:spPr>
      </p:pic>
      <p:sp>
        <p:nvSpPr>
          <p:cNvPr id="6" name="テキスト ボックス 5"/>
          <p:cNvSpPr txBox="1"/>
          <p:nvPr/>
        </p:nvSpPr>
        <p:spPr>
          <a:xfrm>
            <a:off x="4876800" y="708024"/>
            <a:ext cx="6251520" cy="923330"/>
          </a:xfrm>
          <a:prstGeom prst="rect">
            <a:avLst/>
          </a:prstGeom>
          <a:noFill/>
        </p:spPr>
        <p:txBody>
          <a:bodyPr wrap="none" rtlCol="0">
            <a:spAutoFit/>
          </a:bodyPr>
          <a:lstStyle/>
          <a:p>
            <a:r>
              <a:rPr kumimoji="1" lang="ja-JP" altLang="en-US" smtClean="0"/>
              <a:t>主人公の位置</a:t>
            </a:r>
            <a:r>
              <a:rPr kumimoji="1" lang="en-US" altLang="ja-JP" smtClean="0"/>
              <a:t>+scroll</a:t>
            </a:r>
            <a:r>
              <a:rPr kumimoji="1" lang="ja-JP" altLang="en-US" smtClean="0"/>
              <a:t>量から、</a:t>
            </a:r>
            <a:r>
              <a:rPr kumimoji="1" lang="en-US" altLang="ja-JP" smtClean="0"/>
              <a:t>block</a:t>
            </a:r>
            <a:r>
              <a:rPr kumimoji="1" lang="ja-JP" altLang="en-US" smtClean="0"/>
              <a:t>の交差判定を行っています。</a:t>
            </a:r>
            <a:endParaRPr kumimoji="1" lang="en-US" altLang="ja-JP" smtClean="0"/>
          </a:p>
          <a:p>
            <a:r>
              <a:rPr lang="en-US" altLang="ja-JP" smtClean="0"/>
              <a:t>BreakPoint</a:t>
            </a:r>
            <a:r>
              <a:rPr lang="ja-JP" altLang="en-US" smtClean="0"/>
              <a:t>を置いて、予定していた値が取れてるかどうかを</a:t>
            </a:r>
            <a:r>
              <a:rPr lang="en-US" altLang="ja-JP" smtClean="0"/>
              <a:t>che</a:t>
            </a:r>
          </a:p>
          <a:p>
            <a:r>
              <a:rPr lang="en-US" altLang="ja-JP" smtClean="0"/>
              <a:t>ck</a:t>
            </a:r>
            <a:r>
              <a:rPr lang="ja-JP" altLang="en-US" smtClean="0"/>
              <a:t>しましょう。</a:t>
            </a:r>
            <a:endParaRPr kumimoji="1" lang="ja-JP" altLang="en-US"/>
          </a:p>
        </p:txBody>
      </p:sp>
      <p:sp>
        <p:nvSpPr>
          <p:cNvPr id="7" name="テキスト ボックス 6"/>
          <p:cNvSpPr txBox="1"/>
          <p:nvPr/>
        </p:nvSpPr>
        <p:spPr>
          <a:xfrm>
            <a:off x="139700" y="4953000"/>
            <a:ext cx="7129196" cy="369332"/>
          </a:xfrm>
          <a:prstGeom prst="rect">
            <a:avLst/>
          </a:prstGeom>
          <a:noFill/>
        </p:spPr>
        <p:txBody>
          <a:bodyPr wrap="none" rtlCol="0">
            <a:spAutoFit/>
          </a:bodyPr>
          <a:lstStyle/>
          <a:p>
            <a:r>
              <a:rPr lang="ja-JP" altLang="en-US"/>
              <a:t>実行</a:t>
            </a:r>
            <a:r>
              <a:rPr lang="ja-JP" altLang="en-US" smtClean="0"/>
              <a:t>してみると、交点が取得してるのに戻り値の値が</a:t>
            </a:r>
            <a:r>
              <a:rPr lang="en-US" altLang="ja-JP" smtClean="0"/>
              <a:t>false</a:t>
            </a:r>
            <a:r>
              <a:rPr lang="ja-JP" altLang="en-US" smtClean="0"/>
              <a:t>になっている。</a:t>
            </a:r>
            <a:endParaRPr kumimoji="1" lang="ja-JP" altLang="en-US"/>
          </a:p>
        </p:txBody>
      </p:sp>
    </p:spTree>
    <p:extLst>
      <p:ext uri="{BB962C8B-B14F-4D97-AF65-F5344CB8AC3E}">
        <p14:creationId xmlns:p14="http://schemas.microsoft.com/office/powerpoint/2010/main" val="368006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61747" cy="369332"/>
          </a:xfrm>
          <a:prstGeom prst="rect">
            <a:avLst/>
          </a:prstGeom>
          <a:noFill/>
        </p:spPr>
        <p:txBody>
          <a:bodyPr wrap="none" rtlCol="0">
            <a:spAutoFit/>
          </a:bodyPr>
          <a:lstStyle/>
          <a:p>
            <a:r>
              <a:rPr kumimoji="1" lang="ja-JP" altLang="en-US" smtClean="0"/>
              <a:t>・修正</a:t>
            </a:r>
            <a:endParaRPr kumimoji="1" lang="ja-JP" altLang="en-US"/>
          </a:p>
        </p:txBody>
      </p:sp>
      <p:pic>
        <p:nvPicPr>
          <p:cNvPr id="5" name="図 4"/>
          <p:cNvPicPr>
            <a:picLocks noChangeAspect="1"/>
          </p:cNvPicPr>
          <p:nvPr/>
        </p:nvPicPr>
        <p:blipFill>
          <a:blip r:embed="rId2"/>
          <a:stretch>
            <a:fillRect/>
          </a:stretch>
        </p:blipFill>
        <p:spPr>
          <a:xfrm>
            <a:off x="917574" y="0"/>
            <a:ext cx="6054725" cy="6858000"/>
          </a:xfrm>
          <a:prstGeom prst="rect">
            <a:avLst/>
          </a:prstGeom>
          <a:ln>
            <a:solidFill>
              <a:schemeClr val="tx1"/>
            </a:solidFill>
          </a:ln>
        </p:spPr>
      </p:pic>
      <p:cxnSp>
        <p:nvCxnSpPr>
          <p:cNvPr id="6" name="直線矢印コネクタ 5"/>
          <p:cNvCxnSpPr/>
          <p:nvPr/>
        </p:nvCxnSpPr>
        <p:spPr>
          <a:xfrm flipH="1">
            <a:off x="3733800" y="184666"/>
            <a:ext cx="35052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239000" y="46166"/>
            <a:ext cx="3070071" cy="646331"/>
          </a:xfrm>
          <a:prstGeom prst="rect">
            <a:avLst/>
          </a:prstGeom>
          <a:noFill/>
        </p:spPr>
        <p:txBody>
          <a:bodyPr wrap="none" rtlCol="0">
            <a:spAutoFit/>
          </a:bodyPr>
          <a:lstStyle/>
          <a:p>
            <a:r>
              <a:rPr kumimoji="1" lang="ja-JP" altLang="en-US" smtClean="0"/>
              <a:t>変更：交点確認用の変数名が</a:t>
            </a:r>
            <a:endParaRPr kumimoji="1" lang="en-US" altLang="ja-JP" smtClean="0"/>
          </a:p>
          <a:p>
            <a:r>
              <a:rPr lang="en-US" altLang="ja-JP" smtClean="0"/>
              <a:t>Local</a:t>
            </a:r>
            <a:r>
              <a:rPr lang="ja-JP" altLang="en-US"/>
              <a:t>変数名</a:t>
            </a:r>
            <a:r>
              <a:rPr lang="ja-JP" altLang="en-US" smtClean="0"/>
              <a:t>とかぶっていた</a:t>
            </a:r>
            <a:endParaRPr kumimoji="1" lang="ja-JP" altLang="en-US"/>
          </a:p>
        </p:txBody>
      </p:sp>
      <p:cxnSp>
        <p:nvCxnSpPr>
          <p:cNvPr id="9" name="直線矢印コネクタ 8"/>
          <p:cNvCxnSpPr/>
          <p:nvPr/>
        </p:nvCxnSpPr>
        <p:spPr>
          <a:xfrm flipH="1">
            <a:off x="3733800" y="5518666"/>
            <a:ext cx="35052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239000" y="5334000"/>
            <a:ext cx="1915909" cy="369332"/>
          </a:xfrm>
          <a:prstGeom prst="rect">
            <a:avLst/>
          </a:prstGeom>
          <a:noFill/>
        </p:spPr>
        <p:txBody>
          <a:bodyPr wrap="none" rtlCol="0">
            <a:spAutoFit/>
          </a:bodyPr>
          <a:lstStyle/>
          <a:p>
            <a:r>
              <a:rPr kumimoji="1" lang="ja-JP" altLang="en-US" smtClean="0"/>
              <a:t>変更：変数名変更</a:t>
            </a:r>
            <a:endParaRPr kumimoji="1" lang="ja-JP" altLang="en-US"/>
          </a:p>
        </p:txBody>
      </p:sp>
      <p:cxnSp>
        <p:nvCxnSpPr>
          <p:cNvPr id="12" name="直線矢印コネクタ 11"/>
          <p:cNvCxnSpPr>
            <a:stCxn id="13" idx="1"/>
          </p:cNvCxnSpPr>
          <p:nvPr/>
        </p:nvCxnSpPr>
        <p:spPr>
          <a:xfrm flipH="1" flipV="1">
            <a:off x="2057400" y="6661666"/>
            <a:ext cx="5156200" cy="116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213600" y="6488668"/>
            <a:ext cx="1915909" cy="369332"/>
          </a:xfrm>
          <a:prstGeom prst="rect">
            <a:avLst/>
          </a:prstGeom>
          <a:noFill/>
        </p:spPr>
        <p:txBody>
          <a:bodyPr wrap="none" rtlCol="0">
            <a:spAutoFit/>
          </a:bodyPr>
          <a:lstStyle/>
          <a:p>
            <a:r>
              <a:rPr kumimoji="1" lang="ja-JP" altLang="en-US" smtClean="0"/>
              <a:t>変更：変数名変更</a:t>
            </a:r>
            <a:endParaRPr kumimoji="1" lang="ja-JP" altLang="en-US"/>
          </a:p>
        </p:txBody>
      </p:sp>
    </p:spTree>
    <p:extLst>
      <p:ext uri="{BB962C8B-B14F-4D97-AF65-F5344CB8AC3E}">
        <p14:creationId xmlns:p14="http://schemas.microsoft.com/office/powerpoint/2010/main" val="2967736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77800" y="0"/>
            <a:ext cx="11538736" cy="923330"/>
          </a:xfrm>
          <a:prstGeom prst="rect">
            <a:avLst/>
          </a:prstGeom>
          <a:noFill/>
        </p:spPr>
        <p:txBody>
          <a:bodyPr wrap="none" rtlCol="0">
            <a:spAutoFit/>
          </a:bodyPr>
          <a:lstStyle/>
          <a:p>
            <a:r>
              <a:rPr kumimoji="1" lang="ja-JP" altLang="en-US" smtClean="0"/>
              <a:t>・交点がとれてるかさらに交点に何かを描画して確認する</a:t>
            </a:r>
            <a:endParaRPr kumimoji="1" lang="en-US" altLang="ja-JP" smtClean="0"/>
          </a:p>
          <a:p>
            <a:r>
              <a:rPr lang="ja-JP" altLang="en-US"/>
              <a:t>　</a:t>
            </a:r>
            <a:r>
              <a:rPr lang="ja-JP" altLang="en-US" smtClean="0"/>
              <a:t>交点が取れたらと言って完成という訳でないです。本当にうまくいってるかどうか、交点を描画してみて正しいかどうか</a:t>
            </a:r>
            <a:endParaRPr lang="en-US" altLang="ja-JP" smtClean="0"/>
          </a:p>
          <a:p>
            <a:r>
              <a:rPr kumimoji="1" lang="ja-JP" altLang="en-US" smtClean="0"/>
              <a:t>さらに確認してみましょう。</a:t>
            </a:r>
            <a:endParaRPr kumimoji="1" lang="ja-JP" altLang="en-US"/>
          </a:p>
        </p:txBody>
      </p:sp>
      <p:pic>
        <p:nvPicPr>
          <p:cNvPr id="2" name="図 1"/>
          <p:cNvPicPr>
            <a:picLocks noChangeAspect="1"/>
          </p:cNvPicPr>
          <p:nvPr/>
        </p:nvPicPr>
        <p:blipFill>
          <a:blip r:embed="rId2"/>
          <a:stretch>
            <a:fillRect/>
          </a:stretch>
        </p:blipFill>
        <p:spPr>
          <a:xfrm>
            <a:off x="177799" y="1368424"/>
            <a:ext cx="5314097" cy="1501775"/>
          </a:xfrm>
          <a:prstGeom prst="rect">
            <a:avLst/>
          </a:prstGeom>
          <a:ln>
            <a:solidFill>
              <a:schemeClr val="tx1"/>
            </a:solidFill>
          </a:ln>
        </p:spPr>
      </p:pic>
      <p:sp>
        <p:nvSpPr>
          <p:cNvPr id="3" name="正方形/長方形 2"/>
          <p:cNvSpPr/>
          <p:nvPr/>
        </p:nvSpPr>
        <p:spPr>
          <a:xfrm>
            <a:off x="177799" y="1006217"/>
            <a:ext cx="1194558" cy="369332"/>
          </a:xfrm>
          <a:prstGeom prst="rect">
            <a:avLst/>
          </a:prstGeom>
        </p:spPr>
        <p:txBody>
          <a:bodyPr wrap="none">
            <a:spAutoFit/>
          </a:bodyPr>
          <a:lstStyle/>
          <a:p>
            <a:r>
              <a:rPr lang="ja-JP" altLang="en-US"/>
              <a:t>ObjBlock.h</a:t>
            </a:r>
          </a:p>
        </p:txBody>
      </p:sp>
      <p:cxnSp>
        <p:nvCxnSpPr>
          <p:cNvPr id="5" name="直線矢印コネクタ 4"/>
          <p:cNvCxnSpPr/>
          <p:nvPr/>
        </p:nvCxnSpPr>
        <p:spPr>
          <a:xfrm flipH="1">
            <a:off x="3739297" y="1282441"/>
            <a:ext cx="1310833" cy="123902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066448" y="999092"/>
            <a:ext cx="646331" cy="369332"/>
          </a:xfrm>
          <a:prstGeom prst="rect">
            <a:avLst/>
          </a:prstGeom>
          <a:noFill/>
        </p:spPr>
        <p:txBody>
          <a:bodyPr wrap="none" rtlCol="0">
            <a:spAutoFit/>
          </a:bodyPr>
          <a:lstStyle/>
          <a:p>
            <a:r>
              <a:rPr kumimoji="1" lang="ja-JP" altLang="en-US" smtClean="0"/>
              <a:t>追加</a:t>
            </a:r>
            <a:endParaRPr kumimoji="1" lang="ja-JP" altLang="en-US"/>
          </a:p>
        </p:txBody>
      </p:sp>
      <p:pic>
        <p:nvPicPr>
          <p:cNvPr id="8" name="図 7"/>
          <p:cNvPicPr>
            <a:picLocks noChangeAspect="1"/>
          </p:cNvPicPr>
          <p:nvPr/>
        </p:nvPicPr>
        <p:blipFill>
          <a:blip r:embed="rId3"/>
          <a:stretch>
            <a:fillRect/>
          </a:stretch>
        </p:blipFill>
        <p:spPr>
          <a:xfrm>
            <a:off x="177799" y="3315293"/>
            <a:ext cx="5314097" cy="3307472"/>
          </a:xfrm>
          <a:prstGeom prst="rect">
            <a:avLst/>
          </a:prstGeom>
          <a:ln>
            <a:solidFill>
              <a:schemeClr val="tx1"/>
            </a:solidFill>
          </a:ln>
        </p:spPr>
      </p:pic>
      <p:sp>
        <p:nvSpPr>
          <p:cNvPr id="9" name="正方形/長方形 8"/>
          <p:cNvSpPr/>
          <p:nvPr/>
        </p:nvSpPr>
        <p:spPr>
          <a:xfrm>
            <a:off x="177799" y="2956182"/>
            <a:ext cx="1414170" cy="369332"/>
          </a:xfrm>
          <a:prstGeom prst="rect">
            <a:avLst/>
          </a:prstGeom>
        </p:spPr>
        <p:txBody>
          <a:bodyPr wrap="none">
            <a:spAutoFit/>
          </a:bodyPr>
          <a:lstStyle/>
          <a:p>
            <a:r>
              <a:rPr lang="ja-JP" altLang="en-US"/>
              <a:t>ObjBlock</a:t>
            </a:r>
            <a:r>
              <a:rPr lang="ja-JP" altLang="en-US" smtClean="0"/>
              <a:t>.</a:t>
            </a:r>
            <a:r>
              <a:rPr lang="en-US" altLang="ja-JP" smtClean="0"/>
              <a:t>cpp</a:t>
            </a:r>
            <a:endParaRPr lang="ja-JP" altLang="en-US"/>
          </a:p>
        </p:txBody>
      </p:sp>
      <p:cxnSp>
        <p:nvCxnSpPr>
          <p:cNvPr id="10" name="直線矢印コネクタ 9"/>
          <p:cNvCxnSpPr/>
          <p:nvPr/>
        </p:nvCxnSpPr>
        <p:spPr>
          <a:xfrm flipH="1">
            <a:off x="2717801" y="1638647"/>
            <a:ext cx="2893364" cy="333038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580909" y="1444186"/>
            <a:ext cx="4337791" cy="369332"/>
          </a:xfrm>
          <a:prstGeom prst="rect">
            <a:avLst/>
          </a:prstGeom>
          <a:noFill/>
        </p:spPr>
        <p:txBody>
          <a:bodyPr wrap="none" rtlCol="0">
            <a:spAutoFit/>
          </a:bodyPr>
          <a:lstStyle/>
          <a:p>
            <a:r>
              <a:rPr lang="ja-JP" altLang="en-US" smtClean="0"/>
              <a:t>追加：</a:t>
            </a:r>
            <a:r>
              <a:rPr lang="en-US" altLang="ja-JP" smtClean="0"/>
              <a:t>test</a:t>
            </a:r>
            <a:r>
              <a:rPr lang="ja-JP" altLang="en-US" smtClean="0"/>
              <a:t>用の変数に交点を渡すようにした</a:t>
            </a:r>
            <a:endParaRPr kumimoji="1" lang="ja-JP" altLang="en-US"/>
          </a:p>
        </p:txBody>
      </p:sp>
      <p:pic>
        <p:nvPicPr>
          <p:cNvPr id="13" name="図 12"/>
          <p:cNvPicPr>
            <a:picLocks noChangeAspect="1"/>
          </p:cNvPicPr>
          <p:nvPr/>
        </p:nvPicPr>
        <p:blipFill>
          <a:blip r:embed="rId4"/>
          <a:stretch>
            <a:fillRect/>
          </a:stretch>
        </p:blipFill>
        <p:spPr>
          <a:xfrm>
            <a:off x="5748706" y="2794335"/>
            <a:ext cx="4035701" cy="3828429"/>
          </a:xfrm>
          <a:prstGeom prst="rect">
            <a:avLst/>
          </a:prstGeom>
          <a:ln>
            <a:solidFill>
              <a:schemeClr val="tx1"/>
            </a:solidFill>
          </a:ln>
        </p:spPr>
      </p:pic>
      <p:cxnSp>
        <p:nvCxnSpPr>
          <p:cNvPr id="18" name="直線矢印コネクタ 17"/>
          <p:cNvCxnSpPr/>
          <p:nvPr/>
        </p:nvCxnSpPr>
        <p:spPr>
          <a:xfrm flipH="1">
            <a:off x="9067800" y="2598636"/>
            <a:ext cx="850900" cy="27156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5706931" y="2432384"/>
            <a:ext cx="1414170" cy="369332"/>
          </a:xfrm>
          <a:prstGeom prst="rect">
            <a:avLst/>
          </a:prstGeom>
        </p:spPr>
        <p:txBody>
          <a:bodyPr wrap="none">
            <a:spAutoFit/>
          </a:bodyPr>
          <a:lstStyle/>
          <a:p>
            <a:r>
              <a:rPr lang="ja-JP" altLang="en-US"/>
              <a:t>ObjBlock</a:t>
            </a:r>
            <a:r>
              <a:rPr lang="ja-JP" altLang="en-US" smtClean="0"/>
              <a:t>.</a:t>
            </a:r>
            <a:r>
              <a:rPr lang="en-US" altLang="ja-JP" smtClean="0"/>
              <a:t>cpp</a:t>
            </a:r>
            <a:endParaRPr lang="ja-JP" altLang="en-US"/>
          </a:p>
        </p:txBody>
      </p:sp>
      <p:sp>
        <p:nvSpPr>
          <p:cNvPr id="22" name="テキスト ボックス 21"/>
          <p:cNvSpPr txBox="1"/>
          <p:nvPr/>
        </p:nvSpPr>
        <p:spPr>
          <a:xfrm>
            <a:off x="9918700" y="2413970"/>
            <a:ext cx="1685077" cy="369332"/>
          </a:xfrm>
          <a:prstGeom prst="rect">
            <a:avLst/>
          </a:prstGeom>
          <a:noFill/>
        </p:spPr>
        <p:txBody>
          <a:bodyPr wrap="none" rtlCol="0">
            <a:spAutoFit/>
          </a:bodyPr>
          <a:lstStyle/>
          <a:p>
            <a:r>
              <a:rPr kumimoji="1" lang="ja-JP" altLang="en-US" smtClean="0"/>
              <a:t>追加：交点描画</a:t>
            </a:r>
            <a:endParaRPr kumimoji="1" lang="ja-JP" altLang="en-US"/>
          </a:p>
        </p:txBody>
      </p:sp>
    </p:spTree>
    <p:extLst>
      <p:ext uri="{BB962C8B-B14F-4D97-AF65-F5344CB8AC3E}">
        <p14:creationId xmlns:p14="http://schemas.microsoft.com/office/powerpoint/2010/main" val="216445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561185" cy="923330"/>
          </a:xfrm>
          <a:prstGeom prst="rect">
            <a:avLst/>
          </a:prstGeom>
          <a:noFill/>
        </p:spPr>
        <p:txBody>
          <a:bodyPr wrap="none" rtlCol="0">
            <a:spAutoFit/>
          </a:bodyPr>
          <a:lstStyle/>
          <a:p>
            <a:r>
              <a:rPr kumimoji="1" lang="ja-JP" altLang="en-US" smtClean="0"/>
              <a:t>・交点を描画するとさらに</a:t>
            </a:r>
            <a:r>
              <a:rPr kumimoji="1" lang="en-US" altLang="ja-JP" smtClean="0"/>
              <a:t>Error</a:t>
            </a:r>
            <a:r>
              <a:rPr kumimoji="1" lang="ja-JP" altLang="en-US" smtClean="0"/>
              <a:t>がわかった</a:t>
            </a:r>
            <a:endParaRPr kumimoji="1" lang="en-US" altLang="ja-JP" smtClean="0"/>
          </a:p>
          <a:p>
            <a:r>
              <a:rPr lang="en-US" altLang="ja-JP" smtClean="0"/>
              <a:t>Block</a:t>
            </a:r>
            <a:r>
              <a:rPr lang="ja-JP" altLang="en-US" smtClean="0"/>
              <a:t>の辺</a:t>
            </a:r>
            <a:r>
              <a:rPr lang="en-US" altLang="ja-JP"/>
              <a:t>vector</a:t>
            </a:r>
            <a:r>
              <a:rPr lang="ja-JP" altLang="en-US" smtClean="0"/>
              <a:t>の作り方が間違っていたので</a:t>
            </a:r>
            <a:endParaRPr lang="en-US" altLang="ja-JP" smtClean="0"/>
          </a:p>
          <a:p>
            <a:r>
              <a:rPr lang="ja-JP" altLang="en-US" smtClean="0"/>
              <a:t>辺の始点と終点を</a:t>
            </a:r>
            <a:r>
              <a:rPr kumimoji="1" lang="ja-JP" altLang="en-US" smtClean="0"/>
              <a:t>設定することにした。</a:t>
            </a:r>
            <a:endParaRPr kumimoji="1" lang="ja-JP" altLang="en-US"/>
          </a:p>
        </p:txBody>
      </p:sp>
      <p:pic>
        <p:nvPicPr>
          <p:cNvPr id="5" name="図 4"/>
          <p:cNvPicPr>
            <a:picLocks noChangeAspect="1"/>
          </p:cNvPicPr>
          <p:nvPr/>
        </p:nvPicPr>
        <p:blipFill>
          <a:blip r:embed="rId2"/>
          <a:stretch>
            <a:fillRect/>
          </a:stretch>
        </p:blipFill>
        <p:spPr>
          <a:xfrm>
            <a:off x="4756192" y="0"/>
            <a:ext cx="7258008" cy="6858000"/>
          </a:xfrm>
          <a:prstGeom prst="rect">
            <a:avLst/>
          </a:prstGeom>
          <a:ln>
            <a:solidFill>
              <a:schemeClr val="tx1"/>
            </a:solidFill>
          </a:ln>
        </p:spPr>
      </p:pic>
      <p:cxnSp>
        <p:nvCxnSpPr>
          <p:cNvPr id="6" name="直線矢印コネクタ 5"/>
          <p:cNvCxnSpPr/>
          <p:nvPr/>
        </p:nvCxnSpPr>
        <p:spPr>
          <a:xfrm flipH="1">
            <a:off x="7422296" y="923330"/>
            <a:ext cx="426304" cy="7328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937500" y="736600"/>
            <a:ext cx="2417650" cy="369332"/>
          </a:xfrm>
          <a:prstGeom prst="rect">
            <a:avLst/>
          </a:prstGeom>
          <a:noFill/>
          <a:ln>
            <a:solidFill>
              <a:schemeClr val="tx1"/>
            </a:solidFill>
          </a:ln>
        </p:spPr>
        <p:txBody>
          <a:bodyPr wrap="none" rtlCol="0">
            <a:spAutoFit/>
          </a:bodyPr>
          <a:lstStyle/>
          <a:p>
            <a:r>
              <a:rPr kumimoji="1" lang="ja-JP" altLang="en-US" smtClean="0"/>
              <a:t>変更：</a:t>
            </a:r>
            <a:r>
              <a:rPr kumimoji="1" lang="en-US" altLang="ja-JP" smtClean="0"/>
              <a:t>Block</a:t>
            </a:r>
            <a:r>
              <a:rPr kumimoji="1" lang="ja-JP" altLang="en-US" smtClean="0"/>
              <a:t>の辺の設定</a:t>
            </a:r>
            <a:endParaRPr kumimoji="1" lang="ja-JP" altLang="en-US"/>
          </a:p>
        </p:txBody>
      </p:sp>
      <p:cxnSp>
        <p:nvCxnSpPr>
          <p:cNvPr id="9" name="直線矢印コネクタ 8"/>
          <p:cNvCxnSpPr/>
          <p:nvPr/>
        </p:nvCxnSpPr>
        <p:spPr>
          <a:xfrm flipH="1">
            <a:off x="10035096" y="3194387"/>
            <a:ext cx="320054" cy="23461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937500" y="2825055"/>
            <a:ext cx="3953326" cy="369332"/>
          </a:xfrm>
          <a:prstGeom prst="rect">
            <a:avLst/>
          </a:prstGeom>
          <a:noFill/>
          <a:ln>
            <a:solidFill>
              <a:schemeClr val="tx1"/>
            </a:solidFill>
          </a:ln>
        </p:spPr>
        <p:txBody>
          <a:bodyPr wrap="none" rtlCol="0">
            <a:spAutoFit/>
          </a:bodyPr>
          <a:lstStyle/>
          <a:p>
            <a:r>
              <a:rPr kumimoji="1" lang="ja-JP" altLang="en-US" smtClean="0"/>
              <a:t>変更：辺の</a:t>
            </a:r>
            <a:r>
              <a:rPr lang="ja-JP" altLang="en-US" smtClean="0"/>
              <a:t>始点と終点入れるようにした</a:t>
            </a:r>
            <a:endParaRPr kumimoji="1" lang="ja-JP" altLang="en-US"/>
          </a:p>
        </p:txBody>
      </p:sp>
      <p:pic>
        <p:nvPicPr>
          <p:cNvPr id="14" name="図 13"/>
          <p:cNvPicPr>
            <a:picLocks noChangeAspect="1"/>
          </p:cNvPicPr>
          <p:nvPr/>
        </p:nvPicPr>
        <p:blipFill>
          <a:blip r:embed="rId3"/>
          <a:stretch>
            <a:fillRect/>
          </a:stretch>
        </p:blipFill>
        <p:spPr>
          <a:xfrm>
            <a:off x="633307" y="2779263"/>
            <a:ext cx="1222338" cy="1222338"/>
          </a:xfrm>
          <a:prstGeom prst="rect">
            <a:avLst/>
          </a:prstGeom>
        </p:spPr>
      </p:pic>
      <p:cxnSp>
        <p:nvCxnSpPr>
          <p:cNvPr id="15" name="直線矢印コネクタ 14"/>
          <p:cNvCxnSpPr/>
          <p:nvPr/>
        </p:nvCxnSpPr>
        <p:spPr>
          <a:xfrm flipV="1">
            <a:off x="558756" y="2779263"/>
            <a:ext cx="11051"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582507" y="4077801"/>
            <a:ext cx="127313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919145" y="2779263"/>
            <a:ext cx="6525" cy="122233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633307" y="2715763"/>
            <a:ext cx="1222338" cy="158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0" y="4218239"/>
            <a:ext cx="4372031" cy="369332"/>
          </a:xfrm>
          <a:prstGeom prst="rect">
            <a:avLst/>
          </a:prstGeom>
          <a:noFill/>
        </p:spPr>
        <p:txBody>
          <a:bodyPr wrap="none" rtlCol="0">
            <a:spAutoFit/>
          </a:bodyPr>
          <a:lstStyle/>
          <a:p>
            <a:r>
              <a:rPr kumimoji="1" lang="ja-JP" altLang="en-US" smtClean="0"/>
              <a:t>この各辺</a:t>
            </a:r>
            <a:r>
              <a:rPr kumimoji="1" lang="en-US" altLang="ja-JP" smtClean="0"/>
              <a:t>vector</a:t>
            </a:r>
            <a:r>
              <a:rPr lang="ja-JP" altLang="en-US" smtClean="0"/>
              <a:t>の作り方が失敗していた・・・</a:t>
            </a:r>
            <a:endParaRPr kumimoji="1" lang="ja-JP" altLang="en-US"/>
          </a:p>
        </p:txBody>
      </p:sp>
    </p:spTree>
    <p:extLst>
      <p:ext uri="{BB962C8B-B14F-4D97-AF65-F5344CB8AC3E}">
        <p14:creationId xmlns:p14="http://schemas.microsoft.com/office/powerpoint/2010/main" val="286376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12699" y="365007"/>
            <a:ext cx="3600450" cy="2800350"/>
          </a:xfrm>
          <a:prstGeom prst="rect">
            <a:avLst/>
          </a:prstGeom>
        </p:spPr>
      </p:pic>
      <p:sp>
        <p:nvSpPr>
          <p:cNvPr id="5" name="テキスト ボックス 4"/>
          <p:cNvSpPr txBox="1"/>
          <p:nvPr/>
        </p:nvSpPr>
        <p:spPr>
          <a:xfrm>
            <a:off x="-63926" y="-25181"/>
            <a:ext cx="4552849" cy="369332"/>
          </a:xfrm>
          <a:prstGeom prst="rect">
            <a:avLst/>
          </a:prstGeom>
          <a:noFill/>
        </p:spPr>
        <p:txBody>
          <a:bodyPr wrap="none" rtlCol="0">
            <a:spAutoFit/>
          </a:bodyPr>
          <a:lstStyle/>
          <a:p>
            <a:r>
              <a:rPr lang="ja-JP" altLang="en-US" smtClean="0"/>
              <a:t>・交点が求まってるのが</a:t>
            </a:r>
            <a:r>
              <a:rPr lang="en-US" altLang="ja-JP" smtClean="0"/>
              <a:t>visual</a:t>
            </a:r>
            <a:r>
              <a:rPr lang="ja-JP" altLang="en-US" smtClean="0"/>
              <a:t>化できたら</a:t>
            </a:r>
            <a:r>
              <a:rPr lang="en-US" altLang="ja-JP" smtClean="0"/>
              <a:t>OK</a:t>
            </a:r>
            <a:r>
              <a:rPr lang="ja-JP" altLang="en-US" smtClean="0"/>
              <a:t>！</a:t>
            </a:r>
            <a:endParaRPr kumimoji="1" lang="ja-JP" altLang="en-US"/>
          </a:p>
        </p:txBody>
      </p:sp>
      <p:cxnSp>
        <p:nvCxnSpPr>
          <p:cNvPr id="6" name="直線矢印コネクタ 5"/>
          <p:cNvCxnSpPr>
            <a:stCxn id="11" idx="1"/>
          </p:cNvCxnSpPr>
          <p:nvPr/>
        </p:nvCxnSpPr>
        <p:spPr>
          <a:xfrm flipH="1">
            <a:off x="3492074" y="451248"/>
            <a:ext cx="1042150" cy="14060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2212924" y="365008"/>
            <a:ext cx="1160650" cy="1908174"/>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534224" y="266582"/>
            <a:ext cx="2175596" cy="369332"/>
          </a:xfrm>
          <a:prstGeom prst="rect">
            <a:avLst/>
          </a:prstGeom>
          <a:noFill/>
        </p:spPr>
        <p:txBody>
          <a:bodyPr wrap="none" rtlCol="0">
            <a:spAutoFit/>
          </a:bodyPr>
          <a:lstStyle/>
          <a:p>
            <a:r>
              <a:rPr kumimoji="1" lang="ja-JP" altLang="en-US" smtClean="0"/>
              <a:t>交点先が描画される</a:t>
            </a:r>
            <a:endParaRPr kumimoji="1" lang="ja-JP" altLang="en-US"/>
          </a:p>
        </p:txBody>
      </p:sp>
      <p:sp>
        <p:nvSpPr>
          <p:cNvPr id="17" name="テキスト ボックス 16"/>
          <p:cNvSpPr txBox="1"/>
          <p:nvPr/>
        </p:nvSpPr>
        <p:spPr>
          <a:xfrm>
            <a:off x="0" y="3165357"/>
            <a:ext cx="10310451" cy="646331"/>
          </a:xfrm>
          <a:prstGeom prst="rect">
            <a:avLst/>
          </a:prstGeom>
          <a:noFill/>
        </p:spPr>
        <p:txBody>
          <a:bodyPr wrap="none" rtlCol="0">
            <a:spAutoFit/>
          </a:bodyPr>
          <a:lstStyle/>
          <a:p>
            <a:r>
              <a:rPr kumimoji="1" lang="ja-JP" altLang="en-US" smtClean="0"/>
              <a:t>・高速移動の実装</a:t>
            </a:r>
            <a:endParaRPr kumimoji="1" lang="en-US" altLang="ja-JP" smtClean="0"/>
          </a:p>
          <a:p>
            <a:r>
              <a:rPr lang="ja-JP" altLang="en-US"/>
              <a:t>　</a:t>
            </a:r>
            <a:r>
              <a:rPr lang="en-US" altLang="ja-JP" smtClean="0"/>
              <a:t>TestProgram</a:t>
            </a:r>
            <a:r>
              <a:rPr lang="ja-JP" altLang="en-US" smtClean="0"/>
              <a:t>を削除してから高速移動に移りましょう。今度は</a:t>
            </a:r>
            <a:r>
              <a:rPr lang="en-US" altLang="ja-JP" smtClean="0"/>
              <a:t>Akey</a:t>
            </a:r>
            <a:r>
              <a:rPr lang="ja-JP" altLang="en-US" smtClean="0"/>
              <a:t>を押したら高速移動させてみましょう。</a:t>
            </a:r>
            <a:endParaRPr kumimoji="1" lang="ja-JP" altLang="en-US"/>
          </a:p>
        </p:txBody>
      </p:sp>
      <p:pic>
        <p:nvPicPr>
          <p:cNvPr id="2" name="図 1"/>
          <p:cNvPicPr>
            <a:picLocks noChangeAspect="1"/>
          </p:cNvPicPr>
          <p:nvPr/>
        </p:nvPicPr>
        <p:blipFill>
          <a:blip r:embed="rId3"/>
          <a:stretch>
            <a:fillRect/>
          </a:stretch>
        </p:blipFill>
        <p:spPr>
          <a:xfrm>
            <a:off x="168599" y="4141838"/>
            <a:ext cx="4429125" cy="704850"/>
          </a:xfrm>
          <a:prstGeom prst="rect">
            <a:avLst/>
          </a:prstGeom>
          <a:ln>
            <a:solidFill>
              <a:schemeClr val="tx1"/>
            </a:solidFill>
          </a:ln>
        </p:spPr>
      </p:pic>
      <p:sp>
        <p:nvSpPr>
          <p:cNvPr id="3" name="正方形/長方形 2"/>
          <p:cNvSpPr/>
          <p:nvPr/>
        </p:nvSpPr>
        <p:spPr>
          <a:xfrm>
            <a:off x="59422" y="3811688"/>
            <a:ext cx="1194558" cy="369332"/>
          </a:xfrm>
          <a:prstGeom prst="rect">
            <a:avLst/>
          </a:prstGeom>
        </p:spPr>
        <p:txBody>
          <a:bodyPr wrap="none">
            <a:spAutoFit/>
          </a:bodyPr>
          <a:lstStyle/>
          <a:p>
            <a:r>
              <a:rPr lang="ja-JP" altLang="en-US"/>
              <a:t>ObjBlock.h</a:t>
            </a:r>
          </a:p>
        </p:txBody>
      </p:sp>
      <p:pic>
        <p:nvPicPr>
          <p:cNvPr id="7" name="図 6"/>
          <p:cNvPicPr>
            <a:picLocks noChangeAspect="1"/>
          </p:cNvPicPr>
          <p:nvPr/>
        </p:nvPicPr>
        <p:blipFill>
          <a:blip r:embed="rId4"/>
          <a:stretch>
            <a:fillRect/>
          </a:stretch>
        </p:blipFill>
        <p:spPr>
          <a:xfrm>
            <a:off x="4706901" y="4141838"/>
            <a:ext cx="2867025" cy="1971675"/>
          </a:xfrm>
          <a:prstGeom prst="rect">
            <a:avLst/>
          </a:prstGeom>
          <a:ln>
            <a:solidFill>
              <a:schemeClr val="tx1"/>
            </a:solidFill>
          </a:ln>
        </p:spPr>
      </p:pic>
      <p:sp>
        <p:nvSpPr>
          <p:cNvPr id="12" name="正方形/長方形 11"/>
          <p:cNvSpPr/>
          <p:nvPr/>
        </p:nvSpPr>
        <p:spPr>
          <a:xfrm>
            <a:off x="4597724" y="3832544"/>
            <a:ext cx="1414170" cy="369332"/>
          </a:xfrm>
          <a:prstGeom prst="rect">
            <a:avLst/>
          </a:prstGeom>
        </p:spPr>
        <p:txBody>
          <a:bodyPr wrap="none">
            <a:spAutoFit/>
          </a:bodyPr>
          <a:lstStyle/>
          <a:p>
            <a:r>
              <a:rPr lang="ja-JP" altLang="en-US"/>
              <a:t>ObjBlock</a:t>
            </a:r>
            <a:r>
              <a:rPr lang="ja-JP" altLang="en-US" smtClean="0"/>
              <a:t>.</a:t>
            </a:r>
            <a:r>
              <a:rPr lang="en-US" altLang="ja-JP" smtClean="0"/>
              <a:t>cpp</a:t>
            </a:r>
            <a:endParaRPr lang="ja-JP" altLang="en-US"/>
          </a:p>
        </p:txBody>
      </p:sp>
      <p:pic>
        <p:nvPicPr>
          <p:cNvPr id="9" name="図 8"/>
          <p:cNvPicPr>
            <a:picLocks noChangeAspect="1"/>
          </p:cNvPicPr>
          <p:nvPr/>
        </p:nvPicPr>
        <p:blipFill>
          <a:blip r:embed="rId5"/>
          <a:stretch>
            <a:fillRect/>
          </a:stretch>
        </p:blipFill>
        <p:spPr>
          <a:xfrm>
            <a:off x="7801768" y="4141838"/>
            <a:ext cx="3695700" cy="2266950"/>
          </a:xfrm>
          <a:prstGeom prst="rect">
            <a:avLst/>
          </a:prstGeom>
          <a:ln>
            <a:solidFill>
              <a:schemeClr val="tx1"/>
            </a:solidFill>
          </a:ln>
        </p:spPr>
      </p:pic>
      <p:sp>
        <p:nvSpPr>
          <p:cNvPr id="14" name="正方形/長方形 13"/>
          <p:cNvSpPr/>
          <p:nvPr/>
        </p:nvSpPr>
        <p:spPr>
          <a:xfrm>
            <a:off x="7738697" y="3832544"/>
            <a:ext cx="1414170" cy="369332"/>
          </a:xfrm>
          <a:prstGeom prst="rect">
            <a:avLst/>
          </a:prstGeom>
        </p:spPr>
        <p:txBody>
          <a:bodyPr wrap="none">
            <a:spAutoFit/>
          </a:bodyPr>
          <a:lstStyle/>
          <a:p>
            <a:r>
              <a:rPr lang="ja-JP" altLang="en-US"/>
              <a:t>ObjBlock</a:t>
            </a:r>
            <a:r>
              <a:rPr lang="ja-JP" altLang="en-US" smtClean="0"/>
              <a:t>.</a:t>
            </a:r>
            <a:r>
              <a:rPr lang="en-US" altLang="ja-JP" smtClean="0"/>
              <a:t>cpp</a:t>
            </a:r>
            <a:endParaRPr lang="ja-JP" altLang="en-US"/>
          </a:p>
        </p:txBody>
      </p:sp>
      <p:sp>
        <p:nvSpPr>
          <p:cNvPr id="13" name="テキスト ボックス 12"/>
          <p:cNvSpPr txBox="1"/>
          <p:nvPr/>
        </p:nvSpPr>
        <p:spPr>
          <a:xfrm>
            <a:off x="168599" y="6235700"/>
            <a:ext cx="7967630" cy="646331"/>
          </a:xfrm>
          <a:prstGeom prst="rect">
            <a:avLst/>
          </a:prstGeom>
          <a:noFill/>
        </p:spPr>
        <p:txBody>
          <a:bodyPr wrap="none" rtlCol="0">
            <a:spAutoFit/>
          </a:bodyPr>
          <a:lstStyle/>
          <a:p>
            <a:r>
              <a:rPr lang="en-US" altLang="ja-JP" smtClean="0"/>
              <a:t>Test</a:t>
            </a:r>
            <a:r>
              <a:rPr lang="ja-JP" altLang="en-US" smtClean="0"/>
              <a:t>で用意した</a:t>
            </a:r>
            <a:r>
              <a:rPr lang="en-US" altLang="ja-JP" smtClean="0"/>
              <a:t>program</a:t>
            </a:r>
            <a:r>
              <a:rPr lang="ja-JP" altLang="en-US" smtClean="0"/>
              <a:t>を破棄します。</a:t>
            </a:r>
            <a:endParaRPr lang="en-US" altLang="ja-JP" smtClean="0"/>
          </a:p>
          <a:p>
            <a:r>
              <a:rPr kumimoji="1" lang="ja-JP" altLang="en-US" smtClean="0"/>
              <a:t>これらは、高速移動は主人公</a:t>
            </a:r>
            <a:r>
              <a:rPr lang="en-US" altLang="ja-JP" smtClean="0"/>
              <a:t>Object</a:t>
            </a:r>
            <a:r>
              <a:rPr lang="ja-JP" altLang="en-US" smtClean="0"/>
              <a:t>で</a:t>
            </a:r>
            <a:r>
              <a:rPr lang="en-US" altLang="ja-JP" smtClean="0"/>
              <a:t>Method</a:t>
            </a:r>
            <a:r>
              <a:rPr lang="ja-JP" altLang="en-US" smtClean="0"/>
              <a:t>を呼び出して使いたいと思います。</a:t>
            </a:r>
            <a:endParaRPr kumimoji="1" lang="ja-JP" altLang="en-US"/>
          </a:p>
        </p:txBody>
      </p:sp>
    </p:spTree>
    <p:extLst>
      <p:ext uri="{BB962C8B-B14F-4D97-AF65-F5344CB8AC3E}">
        <p14:creationId xmlns:p14="http://schemas.microsoft.com/office/powerpoint/2010/main" val="405127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1300" y="228600"/>
            <a:ext cx="11599201" cy="923330"/>
          </a:xfrm>
          <a:prstGeom prst="rect">
            <a:avLst/>
          </a:prstGeom>
          <a:noFill/>
        </p:spPr>
        <p:txBody>
          <a:bodyPr wrap="none" rtlCol="0">
            <a:spAutoFit/>
          </a:bodyPr>
          <a:lstStyle/>
          <a:p>
            <a:r>
              <a:rPr kumimoji="1" lang="ja-JP" altLang="en-US" smtClean="0"/>
              <a:t>・</a:t>
            </a:r>
            <a:r>
              <a:rPr kumimoji="1" lang="en-US" altLang="ja-JP" smtClean="0"/>
              <a:t>Ray</a:t>
            </a:r>
            <a:r>
              <a:rPr kumimoji="1" lang="ja-JP" altLang="en-US" smtClean="0"/>
              <a:t>を飛ばす</a:t>
            </a:r>
            <a:endParaRPr kumimoji="1" lang="en-US" altLang="ja-JP" smtClean="0"/>
          </a:p>
          <a:p>
            <a:r>
              <a:rPr lang="en-US" altLang="ja-JP"/>
              <a:t> </a:t>
            </a:r>
            <a:r>
              <a:rPr lang="en-US" altLang="ja-JP" smtClean="0"/>
              <a:t>Ray</a:t>
            </a:r>
            <a:r>
              <a:rPr lang="ja-JP" altLang="en-US" smtClean="0"/>
              <a:t>とは光線を意味します。主人公の現在位置から移動先の位置があれば</a:t>
            </a:r>
            <a:r>
              <a:rPr lang="en-US" altLang="ja-JP" smtClean="0"/>
              <a:t>vector</a:t>
            </a:r>
            <a:r>
              <a:rPr lang="ja-JP" altLang="en-US" smtClean="0"/>
              <a:t>が求まりますが、求めた</a:t>
            </a:r>
            <a:r>
              <a:rPr lang="en-US" altLang="ja-JP" smtClean="0"/>
              <a:t>vector</a:t>
            </a:r>
            <a:r>
              <a:rPr lang="ja-JP" altLang="en-US"/>
              <a:t>方向</a:t>
            </a:r>
            <a:r>
              <a:rPr lang="ja-JP" altLang="en-US" smtClean="0"/>
              <a:t>に</a:t>
            </a:r>
            <a:endParaRPr lang="en-US" altLang="ja-JP" smtClean="0"/>
          </a:p>
          <a:p>
            <a:r>
              <a:rPr kumimoji="1" lang="en-US" altLang="ja-JP" smtClean="0"/>
              <a:t>Ray</a:t>
            </a:r>
            <a:r>
              <a:rPr kumimoji="1" lang="ja-JP" altLang="en-US" smtClean="0"/>
              <a:t>を飛ばして、障害物あれば、交点を求めるモノです。</a:t>
            </a:r>
            <a:endParaRPr kumimoji="1" lang="ja-JP" altLang="en-US"/>
          </a:p>
        </p:txBody>
      </p:sp>
      <p:pic>
        <p:nvPicPr>
          <p:cNvPr id="5" name="図 4"/>
          <p:cNvPicPr>
            <a:picLocks noChangeAspect="1"/>
          </p:cNvPicPr>
          <p:nvPr/>
        </p:nvPicPr>
        <p:blipFill>
          <a:blip r:embed="rId3"/>
          <a:stretch>
            <a:fillRect/>
          </a:stretch>
        </p:blipFill>
        <p:spPr>
          <a:xfrm flipH="1">
            <a:off x="1865335" y="2019299"/>
            <a:ext cx="636564" cy="844277"/>
          </a:xfrm>
          <a:prstGeom prst="rect">
            <a:avLst/>
          </a:prstGeom>
          <a:noFill/>
          <a:ln>
            <a:solidFill>
              <a:schemeClr val="tx1"/>
            </a:solidFill>
          </a:ln>
        </p:spPr>
      </p:pic>
      <p:pic>
        <p:nvPicPr>
          <p:cNvPr id="6" name="図 5"/>
          <p:cNvPicPr>
            <a:picLocks noChangeAspect="1"/>
          </p:cNvPicPr>
          <p:nvPr/>
        </p:nvPicPr>
        <p:blipFill>
          <a:blip r:embed="rId3"/>
          <a:stretch>
            <a:fillRect/>
          </a:stretch>
        </p:blipFill>
        <p:spPr>
          <a:xfrm flipH="1">
            <a:off x="7275535" y="2019299"/>
            <a:ext cx="636564" cy="844277"/>
          </a:xfrm>
          <a:prstGeom prst="rect">
            <a:avLst/>
          </a:prstGeom>
          <a:noFill/>
          <a:ln>
            <a:solidFill>
              <a:schemeClr val="tx1"/>
            </a:solidFill>
          </a:ln>
        </p:spPr>
      </p:pic>
      <p:sp>
        <p:nvSpPr>
          <p:cNvPr id="7" name="左カーブ矢印 6"/>
          <p:cNvSpPr/>
          <p:nvPr/>
        </p:nvSpPr>
        <p:spPr>
          <a:xfrm rot="16200000">
            <a:off x="4655154" y="-1059851"/>
            <a:ext cx="607611" cy="555068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8" name="テキスト ボックス 7"/>
          <p:cNvSpPr txBox="1"/>
          <p:nvPr/>
        </p:nvSpPr>
        <p:spPr>
          <a:xfrm>
            <a:off x="1629619" y="2863576"/>
            <a:ext cx="1107996" cy="369332"/>
          </a:xfrm>
          <a:prstGeom prst="rect">
            <a:avLst/>
          </a:prstGeom>
          <a:noFill/>
        </p:spPr>
        <p:txBody>
          <a:bodyPr wrap="none" rtlCol="0">
            <a:spAutoFit/>
          </a:bodyPr>
          <a:lstStyle/>
          <a:p>
            <a:r>
              <a:rPr lang="ja-JP" altLang="en-US" smtClean="0"/>
              <a:t>現在位置</a:t>
            </a:r>
            <a:endParaRPr kumimoji="1" lang="ja-JP" altLang="en-US"/>
          </a:p>
        </p:txBody>
      </p:sp>
      <p:sp>
        <p:nvSpPr>
          <p:cNvPr id="9" name="テキスト ボックス 8"/>
          <p:cNvSpPr txBox="1"/>
          <p:nvPr/>
        </p:nvSpPr>
        <p:spPr>
          <a:xfrm>
            <a:off x="7155235" y="2863576"/>
            <a:ext cx="877163" cy="369332"/>
          </a:xfrm>
          <a:prstGeom prst="rect">
            <a:avLst/>
          </a:prstGeom>
          <a:noFill/>
        </p:spPr>
        <p:txBody>
          <a:bodyPr wrap="none" rtlCol="0">
            <a:spAutoFit/>
          </a:bodyPr>
          <a:lstStyle/>
          <a:p>
            <a:r>
              <a:rPr lang="ja-JP" altLang="en-US" smtClean="0"/>
              <a:t>移動</a:t>
            </a:r>
            <a:r>
              <a:rPr lang="ja-JP" altLang="en-US"/>
              <a:t>先</a:t>
            </a:r>
            <a:endParaRPr kumimoji="1" lang="ja-JP" altLang="en-US"/>
          </a:p>
        </p:txBody>
      </p:sp>
      <p:cxnSp>
        <p:nvCxnSpPr>
          <p:cNvPr id="11" name="直線矢印コネクタ 10"/>
          <p:cNvCxnSpPr>
            <a:stCxn id="5" idx="1"/>
            <a:endCxn id="6" idx="3"/>
          </p:cNvCxnSpPr>
          <p:nvPr/>
        </p:nvCxnSpPr>
        <p:spPr>
          <a:xfrm>
            <a:off x="2501899" y="2441438"/>
            <a:ext cx="477363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2501899" y="2436880"/>
            <a:ext cx="425059" cy="3038"/>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490763" y="2072106"/>
            <a:ext cx="647700" cy="369332"/>
          </a:xfrm>
          <a:prstGeom prst="rect">
            <a:avLst/>
          </a:prstGeom>
          <a:noFill/>
        </p:spPr>
        <p:txBody>
          <a:bodyPr wrap="square" rtlCol="0">
            <a:spAutoFit/>
          </a:bodyPr>
          <a:lstStyle/>
          <a:p>
            <a:r>
              <a:rPr lang="en-US" altLang="ja-JP" smtClean="0"/>
              <a:t>vec</a:t>
            </a:r>
            <a:endParaRPr kumimoji="1" lang="ja-JP" altLang="en-US"/>
          </a:p>
        </p:txBody>
      </p:sp>
      <p:sp>
        <p:nvSpPr>
          <p:cNvPr id="17" name="テキスト ボックス 16"/>
          <p:cNvSpPr txBox="1"/>
          <p:nvPr/>
        </p:nvSpPr>
        <p:spPr>
          <a:xfrm>
            <a:off x="3563522" y="2072106"/>
            <a:ext cx="520207" cy="369332"/>
          </a:xfrm>
          <a:prstGeom prst="rect">
            <a:avLst/>
          </a:prstGeom>
          <a:noFill/>
        </p:spPr>
        <p:txBody>
          <a:bodyPr wrap="none" rtlCol="0">
            <a:spAutoFit/>
          </a:bodyPr>
          <a:lstStyle/>
          <a:p>
            <a:r>
              <a:rPr kumimoji="1" lang="en-US" altLang="ja-JP" smtClean="0"/>
              <a:t>Ray</a:t>
            </a:r>
            <a:endParaRPr kumimoji="1" lang="ja-JP" altLang="en-US"/>
          </a:p>
        </p:txBody>
      </p:sp>
      <p:sp>
        <p:nvSpPr>
          <p:cNvPr id="18" name="正方形/長方形 17"/>
          <p:cNvSpPr/>
          <p:nvPr/>
        </p:nvSpPr>
        <p:spPr>
          <a:xfrm>
            <a:off x="5260532" y="1944316"/>
            <a:ext cx="543368" cy="976136"/>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9" name="円/楕円 18"/>
          <p:cNvSpPr/>
          <p:nvPr/>
        </p:nvSpPr>
        <p:spPr>
          <a:xfrm>
            <a:off x="5168900" y="2349500"/>
            <a:ext cx="190500" cy="13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3" name="テキスト ボックス 22"/>
          <p:cNvSpPr txBox="1"/>
          <p:nvPr/>
        </p:nvSpPr>
        <p:spPr>
          <a:xfrm>
            <a:off x="4959933" y="2469393"/>
            <a:ext cx="660400" cy="369332"/>
          </a:xfrm>
          <a:prstGeom prst="rect">
            <a:avLst/>
          </a:prstGeom>
          <a:noFill/>
        </p:spPr>
        <p:txBody>
          <a:bodyPr wrap="square" rtlCol="0">
            <a:spAutoFit/>
          </a:bodyPr>
          <a:lstStyle/>
          <a:p>
            <a:r>
              <a:rPr kumimoji="1" lang="ja-JP" altLang="en-US" smtClean="0"/>
              <a:t>交点</a:t>
            </a:r>
            <a:endParaRPr kumimoji="1" lang="ja-JP" altLang="en-US"/>
          </a:p>
        </p:txBody>
      </p:sp>
      <p:sp>
        <p:nvSpPr>
          <p:cNvPr id="24" name="テキスト ボックス 23"/>
          <p:cNvSpPr txBox="1"/>
          <p:nvPr/>
        </p:nvSpPr>
        <p:spPr>
          <a:xfrm>
            <a:off x="368300" y="3395397"/>
            <a:ext cx="11215443" cy="369332"/>
          </a:xfrm>
          <a:prstGeom prst="rect">
            <a:avLst/>
          </a:prstGeom>
          <a:noFill/>
        </p:spPr>
        <p:txBody>
          <a:bodyPr wrap="none" rtlCol="0">
            <a:spAutoFit/>
          </a:bodyPr>
          <a:lstStyle/>
          <a:p>
            <a:r>
              <a:rPr kumimoji="1" lang="en-US" altLang="ja-JP" smtClean="0"/>
              <a:t>Ray</a:t>
            </a:r>
            <a:r>
              <a:rPr kumimoji="1" lang="ja-JP" altLang="en-US" smtClean="0"/>
              <a:t>を飛ばして交点がそこに障害物ある訳ですから、移動がそこで止まります。要するに交点が主人公の移動先です</a:t>
            </a:r>
            <a:endParaRPr kumimoji="1" lang="ja-JP" altLang="en-US"/>
          </a:p>
        </p:txBody>
      </p:sp>
      <p:pic>
        <p:nvPicPr>
          <p:cNvPr id="25" name="図 24"/>
          <p:cNvPicPr>
            <a:picLocks noChangeAspect="1"/>
          </p:cNvPicPr>
          <p:nvPr/>
        </p:nvPicPr>
        <p:blipFill>
          <a:blip r:embed="rId3"/>
          <a:stretch>
            <a:fillRect/>
          </a:stretch>
        </p:blipFill>
        <p:spPr>
          <a:xfrm flipH="1">
            <a:off x="1936551" y="4532700"/>
            <a:ext cx="636564" cy="844277"/>
          </a:xfrm>
          <a:prstGeom prst="rect">
            <a:avLst/>
          </a:prstGeom>
          <a:noFill/>
          <a:ln>
            <a:solidFill>
              <a:schemeClr val="tx1"/>
            </a:solidFill>
          </a:ln>
        </p:spPr>
      </p:pic>
      <p:pic>
        <p:nvPicPr>
          <p:cNvPr id="26" name="図 25"/>
          <p:cNvPicPr>
            <a:picLocks noChangeAspect="1"/>
          </p:cNvPicPr>
          <p:nvPr/>
        </p:nvPicPr>
        <p:blipFill>
          <a:blip r:embed="rId3"/>
          <a:stretch>
            <a:fillRect/>
          </a:stretch>
        </p:blipFill>
        <p:spPr>
          <a:xfrm flipH="1">
            <a:off x="4695184" y="4544198"/>
            <a:ext cx="636564" cy="844277"/>
          </a:xfrm>
          <a:prstGeom prst="rect">
            <a:avLst/>
          </a:prstGeom>
          <a:noFill/>
          <a:ln>
            <a:solidFill>
              <a:schemeClr val="tx1"/>
            </a:solidFill>
          </a:ln>
        </p:spPr>
      </p:pic>
      <p:sp>
        <p:nvSpPr>
          <p:cNvPr id="27" name="左カーブ矢印 26"/>
          <p:cNvSpPr/>
          <p:nvPr/>
        </p:nvSpPr>
        <p:spPr>
          <a:xfrm rot="16200000">
            <a:off x="3408062" y="2771858"/>
            <a:ext cx="607611" cy="291406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28" name="テキスト ボックス 27"/>
          <p:cNvSpPr txBox="1"/>
          <p:nvPr/>
        </p:nvSpPr>
        <p:spPr>
          <a:xfrm>
            <a:off x="1700835" y="5376977"/>
            <a:ext cx="1107996" cy="369332"/>
          </a:xfrm>
          <a:prstGeom prst="rect">
            <a:avLst/>
          </a:prstGeom>
          <a:noFill/>
        </p:spPr>
        <p:txBody>
          <a:bodyPr wrap="none" rtlCol="0">
            <a:spAutoFit/>
          </a:bodyPr>
          <a:lstStyle/>
          <a:p>
            <a:r>
              <a:rPr lang="ja-JP" altLang="en-US" smtClean="0"/>
              <a:t>現在位置</a:t>
            </a:r>
            <a:endParaRPr kumimoji="1" lang="ja-JP" altLang="en-US"/>
          </a:p>
        </p:txBody>
      </p:sp>
      <p:sp>
        <p:nvSpPr>
          <p:cNvPr id="29" name="テキスト ボックス 28"/>
          <p:cNvSpPr txBox="1"/>
          <p:nvPr/>
        </p:nvSpPr>
        <p:spPr>
          <a:xfrm>
            <a:off x="7226451" y="5376977"/>
            <a:ext cx="877163" cy="369332"/>
          </a:xfrm>
          <a:prstGeom prst="rect">
            <a:avLst/>
          </a:prstGeom>
          <a:noFill/>
        </p:spPr>
        <p:txBody>
          <a:bodyPr wrap="none" rtlCol="0">
            <a:spAutoFit/>
          </a:bodyPr>
          <a:lstStyle/>
          <a:p>
            <a:r>
              <a:rPr lang="ja-JP" altLang="en-US" smtClean="0"/>
              <a:t>移動</a:t>
            </a:r>
            <a:r>
              <a:rPr lang="ja-JP" altLang="en-US"/>
              <a:t>先</a:t>
            </a:r>
            <a:endParaRPr kumimoji="1" lang="ja-JP" altLang="en-US"/>
          </a:p>
        </p:txBody>
      </p:sp>
      <p:cxnSp>
        <p:nvCxnSpPr>
          <p:cNvPr id="30" name="直線矢印コネクタ 29"/>
          <p:cNvCxnSpPr>
            <a:stCxn id="25" idx="1"/>
          </p:cNvCxnSpPr>
          <p:nvPr/>
        </p:nvCxnSpPr>
        <p:spPr>
          <a:xfrm flipV="1">
            <a:off x="2573115" y="4942412"/>
            <a:ext cx="4702420" cy="1242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2573115" y="4950281"/>
            <a:ext cx="425059" cy="3038"/>
          </a:xfrm>
          <a:prstGeom prst="straightConnector1">
            <a:avLst/>
          </a:prstGeom>
          <a:ln w="444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2561979" y="4585507"/>
            <a:ext cx="647700" cy="369332"/>
          </a:xfrm>
          <a:prstGeom prst="rect">
            <a:avLst/>
          </a:prstGeom>
          <a:noFill/>
        </p:spPr>
        <p:txBody>
          <a:bodyPr wrap="square" rtlCol="0">
            <a:spAutoFit/>
          </a:bodyPr>
          <a:lstStyle/>
          <a:p>
            <a:r>
              <a:rPr lang="en-US" altLang="ja-JP" smtClean="0"/>
              <a:t>vec</a:t>
            </a:r>
            <a:endParaRPr kumimoji="1" lang="ja-JP" altLang="en-US"/>
          </a:p>
        </p:txBody>
      </p:sp>
      <p:sp>
        <p:nvSpPr>
          <p:cNvPr id="33" name="テキスト ボックス 32"/>
          <p:cNvSpPr txBox="1"/>
          <p:nvPr/>
        </p:nvSpPr>
        <p:spPr>
          <a:xfrm>
            <a:off x="3634738" y="4585507"/>
            <a:ext cx="520207" cy="369332"/>
          </a:xfrm>
          <a:prstGeom prst="rect">
            <a:avLst/>
          </a:prstGeom>
          <a:noFill/>
        </p:spPr>
        <p:txBody>
          <a:bodyPr wrap="none" rtlCol="0">
            <a:spAutoFit/>
          </a:bodyPr>
          <a:lstStyle/>
          <a:p>
            <a:r>
              <a:rPr kumimoji="1" lang="en-US" altLang="ja-JP" smtClean="0"/>
              <a:t>Ray</a:t>
            </a:r>
            <a:endParaRPr kumimoji="1" lang="ja-JP" altLang="en-US"/>
          </a:p>
        </p:txBody>
      </p:sp>
      <p:sp>
        <p:nvSpPr>
          <p:cNvPr id="34" name="正方形/長方形 33"/>
          <p:cNvSpPr/>
          <p:nvPr/>
        </p:nvSpPr>
        <p:spPr>
          <a:xfrm>
            <a:off x="5331748" y="4457717"/>
            <a:ext cx="543368" cy="976136"/>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5" name="円/楕円 34"/>
          <p:cNvSpPr/>
          <p:nvPr/>
        </p:nvSpPr>
        <p:spPr>
          <a:xfrm>
            <a:off x="5240116" y="4862901"/>
            <a:ext cx="190500" cy="13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6" name="テキスト ボックス 35"/>
          <p:cNvSpPr txBox="1"/>
          <p:nvPr/>
        </p:nvSpPr>
        <p:spPr>
          <a:xfrm>
            <a:off x="5031149" y="4982794"/>
            <a:ext cx="660400" cy="369332"/>
          </a:xfrm>
          <a:prstGeom prst="rect">
            <a:avLst/>
          </a:prstGeom>
          <a:noFill/>
        </p:spPr>
        <p:txBody>
          <a:bodyPr wrap="square" rtlCol="0">
            <a:spAutoFit/>
          </a:bodyPr>
          <a:lstStyle/>
          <a:p>
            <a:r>
              <a:rPr kumimoji="1" lang="ja-JP" altLang="en-US" smtClean="0"/>
              <a:t>交点</a:t>
            </a:r>
            <a:endParaRPr kumimoji="1" lang="ja-JP" altLang="en-US"/>
          </a:p>
        </p:txBody>
      </p:sp>
      <p:sp>
        <p:nvSpPr>
          <p:cNvPr id="41" name="テキスト ボックス 40"/>
          <p:cNvSpPr txBox="1"/>
          <p:nvPr/>
        </p:nvSpPr>
        <p:spPr>
          <a:xfrm>
            <a:off x="368300" y="5956300"/>
            <a:ext cx="11403635" cy="646331"/>
          </a:xfrm>
          <a:prstGeom prst="rect">
            <a:avLst/>
          </a:prstGeom>
          <a:noFill/>
        </p:spPr>
        <p:txBody>
          <a:bodyPr wrap="none" rtlCol="0">
            <a:spAutoFit/>
          </a:bodyPr>
          <a:lstStyle/>
          <a:p>
            <a:r>
              <a:rPr kumimoji="1" lang="ja-JP" altLang="en-US" smtClean="0"/>
              <a:t>現在位置から移動先の区間を</a:t>
            </a:r>
            <a:r>
              <a:rPr kumimoji="1" lang="en-US" altLang="ja-JP" smtClean="0"/>
              <a:t>program</a:t>
            </a:r>
            <a:r>
              <a:rPr kumimoji="1" lang="ja-JP" altLang="en-US" smtClean="0"/>
              <a:t>で当たっているかどうか補完することで、</a:t>
            </a:r>
            <a:r>
              <a:rPr lang="ja-JP" altLang="en-US" smtClean="0"/>
              <a:t>高速移動による</a:t>
            </a:r>
            <a:r>
              <a:rPr lang="en-US" altLang="ja-JP" smtClean="0"/>
              <a:t>Bug</a:t>
            </a:r>
            <a:r>
              <a:rPr lang="ja-JP" altLang="en-US" smtClean="0"/>
              <a:t>が取れる訳です。</a:t>
            </a:r>
            <a:endParaRPr lang="en-US" altLang="ja-JP" smtClean="0"/>
          </a:p>
          <a:p>
            <a:r>
              <a:rPr kumimoji="1" lang="ja-JP" altLang="en-US" smtClean="0"/>
              <a:t>この</a:t>
            </a:r>
            <a:r>
              <a:rPr kumimoji="1" lang="en-US" altLang="ja-JP" smtClean="0"/>
              <a:t>Ray</a:t>
            </a:r>
            <a:r>
              <a:rPr kumimoji="1" lang="ja-JP" altLang="en-US" smtClean="0"/>
              <a:t>を飛ばすはこれからもすごく重要になるのでしっかり覚える必要があります。</a:t>
            </a:r>
            <a:endParaRPr kumimoji="1" lang="ja-JP" altLang="en-US"/>
          </a:p>
        </p:txBody>
      </p:sp>
    </p:spTree>
    <p:extLst>
      <p:ext uri="{BB962C8B-B14F-4D97-AF65-F5344CB8AC3E}">
        <p14:creationId xmlns:p14="http://schemas.microsoft.com/office/powerpoint/2010/main" val="244423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126220" y="693440"/>
            <a:ext cx="4110765" cy="2466459"/>
          </a:xfrm>
          <a:prstGeom prst="rect">
            <a:avLst/>
          </a:prstGeom>
          <a:ln>
            <a:solidFill>
              <a:schemeClr val="tx1"/>
            </a:solidFill>
          </a:ln>
        </p:spPr>
      </p:pic>
      <p:sp>
        <p:nvSpPr>
          <p:cNvPr id="4" name="テキスト ボックス 3"/>
          <p:cNvSpPr txBox="1"/>
          <p:nvPr/>
        </p:nvSpPr>
        <p:spPr>
          <a:xfrm>
            <a:off x="-21226" y="0"/>
            <a:ext cx="2484078" cy="369332"/>
          </a:xfrm>
          <a:prstGeom prst="rect">
            <a:avLst/>
          </a:prstGeom>
          <a:noFill/>
        </p:spPr>
        <p:txBody>
          <a:bodyPr wrap="none" rtlCol="0">
            <a:spAutoFit/>
          </a:bodyPr>
          <a:lstStyle/>
          <a:p>
            <a:r>
              <a:rPr kumimoji="1" lang="ja-JP" altLang="en-US" smtClean="0"/>
              <a:t>・</a:t>
            </a:r>
            <a:r>
              <a:rPr kumimoji="1" lang="en-US" altLang="ja-JP" smtClean="0"/>
              <a:t>Akey</a:t>
            </a:r>
            <a:r>
              <a:rPr kumimoji="1" lang="ja-JP" altLang="en-US" smtClean="0"/>
              <a:t>を押して高速移動</a:t>
            </a:r>
            <a:endParaRPr kumimoji="1" lang="ja-JP" altLang="en-US"/>
          </a:p>
        </p:txBody>
      </p:sp>
      <p:cxnSp>
        <p:nvCxnSpPr>
          <p:cNvPr id="6" name="直線矢印コネクタ 5"/>
          <p:cNvCxnSpPr/>
          <p:nvPr/>
        </p:nvCxnSpPr>
        <p:spPr>
          <a:xfrm flipH="1">
            <a:off x="3365500" y="830778"/>
            <a:ext cx="1689100" cy="71862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160461" y="646112"/>
            <a:ext cx="4709944" cy="923330"/>
          </a:xfrm>
          <a:prstGeom prst="rect">
            <a:avLst/>
          </a:prstGeom>
          <a:noFill/>
        </p:spPr>
        <p:txBody>
          <a:bodyPr wrap="none" rtlCol="0">
            <a:spAutoFit/>
          </a:bodyPr>
          <a:lstStyle/>
          <a:p>
            <a:r>
              <a:rPr kumimoji="1" lang="en-US" altLang="ja-JP" smtClean="0"/>
              <a:t>Akey</a:t>
            </a:r>
            <a:r>
              <a:rPr kumimoji="1" lang="ja-JP" altLang="en-US" smtClean="0"/>
              <a:t>を入力したら、</a:t>
            </a:r>
            <a:r>
              <a:rPr kumimoji="1" lang="en-US" altLang="ja-JP" smtClean="0"/>
              <a:t>speed_power</a:t>
            </a:r>
            <a:r>
              <a:rPr lang="ja-JP" altLang="en-US" smtClean="0"/>
              <a:t>を</a:t>
            </a:r>
            <a:r>
              <a:rPr lang="en-US" altLang="ja-JP" smtClean="0"/>
              <a:t>100</a:t>
            </a:r>
            <a:r>
              <a:rPr lang="ja-JP" altLang="en-US" smtClean="0"/>
              <a:t>にする。</a:t>
            </a:r>
            <a:endParaRPr lang="en-US" altLang="ja-JP"/>
          </a:p>
          <a:p>
            <a:r>
              <a:rPr lang="ja-JP" altLang="en-US" smtClean="0"/>
              <a:t>だたし、</a:t>
            </a:r>
            <a:r>
              <a:rPr lang="en-US" altLang="ja-JP" smtClean="0"/>
              <a:t>m_vx</a:t>
            </a:r>
            <a:r>
              <a:rPr lang="ja-JP" altLang="en-US" smtClean="0"/>
              <a:t>の速度がめちゃくちゃ早くなるのも</a:t>
            </a:r>
            <a:endParaRPr lang="en-US" altLang="ja-JP" smtClean="0"/>
          </a:p>
          <a:p>
            <a:r>
              <a:rPr lang="ja-JP" altLang="en-US" smtClean="0"/>
              <a:t>ダメなので</a:t>
            </a:r>
            <a:r>
              <a:rPr lang="en-US" altLang="ja-JP" smtClean="0"/>
              <a:t>save</a:t>
            </a:r>
            <a:r>
              <a:rPr lang="ja-JP" altLang="en-US" smtClean="0"/>
              <a:t>しています。</a:t>
            </a:r>
            <a:endParaRPr lang="en-US" altLang="ja-JP" smtClean="0"/>
          </a:p>
        </p:txBody>
      </p:sp>
      <p:sp>
        <p:nvSpPr>
          <p:cNvPr id="10" name="テキスト ボックス 9"/>
          <p:cNvSpPr txBox="1"/>
          <p:nvPr/>
        </p:nvSpPr>
        <p:spPr>
          <a:xfrm>
            <a:off x="0" y="3390900"/>
            <a:ext cx="11572399" cy="923330"/>
          </a:xfrm>
          <a:prstGeom prst="rect">
            <a:avLst/>
          </a:prstGeom>
          <a:noFill/>
        </p:spPr>
        <p:txBody>
          <a:bodyPr wrap="none" rtlCol="0">
            <a:spAutoFit/>
          </a:bodyPr>
          <a:lstStyle/>
          <a:p>
            <a:r>
              <a:rPr kumimoji="1" lang="ja-JP" altLang="en-US" smtClean="0"/>
              <a:t>・</a:t>
            </a:r>
            <a:r>
              <a:rPr kumimoji="1" lang="en-US" altLang="ja-JP" smtClean="0"/>
              <a:t>Ray</a:t>
            </a:r>
            <a:r>
              <a:rPr kumimoji="1" lang="ja-JP" altLang="en-US" smtClean="0"/>
              <a:t>を飛ばして、</a:t>
            </a:r>
            <a:r>
              <a:rPr kumimoji="1" lang="en-US" altLang="ja-JP" smtClean="0"/>
              <a:t>block</a:t>
            </a:r>
            <a:r>
              <a:rPr kumimoji="1" lang="ja-JP" altLang="en-US" smtClean="0"/>
              <a:t>判定をするための</a:t>
            </a:r>
            <a:r>
              <a:rPr kumimoji="1" lang="en-US" altLang="ja-JP" smtClean="0"/>
              <a:t>test</a:t>
            </a:r>
            <a:r>
              <a:rPr kumimoji="1" lang="ja-JP" altLang="en-US" smtClean="0"/>
              <a:t>を実施</a:t>
            </a:r>
            <a:endParaRPr kumimoji="1" lang="en-US" altLang="ja-JP" smtClean="0"/>
          </a:p>
          <a:p>
            <a:r>
              <a:rPr lang="ja-JP" altLang="en-US"/>
              <a:t>　</a:t>
            </a:r>
            <a:r>
              <a:rPr lang="en-US" altLang="ja-JP" smtClean="0"/>
              <a:t>BlockObject</a:t>
            </a:r>
            <a:r>
              <a:rPr lang="ja-JP" altLang="en-US" smtClean="0"/>
              <a:t>で行った</a:t>
            </a:r>
            <a:r>
              <a:rPr lang="en-US" altLang="ja-JP" smtClean="0"/>
              <a:t>Test</a:t>
            </a:r>
            <a:r>
              <a:rPr lang="ja-JP" altLang="en-US" smtClean="0"/>
              <a:t>を</a:t>
            </a:r>
            <a:r>
              <a:rPr lang="en-US" altLang="ja-JP" smtClean="0"/>
              <a:t>HeroObject</a:t>
            </a:r>
            <a:r>
              <a:rPr lang="ja-JP" altLang="en-US" smtClean="0"/>
              <a:t>でも行います。必ず動くという確信は</a:t>
            </a:r>
            <a:r>
              <a:rPr lang="en-US" altLang="ja-JP" smtClean="0"/>
              <a:t>program</a:t>
            </a:r>
            <a:r>
              <a:rPr lang="ja-JP" altLang="en-US" smtClean="0"/>
              <a:t>では命取りになるかもしれません。</a:t>
            </a:r>
            <a:endParaRPr lang="en-US" altLang="ja-JP" smtClean="0"/>
          </a:p>
          <a:p>
            <a:r>
              <a:rPr kumimoji="1" lang="ja-JP" altLang="en-US"/>
              <a:t>特</a:t>
            </a:r>
            <a:r>
              <a:rPr kumimoji="1" lang="ja-JP" altLang="en-US" smtClean="0"/>
              <a:t>に初めて行う処理は注意が必要です。</a:t>
            </a:r>
            <a:endParaRPr kumimoji="1" lang="ja-JP" altLang="en-US"/>
          </a:p>
        </p:txBody>
      </p:sp>
      <p:pic>
        <p:nvPicPr>
          <p:cNvPr id="2" name="図 1"/>
          <p:cNvPicPr>
            <a:picLocks noChangeAspect="1"/>
          </p:cNvPicPr>
          <p:nvPr/>
        </p:nvPicPr>
        <p:blipFill>
          <a:blip r:embed="rId3"/>
          <a:stretch>
            <a:fillRect/>
          </a:stretch>
        </p:blipFill>
        <p:spPr>
          <a:xfrm>
            <a:off x="61273" y="4533563"/>
            <a:ext cx="2558771" cy="925513"/>
          </a:xfrm>
          <a:prstGeom prst="rect">
            <a:avLst/>
          </a:prstGeom>
          <a:ln>
            <a:solidFill>
              <a:schemeClr val="tx1"/>
            </a:solidFill>
          </a:ln>
        </p:spPr>
      </p:pic>
      <p:sp>
        <p:nvSpPr>
          <p:cNvPr id="3" name="正方形/長方形 2"/>
          <p:cNvSpPr/>
          <p:nvPr/>
        </p:nvSpPr>
        <p:spPr>
          <a:xfrm>
            <a:off x="0" y="4175899"/>
            <a:ext cx="1150764" cy="369332"/>
          </a:xfrm>
          <a:prstGeom prst="rect">
            <a:avLst/>
          </a:prstGeom>
        </p:spPr>
        <p:txBody>
          <a:bodyPr wrap="none">
            <a:spAutoFit/>
          </a:bodyPr>
          <a:lstStyle/>
          <a:p>
            <a:r>
              <a:rPr lang="ja-JP" altLang="en-US"/>
              <a:t>ObjHero.h</a:t>
            </a:r>
          </a:p>
        </p:txBody>
      </p:sp>
      <p:sp>
        <p:nvSpPr>
          <p:cNvPr id="7" name="正方形/長方形 6"/>
          <p:cNvSpPr/>
          <p:nvPr/>
        </p:nvSpPr>
        <p:spPr>
          <a:xfrm>
            <a:off x="165099" y="353496"/>
            <a:ext cx="1370375" cy="369332"/>
          </a:xfrm>
          <a:prstGeom prst="rect">
            <a:avLst/>
          </a:prstGeom>
        </p:spPr>
        <p:txBody>
          <a:bodyPr wrap="none">
            <a:spAutoFit/>
          </a:bodyPr>
          <a:lstStyle/>
          <a:p>
            <a:r>
              <a:rPr lang="ja-JP" altLang="en-US"/>
              <a:t>ObjHero</a:t>
            </a:r>
            <a:r>
              <a:rPr lang="ja-JP" altLang="en-US" smtClean="0"/>
              <a:t>.</a:t>
            </a:r>
            <a:r>
              <a:rPr lang="en-US" altLang="ja-JP" smtClean="0"/>
              <a:t>cpp</a:t>
            </a:r>
            <a:endParaRPr lang="ja-JP" altLang="en-US"/>
          </a:p>
        </p:txBody>
      </p:sp>
      <p:pic>
        <p:nvPicPr>
          <p:cNvPr id="9" name="図 8"/>
          <p:cNvPicPr>
            <a:picLocks noChangeAspect="1"/>
          </p:cNvPicPr>
          <p:nvPr/>
        </p:nvPicPr>
        <p:blipFill>
          <a:blip r:embed="rId4"/>
          <a:stretch>
            <a:fillRect/>
          </a:stretch>
        </p:blipFill>
        <p:spPr>
          <a:xfrm>
            <a:off x="5783002" y="4495125"/>
            <a:ext cx="3360998" cy="2284995"/>
          </a:xfrm>
          <a:prstGeom prst="rect">
            <a:avLst/>
          </a:prstGeom>
          <a:ln>
            <a:solidFill>
              <a:schemeClr val="tx1"/>
            </a:solidFill>
          </a:ln>
        </p:spPr>
      </p:pic>
      <p:sp>
        <p:nvSpPr>
          <p:cNvPr id="11" name="正方形/長方形 10"/>
          <p:cNvSpPr/>
          <p:nvPr/>
        </p:nvSpPr>
        <p:spPr>
          <a:xfrm>
            <a:off x="5659185" y="4129564"/>
            <a:ext cx="1370375" cy="369332"/>
          </a:xfrm>
          <a:prstGeom prst="rect">
            <a:avLst/>
          </a:prstGeom>
        </p:spPr>
        <p:txBody>
          <a:bodyPr wrap="none">
            <a:spAutoFit/>
          </a:bodyPr>
          <a:lstStyle/>
          <a:p>
            <a:r>
              <a:rPr lang="ja-JP" altLang="en-US"/>
              <a:t>ObjHero</a:t>
            </a:r>
            <a:r>
              <a:rPr lang="ja-JP" altLang="en-US" smtClean="0"/>
              <a:t>.</a:t>
            </a:r>
            <a:r>
              <a:rPr lang="en-US" altLang="ja-JP" smtClean="0"/>
              <a:t>cpp</a:t>
            </a:r>
            <a:endParaRPr lang="ja-JP" altLang="en-US"/>
          </a:p>
        </p:txBody>
      </p:sp>
      <p:cxnSp>
        <p:nvCxnSpPr>
          <p:cNvPr id="12" name="直線矢印コネクタ 11"/>
          <p:cNvCxnSpPr/>
          <p:nvPr/>
        </p:nvCxnSpPr>
        <p:spPr>
          <a:xfrm flipH="1">
            <a:off x="2462852" y="4673600"/>
            <a:ext cx="641446" cy="48341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104298" y="4533563"/>
            <a:ext cx="2146742" cy="646331"/>
          </a:xfrm>
          <a:prstGeom prst="rect">
            <a:avLst/>
          </a:prstGeom>
          <a:noFill/>
        </p:spPr>
        <p:txBody>
          <a:bodyPr wrap="none" rtlCol="0">
            <a:spAutoFit/>
          </a:bodyPr>
          <a:lstStyle/>
          <a:p>
            <a:r>
              <a:rPr kumimoji="1" lang="ja-JP" altLang="en-US" smtClean="0"/>
              <a:t>追加：表示用交点の</a:t>
            </a:r>
            <a:endParaRPr kumimoji="1" lang="en-US" altLang="ja-JP" smtClean="0"/>
          </a:p>
          <a:p>
            <a:r>
              <a:rPr lang="ja-JP" altLang="en-US" smtClean="0"/>
              <a:t>獲得</a:t>
            </a:r>
            <a:r>
              <a:rPr lang="ja-JP" altLang="en-US"/>
              <a:t>用</a:t>
            </a:r>
            <a:endParaRPr kumimoji="1" lang="ja-JP" altLang="en-US"/>
          </a:p>
        </p:txBody>
      </p:sp>
      <p:cxnSp>
        <p:nvCxnSpPr>
          <p:cNvPr id="16" name="直線矢印コネクタ 15"/>
          <p:cNvCxnSpPr/>
          <p:nvPr/>
        </p:nvCxnSpPr>
        <p:spPr>
          <a:xfrm flipH="1">
            <a:off x="9226047" y="5179894"/>
            <a:ext cx="449915" cy="5813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9675962" y="4915305"/>
            <a:ext cx="2216119" cy="646331"/>
          </a:xfrm>
          <a:prstGeom prst="rect">
            <a:avLst/>
          </a:prstGeom>
          <a:noFill/>
        </p:spPr>
        <p:txBody>
          <a:bodyPr wrap="none" rtlCol="0">
            <a:spAutoFit/>
          </a:bodyPr>
          <a:lstStyle/>
          <a:p>
            <a:r>
              <a:rPr kumimoji="1" lang="ja-JP" altLang="en-US" smtClean="0"/>
              <a:t>追加：</a:t>
            </a:r>
            <a:r>
              <a:rPr lang="en-US" altLang="ja-JP" smtClean="0"/>
              <a:t>D</a:t>
            </a:r>
            <a:r>
              <a:rPr kumimoji="1" lang="en-US" altLang="ja-JP" smtClean="0"/>
              <a:t>rawMethod</a:t>
            </a:r>
            <a:r>
              <a:rPr kumimoji="1" lang="ja-JP" altLang="en-US" smtClean="0"/>
              <a:t>で</a:t>
            </a:r>
            <a:endParaRPr kumimoji="1" lang="en-US" altLang="ja-JP" smtClean="0"/>
          </a:p>
          <a:p>
            <a:r>
              <a:rPr lang="ja-JP" altLang="en-US"/>
              <a:t>交点</a:t>
            </a:r>
            <a:r>
              <a:rPr lang="ja-JP" altLang="en-US" smtClean="0"/>
              <a:t>を描画</a:t>
            </a:r>
            <a:endParaRPr kumimoji="1" lang="ja-JP" altLang="en-US"/>
          </a:p>
        </p:txBody>
      </p:sp>
    </p:spTree>
    <p:extLst>
      <p:ext uri="{BB962C8B-B14F-4D97-AF65-F5344CB8AC3E}">
        <p14:creationId xmlns:p14="http://schemas.microsoft.com/office/powerpoint/2010/main" val="3126619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97736" cy="369332"/>
          </a:xfrm>
          <a:prstGeom prst="rect">
            <a:avLst/>
          </a:prstGeom>
          <a:noFill/>
        </p:spPr>
        <p:txBody>
          <a:bodyPr wrap="none" rtlCol="0">
            <a:spAutoFit/>
          </a:bodyPr>
          <a:lstStyle/>
          <a:p>
            <a:r>
              <a:rPr lang="ja-JP" altLang="en-US" smtClean="0"/>
              <a:t>・</a:t>
            </a:r>
            <a:r>
              <a:rPr lang="en-US" altLang="ja-JP" smtClean="0"/>
              <a:t>Test</a:t>
            </a:r>
            <a:r>
              <a:rPr lang="ja-JP" altLang="en-US" smtClean="0"/>
              <a:t>続き</a:t>
            </a:r>
            <a:endParaRPr kumimoji="1" lang="en-US" altLang="ja-JP" smtClean="0"/>
          </a:p>
        </p:txBody>
      </p:sp>
      <p:pic>
        <p:nvPicPr>
          <p:cNvPr id="5" name="図 4"/>
          <p:cNvPicPr>
            <a:picLocks noChangeAspect="1"/>
          </p:cNvPicPr>
          <p:nvPr/>
        </p:nvPicPr>
        <p:blipFill>
          <a:blip r:embed="rId2"/>
          <a:stretch>
            <a:fillRect/>
          </a:stretch>
        </p:blipFill>
        <p:spPr>
          <a:xfrm>
            <a:off x="125412" y="650319"/>
            <a:ext cx="7892494" cy="3806825"/>
          </a:xfrm>
          <a:prstGeom prst="rect">
            <a:avLst/>
          </a:prstGeom>
          <a:ln>
            <a:solidFill>
              <a:schemeClr val="tx1"/>
            </a:solidFill>
          </a:ln>
        </p:spPr>
      </p:pic>
      <p:sp>
        <p:nvSpPr>
          <p:cNvPr id="6" name="正方形/長方形 5"/>
          <p:cNvSpPr/>
          <p:nvPr/>
        </p:nvSpPr>
        <p:spPr>
          <a:xfrm>
            <a:off x="0" y="325160"/>
            <a:ext cx="1370375" cy="369332"/>
          </a:xfrm>
          <a:prstGeom prst="rect">
            <a:avLst/>
          </a:prstGeom>
        </p:spPr>
        <p:txBody>
          <a:bodyPr wrap="none">
            <a:spAutoFit/>
          </a:bodyPr>
          <a:lstStyle/>
          <a:p>
            <a:r>
              <a:rPr lang="ja-JP" altLang="en-US"/>
              <a:t>ObjHero</a:t>
            </a:r>
            <a:r>
              <a:rPr lang="ja-JP" altLang="en-US" smtClean="0"/>
              <a:t>.</a:t>
            </a:r>
            <a:r>
              <a:rPr lang="en-US" altLang="ja-JP" smtClean="0"/>
              <a:t>cpp</a:t>
            </a:r>
            <a:endParaRPr lang="ja-JP" altLang="en-US"/>
          </a:p>
        </p:txBody>
      </p:sp>
      <p:sp>
        <p:nvSpPr>
          <p:cNvPr id="7" name="テキスト ボックス 6"/>
          <p:cNvSpPr txBox="1"/>
          <p:nvPr/>
        </p:nvSpPr>
        <p:spPr>
          <a:xfrm>
            <a:off x="125412" y="4508975"/>
            <a:ext cx="5056192" cy="369332"/>
          </a:xfrm>
          <a:prstGeom prst="rect">
            <a:avLst/>
          </a:prstGeom>
          <a:noFill/>
        </p:spPr>
        <p:txBody>
          <a:bodyPr wrap="none" rtlCol="0">
            <a:spAutoFit/>
          </a:bodyPr>
          <a:lstStyle/>
          <a:p>
            <a:r>
              <a:rPr kumimoji="1" lang="ja-JP" altLang="en-US" smtClean="0"/>
              <a:t>交点をちゃんと取れているかどうか確認しましょう。</a:t>
            </a:r>
            <a:endParaRPr kumimoji="1" lang="ja-JP" altLang="en-US"/>
          </a:p>
        </p:txBody>
      </p:sp>
      <p:cxnSp>
        <p:nvCxnSpPr>
          <p:cNvPr id="8" name="直線矢印コネクタ 7"/>
          <p:cNvCxnSpPr/>
          <p:nvPr/>
        </p:nvCxnSpPr>
        <p:spPr>
          <a:xfrm flipH="1">
            <a:off x="2653508" y="694492"/>
            <a:ext cx="5489810" cy="128751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143318" y="509826"/>
            <a:ext cx="2276585" cy="369332"/>
          </a:xfrm>
          <a:prstGeom prst="rect">
            <a:avLst/>
          </a:prstGeom>
          <a:noFill/>
        </p:spPr>
        <p:txBody>
          <a:bodyPr wrap="none" rtlCol="0">
            <a:spAutoFit/>
          </a:bodyPr>
          <a:lstStyle/>
          <a:p>
            <a:r>
              <a:rPr kumimoji="1" lang="ja-JP" altLang="en-US" smtClean="0"/>
              <a:t>追加：交点判定を行う</a:t>
            </a:r>
            <a:endParaRPr kumimoji="1" lang="ja-JP" altLang="en-US"/>
          </a:p>
        </p:txBody>
      </p:sp>
    </p:spTree>
    <p:extLst>
      <p:ext uri="{BB962C8B-B14F-4D97-AF65-F5344CB8AC3E}">
        <p14:creationId xmlns:p14="http://schemas.microsoft.com/office/powerpoint/2010/main" val="2386782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139699" y="0"/>
            <a:ext cx="6046839" cy="6858000"/>
          </a:xfrm>
          <a:prstGeom prst="rect">
            <a:avLst/>
          </a:prstGeom>
          <a:ln>
            <a:solidFill>
              <a:schemeClr val="tx1"/>
            </a:solidFill>
          </a:ln>
        </p:spPr>
      </p:pic>
      <p:cxnSp>
        <p:nvCxnSpPr>
          <p:cNvPr id="5" name="直線矢印コネクタ 4"/>
          <p:cNvCxnSpPr/>
          <p:nvPr/>
        </p:nvCxnSpPr>
        <p:spPr>
          <a:xfrm flipH="1">
            <a:off x="2412208" y="254000"/>
            <a:ext cx="3950492" cy="72471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362700" y="22973"/>
            <a:ext cx="5268878" cy="646331"/>
          </a:xfrm>
          <a:prstGeom prst="rect">
            <a:avLst/>
          </a:prstGeom>
          <a:noFill/>
        </p:spPr>
        <p:txBody>
          <a:bodyPr wrap="none" rtlCol="0">
            <a:spAutoFit/>
          </a:bodyPr>
          <a:lstStyle/>
          <a:p>
            <a:r>
              <a:rPr kumimoji="1" lang="ja-JP" altLang="en-US" smtClean="0"/>
              <a:t>追加：</a:t>
            </a:r>
            <a:r>
              <a:rPr kumimoji="1" lang="en-US" altLang="ja-JP" smtClean="0"/>
              <a:t>scroll</a:t>
            </a:r>
            <a:r>
              <a:rPr kumimoji="1" lang="ja-JP" altLang="en-US" smtClean="0"/>
              <a:t>が</a:t>
            </a:r>
            <a:r>
              <a:rPr kumimoji="1" lang="en-US" altLang="ja-JP" smtClean="0"/>
              <a:t>minus</a:t>
            </a:r>
            <a:r>
              <a:rPr kumimoji="1" lang="ja-JP" altLang="en-US" smtClean="0"/>
              <a:t>になるととんでもないことになるで</a:t>
            </a:r>
            <a:endParaRPr kumimoji="1" lang="en-US" altLang="ja-JP" smtClean="0"/>
          </a:p>
          <a:p>
            <a:r>
              <a:rPr lang="en-US" altLang="ja-JP" smtClean="0"/>
              <a:t>Minus</a:t>
            </a:r>
            <a:r>
              <a:rPr lang="ja-JP" altLang="en-US" smtClean="0"/>
              <a:t>値にならないようしている</a:t>
            </a:r>
            <a:endParaRPr kumimoji="1" lang="en-US" altLang="ja-JP" smtClean="0"/>
          </a:p>
        </p:txBody>
      </p:sp>
      <p:cxnSp>
        <p:nvCxnSpPr>
          <p:cNvPr id="9" name="直線矢印コネクタ 8"/>
          <p:cNvCxnSpPr/>
          <p:nvPr/>
        </p:nvCxnSpPr>
        <p:spPr>
          <a:xfrm flipH="1">
            <a:off x="2018508" y="978711"/>
            <a:ext cx="4458492" cy="97871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475335" y="794045"/>
            <a:ext cx="2448619" cy="369332"/>
          </a:xfrm>
          <a:prstGeom prst="rect">
            <a:avLst/>
          </a:prstGeom>
          <a:noFill/>
        </p:spPr>
        <p:txBody>
          <a:bodyPr wrap="none" rtlCol="0">
            <a:spAutoFit/>
          </a:bodyPr>
          <a:lstStyle/>
          <a:p>
            <a:r>
              <a:rPr kumimoji="1" lang="ja-JP" altLang="en-US" smtClean="0"/>
              <a:t>追加：</a:t>
            </a:r>
            <a:r>
              <a:rPr kumimoji="1" lang="en-US" altLang="ja-JP" smtClean="0"/>
              <a:t>Ray</a:t>
            </a:r>
            <a:r>
              <a:rPr lang="ja-JP" altLang="en-US" smtClean="0"/>
              <a:t>の方向を決定</a:t>
            </a:r>
            <a:endParaRPr kumimoji="1" lang="ja-JP" altLang="en-US"/>
          </a:p>
        </p:txBody>
      </p:sp>
      <p:cxnSp>
        <p:nvCxnSpPr>
          <p:cNvPr id="16" name="直線矢印コネクタ 15"/>
          <p:cNvCxnSpPr/>
          <p:nvPr/>
        </p:nvCxnSpPr>
        <p:spPr>
          <a:xfrm flipH="1">
            <a:off x="4813300" y="1703422"/>
            <a:ext cx="1662035" cy="6188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6474246" y="1486600"/>
            <a:ext cx="5792996" cy="646331"/>
          </a:xfrm>
          <a:prstGeom prst="rect">
            <a:avLst/>
          </a:prstGeom>
        </p:spPr>
        <p:txBody>
          <a:bodyPr wrap="none">
            <a:spAutoFit/>
          </a:bodyPr>
          <a:lstStyle/>
          <a:p>
            <a:r>
              <a:rPr lang="ja-JP" altLang="en-US" smtClean="0"/>
              <a:t>変更：上記で決めた</a:t>
            </a:r>
            <a:r>
              <a:rPr lang="en-US" altLang="ja-JP" smtClean="0"/>
              <a:t>Ray</a:t>
            </a:r>
            <a:r>
              <a:rPr lang="ja-JP" altLang="en-US" smtClean="0"/>
              <a:t>を飛ばす方向に</a:t>
            </a:r>
            <a:r>
              <a:rPr lang="en-US" altLang="ja-JP" smtClean="0"/>
              <a:t>Ray</a:t>
            </a:r>
            <a:r>
              <a:rPr lang="ja-JP" altLang="en-US" smtClean="0"/>
              <a:t>を飛ばすように</a:t>
            </a:r>
            <a:endParaRPr lang="en-US" altLang="ja-JP" smtClean="0"/>
          </a:p>
          <a:p>
            <a:r>
              <a:rPr lang="ja-JP" altLang="en-US" smtClean="0"/>
              <a:t>す</a:t>
            </a:r>
            <a:r>
              <a:rPr lang="ja-JP" altLang="en-US"/>
              <a:t>る</a:t>
            </a:r>
          </a:p>
        </p:txBody>
      </p:sp>
      <p:cxnSp>
        <p:nvCxnSpPr>
          <p:cNvPr id="20" name="直線矢印コネクタ 19"/>
          <p:cNvCxnSpPr/>
          <p:nvPr/>
        </p:nvCxnSpPr>
        <p:spPr>
          <a:xfrm flipH="1">
            <a:off x="5118101" y="3119593"/>
            <a:ext cx="1244599" cy="5581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6474246" y="2933700"/>
            <a:ext cx="5631991" cy="646331"/>
          </a:xfrm>
          <a:prstGeom prst="rect">
            <a:avLst/>
          </a:prstGeom>
          <a:noFill/>
        </p:spPr>
        <p:txBody>
          <a:bodyPr wrap="none" rtlCol="0">
            <a:spAutoFit/>
          </a:bodyPr>
          <a:lstStyle/>
          <a:p>
            <a:r>
              <a:rPr kumimoji="1" lang="ja-JP" altLang="en-US" smtClean="0"/>
              <a:t>追加：交点を中心に</a:t>
            </a:r>
            <a:r>
              <a:rPr kumimoji="1" lang="en-US" altLang="ja-JP" smtClean="0"/>
              <a:t>A</a:t>
            </a:r>
            <a:r>
              <a:rPr kumimoji="1" lang="ja-JP" altLang="en-US" smtClean="0"/>
              <a:t>（主人公位置）と</a:t>
            </a:r>
            <a:r>
              <a:rPr lang="en-US" altLang="ja-JP" smtClean="0"/>
              <a:t>B</a:t>
            </a:r>
            <a:r>
              <a:rPr lang="ja-JP" altLang="en-US" smtClean="0"/>
              <a:t>（移動先）</a:t>
            </a:r>
            <a:r>
              <a:rPr lang="en-US" altLang="ja-JP" smtClean="0"/>
              <a:t>vector</a:t>
            </a:r>
            <a:r>
              <a:rPr lang="ja-JP" altLang="en-US" smtClean="0"/>
              <a:t>を</a:t>
            </a:r>
            <a:endParaRPr lang="en-US" altLang="ja-JP" smtClean="0"/>
          </a:p>
          <a:p>
            <a:r>
              <a:rPr lang="ja-JP" altLang="en-US" smtClean="0"/>
              <a:t>作成する</a:t>
            </a:r>
            <a:endParaRPr kumimoji="1" lang="en-US" altLang="ja-JP" smtClean="0"/>
          </a:p>
        </p:txBody>
      </p:sp>
      <p:cxnSp>
        <p:nvCxnSpPr>
          <p:cNvPr id="23" name="直線矢印コネクタ 22"/>
          <p:cNvCxnSpPr/>
          <p:nvPr/>
        </p:nvCxnSpPr>
        <p:spPr>
          <a:xfrm flipH="1">
            <a:off x="2540819" y="4013200"/>
            <a:ext cx="3933427" cy="11541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565900" y="3898900"/>
            <a:ext cx="4306307" cy="369332"/>
          </a:xfrm>
          <a:prstGeom prst="rect">
            <a:avLst/>
          </a:prstGeom>
          <a:noFill/>
        </p:spPr>
        <p:txBody>
          <a:bodyPr wrap="none" rtlCol="0">
            <a:spAutoFit/>
          </a:bodyPr>
          <a:lstStyle/>
          <a:p>
            <a:r>
              <a:rPr kumimoji="1" lang="ja-JP" altLang="en-US" smtClean="0"/>
              <a:t>追加：主人公の幅（</a:t>
            </a:r>
            <a:r>
              <a:rPr lang="en-US" altLang="ja-JP" smtClean="0"/>
              <a:t>64pixel</a:t>
            </a:r>
            <a:r>
              <a:rPr kumimoji="1" lang="ja-JP" altLang="en-US" smtClean="0"/>
              <a:t>）を交点をずらす</a:t>
            </a:r>
            <a:endParaRPr kumimoji="1" lang="ja-JP" altLang="en-US"/>
          </a:p>
        </p:txBody>
      </p:sp>
      <p:cxnSp>
        <p:nvCxnSpPr>
          <p:cNvPr id="26" name="直線矢印コネクタ 25"/>
          <p:cNvCxnSpPr/>
          <p:nvPr/>
        </p:nvCxnSpPr>
        <p:spPr>
          <a:xfrm flipH="1">
            <a:off x="4507533" y="4887020"/>
            <a:ext cx="1966713" cy="577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565900" y="4724400"/>
            <a:ext cx="4984057" cy="923330"/>
          </a:xfrm>
          <a:prstGeom prst="rect">
            <a:avLst/>
          </a:prstGeom>
          <a:noFill/>
        </p:spPr>
        <p:txBody>
          <a:bodyPr wrap="none" rtlCol="0">
            <a:spAutoFit/>
          </a:bodyPr>
          <a:lstStyle/>
          <a:p>
            <a:r>
              <a:rPr kumimoji="1" lang="ja-JP" altLang="en-US" smtClean="0"/>
              <a:t>追加：内積を求めて、超えてる場合、超えるまでの</a:t>
            </a:r>
            <a:endParaRPr kumimoji="1" lang="en-US" altLang="ja-JP" smtClean="0"/>
          </a:p>
          <a:p>
            <a:r>
              <a:rPr lang="ja-JP" altLang="en-US" smtClean="0"/>
              <a:t>交点までの長さを</a:t>
            </a:r>
            <a:r>
              <a:rPr lang="en-US" altLang="ja-JP" smtClean="0"/>
              <a:t>m_vx</a:t>
            </a:r>
            <a:r>
              <a:rPr lang="ja-JP" altLang="en-US" smtClean="0"/>
              <a:t>に入れて超えないように制</a:t>
            </a:r>
            <a:endParaRPr lang="en-US" altLang="ja-JP" smtClean="0"/>
          </a:p>
          <a:p>
            <a:r>
              <a:rPr lang="ja-JP" altLang="en-US" smtClean="0"/>
              <a:t>御してる。</a:t>
            </a:r>
            <a:endParaRPr lang="en-US" altLang="ja-JP"/>
          </a:p>
        </p:txBody>
      </p:sp>
      <p:sp>
        <p:nvSpPr>
          <p:cNvPr id="29" name="テキスト ボックス 28"/>
          <p:cNvSpPr txBox="1"/>
          <p:nvPr/>
        </p:nvSpPr>
        <p:spPr>
          <a:xfrm>
            <a:off x="2412208" y="5881653"/>
            <a:ext cx="9578263" cy="923330"/>
          </a:xfrm>
          <a:prstGeom prst="rect">
            <a:avLst/>
          </a:prstGeom>
          <a:solidFill>
            <a:schemeClr val="bg1"/>
          </a:solidFill>
          <a:ln>
            <a:solidFill>
              <a:schemeClr val="tx1"/>
            </a:solidFill>
          </a:ln>
        </p:spPr>
        <p:txBody>
          <a:bodyPr wrap="none" rtlCol="0">
            <a:spAutoFit/>
          </a:bodyPr>
          <a:lstStyle/>
          <a:p>
            <a:r>
              <a:rPr kumimoji="1" lang="ja-JP" altLang="en-US" smtClean="0"/>
              <a:t>うまくいってるかどうか、実際微妙です。・・・。何度も</a:t>
            </a:r>
            <a:r>
              <a:rPr kumimoji="1" lang="en-US" altLang="ja-JP" smtClean="0"/>
              <a:t>check</a:t>
            </a:r>
            <a:r>
              <a:rPr kumimoji="1" lang="ja-JP" altLang="en-US" smtClean="0"/>
              <a:t>をかけて</a:t>
            </a:r>
            <a:r>
              <a:rPr lang="en-US" altLang="ja-JP" smtClean="0"/>
              <a:t>Bug</a:t>
            </a:r>
            <a:r>
              <a:rPr lang="ja-JP" altLang="en-US" smtClean="0"/>
              <a:t>も倒しました。</a:t>
            </a:r>
            <a:endParaRPr lang="en-US" altLang="ja-JP" smtClean="0"/>
          </a:p>
          <a:p>
            <a:r>
              <a:rPr kumimoji="1" lang="ja-JP" altLang="en-US" smtClean="0"/>
              <a:t>計算はうまくいってるように見えますが、まだ信頼性は薄いです。かなり時間はかけてしまったので</a:t>
            </a:r>
            <a:endParaRPr kumimoji="1" lang="en-US" altLang="ja-JP" smtClean="0"/>
          </a:p>
          <a:p>
            <a:r>
              <a:rPr kumimoji="1" lang="ja-JP" altLang="en-US" smtClean="0"/>
              <a:t>これぐらいにしておきます。・・・。疲れた・・・。</a:t>
            </a:r>
            <a:r>
              <a:rPr lang="en-US" altLang="ja-JP" smtClean="0"/>
              <a:t>(</a:t>
            </a:r>
            <a:r>
              <a:rPr lang="en-US" altLang="ja-JP"/>
              <a:t>;</a:t>
            </a:r>
            <a:r>
              <a:rPr lang="ja-JP" altLang="en-US"/>
              <a:t>・∀・</a:t>
            </a:r>
            <a:r>
              <a:rPr lang="en-US" altLang="ja-JP" smtClean="0"/>
              <a:t>)</a:t>
            </a:r>
            <a:endParaRPr kumimoji="1" lang="ja-JP" altLang="en-US"/>
          </a:p>
        </p:txBody>
      </p:sp>
    </p:spTree>
    <p:extLst>
      <p:ext uri="{BB962C8B-B14F-4D97-AF65-F5344CB8AC3E}">
        <p14:creationId xmlns:p14="http://schemas.microsoft.com/office/powerpoint/2010/main" val="11140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491"/>
            <a:ext cx="1529073" cy="646331"/>
          </a:xfrm>
          <a:prstGeom prst="rect">
            <a:avLst/>
          </a:prstGeom>
          <a:noFill/>
        </p:spPr>
        <p:txBody>
          <a:bodyPr wrap="none" rtlCol="0">
            <a:spAutoFit/>
          </a:bodyPr>
          <a:lstStyle/>
          <a:p>
            <a:r>
              <a:rPr kumimoji="1" lang="ja-JP" altLang="en-US" smtClean="0"/>
              <a:t>　　　　　</a:t>
            </a:r>
            <a:r>
              <a:rPr lang="ja-JP" altLang="en-US" sz="1400" smtClean="0"/>
              <a:t>ﾏｸﾛ</a:t>
            </a:r>
            <a:endParaRPr lang="en-US" altLang="ja-JP" sz="1400"/>
          </a:p>
          <a:p>
            <a:r>
              <a:rPr kumimoji="1" lang="ja-JP" altLang="en-US" smtClean="0"/>
              <a:t>・定数と</a:t>
            </a:r>
            <a:r>
              <a:rPr kumimoji="1" lang="en-US" altLang="ja-JP" smtClean="0"/>
              <a:t>macro</a:t>
            </a:r>
            <a:endParaRPr kumimoji="1" lang="ja-JP" altLang="en-US"/>
          </a:p>
        </p:txBody>
      </p:sp>
      <p:sp>
        <p:nvSpPr>
          <p:cNvPr id="5" name="テキスト ボックス 4"/>
          <p:cNvSpPr txBox="1"/>
          <p:nvPr/>
        </p:nvSpPr>
        <p:spPr>
          <a:xfrm>
            <a:off x="114300" y="646331"/>
            <a:ext cx="12184746" cy="2031325"/>
          </a:xfrm>
          <a:prstGeom prst="rect">
            <a:avLst/>
          </a:prstGeom>
          <a:noFill/>
        </p:spPr>
        <p:txBody>
          <a:bodyPr wrap="none" rtlCol="0">
            <a:spAutoFit/>
          </a:bodyPr>
          <a:lstStyle/>
          <a:p>
            <a:r>
              <a:rPr lang="ja-JP" altLang="en-US" smtClean="0"/>
              <a:t>変数と言う値が変化するモノを話をしました。逆に</a:t>
            </a:r>
            <a:r>
              <a:rPr lang="ja-JP" altLang="en-US" smtClean="0">
                <a:solidFill>
                  <a:srgbClr val="FF0000"/>
                </a:solidFill>
              </a:rPr>
              <a:t>動かない値を言うモノもあります。それが定数</a:t>
            </a:r>
            <a:r>
              <a:rPr lang="ja-JP" altLang="en-US" smtClean="0"/>
              <a:t>です。</a:t>
            </a:r>
            <a:endParaRPr lang="en-US" altLang="ja-JP" smtClean="0"/>
          </a:p>
          <a:p>
            <a:r>
              <a:rPr lang="ja-JP" altLang="en-US" smtClean="0"/>
              <a:t>たとえば　</a:t>
            </a:r>
            <a:r>
              <a:rPr lang="ja-JP" altLang="en-US" smtClean="0">
                <a:solidFill>
                  <a:srgbClr val="FF0000"/>
                </a:solidFill>
              </a:rPr>
              <a:t>「　ｘ</a:t>
            </a:r>
            <a:r>
              <a:rPr lang="en-US" altLang="ja-JP" smtClean="0">
                <a:solidFill>
                  <a:srgbClr val="FF0000"/>
                </a:solidFill>
              </a:rPr>
              <a:t>+</a:t>
            </a:r>
            <a:r>
              <a:rPr lang="ja-JP" altLang="en-US" smtClean="0">
                <a:solidFill>
                  <a:srgbClr val="FF0000"/>
                </a:solidFill>
              </a:rPr>
              <a:t>＝１</a:t>
            </a:r>
            <a:r>
              <a:rPr lang="en-US" altLang="ja-JP" smtClean="0">
                <a:solidFill>
                  <a:srgbClr val="FF0000"/>
                </a:solidFill>
              </a:rPr>
              <a:t>;</a:t>
            </a:r>
            <a:r>
              <a:rPr lang="ja-JP" altLang="en-US" smtClean="0">
                <a:solidFill>
                  <a:srgbClr val="FF0000"/>
                </a:solidFill>
              </a:rPr>
              <a:t>　」の場合、１の値が定数</a:t>
            </a:r>
            <a:r>
              <a:rPr lang="ja-JP" altLang="en-US" smtClean="0"/>
              <a:t>となります。この定数なんですが、</a:t>
            </a:r>
            <a:r>
              <a:rPr lang="ja-JP" altLang="en-US" smtClean="0">
                <a:solidFill>
                  <a:srgbClr val="FF0000"/>
                </a:solidFill>
              </a:rPr>
              <a:t>この１とはどのような意味を持っているのかが</a:t>
            </a:r>
            <a:endParaRPr lang="en-US" altLang="ja-JP" smtClean="0">
              <a:solidFill>
                <a:srgbClr val="FF0000"/>
              </a:solidFill>
            </a:endParaRPr>
          </a:p>
          <a:p>
            <a:r>
              <a:rPr lang="ja-JP" altLang="en-US" smtClean="0">
                <a:solidFill>
                  <a:srgbClr val="FF0000"/>
                </a:solidFill>
              </a:rPr>
              <a:t>わかりません。</a:t>
            </a:r>
            <a:r>
              <a:rPr lang="ja-JP" altLang="en-US" smtClean="0"/>
              <a:t>変数の場合はｘやｙ等の名前がついてるのでどのような役目なのかがわかります。</a:t>
            </a:r>
            <a:r>
              <a:rPr lang="en-US" altLang="ja-JP" smtClean="0"/>
              <a:t> </a:t>
            </a:r>
            <a:r>
              <a:rPr lang="ja-JP" altLang="en-US" smtClean="0"/>
              <a:t>　</a:t>
            </a:r>
            <a:endParaRPr lang="en-US" altLang="ja-JP" smtClean="0"/>
          </a:p>
          <a:p>
            <a:endParaRPr lang="en-US" altLang="ja-JP" smtClean="0"/>
          </a:p>
          <a:p>
            <a:r>
              <a:rPr lang="ja-JP" altLang="en-US" smtClean="0"/>
              <a:t>・</a:t>
            </a:r>
            <a:r>
              <a:rPr lang="en-US" altLang="ja-JP" smtClean="0"/>
              <a:t>#define</a:t>
            </a:r>
            <a:r>
              <a:rPr lang="ja-JP" altLang="en-US" smtClean="0"/>
              <a:t>で値に意味を持たせる</a:t>
            </a:r>
            <a:endParaRPr lang="en-US" altLang="ja-JP" smtClean="0"/>
          </a:p>
          <a:p>
            <a:r>
              <a:rPr lang="ja-JP" altLang="en-US" smtClean="0"/>
              <a:t>これを用いる事で、値に意味を持たせることができます。正確には、</a:t>
            </a:r>
            <a:r>
              <a:rPr lang="en-US" altLang="ja-JP" smtClean="0"/>
              <a:t>compile</a:t>
            </a:r>
            <a:r>
              <a:rPr lang="ja-JP" altLang="en-US" smtClean="0"/>
              <a:t>時に</a:t>
            </a:r>
            <a:r>
              <a:rPr lang="en-US" altLang="ja-JP" smtClean="0"/>
              <a:t>#define</a:t>
            </a:r>
            <a:r>
              <a:rPr lang="ja-JP" altLang="en-US" smtClean="0"/>
              <a:t>の宣言した定数を横に書いた値に</a:t>
            </a:r>
            <a:endParaRPr lang="en-US" altLang="ja-JP" smtClean="0"/>
          </a:p>
          <a:p>
            <a:r>
              <a:rPr lang="ja-JP" altLang="en-US" smtClean="0"/>
              <a:t>書き換わる事になります。</a:t>
            </a:r>
            <a:endParaRPr lang="en-US" altLang="ja-JP" smtClean="0"/>
          </a:p>
        </p:txBody>
      </p:sp>
      <p:sp>
        <p:nvSpPr>
          <p:cNvPr id="7" name="テキスト ボックス 6"/>
          <p:cNvSpPr txBox="1"/>
          <p:nvPr/>
        </p:nvSpPr>
        <p:spPr>
          <a:xfrm>
            <a:off x="368300" y="2759313"/>
            <a:ext cx="3315972" cy="2585323"/>
          </a:xfrm>
          <a:prstGeom prst="rect">
            <a:avLst/>
          </a:prstGeom>
          <a:noFill/>
          <a:ln>
            <a:solidFill>
              <a:schemeClr val="tx1"/>
            </a:solidFill>
          </a:ln>
        </p:spPr>
        <p:txBody>
          <a:bodyPr wrap="none" rtlCol="0">
            <a:spAutoFit/>
          </a:bodyPr>
          <a:lstStyle/>
          <a:p>
            <a:r>
              <a:rPr kumimoji="1" lang="en-US" altLang="ja-JP" smtClean="0">
                <a:solidFill>
                  <a:schemeClr val="accent5">
                    <a:lumMod val="75000"/>
                  </a:schemeClr>
                </a:solidFill>
              </a:rPr>
              <a:t>#define  </a:t>
            </a:r>
            <a:r>
              <a:rPr kumimoji="1" lang="en-US" altLang="ja-JP" smtClean="0"/>
              <a:t>COUNT_MAX   ( 10 )</a:t>
            </a:r>
          </a:p>
          <a:p>
            <a:endParaRPr lang="en-US" altLang="ja-JP"/>
          </a:p>
          <a:p>
            <a:r>
              <a:rPr lang="en-US" altLang="ja-JP"/>
              <a:t>v</a:t>
            </a:r>
            <a:r>
              <a:rPr kumimoji="1" lang="en-US" altLang="ja-JP" smtClean="0"/>
              <a:t>oid main()</a:t>
            </a:r>
          </a:p>
          <a:p>
            <a:r>
              <a:rPr lang="en-US" altLang="ja-JP" smtClean="0"/>
              <a:t>{</a:t>
            </a:r>
          </a:p>
          <a:p>
            <a:r>
              <a:rPr lang="ja-JP" altLang="en-US" smtClean="0"/>
              <a:t>　　</a:t>
            </a:r>
            <a:r>
              <a:rPr lang="en-US" altLang="ja-JP" smtClean="0"/>
              <a:t>for(int i=0;i&lt;COUNT_MAX;i++)</a:t>
            </a:r>
          </a:p>
          <a:p>
            <a:r>
              <a:rPr lang="ja-JP" altLang="en-US"/>
              <a:t>　</a:t>
            </a:r>
            <a:r>
              <a:rPr lang="ja-JP" altLang="en-US" smtClean="0"/>
              <a:t>　</a:t>
            </a:r>
            <a:r>
              <a:rPr lang="en-US" altLang="ja-JP" smtClean="0"/>
              <a:t>{</a:t>
            </a:r>
          </a:p>
          <a:p>
            <a:r>
              <a:rPr lang="en-US" altLang="ja-JP"/>
              <a:t>	</a:t>
            </a:r>
            <a:r>
              <a:rPr lang="ja-JP" altLang="en-US" smtClean="0"/>
              <a:t>～</a:t>
            </a:r>
            <a:endParaRPr lang="en-US" altLang="ja-JP" smtClean="0"/>
          </a:p>
          <a:p>
            <a:r>
              <a:rPr lang="ja-JP" altLang="en-US" smtClean="0"/>
              <a:t>　　</a:t>
            </a:r>
            <a:r>
              <a:rPr lang="en-US" altLang="ja-JP" smtClean="0"/>
              <a:t>}</a:t>
            </a:r>
            <a:endParaRPr lang="en-US" altLang="ja-JP"/>
          </a:p>
          <a:p>
            <a:r>
              <a:rPr lang="en-US" altLang="ja-JP" smtClean="0"/>
              <a:t>}</a:t>
            </a:r>
            <a:endParaRPr kumimoji="1" lang="ja-JP" altLang="en-US"/>
          </a:p>
        </p:txBody>
      </p:sp>
      <p:sp>
        <p:nvSpPr>
          <p:cNvPr id="8" name="テキスト ボックス 7"/>
          <p:cNvSpPr txBox="1"/>
          <p:nvPr/>
        </p:nvSpPr>
        <p:spPr>
          <a:xfrm>
            <a:off x="3904315" y="2807332"/>
            <a:ext cx="1423338" cy="646331"/>
          </a:xfrm>
          <a:prstGeom prst="rect">
            <a:avLst/>
          </a:prstGeom>
          <a:noFill/>
        </p:spPr>
        <p:txBody>
          <a:bodyPr wrap="none" rtlCol="0">
            <a:spAutoFit/>
          </a:bodyPr>
          <a:lstStyle/>
          <a:p>
            <a:r>
              <a:rPr kumimoji="1" lang="en-US" altLang="ja-JP" smtClean="0"/>
              <a:t>Compile</a:t>
            </a:r>
            <a:r>
              <a:rPr kumimoji="1" lang="ja-JP" altLang="en-US" smtClean="0"/>
              <a:t>後の</a:t>
            </a:r>
            <a:endParaRPr kumimoji="1" lang="en-US" altLang="ja-JP" smtClean="0"/>
          </a:p>
          <a:p>
            <a:r>
              <a:rPr kumimoji="1" lang="en-US" altLang="ja-JP" smtClean="0"/>
              <a:t>program</a:t>
            </a:r>
            <a:r>
              <a:rPr kumimoji="1" lang="ja-JP" altLang="en-US" smtClean="0"/>
              <a:t>では</a:t>
            </a:r>
            <a:endParaRPr kumimoji="1" lang="en-US" altLang="ja-JP" smtClean="0"/>
          </a:p>
        </p:txBody>
      </p:sp>
      <p:sp>
        <p:nvSpPr>
          <p:cNvPr id="9" name="テキスト ボックス 8"/>
          <p:cNvSpPr txBox="1"/>
          <p:nvPr/>
        </p:nvSpPr>
        <p:spPr>
          <a:xfrm>
            <a:off x="5341890" y="2759312"/>
            <a:ext cx="2889637" cy="2585323"/>
          </a:xfrm>
          <a:prstGeom prst="rect">
            <a:avLst/>
          </a:prstGeom>
          <a:noFill/>
          <a:ln>
            <a:solidFill>
              <a:schemeClr val="tx1"/>
            </a:solidFill>
          </a:ln>
        </p:spPr>
        <p:txBody>
          <a:bodyPr wrap="none" rtlCol="0">
            <a:spAutoFit/>
          </a:bodyPr>
          <a:lstStyle/>
          <a:p>
            <a:r>
              <a:rPr kumimoji="1" lang="en-US" altLang="ja-JP" smtClean="0">
                <a:solidFill>
                  <a:schemeClr val="accent5">
                    <a:lumMod val="75000"/>
                  </a:schemeClr>
                </a:solidFill>
              </a:rPr>
              <a:t>#define  </a:t>
            </a:r>
            <a:r>
              <a:rPr kumimoji="1" lang="en-US" altLang="ja-JP" smtClean="0"/>
              <a:t>COUNT_MAX   ( 10 )</a:t>
            </a:r>
          </a:p>
          <a:p>
            <a:endParaRPr lang="en-US" altLang="ja-JP"/>
          </a:p>
          <a:p>
            <a:r>
              <a:rPr lang="en-US" altLang="ja-JP"/>
              <a:t>v</a:t>
            </a:r>
            <a:r>
              <a:rPr kumimoji="1" lang="en-US" altLang="ja-JP" smtClean="0"/>
              <a:t>oid main()</a:t>
            </a:r>
          </a:p>
          <a:p>
            <a:r>
              <a:rPr lang="en-US" altLang="ja-JP" smtClean="0"/>
              <a:t>{</a:t>
            </a:r>
          </a:p>
          <a:p>
            <a:r>
              <a:rPr lang="ja-JP" altLang="en-US" smtClean="0"/>
              <a:t>　　</a:t>
            </a:r>
            <a:r>
              <a:rPr lang="en-US" altLang="ja-JP" smtClean="0"/>
              <a:t>for(int i=0;i&lt;10;i++)</a:t>
            </a:r>
          </a:p>
          <a:p>
            <a:r>
              <a:rPr lang="ja-JP" altLang="en-US"/>
              <a:t>　</a:t>
            </a:r>
            <a:r>
              <a:rPr lang="ja-JP" altLang="en-US" smtClean="0"/>
              <a:t>　</a:t>
            </a:r>
            <a:r>
              <a:rPr lang="en-US" altLang="ja-JP" smtClean="0"/>
              <a:t>{</a:t>
            </a:r>
          </a:p>
          <a:p>
            <a:r>
              <a:rPr lang="en-US" altLang="ja-JP"/>
              <a:t>	</a:t>
            </a:r>
            <a:r>
              <a:rPr lang="ja-JP" altLang="en-US" smtClean="0"/>
              <a:t>～</a:t>
            </a:r>
            <a:endParaRPr lang="en-US" altLang="ja-JP" smtClean="0"/>
          </a:p>
          <a:p>
            <a:r>
              <a:rPr lang="ja-JP" altLang="en-US" smtClean="0"/>
              <a:t>　　</a:t>
            </a:r>
            <a:r>
              <a:rPr lang="en-US" altLang="ja-JP" smtClean="0"/>
              <a:t>}</a:t>
            </a:r>
            <a:endParaRPr lang="en-US" altLang="ja-JP"/>
          </a:p>
          <a:p>
            <a:r>
              <a:rPr lang="en-US" altLang="ja-JP" smtClean="0"/>
              <a:t>}</a:t>
            </a:r>
            <a:endParaRPr kumimoji="1" lang="ja-JP" altLang="en-US"/>
          </a:p>
        </p:txBody>
      </p:sp>
      <p:cxnSp>
        <p:nvCxnSpPr>
          <p:cNvPr id="10" name="直線矢印コネクタ 9"/>
          <p:cNvCxnSpPr/>
          <p:nvPr/>
        </p:nvCxnSpPr>
        <p:spPr>
          <a:xfrm>
            <a:off x="3939311" y="3583339"/>
            <a:ext cx="1168400" cy="164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498360" y="2817968"/>
            <a:ext cx="3693640" cy="923330"/>
          </a:xfrm>
          <a:prstGeom prst="rect">
            <a:avLst/>
          </a:prstGeom>
          <a:noFill/>
        </p:spPr>
        <p:txBody>
          <a:bodyPr wrap="none" rtlCol="0">
            <a:spAutoFit/>
          </a:bodyPr>
          <a:lstStyle/>
          <a:p>
            <a:r>
              <a:rPr kumimoji="1" lang="ja-JP" altLang="en-US" smtClean="0"/>
              <a:t>このように書き換わってるわけです。</a:t>
            </a:r>
            <a:endParaRPr kumimoji="1" lang="en-US" altLang="ja-JP" smtClean="0"/>
          </a:p>
          <a:p>
            <a:r>
              <a:rPr lang="en-US" altLang="ja-JP" smtClean="0"/>
              <a:t>Compile</a:t>
            </a:r>
            <a:r>
              <a:rPr lang="ja-JP" altLang="en-US" smtClean="0"/>
              <a:t>した結果なので</a:t>
            </a:r>
            <a:r>
              <a:rPr lang="en-US" altLang="ja-JP" smtClean="0"/>
              <a:t>saucecode</a:t>
            </a:r>
            <a:r>
              <a:rPr lang="ja-JP" altLang="en-US" smtClean="0"/>
              <a:t>は</a:t>
            </a:r>
            <a:endParaRPr lang="en-US" altLang="ja-JP" smtClean="0"/>
          </a:p>
          <a:p>
            <a:r>
              <a:rPr lang="ja-JP" altLang="en-US"/>
              <a:t>何</a:t>
            </a:r>
            <a:r>
              <a:rPr lang="ja-JP" altLang="en-US" smtClean="0"/>
              <a:t>も変化しませんが・・・。</a:t>
            </a:r>
            <a:endParaRPr kumimoji="1" lang="ja-JP" altLang="en-US"/>
          </a:p>
        </p:txBody>
      </p:sp>
      <p:sp>
        <p:nvSpPr>
          <p:cNvPr id="15" name="テキスト ボックス 14"/>
          <p:cNvSpPr txBox="1"/>
          <p:nvPr/>
        </p:nvSpPr>
        <p:spPr>
          <a:xfrm>
            <a:off x="203200" y="5549900"/>
            <a:ext cx="11473526" cy="1200329"/>
          </a:xfrm>
          <a:prstGeom prst="rect">
            <a:avLst/>
          </a:prstGeom>
          <a:noFill/>
        </p:spPr>
        <p:txBody>
          <a:bodyPr wrap="none" rtlCol="0">
            <a:spAutoFit/>
          </a:bodyPr>
          <a:lstStyle/>
          <a:p>
            <a:r>
              <a:rPr lang="ja-JP" altLang="en-US" smtClean="0"/>
              <a:t>１０だと意味が解らない値が、</a:t>
            </a:r>
            <a:r>
              <a:rPr lang="en-US" altLang="ja-JP" smtClean="0"/>
              <a:t>COUNT_MAX</a:t>
            </a:r>
            <a:r>
              <a:rPr lang="ja-JP" altLang="en-US" smtClean="0"/>
              <a:t>になることで役割が見えてくるわけです。定数は大文字で宣言します。</a:t>
            </a:r>
            <a:endParaRPr lang="en-US" altLang="ja-JP" smtClean="0"/>
          </a:p>
          <a:p>
            <a:r>
              <a:rPr kumimoji="1" lang="ja-JP" altLang="en-US" smtClean="0"/>
              <a:t>これまで、定数は使ってきませんでしたが、はっきり言ってダメです。定数を使っていない値を</a:t>
            </a:r>
            <a:r>
              <a:rPr lang="en-US" altLang="ja-JP" smtClean="0"/>
              <a:t>M</a:t>
            </a:r>
            <a:r>
              <a:rPr kumimoji="1" lang="en-US" altLang="ja-JP" smtClean="0"/>
              <a:t>agicNumber</a:t>
            </a:r>
            <a:r>
              <a:rPr kumimoji="1" lang="ja-JP" altLang="en-US" smtClean="0"/>
              <a:t>と言って</a:t>
            </a:r>
            <a:endParaRPr kumimoji="1" lang="en-US" altLang="ja-JP" smtClean="0"/>
          </a:p>
          <a:p>
            <a:r>
              <a:rPr kumimoji="1" lang="ja-JP" altLang="en-US" smtClean="0"/>
              <a:t>意味が解りずらい値として嫌悪されます。</a:t>
            </a:r>
            <a:r>
              <a:rPr kumimoji="1" lang="en-US" altLang="ja-JP" smtClean="0"/>
              <a:t>ActionGame</a:t>
            </a:r>
            <a:r>
              <a:rPr kumimoji="1" lang="ja-JP" altLang="en-US" smtClean="0"/>
              <a:t>までは</a:t>
            </a:r>
            <a:r>
              <a:rPr lang="en-US" altLang="ja-JP" smtClean="0"/>
              <a:t>MagicNumber</a:t>
            </a:r>
            <a:r>
              <a:rPr lang="ja-JP" altLang="en-US" smtClean="0"/>
              <a:t>でしたが、次の</a:t>
            </a:r>
            <a:r>
              <a:rPr lang="en-US" altLang="ja-JP" smtClean="0"/>
              <a:t>game</a:t>
            </a:r>
            <a:r>
              <a:rPr lang="ja-JP" altLang="en-US" smtClean="0"/>
              <a:t>からは</a:t>
            </a:r>
            <a:r>
              <a:rPr lang="en-US" altLang="ja-JP" smtClean="0"/>
              <a:t>MagicNumber</a:t>
            </a:r>
            <a:r>
              <a:rPr lang="ja-JP" altLang="en-US" smtClean="0"/>
              <a:t>は</a:t>
            </a:r>
            <a:endParaRPr lang="en-US" altLang="ja-JP" smtClean="0"/>
          </a:p>
          <a:p>
            <a:r>
              <a:rPr kumimoji="1" lang="ja-JP" altLang="en-US" smtClean="0"/>
              <a:t>ありません。</a:t>
            </a:r>
            <a:endParaRPr kumimoji="1" lang="ja-JP" altLang="en-US"/>
          </a:p>
        </p:txBody>
      </p:sp>
    </p:spTree>
    <p:extLst>
      <p:ext uri="{BB962C8B-B14F-4D97-AF65-F5344CB8AC3E}">
        <p14:creationId xmlns:p14="http://schemas.microsoft.com/office/powerpoint/2010/main" val="3190812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1600" y="0"/>
            <a:ext cx="11966609" cy="646331"/>
          </a:xfrm>
          <a:prstGeom prst="rect">
            <a:avLst/>
          </a:prstGeom>
          <a:noFill/>
        </p:spPr>
        <p:txBody>
          <a:bodyPr wrap="none" rtlCol="0">
            <a:spAutoFit/>
          </a:bodyPr>
          <a:lstStyle/>
          <a:p>
            <a:r>
              <a:rPr kumimoji="1" lang="ja-JP" altLang="en-US" smtClean="0"/>
              <a:t>・</a:t>
            </a:r>
            <a:r>
              <a:rPr kumimoji="1" lang="en-US" altLang="ja-JP" smtClean="0"/>
              <a:t>macro</a:t>
            </a:r>
          </a:p>
          <a:p>
            <a:r>
              <a:rPr lang="en-US" altLang="ja-JP" smtClean="0"/>
              <a:t>#define</a:t>
            </a:r>
            <a:r>
              <a:rPr lang="ja-JP" altLang="en-US" smtClean="0"/>
              <a:t>は</a:t>
            </a:r>
            <a:r>
              <a:rPr lang="en-US" altLang="ja-JP" smtClean="0"/>
              <a:t>compile</a:t>
            </a:r>
            <a:r>
              <a:rPr lang="ja-JP" altLang="en-US" smtClean="0"/>
              <a:t>時に</a:t>
            </a:r>
            <a:r>
              <a:rPr lang="en-US" altLang="ja-JP" smtClean="0"/>
              <a:t>program</a:t>
            </a:r>
            <a:r>
              <a:rPr lang="ja-JP" altLang="en-US" smtClean="0"/>
              <a:t>を書き換える事ができるため、単純な式を入れる事できます。このような式を</a:t>
            </a:r>
            <a:r>
              <a:rPr lang="en-US" altLang="ja-JP" smtClean="0"/>
              <a:t>macro</a:t>
            </a:r>
            <a:r>
              <a:rPr lang="ja-JP" altLang="en-US" smtClean="0"/>
              <a:t>と言います</a:t>
            </a:r>
            <a:endParaRPr kumimoji="1" lang="ja-JP" altLang="en-US"/>
          </a:p>
        </p:txBody>
      </p:sp>
      <p:pic>
        <p:nvPicPr>
          <p:cNvPr id="5" name="図 4"/>
          <p:cNvPicPr>
            <a:picLocks noChangeAspect="1"/>
          </p:cNvPicPr>
          <p:nvPr/>
        </p:nvPicPr>
        <p:blipFill>
          <a:blip r:embed="rId2"/>
          <a:stretch>
            <a:fillRect/>
          </a:stretch>
        </p:blipFill>
        <p:spPr>
          <a:xfrm>
            <a:off x="287228" y="976531"/>
            <a:ext cx="5312360" cy="688975"/>
          </a:xfrm>
          <a:prstGeom prst="rect">
            <a:avLst/>
          </a:prstGeom>
          <a:ln>
            <a:solidFill>
              <a:schemeClr val="tx1"/>
            </a:solidFill>
          </a:ln>
        </p:spPr>
      </p:pic>
      <p:sp>
        <p:nvSpPr>
          <p:cNvPr id="6" name="テキスト ボックス 5"/>
          <p:cNvSpPr txBox="1"/>
          <p:nvPr/>
        </p:nvSpPr>
        <p:spPr>
          <a:xfrm>
            <a:off x="287228" y="1981200"/>
            <a:ext cx="10059164" cy="646331"/>
          </a:xfrm>
          <a:prstGeom prst="rect">
            <a:avLst/>
          </a:prstGeom>
          <a:noFill/>
        </p:spPr>
        <p:txBody>
          <a:bodyPr wrap="none" rtlCol="0">
            <a:spAutoFit/>
          </a:bodyPr>
          <a:lstStyle/>
          <a:p>
            <a:r>
              <a:rPr kumimoji="1" lang="ja-JP" altLang="en-US" smtClean="0"/>
              <a:t>上の場合、</a:t>
            </a:r>
            <a:r>
              <a:rPr kumimoji="1" lang="en-US" altLang="ja-JP" smtClean="0"/>
              <a:t>SGN</a:t>
            </a:r>
            <a:r>
              <a:rPr kumimoji="1" lang="ja-JP" altLang="en-US" smtClean="0"/>
              <a:t>が横の式に書き換わります。（ｘ）に入れた値は、そのまま横のｘの値に書き換わります。</a:t>
            </a:r>
            <a:endParaRPr kumimoji="1" lang="en-US" altLang="ja-JP" smtClean="0"/>
          </a:p>
          <a:p>
            <a:r>
              <a:rPr lang="ja-JP" altLang="en-US"/>
              <a:t>関数</a:t>
            </a:r>
            <a:r>
              <a:rPr lang="ja-JP" altLang="en-US" smtClean="0"/>
              <a:t>みたいな感じですが、「関数に満たないモノ」を用意するときには良いでしょう。</a:t>
            </a:r>
            <a:endParaRPr lang="en-US" altLang="ja-JP" smtClean="0"/>
          </a:p>
        </p:txBody>
      </p:sp>
      <p:sp>
        <p:nvSpPr>
          <p:cNvPr id="7" name="テキスト ボックス 6"/>
          <p:cNvSpPr txBox="1"/>
          <p:nvPr/>
        </p:nvSpPr>
        <p:spPr>
          <a:xfrm>
            <a:off x="101600" y="3162300"/>
            <a:ext cx="12286825" cy="1754326"/>
          </a:xfrm>
          <a:prstGeom prst="rect">
            <a:avLst/>
          </a:prstGeom>
          <a:noFill/>
        </p:spPr>
        <p:txBody>
          <a:bodyPr wrap="none" rtlCol="0">
            <a:spAutoFit/>
          </a:bodyPr>
          <a:lstStyle/>
          <a:p>
            <a:r>
              <a:rPr kumimoji="1" lang="ja-JP" altLang="en-US" smtClean="0"/>
              <a:t>この</a:t>
            </a:r>
            <a:r>
              <a:rPr kumimoji="1" lang="en-US" altLang="ja-JP" smtClean="0"/>
              <a:t>macro</a:t>
            </a:r>
            <a:r>
              <a:rPr kumimoji="1" lang="ja-JP" altLang="en-US" smtClean="0"/>
              <a:t>は作る気はなかったのですが</a:t>
            </a:r>
            <a:r>
              <a:rPr lang="ja-JP" altLang="en-US" smtClean="0"/>
              <a:t>・・・・。標準関数に用意されていませんでした。どうも、計算上</a:t>
            </a:r>
            <a:r>
              <a:rPr lang="en-US" altLang="ja-JP" smtClean="0"/>
              <a:t>0</a:t>
            </a:r>
            <a:r>
              <a:rPr lang="ja-JP" altLang="en-US" smtClean="0"/>
              <a:t>徐算が発生する可能性</a:t>
            </a:r>
            <a:endParaRPr lang="en-US" altLang="ja-JP" smtClean="0"/>
          </a:p>
          <a:p>
            <a:r>
              <a:rPr kumimoji="1" lang="ja-JP" altLang="en-US" smtClean="0"/>
              <a:t>あるらしく削除されたっぽいです。なので作りましたｗ</a:t>
            </a:r>
            <a:endParaRPr kumimoji="1" lang="en-US" altLang="ja-JP" smtClean="0"/>
          </a:p>
          <a:p>
            <a:r>
              <a:rPr lang="ja-JP" altLang="en-US"/>
              <a:t>不等式</a:t>
            </a:r>
            <a:r>
              <a:rPr lang="ja-JP" altLang="en-US" smtClean="0"/>
              <a:t>でだけで書かれていますが、真１で偽</a:t>
            </a:r>
            <a:r>
              <a:rPr lang="en-US" altLang="ja-JP" smtClean="0"/>
              <a:t>0</a:t>
            </a:r>
            <a:r>
              <a:rPr lang="ja-JP" altLang="en-US" smtClean="0"/>
              <a:t>であることがわかればなんとなくわかると思います。</a:t>
            </a:r>
            <a:endParaRPr lang="en-US" altLang="ja-JP" smtClean="0"/>
          </a:p>
          <a:p>
            <a:endParaRPr kumimoji="1" lang="en-US" altLang="ja-JP"/>
          </a:p>
          <a:p>
            <a:r>
              <a:rPr lang="ja-JP" altLang="en-US" smtClean="0"/>
              <a:t>とりあえず、これで</a:t>
            </a:r>
            <a:r>
              <a:rPr lang="en-US" altLang="ja-JP" smtClean="0"/>
              <a:t>ActionGame</a:t>
            </a:r>
            <a:r>
              <a:rPr lang="ja-JP" altLang="en-US" smtClean="0"/>
              <a:t>は終了です。</a:t>
            </a:r>
            <a:endParaRPr lang="en-US" altLang="ja-JP" smtClean="0"/>
          </a:p>
          <a:p>
            <a:r>
              <a:rPr lang="ja-JP" altLang="en-US"/>
              <a:t>次</a:t>
            </a:r>
            <a:r>
              <a:rPr lang="ja-JP" altLang="en-US" smtClean="0"/>
              <a:t>の章は、</a:t>
            </a:r>
            <a:r>
              <a:rPr lang="en-US" altLang="ja-JP" smtClean="0"/>
              <a:t>Team</a:t>
            </a:r>
            <a:r>
              <a:rPr lang="ja-JP" altLang="en-US" smtClean="0"/>
              <a:t>で</a:t>
            </a:r>
            <a:r>
              <a:rPr lang="en-US" altLang="ja-JP" smtClean="0"/>
              <a:t>Game</a:t>
            </a:r>
            <a:r>
              <a:rPr lang="ja-JP" altLang="en-US" smtClean="0"/>
              <a:t>作成概論です。</a:t>
            </a:r>
            <a:endParaRPr kumimoji="1" lang="en-US" altLang="ja-JP" smtClean="0"/>
          </a:p>
        </p:txBody>
      </p:sp>
    </p:spTree>
    <p:extLst>
      <p:ext uri="{BB962C8B-B14F-4D97-AF65-F5344CB8AC3E}">
        <p14:creationId xmlns:p14="http://schemas.microsoft.com/office/powerpoint/2010/main" val="233012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131381" cy="923330"/>
          </a:xfrm>
          <a:prstGeom prst="rect">
            <a:avLst/>
          </a:prstGeom>
          <a:noFill/>
        </p:spPr>
        <p:txBody>
          <a:bodyPr wrap="none" rtlCol="0">
            <a:spAutoFit/>
          </a:bodyPr>
          <a:lstStyle/>
          <a:p>
            <a:r>
              <a:rPr kumimoji="1" lang="ja-JP" altLang="en-US" smtClean="0"/>
              <a:t>・</a:t>
            </a:r>
            <a:r>
              <a:rPr kumimoji="1" lang="en-US" altLang="ja-JP" smtClean="0"/>
              <a:t>2DRay</a:t>
            </a:r>
            <a:r>
              <a:rPr kumimoji="1" lang="ja-JP" altLang="en-US" smtClean="0"/>
              <a:t>計算</a:t>
            </a:r>
            <a:endParaRPr kumimoji="1" lang="en-US" altLang="ja-JP" smtClean="0"/>
          </a:p>
          <a:p>
            <a:r>
              <a:rPr lang="ja-JP" altLang="en-US"/>
              <a:t>　</a:t>
            </a:r>
            <a:r>
              <a:rPr lang="ja-JP" altLang="en-US" smtClean="0"/>
              <a:t>今回は線分と線分の衝突判定を用いります。この計算には</a:t>
            </a:r>
            <a:r>
              <a:rPr lang="en-US" altLang="ja-JP" smtClean="0"/>
              <a:t>vector</a:t>
            </a:r>
            <a:r>
              <a:rPr lang="ja-JP" altLang="en-US" smtClean="0"/>
              <a:t>の内積（</a:t>
            </a:r>
            <a:r>
              <a:rPr lang="en-US" altLang="ja-JP" smtClean="0"/>
              <a:t>Dot</a:t>
            </a:r>
            <a:r>
              <a:rPr lang="ja-JP" altLang="en-US" smtClean="0"/>
              <a:t>）外積（</a:t>
            </a:r>
            <a:r>
              <a:rPr lang="en-US" altLang="ja-JP" smtClean="0"/>
              <a:t>cross</a:t>
            </a:r>
            <a:r>
              <a:rPr lang="ja-JP" altLang="en-US" smtClean="0"/>
              <a:t>）を覚える必要がある。</a:t>
            </a:r>
            <a:endParaRPr lang="en-US" altLang="ja-JP" smtClean="0"/>
          </a:p>
          <a:p>
            <a:r>
              <a:rPr lang="ja-JP" altLang="en-US"/>
              <a:t>下記</a:t>
            </a:r>
            <a:r>
              <a:rPr lang="ja-JP" altLang="en-US" smtClean="0"/>
              <a:t>が内積・外積の計算です。</a:t>
            </a:r>
            <a:endParaRPr lang="en-US" altLang="ja-JP" smtClean="0"/>
          </a:p>
        </p:txBody>
      </p:sp>
      <p:sp>
        <p:nvSpPr>
          <p:cNvPr id="6" name="Text Box 18"/>
          <p:cNvSpPr txBox="1">
            <a:spLocks noChangeArrowheads="1"/>
          </p:cNvSpPr>
          <p:nvPr/>
        </p:nvSpPr>
        <p:spPr bwMode="auto">
          <a:xfrm>
            <a:off x="141555" y="863798"/>
            <a:ext cx="7399070" cy="14652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a:t>・外積</a:t>
            </a:r>
          </a:p>
          <a:p>
            <a:r>
              <a:rPr lang="ja-JP" altLang="en-US" b="1">
                <a:solidFill>
                  <a:srgbClr val="FF0000"/>
                </a:solidFill>
              </a:rPr>
              <a:t>｜ｖ１｜</a:t>
            </a:r>
            <a:r>
              <a:rPr lang="ja-JP" altLang="en-US" b="1">
                <a:solidFill>
                  <a:schemeClr val="accent5">
                    <a:lumMod val="50000"/>
                  </a:schemeClr>
                </a:solidFill>
              </a:rPr>
              <a:t>｜ｖ２｜</a:t>
            </a:r>
            <a:r>
              <a:rPr lang="ja-JP" altLang="en-US" b="1"/>
              <a:t>＊</a:t>
            </a:r>
            <a:r>
              <a:rPr lang="en-US" altLang="ja-JP" b="1"/>
              <a:t>sin(θ)</a:t>
            </a:r>
            <a:r>
              <a:rPr lang="ja-JP" altLang="en-US" b="1"/>
              <a:t>　＝　</a:t>
            </a:r>
            <a:r>
              <a:rPr lang="ja-JP" altLang="en-US" b="1">
                <a:solidFill>
                  <a:schemeClr val="accent6">
                    <a:lumMod val="75000"/>
                  </a:schemeClr>
                </a:solidFill>
              </a:rPr>
              <a:t>｜ｖ１｜</a:t>
            </a:r>
            <a:r>
              <a:rPr lang="en-US" altLang="ja-JP" b="1">
                <a:solidFill>
                  <a:schemeClr val="accent6">
                    <a:lumMod val="75000"/>
                  </a:schemeClr>
                </a:solidFill>
              </a:rPr>
              <a:t>×</a:t>
            </a:r>
            <a:r>
              <a:rPr lang="ja-JP" altLang="en-US" b="1">
                <a:solidFill>
                  <a:schemeClr val="accent6">
                    <a:lumMod val="75000"/>
                  </a:schemeClr>
                </a:solidFill>
              </a:rPr>
              <a:t>｜ｖ２｜</a:t>
            </a:r>
            <a:r>
              <a:rPr lang="en-US" altLang="ja-JP" b="1"/>
              <a:t>= </a:t>
            </a:r>
            <a:r>
              <a:rPr lang="en-US" altLang="ja-JP" b="1">
                <a:solidFill>
                  <a:srgbClr val="FF0000"/>
                </a:solidFill>
              </a:rPr>
              <a:t>V1.x</a:t>
            </a:r>
            <a:r>
              <a:rPr lang="en-US" altLang="ja-JP" b="1"/>
              <a:t> * </a:t>
            </a:r>
            <a:r>
              <a:rPr lang="en-US" altLang="ja-JP" b="1">
                <a:solidFill>
                  <a:schemeClr val="accent5">
                    <a:lumMod val="50000"/>
                  </a:schemeClr>
                </a:solidFill>
              </a:rPr>
              <a:t>V2.y</a:t>
            </a:r>
            <a:r>
              <a:rPr lang="en-US" altLang="ja-JP" b="1"/>
              <a:t> – </a:t>
            </a:r>
            <a:r>
              <a:rPr lang="en-US" altLang="ja-JP" b="1">
                <a:solidFill>
                  <a:srgbClr val="FF0000"/>
                </a:solidFill>
              </a:rPr>
              <a:t>V1.y</a:t>
            </a:r>
            <a:r>
              <a:rPr lang="en-US" altLang="ja-JP" b="1"/>
              <a:t> * </a:t>
            </a:r>
            <a:r>
              <a:rPr lang="en-US" altLang="ja-JP" b="1">
                <a:solidFill>
                  <a:schemeClr val="accent1">
                    <a:lumMod val="50000"/>
                  </a:schemeClr>
                </a:solidFill>
              </a:rPr>
              <a:t>V2.x</a:t>
            </a:r>
          </a:p>
          <a:p>
            <a:r>
              <a:rPr lang="ja-JP" altLang="en-US"/>
              <a:t>・内積</a:t>
            </a:r>
          </a:p>
          <a:p>
            <a:r>
              <a:rPr lang="ja-JP" altLang="en-US" b="1">
                <a:solidFill>
                  <a:srgbClr val="FF0000"/>
                </a:solidFill>
              </a:rPr>
              <a:t>｜ｖ１｜</a:t>
            </a:r>
            <a:r>
              <a:rPr lang="ja-JP" altLang="en-US" b="1">
                <a:solidFill>
                  <a:schemeClr val="accent1">
                    <a:lumMod val="50000"/>
                  </a:schemeClr>
                </a:solidFill>
              </a:rPr>
              <a:t>｜ｖ２｜</a:t>
            </a:r>
            <a:r>
              <a:rPr lang="ja-JP" altLang="en-US" b="1"/>
              <a:t>＊</a:t>
            </a:r>
            <a:r>
              <a:rPr lang="en-US" altLang="ja-JP" b="1"/>
              <a:t>cos(θ)</a:t>
            </a:r>
            <a:r>
              <a:rPr lang="ja-JP" altLang="en-US" b="1"/>
              <a:t>　＝　</a:t>
            </a:r>
            <a:r>
              <a:rPr lang="ja-JP" altLang="en-US" b="1">
                <a:solidFill>
                  <a:srgbClr val="7030A0"/>
                </a:solidFill>
              </a:rPr>
              <a:t>｜ｖ１｜・｜ｖ２｜ </a:t>
            </a:r>
            <a:r>
              <a:rPr lang="en-US" altLang="ja-JP" b="1"/>
              <a:t>= </a:t>
            </a:r>
            <a:r>
              <a:rPr lang="en-US" altLang="ja-JP" b="1">
                <a:solidFill>
                  <a:srgbClr val="FF0000"/>
                </a:solidFill>
              </a:rPr>
              <a:t>V1.x</a:t>
            </a:r>
            <a:r>
              <a:rPr lang="en-US" altLang="ja-JP" b="1"/>
              <a:t> * </a:t>
            </a:r>
            <a:r>
              <a:rPr lang="en-US" altLang="ja-JP" b="1">
                <a:solidFill>
                  <a:schemeClr val="accent5">
                    <a:lumMod val="75000"/>
                  </a:schemeClr>
                </a:solidFill>
              </a:rPr>
              <a:t>V2.x</a:t>
            </a:r>
            <a:r>
              <a:rPr lang="en-US" altLang="ja-JP" b="1"/>
              <a:t> + </a:t>
            </a:r>
            <a:r>
              <a:rPr lang="en-US" altLang="ja-JP" b="1">
                <a:solidFill>
                  <a:srgbClr val="FF0000"/>
                </a:solidFill>
              </a:rPr>
              <a:t>V1.y</a:t>
            </a:r>
            <a:r>
              <a:rPr lang="en-US" altLang="ja-JP" b="1"/>
              <a:t> * </a:t>
            </a:r>
            <a:r>
              <a:rPr lang="en-US" altLang="ja-JP" b="1">
                <a:solidFill>
                  <a:schemeClr val="accent1">
                    <a:lumMod val="50000"/>
                  </a:schemeClr>
                </a:solidFill>
              </a:rPr>
              <a:t>V2.y</a:t>
            </a:r>
          </a:p>
          <a:p>
            <a:endParaRPr lang="en-US" altLang="ja-JP" b="1"/>
          </a:p>
        </p:txBody>
      </p:sp>
      <p:sp>
        <p:nvSpPr>
          <p:cNvPr id="10" name="Text Box 5"/>
          <p:cNvSpPr txBox="1">
            <a:spLocks noChangeArrowheads="1"/>
          </p:cNvSpPr>
          <p:nvPr/>
        </p:nvSpPr>
        <p:spPr bwMode="auto">
          <a:xfrm>
            <a:off x="463079" y="2625128"/>
            <a:ext cx="23532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a:t>
            </a:r>
            <a:r>
              <a:rPr lang="en-US" altLang="ja-JP"/>
              <a:t>1</a:t>
            </a:r>
            <a:r>
              <a:rPr lang="ja-JP" altLang="en-US" smtClean="0"/>
              <a:t>｜｜</a:t>
            </a:r>
            <a:r>
              <a:rPr lang="en-US" altLang="ja-JP" smtClean="0"/>
              <a:t>v</a:t>
            </a:r>
            <a:r>
              <a:rPr lang="en-US" altLang="ja-JP"/>
              <a:t>2</a:t>
            </a:r>
            <a:r>
              <a:rPr lang="ja-JP" altLang="en-US" smtClean="0"/>
              <a:t>｜</a:t>
            </a:r>
            <a:r>
              <a:rPr lang="ja-JP" altLang="en-US"/>
              <a:t>＊</a:t>
            </a:r>
            <a:r>
              <a:rPr lang="en-US" altLang="ja-JP"/>
              <a:t>cos(θ)</a:t>
            </a:r>
          </a:p>
        </p:txBody>
      </p:sp>
      <p:sp>
        <p:nvSpPr>
          <p:cNvPr id="11" name="Text Box 6"/>
          <p:cNvSpPr txBox="1">
            <a:spLocks noChangeArrowheads="1"/>
          </p:cNvSpPr>
          <p:nvPr/>
        </p:nvSpPr>
        <p:spPr bwMode="auto">
          <a:xfrm>
            <a:off x="4425479" y="2396528"/>
            <a:ext cx="23532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a:t>
            </a:r>
            <a:r>
              <a:rPr lang="en-US" altLang="ja-JP"/>
              <a:t>1</a:t>
            </a:r>
            <a:r>
              <a:rPr lang="ja-JP" altLang="en-US" smtClean="0"/>
              <a:t>｜｜</a:t>
            </a:r>
            <a:r>
              <a:rPr lang="en-US" altLang="ja-JP" smtClean="0"/>
              <a:t>v</a:t>
            </a:r>
            <a:r>
              <a:rPr lang="en-US" altLang="ja-JP"/>
              <a:t>2</a:t>
            </a:r>
            <a:r>
              <a:rPr lang="ja-JP" altLang="en-US" smtClean="0"/>
              <a:t>｜</a:t>
            </a:r>
            <a:r>
              <a:rPr lang="ja-JP" altLang="en-US"/>
              <a:t>＊</a:t>
            </a:r>
            <a:r>
              <a:rPr lang="en-US" altLang="ja-JP"/>
              <a:t>cos(θ)</a:t>
            </a:r>
          </a:p>
        </p:txBody>
      </p:sp>
      <p:sp>
        <p:nvSpPr>
          <p:cNvPr id="12" name="Line 7"/>
          <p:cNvSpPr>
            <a:spLocks noChangeShapeType="1"/>
          </p:cNvSpPr>
          <p:nvPr/>
        </p:nvSpPr>
        <p:spPr bwMode="auto">
          <a:xfrm>
            <a:off x="4501678" y="2777528"/>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 name="Rectangle 8"/>
          <p:cNvSpPr>
            <a:spLocks noChangeArrowheads="1"/>
          </p:cNvSpPr>
          <p:nvPr/>
        </p:nvSpPr>
        <p:spPr bwMode="auto">
          <a:xfrm>
            <a:off x="5263678" y="2777529"/>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a:t>
            </a:r>
            <a:r>
              <a:rPr lang="en-US" altLang="ja-JP"/>
              <a:t>2</a:t>
            </a:r>
            <a:r>
              <a:rPr lang="ja-JP" altLang="en-US" smtClean="0"/>
              <a:t>｜</a:t>
            </a:r>
            <a:endParaRPr lang="ja-JP" altLang="en-US"/>
          </a:p>
        </p:txBody>
      </p:sp>
      <p:sp>
        <p:nvSpPr>
          <p:cNvPr id="14" name="Line 9"/>
          <p:cNvSpPr>
            <a:spLocks noChangeShapeType="1"/>
          </p:cNvSpPr>
          <p:nvPr/>
        </p:nvSpPr>
        <p:spPr bwMode="auto">
          <a:xfrm>
            <a:off x="3511078" y="2853728"/>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 name="Text Box 10"/>
          <p:cNvSpPr txBox="1">
            <a:spLocks noChangeArrowheads="1"/>
          </p:cNvSpPr>
          <p:nvPr/>
        </p:nvSpPr>
        <p:spPr bwMode="auto">
          <a:xfrm>
            <a:off x="430480" y="3384510"/>
            <a:ext cx="2462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V1.x * V2.x + V1.y * V2.y</a:t>
            </a:r>
          </a:p>
        </p:txBody>
      </p:sp>
      <p:sp>
        <p:nvSpPr>
          <p:cNvPr id="16" name="Rectangle 11"/>
          <p:cNvSpPr>
            <a:spLocks noChangeArrowheads="1"/>
          </p:cNvSpPr>
          <p:nvPr/>
        </p:nvSpPr>
        <p:spPr bwMode="auto">
          <a:xfrm>
            <a:off x="4561155" y="3195598"/>
            <a:ext cx="2462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V1.x * V2.x + V1.y * V2.y</a:t>
            </a:r>
          </a:p>
        </p:txBody>
      </p:sp>
      <p:sp>
        <p:nvSpPr>
          <p:cNvPr id="17" name="Line 12"/>
          <p:cNvSpPr>
            <a:spLocks noChangeShapeType="1"/>
          </p:cNvSpPr>
          <p:nvPr/>
        </p:nvSpPr>
        <p:spPr bwMode="auto">
          <a:xfrm>
            <a:off x="4561155" y="3576598"/>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Rectangle 13"/>
          <p:cNvSpPr>
            <a:spLocks noChangeArrowheads="1"/>
          </p:cNvSpPr>
          <p:nvPr/>
        </p:nvSpPr>
        <p:spPr bwMode="auto">
          <a:xfrm>
            <a:off x="5475555" y="3667086"/>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a:t>
            </a:r>
            <a:r>
              <a:rPr lang="en-US" altLang="ja-JP"/>
              <a:t>V2</a:t>
            </a:r>
            <a:r>
              <a:rPr lang="ja-JP" altLang="en-US"/>
              <a:t>｜</a:t>
            </a:r>
          </a:p>
        </p:txBody>
      </p:sp>
      <p:sp>
        <p:nvSpPr>
          <p:cNvPr id="19" name="Line 14"/>
          <p:cNvSpPr>
            <a:spLocks noChangeShapeType="1"/>
          </p:cNvSpPr>
          <p:nvPr/>
        </p:nvSpPr>
        <p:spPr bwMode="auto">
          <a:xfrm>
            <a:off x="3570555" y="3576598"/>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 name="Text Box 15"/>
          <p:cNvSpPr txBox="1">
            <a:spLocks noChangeArrowheads="1"/>
          </p:cNvSpPr>
          <p:nvPr/>
        </p:nvSpPr>
        <p:spPr bwMode="auto">
          <a:xfrm>
            <a:off x="188332" y="2129987"/>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・内積</a:t>
            </a:r>
          </a:p>
        </p:txBody>
      </p:sp>
      <p:sp>
        <p:nvSpPr>
          <p:cNvPr id="21" name="Rectangle 16"/>
          <p:cNvSpPr>
            <a:spLocks noChangeArrowheads="1"/>
          </p:cNvSpPr>
          <p:nvPr/>
        </p:nvSpPr>
        <p:spPr bwMode="auto">
          <a:xfrm>
            <a:off x="141555" y="2151261"/>
            <a:ext cx="7399070" cy="19446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Text Box 17"/>
          <p:cNvSpPr txBox="1">
            <a:spLocks noChangeArrowheads="1"/>
          </p:cNvSpPr>
          <p:nvPr/>
        </p:nvSpPr>
        <p:spPr bwMode="auto">
          <a:xfrm>
            <a:off x="188332" y="420866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・外積</a:t>
            </a:r>
          </a:p>
        </p:txBody>
      </p:sp>
      <p:sp>
        <p:nvSpPr>
          <p:cNvPr id="23" name="Rectangle 18"/>
          <p:cNvSpPr>
            <a:spLocks noChangeArrowheads="1"/>
          </p:cNvSpPr>
          <p:nvPr/>
        </p:nvSpPr>
        <p:spPr bwMode="auto">
          <a:xfrm>
            <a:off x="4604757" y="4456986"/>
            <a:ext cx="2310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v1</a:t>
            </a:r>
            <a:r>
              <a:rPr lang="ja-JP" altLang="en-US" smtClean="0"/>
              <a:t>｜｜</a:t>
            </a:r>
            <a:r>
              <a:rPr lang="en-US" altLang="ja-JP" smtClean="0"/>
              <a:t>v2</a:t>
            </a:r>
            <a:r>
              <a:rPr lang="ja-JP" altLang="en-US" smtClean="0"/>
              <a:t>｜</a:t>
            </a:r>
            <a:r>
              <a:rPr lang="ja-JP" altLang="en-US"/>
              <a:t>＊</a:t>
            </a:r>
            <a:r>
              <a:rPr lang="en-US" altLang="ja-JP"/>
              <a:t>sin(θ)</a:t>
            </a:r>
          </a:p>
        </p:txBody>
      </p:sp>
      <p:sp>
        <p:nvSpPr>
          <p:cNvPr id="24" name="Line 19"/>
          <p:cNvSpPr>
            <a:spLocks noChangeShapeType="1"/>
          </p:cNvSpPr>
          <p:nvPr/>
        </p:nvSpPr>
        <p:spPr bwMode="auto">
          <a:xfrm>
            <a:off x="3537957" y="4837986"/>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Rectangle 20"/>
          <p:cNvSpPr>
            <a:spLocks noChangeArrowheads="1"/>
          </p:cNvSpPr>
          <p:nvPr/>
        </p:nvSpPr>
        <p:spPr bwMode="auto">
          <a:xfrm>
            <a:off x="566157" y="4609386"/>
            <a:ext cx="2310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v1</a:t>
            </a:r>
            <a:r>
              <a:rPr lang="ja-JP" altLang="en-US" smtClean="0"/>
              <a:t>｜｜</a:t>
            </a:r>
            <a:r>
              <a:rPr lang="en-US" altLang="ja-JP" smtClean="0"/>
              <a:t>v2</a:t>
            </a:r>
            <a:r>
              <a:rPr lang="ja-JP" altLang="en-US" smtClean="0"/>
              <a:t>｜</a:t>
            </a:r>
            <a:r>
              <a:rPr lang="ja-JP" altLang="en-US"/>
              <a:t>＊</a:t>
            </a:r>
            <a:r>
              <a:rPr lang="en-US" altLang="ja-JP"/>
              <a:t>sin(θ)</a:t>
            </a:r>
          </a:p>
        </p:txBody>
      </p:sp>
      <p:sp>
        <p:nvSpPr>
          <p:cNvPr id="26" name="Line 21"/>
          <p:cNvSpPr>
            <a:spLocks noChangeShapeType="1"/>
          </p:cNvSpPr>
          <p:nvPr/>
        </p:nvSpPr>
        <p:spPr bwMode="auto">
          <a:xfrm>
            <a:off x="4680957" y="4837986"/>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Rectangle 22"/>
          <p:cNvSpPr>
            <a:spLocks noChangeArrowheads="1"/>
          </p:cNvSpPr>
          <p:nvPr/>
        </p:nvSpPr>
        <p:spPr bwMode="auto">
          <a:xfrm>
            <a:off x="5442957" y="4914187"/>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v2</a:t>
            </a:r>
            <a:r>
              <a:rPr lang="ja-JP" altLang="en-US" smtClean="0"/>
              <a:t>｜</a:t>
            </a:r>
            <a:endParaRPr lang="ja-JP" altLang="en-US"/>
          </a:p>
        </p:txBody>
      </p:sp>
      <p:sp>
        <p:nvSpPr>
          <p:cNvPr id="28" name="Rectangle 23"/>
          <p:cNvSpPr>
            <a:spLocks noChangeArrowheads="1"/>
          </p:cNvSpPr>
          <p:nvPr/>
        </p:nvSpPr>
        <p:spPr bwMode="auto">
          <a:xfrm>
            <a:off x="522555" y="5475925"/>
            <a:ext cx="2462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V1.x * V2.y – V1.y * V2.x</a:t>
            </a:r>
          </a:p>
        </p:txBody>
      </p:sp>
      <p:sp>
        <p:nvSpPr>
          <p:cNvPr id="29" name="Line 24"/>
          <p:cNvSpPr>
            <a:spLocks noChangeShapeType="1"/>
          </p:cNvSpPr>
          <p:nvPr/>
        </p:nvSpPr>
        <p:spPr bwMode="auto">
          <a:xfrm>
            <a:off x="3570555" y="5704525"/>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Rectangle 25"/>
          <p:cNvSpPr>
            <a:spLocks noChangeArrowheads="1"/>
          </p:cNvSpPr>
          <p:nvPr/>
        </p:nvSpPr>
        <p:spPr bwMode="auto">
          <a:xfrm>
            <a:off x="4561155" y="5399725"/>
            <a:ext cx="2462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V1.x * V2.y – V1.y * V2.x</a:t>
            </a:r>
          </a:p>
        </p:txBody>
      </p:sp>
      <p:sp>
        <p:nvSpPr>
          <p:cNvPr id="31" name="Line 26"/>
          <p:cNvSpPr>
            <a:spLocks noChangeShapeType="1"/>
          </p:cNvSpPr>
          <p:nvPr/>
        </p:nvSpPr>
        <p:spPr bwMode="auto">
          <a:xfrm>
            <a:off x="4713555" y="5780725"/>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Rectangle 27"/>
          <p:cNvSpPr>
            <a:spLocks noChangeArrowheads="1"/>
          </p:cNvSpPr>
          <p:nvPr/>
        </p:nvSpPr>
        <p:spPr bwMode="auto">
          <a:xfrm>
            <a:off x="5551755" y="5856926"/>
            <a:ext cx="86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v2</a:t>
            </a:r>
            <a:r>
              <a:rPr lang="ja-JP" altLang="en-US" smtClean="0"/>
              <a:t>｜</a:t>
            </a:r>
            <a:endParaRPr lang="ja-JP" altLang="en-US"/>
          </a:p>
        </p:txBody>
      </p:sp>
      <p:sp>
        <p:nvSpPr>
          <p:cNvPr id="33" name="Rectangle 28"/>
          <p:cNvSpPr>
            <a:spLocks noChangeArrowheads="1"/>
          </p:cNvSpPr>
          <p:nvPr/>
        </p:nvSpPr>
        <p:spPr bwMode="auto">
          <a:xfrm>
            <a:off x="141555" y="4201714"/>
            <a:ext cx="7399070" cy="21314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5" name="Line 4"/>
          <p:cNvSpPr>
            <a:spLocks noChangeShapeType="1"/>
          </p:cNvSpPr>
          <p:nvPr/>
        </p:nvSpPr>
        <p:spPr bwMode="auto">
          <a:xfrm flipV="1">
            <a:off x="8897596" y="2993671"/>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6" name="Line 5"/>
          <p:cNvSpPr>
            <a:spLocks noChangeShapeType="1"/>
          </p:cNvSpPr>
          <p:nvPr/>
        </p:nvSpPr>
        <p:spPr bwMode="auto">
          <a:xfrm flipV="1">
            <a:off x="8897596" y="1088671"/>
            <a:ext cx="1295400" cy="19050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7" name="Line 7"/>
          <p:cNvSpPr>
            <a:spLocks noChangeShapeType="1"/>
          </p:cNvSpPr>
          <p:nvPr/>
        </p:nvSpPr>
        <p:spPr bwMode="auto">
          <a:xfrm flipV="1">
            <a:off x="8897596" y="3075429"/>
            <a:ext cx="1295400" cy="0"/>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8" name="Text Box 8"/>
          <p:cNvSpPr txBox="1">
            <a:spLocks noChangeArrowheads="1"/>
          </p:cNvSpPr>
          <p:nvPr/>
        </p:nvSpPr>
        <p:spPr bwMode="auto">
          <a:xfrm>
            <a:off x="10868591" y="277767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sp>
        <p:nvSpPr>
          <p:cNvPr id="39" name="Text Box 9"/>
          <p:cNvSpPr txBox="1">
            <a:spLocks noChangeArrowheads="1"/>
          </p:cNvSpPr>
          <p:nvPr/>
        </p:nvSpPr>
        <p:spPr bwMode="auto">
          <a:xfrm>
            <a:off x="9955649" y="79637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v2</a:t>
            </a:r>
          </a:p>
        </p:txBody>
      </p:sp>
      <p:sp>
        <p:nvSpPr>
          <p:cNvPr id="40" name="Line 7"/>
          <p:cNvSpPr>
            <a:spLocks noChangeShapeType="1"/>
          </p:cNvSpPr>
          <p:nvPr/>
        </p:nvSpPr>
        <p:spPr bwMode="auto">
          <a:xfrm flipH="1">
            <a:off x="9954922" y="4277478"/>
            <a:ext cx="0" cy="1904999"/>
          </a:xfrm>
          <a:prstGeom prst="line">
            <a:avLst/>
          </a:prstGeom>
          <a:noFill/>
          <a:ln w="6985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正方形/長方形 40"/>
          <p:cNvSpPr/>
          <p:nvPr/>
        </p:nvSpPr>
        <p:spPr>
          <a:xfrm>
            <a:off x="9867727" y="5108476"/>
            <a:ext cx="1781257" cy="369332"/>
          </a:xfrm>
          <a:prstGeom prst="rect">
            <a:avLst/>
          </a:prstGeom>
        </p:spPr>
        <p:txBody>
          <a:bodyPr wrap="none">
            <a:spAutoFit/>
          </a:bodyPr>
          <a:lstStyle/>
          <a:p>
            <a:r>
              <a:rPr lang="ja-JP" altLang="en-US" smtClean="0">
                <a:solidFill>
                  <a:schemeClr val="accent6">
                    <a:lumMod val="75000"/>
                  </a:schemeClr>
                </a:solidFill>
              </a:rPr>
              <a:t>｜</a:t>
            </a:r>
            <a:r>
              <a:rPr lang="en-US" altLang="ja-JP" smtClean="0">
                <a:solidFill>
                  <a:schemeClr val="accent6">
                    <a:lumMod val="75000"/>
                  </a:schemeClr>
                </a:solidFill>
              </a:rPr>
              <a:t>v</a:t>
            </a:r>
            <a:r>
              <a:rPr lang="en-US" altLang="ja-JP">
                <a:solidFill>
                  <a:schemeClr val="accent6">
                    <a:lumMod val="75000"/>
                  </a:schemeClr>
                </a:solidFill>
              </a:rPr>
              <a:t>1</a:t>
            </a:r>
            <a:r>
              <a:rPr lang="ja-JP" altLang="en-US" smtClean="0">
                <a:solidFill>
                  <a:schemeClr val="accent6">
                    <a:lumMod val="75000"/>
                  </a:schemeClr>
                </a:solidFill>
              </a:rPr>
              <a:t>｜</a:t>
            </a:r>
            <a:r>
              <a:rPr lang="en-US" altLang="ja-JP">
                <a:solidFill>
                  <a:schemeClr val="accent6">
                    <a:lumMod val="75000"/>
                  </a:schemeClr>
                </a:solidFill>
              </a:rPr>
              <a:t>×</a:t>
            </a:r>
            <a:r>
              <a:rPr lang="ja-JP" altLang="en-US" smtClean="0">
                <a:solidFill>
                  <a:schemeClr val="accent6">
                    <a:lumMod val="75000"/>
                  </a:schemeClr>
                </a:solidFill>
              </a:rPr>
              <a:t>｜</a:t>
            </a:r>
            <a:r>
              <a:rPr lang="en-US" altLang="ja-JP" smtClean="0">
                <a:solidFill>
                  <a:schemeClr val="accent6">
                    <a:lumMod val="75000"/>
                  </a:schemeClr>
                </a:solidFill>
              </a:rPr>
              <a:t>v</a:t>
            </a:r>
            <a:r>
              <a:rPr lang="en-US" altLang="ja-JP">
                <a:solidFill>
                  <a:schemeClr val="accent6">
                    <a:lumMod val="75000"/>
                  </a:schemeClr>
                </a:solidFill>
              </a:rPr>
              <a:t>2</a:t>
            </a:r>
            <a:r>
              <a:rPr lang="ja-JP" altLang="en-US" smtClean="0">
                <a:solidFill>
                  <a:schemeClr val="accent6">
                    <a:lumMod val="75000"/>
                  </a:schemeClr>
                </a:solidFill>
              </a:rPr>
              <a:t>｜</a:t>
            </a:r>
            <a:endParaRPr lang="ja-JP" altLang="en-US">
              <a:solidFill>
                <a:schemeClr val="accent6">
                  <a:lumMod val="75000"/>
                </a:schemeClr>
              </a:solidFill>
            </a:endParaRPr>
          </a:p>
        </p:txBody>
      </p:sp>
      <p:sp>
        <p:nvSpPr>
          <p:cNvPr id="42" name="正方形/長方形 41"/>
          <p:cNvSpPr/>
          <p:nvPr/>
        </p:nvSpPr>
        <p:spPr>
          <a:xfrm>
            <a:off x="8858468" y="3183062"/>
            <a:ext cx="1718740" cy="369332"/>
          </a:xfrm>
          <a:prstGeom prst="rect">
            <a:avLst/>
          </a:prstGeom>
        </p:spPr>
        <p:txBody>
          <a:bodyPr wrap="none">
            <a:spAutoFit/>
          </a:bodyPr>
          <a:lstStyle/>
          <a:p>
            <a:r>
              <a:rPr lang="ja-JP" altLang="en-US" smtClean="0">
                <a:solidFill>
                  <a:srgbClr val="7030A0"/>
                </a:solidFill>
              </a:rPr>
              <a:t>｜</a:t>
            </a:r>
            <a:r>
              <a:rPr lang="en-US" altLang="ja-JP" smtClean="0">
                <a:solidFill>
                  <a:srgbClr val="7030A0"/>
                </a:solidFill>
              </a:rPr>
              <a:t>v</a:t>
            </a:r>
            <a:r>
              <a:rPr lang="en-US" altLang="ja-JP">
                <a:solidFill>
                  <a:srgbClr val="7030A0"/>
                </a:solidFill>
              </a:rPr>
              <a:t>1</a:t>
            </a:r>
            <a:r>
              <a:rPr lang="ja-JP" altLang="en-US" smtClean="0">
                <a:solidFill>
                  <a:srgbClr val="7030A0"/>
                </a:solidFill>
              </a:rPr>
              <a:t>｜</a:t>
            </a:r>
            <a:r>
              <a:rPr lang="ja-JP" altLang="en-US">
                <a:solidFill>
                  <a:srgbClr val="7030A0"/>
                </a:solidFill>
              </a:rPr>
              <a:t>・</a:t>
            </a:r>
            <a:r>
              <a:rPr lang="ja-JP" altLang="en-US" smtClean="0">
                <a:solidFill>
                  <a:srgbClr val="7030A0"/>
                </a:solidFill>
              </a:rPr>
              <a:t>｜</a:t>
            </a:r>
            <a:r>
              <a:rPr lang="en-US" altLang="ja-JP" smtClean="0">
                <a:solidFill>
                  <a:srgbClr val="7030A0"/>
                </a:solidFill>
              </a:rPr>
              <a:t>v</a:t>
            </a:r>
            <a:r>
              <a:rPr lang="en-US" altLang="ja-JP">
                <a:solidFill>
                  <a:srgbClr val="7030A0"/>
                </a:solidFill>
              </a:rPr>
              <a:t>2</a:t>
            </a:r>
            <a:r>
              <a:rPr lang="ja-JP" altLang="en-US" smtClean="0">
                <a:solidFill>
                  <a:srgbClr val="7030A0"/>
                </a:solidFill>
              </a:rPr>
              <a:t>｜ </a:t>
            </a:r>
            <a:endParaRPr lang="ja-JP" altLang="en-US">
              <a:solidFill>
                <a:srgbClr val="7030A0"/>
              </a:solidFill>
            </a:endParaRPr>
          </a:p>
        </p:txBody>
      </p:sp>
      <p:cxnSp>
        <p:nvCxnSpPr>
          <p:cNvPr id="45" name="直線コネクタ 44"/>
          <p:cNvCxnSpPr/>
          <p:nvPr/>
        </p:nvCxnSpPr>
        <p:spPr>
          <a:xfrm flipH="1">
            <a:off x="8453100" y="2993671"/>
            <a:ext cx="444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97596" y="1163086"/>
            <a:ext cx="0" cy="2382204"/>
          </a:xfrm>
          <a:prstGeom prst="line">
            <a:avLst/>
          </a:prstGeom>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0766374" y="1163085"/>
            <a:ext cx="460112" cy="369332"/>
          </a:xfrm>
          <a:prstGeom prst="rect">
            <a:avLst/>
          </a:prstGeom>
          <a:noFill/>
        </p:spPr>
        <p:txBody>
          <a:bodyPr wrap="square" rtlCol="0">
            <a:spAutoFit/>
          </a:bodyPr>
          <a:lstStyle/>
          <a:p>
            <a:r>
              <a:rPr lang="ja-JP" altLang="en-US"/>
              <a:t>＋</a:t>
            </a:r>
            <a:endParaRPr kumimoji="1" lang="ja-JP" altLang="en-US"/>
          </a:p>
        </p:txBody>
      </p:sp>
      <p:sp>
        <p:nvSpPr>
          <p:cNvPr id="49" name="テキスト ボックス 48"/>
          <p:cNvSpPr txBox="1"/>
          <p:nvPr/>
        </p:nvSpPr>
        <p:spPr>
          <a:xfrm>
            <a:off x="10868591" y="3301759"/>
            <a:ext cx="415498" cy="369332"/>
          </a:xfrm>
          <a:prstGeom prst="rect">
            <a:avLst/>
          </a:prstGeom>
          <a:noFill/>
        </p:spPr>
        <p:txBody>
          <a:bodyPr wrap="none" rtlCol="0">
            <a:spAutoFit/>
          </a:bodyPr>
          <a:lstStyle/>
          <a:p>
            <a:r>
              <a:rPr lang="ja-JP" altLang="en-US"/>
              <a:t>＋</a:t>
            </a:r>
            <a:endParaRPr kumimoji="1" lang="ja-JP" altLang="en-US"/>
          </a:p>
        </p:txBody>
      </p:sp>
      <p:sp>
        <p:nvSpPr>
          <p:cNvPr id="50" name="テキスト ボックス 49"/>
          <p:cNvSpPr txBox="1"/>
          <p:nvPr/>
        </p:nvSpPr>
        <p:spPr>
          <a:xfrm>
            <a:off x="8067624" y="3301759"/>
            <a:ext cx="415498" cy="369332"/>
          </a:xfrm>
          <a:prstGeom prst="rect">
            <a:avLst/>
          </a:prstGeom>
          <a:noFill/>
        </p:spPr>
        <p:txBody>
          <a:bodyPr wrap="none" rtlCol="0">
            <a:spAutoFit/>
          </a:bodyPr>
          <a:lstStyle/>
          <a:p>
            <a:r>
              <a:rPr lang="ja-JP" altLang="en-US"/>
              <a:t>－</a:t>
            </a:r>
            <a:endParaRPr kumimoji="1" lang="ja-JP" altLang="en-US"/>
          </a:p>
        </p:txBody>
      </p:sp>
      <p:sp>
        <p:nvSpPr>
          <p:cNvPr id="51" name="テキスト ボックス 50"/>
          <p:cNvSpPr txBox="1"/>
          <p:nvPr/>
        </p:nvSpPr>
        <p:spPr>
          <a:xfrm flipH="1">
            <a:off x="8020327" y="1088671"/>
            <a:ext cx="552281" cy="369332"/>
          </a:xfrm>
          <a:prstGeom prst="rect">
            <a:avLst/>
          </a:prstGeom>
          <a:noFill/>
        </p:spPr>
        <p:txBody>
          <a:bodyPr wrap="square" rtlCol="0">
            <a:spAutoFit/>
          </a:bodyPr>
          <a:lstStyle/>
          <a:p>
            <a:r>
              <a:rPr lang="ja-JP" altLang="en-US"/>
              <a:t>－</a:t>
            </a:r>
            <a:endParaRPr kumimoji="1" lang="ja-JP" altLang="en-US"/>
          </a:p>
        </p:txBody>
      </p:sp>
      <p:cxnSp>
        <p:nvCxnSpPr>
          <p:cNvPr id="55" name="直線矢印コネクタ 54"/>
          <p:cNvCxnSpPr>
            <a:stCxn id="39" idx="2"/>
          </p:cNvCxnSpPr>
          <p:nvPr/>
        </p:nvCxnSpPr>
        <p:spPr>
          <a:xfrm>
            <a:off x="10168374" y="1163086"/>
            <a:ext cx="24622" cy="179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Line 4"/>
          <p:cNvSpPr>
            <a:spLocks noChangeShapeType="1"/>
          </p:cNvSpPr>
          <p:nvPr/>
        </p:nvSpPr>
        <p:spPr bwMode="auto">
          <a:xfrm flipV="1">
            <a:off x="8606213" y="6182478"/>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Line 5"/>
          <p:cNvSpPr>
            <a:spLocks noChangeShapeType="1"/>
          </p:cNvSpPr>
          <p:nvPr/>
        </p:nvSpPr>
        <p:spPr bwMode="auto">
          <a:xfrm flipV="1">
            <a:off x="8606213" y="4277478"/>
            <a:ext cx="1295400" cy="19050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9" name="Text Box 8"/>
          <p:cNvSpPr txBox="1">
            <a:spLocks noChangeArrowheads="1"/>
          </p:cNvSpPr>
          <p:nvPr/>
        </p:nvSpPr>
        <p:spPr bwMode="auto">
          <a:xfrm>
            <a:off x="10577208" y="596648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sp>
        <p:nvSpPr>
          <p:cNvPr id="60" name="Text Box 9"/>
          <p:cNvSpPr txBox="1">
            <a:spLocks noChangeArrowheads="1"/>
          </p:cNvSpPr>
          <p:nvPr/>
        </p:nvSpPr>
        <p:spPr bwMode="auto">
          <a:xfrm>
            <a:off x="9664266" y="398518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v2</a:t>
            </a:r>
          </a:p>
        </p:txBody>
      </p:sp>
      <p:cxnSp>
        <p:nvCxnSpPr>
          <p:cNvPr id="62" name="直線コネクタ 61"/>
          <p:cNvCxnSpPr/>
          <p:nvPr/>
        </p:nvCxnSpPr>
        <p:spPr>
          <a:xfrm flipH="1">
            <a:off x="8161717" y="6182478"/>
            <a:ext cx="444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8606213" y="4351893"/>
            <a:ext cx="0" cy="2382204"/>
          </a:xfrm>
          <a:prstGeom prst="line">
            <a:avLst/>
          </a:prstGeom>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10868591" y="4290435"/>
            <a:ext cx="460112" cy="369332"/>
          </a:xfrm>
          <a:prstGeom prst="rect">
            <a:avLst/>
          </a:prstGeom>
          <a:noFill/>
        </p:spPr>
        <p:txBody>
          <a:bodyPr wrap="square" rtlCol="0">
            <a:spAutoFit/>
          </a:bodyPr>
          <a:lstStyle/>
          <a:p>
            <a:r>
              <a:rPr lang="ja-JP" altLang="en-US"/>
              <a:t>＋</a:t>
            </a:r>
            <a:endParaRPr kumimoji="1" lang="ja-JP" altLang="en-US"/>
          </a:p>
        </p:txBody>
      </p:sp>
      <p:sp>
        <p:nvSpPr>
          <p:cNvPr id="65" name="テキスト ボックス 64"/>
          <p:cNvSpPr txBox="1"/>
          <p:nvPr/>
        </p:nvSpPr>
        <p:spPr>
          <a:xfrm>
            <a:off x="8100131" y="4326305"/>
            <a:ext cx="415498" cy="369332"/>
          </a:xfrm>
          <a:prstGeom prst="rect">
            <a:avLst/>
          </a:prstGeom>
          <a:noFill/>
        </p:spPr>
        <p:txBody>
          <a:bodyPr wrap="none" rtlCol="0">
            <a:spAutoFit/>
          </a:bodyPr>
          <a:lstStyle/>
          <a:p>
            <a:r>
              <a:rPr lang="ja-JP" altLang="en-US"/>
              <a:t>＋</a:t>
            </a:r>
            <a:endParaRPr kumimoji="1" lang="ja-JP" altLang="en-US"/>
          </a:p>
        </p:txBody>
      </p:sp>
      <p:sp>
        <p:nvSpPr>
          <p:cNvPr id="66" name="テキスト ボックス 65"/>
          <p:cNvSpPr txBox="1"/>
          <p:nvPr/>
        </p:nvSpPr>
        <p:spPr>
          <a:xfrm>
            <a:off x="8076645" y="6490565"/>
            <a:ext cx="415498" cy="369332"/>
          </a:xfrm>
          <a:prstGeom prst="rect">
            <a:avLst/>
          </a:prstGeom>
          <a:noFill/>
        </p:spPr>
        <p:txBody>
          <a:bodyPr wrap="none" rtlCol="0">
            <a:spAutoFit/>
          </a:bodyPr>
          <a:lstStyle/>
          <a:p>
            <a:r>
              <a:rPr lang="ja-JP" altLang="en-US"/>
              <a:t>－</a:t>
            </a:r>
            <a:endParaRPr kumimoji="1" lang="ja-JP" altLang="en-US"/>
          </a:p>
        </p:txBody>
      </p:sp>
      <p:sp>
        <p:nvSpPr>
          <p:cNvPr id="67" name="テキスト ボックス 66"/>
          <p:cNvSpPr txBox="1"/>
          <p:nvPr/>
        </p:nvSpPr>
        <p:spPr>
          <a:xfrm flipH="1">
            <a:off x="10868591" y="6432034"/>
            <a:ext cx="552281" cy="369332"/>
          </a:xfrm>
          <a:prstGeom prst="rect">
            <a:avLst/>
          </a:prstGeom>
          <a:noFill/>
        </p:spPr>
        <p:txBody>
          <a:bodyPr wrap="square" rtlCol="0">
            <a:spAutoFit/>
          </a:bodyPr>
          <a:lstStyle/>
          <a:p>
            <a:r>
              <a:rPr lang="ja-JP" altLang="en-US"/>
              <a:t>－</a:t>
            </a:r>
            <a:endParaRPr kumimoji="1" lang="ja-JP" altLang="en-US"/>
          </a:p>
        </p:txBody>
      </p:sp>
      <p:sp>
        <p:nvSpPr>
          <p:cNvPr id="70" name="テキスト ボックス 69"/>
          <p:cNvSpPr txBox="1"/>
          <p:nvPr/>
        </p:nvSpPr>
        <p:spPr>
          <a:xfrm>
            <a:off x="141555" y="6490565"/>
            <a:ext cx="7468711" cy="369332"/>
          </a:xfrm>
          <a:prstGeom prst="rect">
            <a:avLst/>
          </a:prstGeom>
          <a:noFill/>
        </p:spPr>
        <p:txBody>
          <a:bodyPr wrap="none" rtlCol="0">
            <a:spAutoFit/>
          </a:bodyPr>
          <a:lstStyle/>
          <a:p>
            <a:r>
              <a:rPr lang="ja-JP" altLang="en-US" b="1" smtClean="0"/>
              <a:t>内積は</a:t>
            </a:r>
            <a:r>
              <a:rPr lang="ja-JP" altLang="en-US" b="1" smtClean="0">
                <a:solidFill>
                  <a:srgbClr val="7030A0"/>
                </a:solidFill>
              </a:rPr>
              <a:t>紫</a:t>
            </a:r>
            <a:r>
              <a:rPr lang="en-US" altLang="ja-JP" b="1" smtClean="0">
                <a:solidFill>
                  <a:srgbClr val="7030A0"/>
                </a:solidFill>
              </a:rPr>
              <a:t>line</a:t>
            </a:r>
            <a:r>
              <a:rPr lang="ja-JP" altLang="en-US" b="1" smtClean="0"/>
              <a:t>、外積は</a:t>
            </a:r>
            <a:r>
              <a:rPr lang="ja-JP" altLang="en-US" b="1" smtClean="0">
                <a:solidFill>
                  <a:schemeClr val="accent6">
                    <a:lumMod val="75000"/>
                  </a:schemeClr>
                </a:solidFill>
              </a:rPr>
              <a:t>緑</a:t>
            </a:r>
            <a:r>
              <a:rPr lang="en-US" altLang="ja-JP" b="1" smtClean="0">
                <a:solidFill>
                  <a:schemeClr val="accent6">
                    <a:lumMod val="75000"/>
                  </a:schemeClr>
                </a:solidFill>
              </a:rPr>
              <a:t>line</a:t>
            </a:r>
            <a:r>
              <a:rPr lang="ja-JP" altLang="en-US" b="1" smtClean="0"/>
              <a:t>の長さを求める事できる。この</a:t>
            </a:r>
            <a:r>
              <a:rPr lang="en-US" altLang="ja-JP" b="1" smtClean="0"/>
              <a:t>line</a:t>
            </a:r>
            <a:r>
              <a:rPr lang="ja-JP" altLang="en-US" b="1" smtClean="0"/>
              <a:t>を</a:t>
            </a:r>
            <a:r>
              <a:rPr lang="ja-JP" altLang="en-US" b="1" smtClean="0">
                <a:solidFill>
                  <a:srgbClr val="FF0000"/>
                </a:solidFill>
              </a:rPr>
              <a:t>射影</a:t>
            </a:r>
            <a:r>
              <a:rPr lang="ja-JP" altLang="en-US" b="1" smtClean="0"/>
              <a:t>と呼ぶ</a:t>
            </a:r>
            <a:endParaRPr kumimoji="1" lang="ja-JP" altLang="en-US" b="1"/>
          </a:p>
        </p:txBody>
      </p:sp>
      <p:sp>
        <p:nvSpPr>
          <p:cNvPr id="71" name="正方形/長方形 70"/>
          <p:cNvSpPr/>
          <p:nvPr/>
        </p:nvSpPr>
        <p:spPr>
          <a:xfrm>
            <a:off x="11237788" y="863798"/>
            <a:ext cx="646331" cy="369332"/>
          </a:xfrm>
          <a:prstGeom prst="rect">
            <a:avLst/>
          </a:prstGeom>
        </p:spPr>
        <p:txBody>
          <a:bodyPr wrap="none">
            <a:spAutoFit/>
          </a:bodyPr>
          <a:lstStyle/>
          <a:p>
            <a:r>
              <a:rPr lang="ja-JP" altLang="en-US" smtClean="0"/>
              <a:t>内積</a:t>
            </a:r>
            <a:endParaRPr lang="ja-JP" altLang="en-US"/>
          </a:p>
        </p:txBody>
      </p:sp>
      <p:sp>
        <p:nvSpPr>
          <p:cNvPr id="72" name="正方形/長方形 71"/>
          <p:cNvSpPr/>
          <p:nvPr/>
        </p:nvSpPr>
        <p:spPr>
          <a:xfrm>
            <a:off x="11241741" y="3808570"/>
            <a:ext cx="646331" cy="369332"/>
          </a:xfrm>
          <a:prstGeom prst="rect">
            <a:avLst/>
          </a:prstGeom>
        </p:spPr>
        <p:txBody>
          <a:bodyPr wrap="none">
            <a:spAutoFit/>
          </a:bodyPr>
          <a:lstStyle/>
          <a:p>
            <a:r>
              <a:rPr lang="ja-JP" altLang="en-US"/>
              <a:t>外</a:t>
            </a:r>
            <a:r>
              <a:rPr lang="ja-JP" altLang="en-US" smtClean="0"/>
              <a:t>積</a:t>
            </a:r>
            <a:endParaRPr lang="ja-JP" altLang="en-US"/>
          </a:p>
        </p:txBody>
      </p:sp>
    </p:spTree>
    <p:extLst>
      <p:ext uri="{BB962C8B-B14F-4D97-AF65-F5344CB8AC3E}">
        <p14:creationId xmlns:p14="http://schemas.microsoft.com/office/powerpoint/2010/main" val="382567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9090374" cy="923330"/>
          </a:xfrm>
          <a:prstGeom prst="rect">
            <a:avLst/>
          </a:prstGeom>
          <a:noFill/>
        </p:spPr>
        <p:txBody>
          <a:bodyPr wrap="none" rtlCol="0">
            <a:spAutoFit/>
          </a:bodyPr>
          <a:lstStyle/>
          <a:p>
            <a:r>
              <a:rPr kumimoji="1" lang="ja-JP" altLang="en-US" smtClean="0"/>
              <a:t>・射影を求める事で色々な事がわかる</a:t>
            </a:r>
            <a:endParaRPr kumimoji="1" lang="en-US" altLang="ja-JP" smtClean="0"/>
          </a:p>
          <a:p>
            <a:r>
              <a:rPr kumimoji="1" lang="ja-JP" altLang="en-US" smtClean="0"/>
              <a:t>　①内積で求めると、</a:t>
            </a:r>
            <a:r>
              <a:rPr lang="ja-JP" altLang="en-US" smtClean="0"/>
              <a:t>軸となる</a:t>
            </a:r>
            <a:r>
              <a:rPr lang="en-US" altLang="ja-JP">
                <a:solidFill>
                  <a:schemeClr val="accent1">
                    <a:lumMod val="50000"/>
                  </a:schemeClr>
                </a:solidFill>
              </a:rPr>
              <a:t>B</a:t>
            </a:r>
            <a:r>
              <a:rPr lang="en-US" altLang="ja-JP" smtClean="0">
                <a:solidFill>
                  <a:schemeClr val="accent1">
                    <a:lumMod val="50000"/>
                  </a:schemeClr>
                </a:solidFill>
              </a:rPr>
              <a:t>vector</a:t>
            </a:r>
            <a:r>
              <a:rPr lang="ja-JP" altLang="en-US" smtClean="0"/>
              <a:t>に対して</a:t>
            </a:r>
            <a:r>
              <a:rPr lang="en-US" altLang="ja-JP" smtClean="0">
                <a:solidFill>
                  <a:srgbClr val="FF0000"/>
                </a:solidFill>
              </a:rPr>
              <a:t>AA’vector</a:t>
            </a:r>
            <a:r>
              <a:rPr lang="ja-JP" altLang="en-US" smtClean="0"/>
              <a:t>がどの方向を向いてるかの指標となる</a:t>
            </a:r>
            <a:endParaRPr lang="en-US" altLang="ja-JP" smtClean="0"/>
          </a:p>
          <a:p>
            <a:r>
              <a:rPr kumimoji="1" lang="en-US" altLang="ja-JP"/>
              <a:t> </a:t>
            </a:r>
            <a:r>
              <a:rPr kumimoji="1" lang="en-US" altLang="ja-JP" smtClean="0"/>
              <a:t>    </a:t>
            </a:r>
            <a:endParaRPr kumimoji="1" lang="ja-JP" altLang="en-US"/>
          </a:p>
        </p:txBody>
      </p:sp>
      <p:sp>
        <p:nvSpPr>
          <p:cNvPr id="6" name="Line 4"/>
          <p:cNvSpPr>
            <a:spLocks noChangeShapeType="1"/>
          </p:cNvSpPr>
          <p:nvPr/>
        </p:nvSpPr>
        <p:spPr bwMode="auto">
          <a:xfrm flipV="1">
            <a:off x="2245678" y="1807038"/>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5"/>
          <p:cNvSpPr>
            <a:spLocks noChangeShapeType="1"/>
          </p:cNvSpPr>
          <p:nvPr/>
        </p:nvSpPr>
        <p:spPr bwMode="auto">
          <a:xfrm>
            <a:off x="2255012" y="1771863"/>
            <a:ext cx="1310488" cy="652821"/>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7"/>
          <p:cNvSpPr>
            <a:spLocks noChangeShapeType="1"/>
          </p:cNvSpPr>
          <p:nvPr/>
        </p:nvSpPr>
        <p:spPr bwMode="auto">
          <a:xfrm flipV="1">
            <a:off x="2303430" y="1783861"/>
            <a:ext cx="1295400" cy="0"/>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Text Box 8"/>
          <p:cNvSpPr txBox="1">
            <a:spLocks noChangeArrowheads="1"/>
          </p:cNvSpPr>
          <p:nvPr/>
        </p:nvSpPr>
        <p:spPr bwMode="auto">
          <a:xfrm>
            <a:off x="4231406" y="1565107"/>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B</a:t>
            </a:r>
            <a:endParaRPr lang="en-US" altLang="ja-JP"/>
          </a:p>
        </p:txBody>
      </p:sp>
      <p:sp>
        <p:nvSpPr>
          <p:cNvPr id="10" name="Text Box 9"/>
          <p:cNvSpPr txBox="1">
            <a:spLocks noChangeArrowheads="1"/>
          </p:cNvSpPr>
          <p:nvPr/>
        </p:nvSpPr>
        <p:spPr bwMode="auto">
          <a:xfrm>
            <a:off x="3394431" y="735423"/>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A</a:t>
            </a:r>
            <a:endParaRPr lang="en-US" altLang="ja-JP"/>
          </a:p>
        </p:txBody>
      </p:sp>
      <p:sp>
        <p:nvSpPr>
          <p:cNvPr id="11" name="正方形/長方形 10"/>
          <p:cNvSpPr/>
          <p:nvPr/>
        </p:nvSpPr>
        <p:spPr>
          <a:xfrm>
            <a:off x="86678" y="2567666"/>
            <a:ext cx="12038873" cy="646331"/>
          </a:xfrm>
          <a:prstGeom prst="rect">
            <a:avLst/>
          </a:prstGeom>
        </p:spPr>
        <p:txBody>
          <a:bodyPr wrap="none">
            <a:spAutoFit/>
          </a:bodyPr>
          <a:lstStyle/>
          <a:p>
            <a:r>
              <a:rPr lang="ja-JP" altLang="en-US" smtClean="0">
                <a:solidFill>
                  <a:srgbClr val="7030A0"/>
                </a:solidFill>
              </a:rPr>
              <a:t>｜</a:t>
            </a:r>
            <a:r>
              <a:rPr lang="en-US" altLang="ja-JP">
                <a:solidFill>
                  <a:srgbClr val="7030A0"/>
                </a:solidFill>
              </a:rPr>
              <a:t>B</a:t>
            </a:r>
            <a:r>
              <a:rPr lang="ja-JP" altLang="en-US" smtClean="0">
                <a:solidFill>
                  <a:srgbClr val="7030A0"/>
                </a:solidFill>
              </a:rPr>
              <a:t>｜</a:t>
            </a:r>
            <a:r>
              <a:rPr lang="ja-JP" altLang="en-US">
                <a:solidFill>
                  <a:srgbClr val="7030A0"/>
                </a:solidFill>
              </a:rPr>
              <a:t>・</a:t>
            </a:r>
            <a:r>
              <a:rPr lang="ja-JP" altLang="en-US" smtClean="0">
                <a:solidFill>
                  <a:srgbClr val="7030A0"/>
                </a:solidFill>
              </a:rPr>
              <a:t>｜</a:t>
            </a:r>
            <a:r>
              <a:rPr lang="en-US" altLang="ja-JP">
                <a:solidFill>
                  <a:srgbClr val="7030A0"/>
                </a:solidFill>
              </a:rPr>
              <a:t>A</a:t>
            </a:r>
            <a:r>
              <a:rPr lang="ja-JP" altLang="en-US" smtClean="0">
                <a:solidFill>
                  <a:srgbClr val="7030A0"/>
                </a:solidFill>
              </a:rPr>
              <a:t>｜</a:t>
            </a:r>
            <a:r>
              <a:rPr lang="ja-JP" altLang="en-US" smtClean="0"/>
              <a:t>は、</a:t>
            </a:r>
            <a:r>
              <a:rPr lang="en-US" altLang="ja-JP" smtClean="0"/>
              <a:t>plus</a:t>
            </a:r>
            <a:r>
              <a:rPr lang="ja-JP" altLang="en-US" smtClean="0"/>
              <a:t>の値であれば、同じ方向性である。また、</a:t>
            </a:r>
            <a:r>
              <a:rPr lang="en-US" altLang="ja-JP" smtClean="0"/>
              <a:t>minus</a:t>
            </a:r>
            <a:r>
              <a:rPr lang="ja-JP" altLang="en-US" smtClean="0"/>
              <a:t>方向であれば逆方向性を向いていることがわかる。</a:t>
            </a:r>
            <a:endParaRPr lang="en-US" altLang="ja-JP" smtClean="0"/>
          </a:p>
          <a:p>
            <a:r>
              <a:rPr lang="ja-JP" altLang="en-US" smtClean="0"/>
              <a:t>また、</a:t>
            </a:r>
            <a:r>
              <a:rPr lang="ja-JP" altLang="en-US" smtClean="0">
                <a:solidFill>
                  <a:srgbClr val="7030A0"/>
                </a:solidFill>
              </a:rPr>
              <a:t>｜</a:t>
            </a:r>
            <a:r>
              <a:rPr lang="en-US" altLang="ja-JP">
                <a:solidFill>
                  <a:srgbClr val="7030A0"/>
                </a:solidFill>
              </a:rPr>
              <a:t>B</a:t>
            </a:r>
            <a:r>
              <a:rPr lang="ja-JP" altLang="en-US">
                <a:solidFill>
                  <a:srgbClr val="7030A0"/>
                </a:solidFill>
              </a:rPr>
              <a:t>｜・｜</a:t>
            </a:r>
            <a:r>
              <a:rPr lang="en-US" altLang="ja-JP" smtClean="0">
                <a:solidFill>
                  <a:srgbClr val="7030A0"/>
                </a:solidFill>
              </a:rPr>
              <a:t>A’</a:t>
            </a:r>
            <a:r>
              <a:rPr lang="ja-JP" altLang="en-US" smtClean="0">
                <a:solidFill>
                  <a:srgbClr val="7030A0"/>
                </a:solidFill>
              </a:rPr>
              <a:t>｜＝ </a:t>
            </a:r>
            <a:r>
              <a:rPr lang="ja-JP" altLang="en-US">
                <a:solidFill>
                  <a:srgbClr val="7030A0"/>
                </a:solidFill>
              </a:rPr>
              <a:t>｜</a:t>
            </a:r>
            <a:r>
              <a:rPr lang="en-US" altLang="ja-JP">
                <a:solidFill>
                  <a:srgbClr val="7030A0"/>
                </a:solidFill>
              </a:rPr>
              <a:t>B</a:t>
            </a:r>
            <a:r>
              <a:rPr lang="ja-JP" altLang="en-US">
                <a:solidFill>
                  <a:srgbClr val="7030A0"/>
                </a:solidFill>
              </a:rPr>
              <a:t>｜・｜</a:t>
            </a:r>
            <a:r>
              <a:rPr lang="en-US" altLang="ja-JP">
                <a:solidFill>
                  <a:srgbClr val="7030A0"/>
                </a:solidFill>
              </a:rPr>
              <a:t>A</a:t>
            </a:r>
            <a:r>
              <a:rPr lang="ja-JP" altLang="en-US" smtClean="0">
                <a:solidFill>
                  <a:srgbClr val="7030A0"/>
                </a:solidFill>
              </a:rPr>
              <a:t>｜</a:t>
            </a:r>
            <a:r>
              <a:rPr lang="ja-JP" altLang="en-US" smtClean="0"/>
              <a:t>の射影結果は同じ値になります。</a:t>
            </a:r>
            <a:endParaRPr lang="en-US" altLang="ja-JP" smtClean="0"/>
          </a:p>
        </p:txBody>
      </p:sp>
      <p:cxnSp>
        <p:nvCxnSpPr>
          <p:cNvPr id="12" name="直線コネクタ 11"/>
          <p:cNvCxnSpPr/>
          <p:nvPr/>
        </p:nvCxnSpPr>
        <p:spPr>
          <a:xfrm flipH="1" flipV="1">
            <a:off x="1599033" y="1813309"/>
            <a:ext cx="622223" cy="5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2245678" y="735424"/>
            <a:ext cx="17783" cy="16145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114456" y="735423"/>
            <a:ext cx="460112" cy="369332"/>
          </a:xfrm>
          <a:prstGeom prst="rect">
            <a:avLst/>
          </a:prstGeom>
          <a:noFill/>
        </p:spPr>
        <p:txBody>
          <a:bodyPr wrap="square" rtlCol="0">
            <a:spAutoFit/>
          </a:bodyPr>
          <a:lstStyle/>
          <a:p>
            <a:r>
              <a:rPr lang="ja-JP" altLang="en-US"/>
              <a:t>＋</a:t>
            </a:r>
            <a:endParaRPr kumimoji="1" lang="ja-JP" altLang="en-US"/>
          </a:p>
        </p:txBody>
      </p:sp>
      <p:sp>
        <p:nvSpPr>
          <p:cNvPr id="15" name="テキスト ボックス 14"/>
          <p:cNvSpPr txBox="1"/>
          <p:nvPr/>
        </p:nvSpPr>
        <p:spPr>
          <a:xfrm>
            <a:off x="4161947" y="2133202"/>
            <a:ext cx="415498" cy="369332"/>
          </a:xfrm>
          <a:prstGeom prst="rect">
            <a:avLst/>
          </a:prstGeom>
          <a:noFill/>
        </p:spPr>
        <p:txBody>
          <a:bodyPr wrap="none" rtlCol="0">
            <a:spAutoFit/>
          </a:bodyPr>
          <a:lstStyle/>
          <a:p>
            <a:r>
              <a:rPr lang="ja-JP" altLang="en-US"/>
              <a:t>＋</a:t>
            </a:r>
            <a:endParaRPr kumimoji="1" lang="ja-JP" altLang="en-US"/>
          </a:p>
        </p:txBody>
      </p:sp>
      <p:sp>
        <p:nvSpPr>
          <p:cNvPr id="16" name="テキスト ボックス 15"/>
          <p:cNvSpPr txBox="1"/>
          <p:nvPr/>
        </p:nvSpPr>
        <p:spPr>
          <a:xfrm>
            <a:off x="1426460" y="2199857"/>
            <a:ext cx="415498" cy="369332"/>
          </a:xfrm>
          <a:prstGeom prst="rect">
            <a:avLst/>
          </a:prstGeom>
          <a:noFill/>
        </p:spPr>
        <p:txBody>
          <a:bodyPr wrap="none" rtlCol="0">
            <a:spAutoFit/>
          </a:bodyPr>
          <a:lstStyle/>
          <a:p>
            <a:r>
              <a:rPr lang="ja-JP" altLang="en-US"/>
              <a:t>－</a:t>
            </a:r>
            <a:endParaRPr kumimoji="1" lang="ja-JP" altLang="en-US"/>
          </a:p>
        </p:txBody>
      </p:sp>
      <p:sp>
        <p:nvSpPr>
          <p:cNvPr id="17" name="テキスト ボックス 16"/>
          <p:cNvSpPr txBox="1"/>
          <p:nvPr/>
        </p:nvSpPr>
        <p:spPr>
          <a:xfrm flipH="1">
            <a:off x="1368409" y="661009"/>
            <a:ext cx="552281" cy="369332"/>
          </a:xfrm>
          <a:prstGeom prst="rect">
            <a:avLst/>
          </a:prstGeom>
          <a:noFill/>
        </p:spPr>
        <p:txBody>
          <a:bodyPr wrap="square" rtlCol="0">
            <a:spAutoFit/>
          </a:bodyPr>
          <a:lstStyle/>
          <a:p>
            <a:r>
              <a:rPr lang="ja-JP" altLang="en-US"/>
              <a:t>－</a:t>
            </a:r>
            <a:endParaRPr kumimoji="1" lang="ja-JP" altLang="en-US"/>
          </a:p>
        </p:txBody>
      </p:sp>
      <p:cxnSp>
        <p:nvCxnSpPr>
          <p:cNvPr id="18" name="直線矢印コネクタ 17"/>
          <p:cNvCxnSpPr>
            <a:stCxn id="7" idx="1"/>
            <a:endCxn id="8" idx="1"/>
          </p:cNvCxnSpPr>
          <p:nvPr/>
        </p:nvCxnSpPr>
        <p:spPr>
          <a:xfrm flipV="1">
            <a:off x="3565500" y="1783860"/>
            <a:ext cx="33330" cy="640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Line 4"/>
          <p:cNvSpPr>
            <a:spLocks noChangeShapeType="1"/>
          </p:cNvSpPr>
          <p:nvPr/>
        </p:nvSpPr>
        <p:spPr bwMode="auto">
          <a:xfrm flipV="1">
            <a:off x="8278178" y="1702758"/>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Line 5"/>
          <p:cNvSpPr>
            <a:spLocks noChangeShapeType="1"/>
          </p:cNvSpPr>
          <p:nvPr/>
        </p:nvSpPr>
        <p:spPr bwMode="auto">
          <a:xfrm flipH="1" flipV="1">
            <a:off x="7024918" y="972130"/>
            <a:ext cx="1253260" cy="730627"/>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 name="Line 7"/>
          <p:cNvSpPr>
            <a:spLocks noChangeShapeType="1"/>
          </p:cNvSpPr>
          <p:nvPr/>
        </p:nvSpPr>
        <p:spPr bwMode="auto">
          <a:xfrm flipH="1">
            <a:off x="7052868" y="1745896"/>
            <a:ext cx="1260591" cy="19474"/>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Text Box 8"/>
          <p:cNvSpPr txBox="1">
            <a:spLocks noChangeArrowheads="1"/>
          </p:cNvSpPr>
          <p:nvPr/>
        </p:nvSpPr>
        <p:spPr bwMode="auto">
          <a:xfrm>
            <a:off x="10249173" y="148676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B</a:t>
            </a:r>
            <a:endParaRPr lang="en-US" altLang="ja-JP"/>
          </a:p>
        </p:txBody>
      </p:sp>
      <p:sp>
        <p:nvSpPr>
          <p:cNvPr id="28" name="Text Box 9"/>
          <p:cNvSpPr txBox="1">
            <a:spLocks noChangeArrowheads="1"/>
          </p:cNvSpPr>
          <p:nvPr/>
        </p:nvSpPr>
        <p:spPr bwMode="auto">
          <a:xfrm>
            <a:off x="6765412" y="637102"/>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A</a:t>
            </a:r>
            <a:endParaRPr lang="en-US" altLang="ja-JP"/>
          </a:p>
        </p:txBody>
      </p:sp>
      <p:cxnSp>
        <p:nvCxnSpPr>
          <p:cNvPr id="29" name="直線コネクタ 28"/>
          <p:cNvCxnSpPr/>
          <p:nvPr/>
        </p:nvCxnSpPr>
        <p:spPr>
          <a:xfrm flipH="1" flipV="1">
            <a:off x="7655955" y="1696948"/>
            <a:ext cx="622223" cy="5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8278178" y="748575"/>
            <a:ext cx="20373" cy="1361399"/>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9521083" y="748575"/>
            <a:ext cx="460112" cy="369332"/>
          </a:xfrm>
          <a:prstGeom prst="rect">
            <a:avLst/>
          </a:prstGeom>
          <a:noFill/>
        </p:spPr>
        <p:txBody>
          <a:bodyPr wrap="square" rtlCol="0">
            <a:spAutoFit/>
          </a:bodyPr>
          <a:lstStyle/>
          <a:p>
            <a:r>
              <a:rPr lang="ja-JP" altLang="en-US"/>
              <a:t>＋</a:t>
            </a:r>
            <a:endParaRPr kumimoji="1" lang="ja-JP" altLang="en-US"/>
          </a:p>
        </p:txBody>
      </p:sp>
      <p:sp>
        <p:nvSpPr>
          <p:cNvPr id="32" name="テキスト ボックス 31"/>
          <p:cNvSpPr txBox="1"/>
          <p:nvPr/>
        </p:nvSpPr>
        <p:spPr>
          <a:xfrm>
            <a:off x="9543300" y="1916642"/>
            <a:ext cx="415498" cy="369332"/>
          </a:xfrm>
          <a:prstGeom prst="rect">
            <a:avLst/>
          </a:prstGeom>
          <a:noFill/>
        </p:spPr>
        <p:txBody>
          <a:bodyPr wrap="none" rtlCol="0">
            <a:spAutoFit/>
          </a:bodyPr>
          <a:lstStyle/>
          <a:p>
            <a:r>
              <a:rPr lang="ja-JP" altLang="en-US"/>
              <a:t>＋</a:t>
            </a:r>
            <a:endParaRPr kumimoji="1" lang="ja-JP" altLang="en-US"/>
          </a:p>
        </p:txBody>
      </p:sp>
      <p:sp>
        <p:nvSpPr>
          <p:cNvPr id="33" name="テキスト ボックス 32"/>
          <p:cNvSpPr txBox="1"/>
          <p:nvPr/>
        </p:nvSpPr>
        <p:spPr>
          <a:xfrm>
            <a:off x="6813933" y="2010013"/>
            <a:ext cx="415498" cy="369332"/>
          </a:xfrm>
          <a:prstGeom prst="rect">
            <a:avLst/>
          </a:prstGeom>
          <a:noFill/>
        </p:spPr>
        <p:txBody>
          <a:bodyPr wrap="none" rtlCol="0">
            <a:spAutoFit/>
          </a:bodyPr>
          <a:lstStyle/>
          <a:p>
            <a:r>
              <a:rPr lang="ja-JP" altLang="en-US"/>
              <a:t>－</a:t>
            </a:r>
            <a:endParaRPr kumimoji="1" lang="ja-JP" altLang="en-US"/>
          </a:p>
        </p:txBody>
      </p:sp>
      <p:sp>
        <p:nvSpPr>
          <p:cNvPr id="34" name="テキスト ボックス 33"/>
          <p:cNvSpPr txBox="1"/>
          <p:nvPr/>
        </p:nvSpPr>
        <p:spPr>
          <a:xfrm flipH="1">
            <a:off x="7400909" y="674160"/>
            <a:ext cx="552281" cy="369332"/>
          </a:xfrm>
          <a:prstGeom prst="rect">
            <a:avLst/>
          </a:prstGeom>
          <a:noFill/>
        </p:spPr>
        <p:txBody>
          <a:bodyPr wrap="square" rtlCol="0">
            <a:spAutoFit/>
          </a:bodyPr>
          <a:lstStyle/>
          <a:p>
            <a:r>
              <a:rPr lang="ja-JP" altLang="en-US"/>
              <a:t>－</a:t>
            </a:r>
            <a:endParaRPr kumimoji="1" lang="ja-JP" altLang="en-US"/>
          </a:p>
        </p:txBody>
      </p:sp>
      <p:cxnSp>
        <p:nvCxnSpPr>
          <p:cNvPr id="35" name="直線矢印コネクタ 34"/>
          <p:cNvCxnSpPr/>
          <p:nvPr/>
        </p:nvCxnSpPr>
        <p:spPr>
          <a:xfrm flipH="1">
            <a:off x="7037165" y="988017"/>
            <a:ext cx="3236" cy="75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Line 4"/>
          <p:cNvSpPr>
            <a:spLocks noChangeShapeType="1"/>
          </p:cNvSpPr>
          <p:nvPr/>
        </p:nvSpPr>
        <p:spPr bwMode="auto">
          <a:xfrm flipV="1">
            <a:off x="2282766" y="4377681"/>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0" name="Line 5"/>
          <p:cNvSpPr>
            <a:spLocks noChangeShapeType="1"/>
          </p:cNvSpPr>
          <p:nvPr/>
        </p:nvSpPr>
        <p:spPr bwMode="auto">
          <a:xfrm>
            <a:off x="2300548" y="4314076"/>
            <a:ext cx="1991406" cy="2"/>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 name="Text Box 8"/>
          <p:cNvSpPr txBox="1">
            <a:spLocks noChangeArrowheads="1"/>
          </p:cNvSpPr>
          <p:nvPr/>
        </p:nvSpPr>
        <p:spPr bwMode="auto">
          <a:xfrm>
            <a:off x="4253761" y="4161683"/>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B</a:t>
            </a:r>
            <a:endParaRPr lang="en-US" altLang="ja-JP"/>
          </a:p>
        </p:txBody>
      </p:sp>
      <p:cxnSp>
        <p:nvCxnSpPr>
          <p:cNvPr id="43" name="直線コネクタ 42"/>
          <p:cNvCxnSpPr/>
          <p:nvPr/>
        </p:nvCxnSpPr>
        <p:spPr>
          <a:xfrm flipH="1" flipV="1">
            <a:off x="1650337" y="4357145"/>
            <a:ext cx="622223" cy="5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2272559" y="3265904"/>
            <a:ext cx="1" cy="1419697"/>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625243" y="3316213"/>
            <a:ext cx="460112" cy="369332"/>
          </a:xfrm>
          <a:prstGeom prst="rect">
            <a:avLst/>
          </a:prstGeom>
          <a:noFill/>
        </p:spPr>
        <p:txBody>
          <a:bodyPr wrap="square" rtlCol="0">
            <a:spAutoFit/>
          </a:bodyPr>
          <a:lstStyle/>
          <a:p>
            <a:r>
              <a:rPr lang="ja-JP" altLang="en-US"/>
              <a:t>＋</a:t>
            </a:r>
            <a:endParaRPr kumimoji="1" lang="ja-JP" altLang="en-US"/>
          </a:p>
        </p:txBody>
      </p:sp>
      <p:sp>
        <p:nvSpPr>
          <p:cNvPr id="46" name="テキスト ボックス 45"/>
          <p:cNvSpPr txBox="1"/>
          <p:nvPr/>
        </p:nvSpPr>
        <p:spPr>
          <a:xfrm>
            <a:off x="3760793" y="4633060"/>
            <a:ext cx="415498" cy="369332"/>
          </a:xfrm>
          <a:prstGeom prst="rect">
            <a:avLst/>
          </a:prstGeom>
          <a:noFill/>
        </p:spPr>
        <p:txBody>
          <a:bodyPr wrap="none" rtlCol="0">
            <a:spAutoFit/>
          </a:bodyPr>
          <a:lstStyle/>
          <a:p>
            <a:r>
              <a:rPr lang="ja-JP" altLang="en-US"/>
              <a:t>＋</a:t>
            </a:r>
            <a:endParaRPr kumimoji="1" lang="ja-JP" altLang="en-US"/>
          </a:p>
        </p:txBody>
      </p:sp>
      <p:sp>
        <p:nvSpPr>
          <p:cNvPr id="47" name="テキスト ボックス 46"/>
          <p:cNvSpPr txBox="1"/>
          <p:nvPr/>
        </p:nvSpPr>
        <p:spPr>
          <a:xfrm>
            <a:off x="1452794" y="4685769"/>
            <a:ext cx="415498" cy="369332"/>
          </a:xfrm>
          <a:prstGeom prst="rect">
            <a:avLst/>
          </a:prstGeom>
          <a:noFill/>
        </p:spPr>
        <p:txBody>
          <a:bodyPr wrap="none" rtlCol="0">
            <a:spAutoFit/>
          </a:bodyPr>
          <a:lstStyle/>
          <a:p>
            <a:r>
              <a:rPr lang="ja-JP" altLang="en-US"/>
              <a:t>－</a:t>
            </a:r>
            <a:endParaRPr kumimoji="1" lang="ja-JP" altLang="en-US"/>
          </a:p>
        </p:txBody>
      </p:sp>
      <p:sp>
        <p:nvSpPr>
          <p:cNvPr id="48" name="テキスト ボックス 47"/>
          <p:cNvSpPr txBox="1"/>
          <p:nvPr/>
        </p:nvSpPr>
        <p:spPr>
          <a:xfrm flipH="1">
            <a:off x="1433228" y="3331274"/>
            <a:ext cx="552281" cy="369332"/>
          </a:xfrm>
          <a:prstGeom prst="rect">
            <a:avLst/>
          </a:prstGeom>
          <a:noFill/>
        </p:spPr>
        <p:txBody>
          <a:bodyPr wrap="square" rtlCol="0">
            <a:spAutoFit/>
          </a:bodyPr>
          <a:lstStyle/>
          <a:p>
            <a:r>
              <a:rPr lang="ja-JP" altLang="en-US"/>
              <a:t>－</a:t>
            </a:r>
            <a:endParaRPr kumimoji="1" lang="ja-JP" altLang="en-US"/>
          </a:p>
        </p:txBody>
      </p:sp>
      <p:sp>
        <p:nvSpPr>
          <p:cNvPr id="51" name="Line 7"/>
          <p:cNvSpPr>
            <a:spLocks noChangeShapeType="1"/>
          </p:cNvSpPr>
          <p:nvPr/>
        </p:nvSpPr>
        <p:spPr bwMode="auto">
          <a:xfrm flipV="1">
            <a:off x="2282765" y="4499922"/>
            <a:ext cx="2026972" cy="0"/>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3" name="Text Box 9"/>
          <p:cNvSpPr txBox="1">
            <a:spLocks noChangeArrowheads="1"/>
          </p:cNvSpPr>
          <p:nvPr/>
        </p:nvSpPr>
        <p:spPr bwMode="auto">
          <a:xfrm>
            <a:off x="4243555" y="3977594"/>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A</a:t>
            </a:r>
            <a:endParaRPr lang="en-US" altLang="ja-JP"/>
          </a:p>
        </p:txBody>
      </p:sp>
      <p:sp>
        <p:nvSpPr>
          <p:cNvPr id="54" name="テキスト ボックス 53"/>
          <p:cNvSpPr txBox="1"/>
          <p:nvPr/>
        </p:nvSpPr>
        <p:spPr>
          <a:xfrm>
            <a:off x="225286" y="4966242"/>
            <a:ext cx="10231006" cy="369332"/>
          </a:xfrm>
          <a:prstGeom prst="rect">
            <a:avLst/>
          </a:prstGeom>
          <a:noFill/>
        </p:spPr>
        <p:txBody>
          <a:bodyPr wrap="none" rtlCol="0">
            <a:spAutoFit/>
          </a:bodyPr>
          <a:lstStyle/>
          <a:p>
            <a:r>
              <a:rPr lang="ja-JP" altLang="en-US" smtClean="0"/>
              <a:t>正規化しているなら、</a:t>
            </a:r>
            <a:r>
              <a:rPr lang="en-US" altLang="ja-JP" smtClean="0"/>
              <a:t>A</a:t>
            </a:r>
            <a:r>
              <a:rPr lang="ja-JP" altLang="en-US" smtClean="0"/>
              <a:t>と</a:t>
            </a:r>
            <a:r>
              <a:rPr lang="en-US" altLang="ja-JP" smtClean="0"/>
              <a:t>B</a:t>
            </a:r>
            <a:r>
              <a:rPr lang="ja-JP" altLang="en-US" smtClean="0"/>
              <a:t>が同じ方向なら射影は１です。また、</a:t>
            </a:r>
            <a:r>
              <a:rPr lang="en-US" altLang="ja-JP" smtClean="0"/>
              <a:t>A</a:t>
            </a:r>
            <a:r>
              <a:rPr lang="ja-JP" altLang="en-US" smtClean="0"/>
              <a:t>が</a:t>
            </a:r>
            <a:r>
              <a:rPr lang="en-US" altLang="ja-JP" smtClean="0"/>
              <a:t>B</a:t>
            </a:r>
            <a:r>
              <a:rPr lang="ja-JP" altLang="en-US" smtClean="0"/>
              <a:t>の反対</a:t>
            </a:r>
            <a:r>
              <a:rPr lang="en-US" altLang="ja-JP" smtClean="0"/>
              <a:t>vector</a:t>
            </a:r>
            <a:r>
              <a:rPr lang="ja-JP" altLang="en-US" smtClean="0"/>
              <a:t>あれば、射影は</a:t>
            </a:r>
            <a:r>
              <a:rPr lang="en-US" altLang="ja-JP" smtClean="0"/>
              <a:t>-1</a:t>
            </a:r>
            <a:r>
              <a:rPr lang="ja-JP" altLang="en-US" smtClean="0"/>
              <a:t>です。</a:t>
            </a:r>
            <a:endParaRPr kumimoji="1" lang="ja-JP" altLang="en-US"/>
          </a:p>
        </p:txBody>
      </p:sp>
      <p:sp>
        <p:nvSpPr>
          <p:cNvPr id="55" name="Line 4"/>
          <p:cNvSpPr>
            <a:spLocks noChangeShapeType="1"/>
          </p:cNvSpPr>
          <p:nvPr/>
        </p:nvSpPr>
        <p:spPr bwMode="auto">
          <a:xfrm flipV="1">
            <a:off x="8367664" y="4441415"/>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 name="Line 5"/>
          <p:cNvSpPr>
            <a:spLocks noChangeShapeType="1"/>
          </p:cNvSpPr>
          <p:nvPr/>
        </p:nvSpPr>
        <p:spPr bwMode="auto">
          <a:xfrm flipH="1" flipV="1">
            <a:off x="6494854" y="4441286"/>
            <a:ext cx="1840784" cy="129"/>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Text Box 8"/>
          <p:cNvSpPr txBox="1">
            <a:spLocks noChangeArrowheads="1"/>
          </p:cNvSpPr>
          <p:nvPr/>
        </p:nvSpPr>
        <p:spPr bwMode="auto">
          <a:xfrm>
            <a:off x="10338659" y="4225417"/>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B</a:t>
            </a:r>
            <a:endParaRPr lang="en-US" altLang="ja-JP"/>
          </a:p>
        </p:txBody>
      </p:sp>
      <p:cxnSp>
        <p:nvCxnSpPr>
          <p:cNvPr id="58" name="直線コネクタ 57"/>
          <p:cNvCxnSpPr/>
          <p:nvPr/>
        </p:nvCxnSpPr>
        <p:spPr>
          <a:xfrm flipH="1" flipV="1">
            <a:off x="7735235" y="4420879"/>
            <a:ext cx="622223" cy="5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a:off x="8357457" y="3329638"/>
            <a:ext cx="1" cy="1419697"/>
          </a:xfrm>
          <a:prstGeom prst="line">
            <a:avLst/>
          </a:prstGeom>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9187946" y="3328293"/>
            <a:ext cx="460112" cy="369332"/>
          </a:xfrm>
          <a:prstGeom prst="rect">
            <a:avLst/>
          </a:prstGeom>
          <a:noFill/>
        </p:spPr>
        <p:txBody>
          <a:bodyPr wrap="square" rtlCol="0">
            <a:spAutoFit/>
          </a:bodyPr>
          <a:lstStyle/>
          <a:p>
            <a:r>
              <a:rPr lang="ja-JP" altLang="en-US"/>
              <a:t>＋</a:t>
            </a:r>
            <a:endParaRPr kumimoji="1" lang="ja-JP" altLang="en-US"/>
          </a:p>
        </p:txBody>
      </p:sp>
      <p:sp>
        <p:nvSpPr>
          <p:cNvPr id="61" name="テキスト ボックス 60"/>
          <p:cNvSpPr txBox="1"/>
          <p:nvPr/>
        </p:nvSpPr>
        <p:spPr>
          <a:xfrm>
            <a:off x="9313334" y="4622659"/>
            <a:ext cx="415498" cy="369332"/>
          </a:xfrm>
          <a:prstGeom prst="rect">
            <a:avLst/>
          </a:prstGeom>
          <a:noFill/>
        </p:spPr>
        <p:txBody>
          <a:bodyPr wrap="none" rtlCol="0">
            <a:spAutoFit/>
          </a:bodyPr>
          <a:lstStyle/>
          <a:p>
            <a:r>
              <a:rPr lang="ja-JP" altLang="en-US"/>
              <a:t>＋</a:t>
            </a:r>
            <a:endParaRPr kumimoji="1" lang="ja-JP" altLang="en-US"/>
          </a:p>
        </p:txBody>
      </p:sp>
      <p:sp>
        <p:nvSpPr>
          <p:cNvPr id="62" name="テキスト ボックス 61"/>
          <p:cNvSpPr txBox="1"/>
          <p:nvPr/>
        </p:nvSpPr>
        <p:spPr>
          <a:xfrm>
            <a:off x="7537692" y="4749503"/>
            <a:ext cx="415498" cy="369332"/>
          </a:xfrm>
          <a:prstGeom prst="rect">
            <a:avLst/>
          </a:prstGeom>
          <a:noFill/>
        </p:spPr>
        <p:txBody>
          <a:bodyPr wrap="none" rtlCol="0">
            <a:spAutoFit/>
          </a:bodyPr>
          <a:lstStyle/>
          <a:p>
            <a:r>
              <a:rPr lang="ja-JP" altLang="en-US"/>
              <a:t>－</a:t>
            </a:r>
            <a:endParaRPr kumimoji="1" lang="ja-JP" altLang="en-US"/>
          </a:p>
        </p:txBody>
      </p:sp>
      <p:sp>
        <p:nvSpPr>
          <p:cNvPr id="63" name="テキスト ボックス 62"/>
          <p:cNvSpPr txBox="1"/>
          <p:nvPr/>
        </p:nvSpPr>
        <p:spPr>
          <a:xfrm flipH="1">
            <a:off x="7229431" y="3266365"/>
            <a:ext cx="552281" cy="369332"/>
          </a:xfrm>
          <a:prstGeom prst="rect">
            <a:avLst/>
          </a:prstGeom>
          <a:noFill/>
        </p:spPr>
        <p:txBody>
          <a:bodyPr wrap="square" rtlCol="0">
            <a:spAutoFit/>
          </a:bodyPr>
          <a:lstStyle/>
          <a:p>
            <a:r>
              <a:rPr lang="ja-JP" altLang="en-US"/>
              <a:t>－</a:t>
            </a:r>
            <a:endParaRPr kumimoji="1" lang="ja-JP" altLang="en-US"/>
          </a:p>
        </p:txBody>
      </p:sp>
      <p:sp>
        <p:nvSpPr>
          <p:cNvPr id="64" name="Line 7"/>
          <p:cNvSpPr>
            <a:spLocks noChangeShapeType="1"/>
          </p:cNvSpPr>
          <p:nvPr/>
        </p:nvSpPr>
        <p:spPr bwMode="auto">
          <a:xfrm>
            <a:off x="6544662" y="4531015"/>
            <a:ext cx="1823002" cy="5289"/>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Text Box 9"/>
          <p:cNvSpPr txBox="1">
            <a:spLocks noChangeArrowheads="1"/>
          </p:cNvSpPr>
          <p:nvPr/>
        </p:nvSpPr>
        <p:spPr bwMode="auto">
          <a:xfrm>
            <a:off x="6186954" y="4223514"/>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A</a:t>
            </a:r>
            <a:endParaRPr lang="en-US" altLang="ja-JP"/>
          </a:p>
        </p:txBody>
      </p:sp>
      <p:sp>
        <p:nvSpPr>
          <p:cNvPr id="72" name="Line 4"/>
          <p:cNvSpPr>
            <a:spLocks noChangeShapeType="1"/>
          </p:cNvSpPr>
          <p:nvPr/>
        </p:nvSpPr>
        <p:spPr bwMode="auto">
          <a:xfrm flipV="1">
            <a:off x="2210543" y="6317140"/>
            <a:ext cx="533421" cy="696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Line 5"/>
          <p:cNvSpPr>
            <a:spLocks noChangeShapeType="1"/>
          </p:cNvSpPr>
          <p:nvPr/>
        </p:nvSpPr>
        <p:spPr bwMode="auto">
          <a:xfrm flipH="1" flipV="1">
            <a:off x="2250511" y="5753184"/>
            <a:ext cx="0" cy="567735"/>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5" name="Text Box 8"/>
          <p:cNvSpPr txBox="1">
            <a:spLocks noChangeArrowheads="1"/>
          </p:cNvSpPr>
          <p:nvPr/>
        </p:nvSpPr>
        <p:spPr bwMode="auto">
          <a:xfrm>
            <a:off x="2749802" y="6132474"/>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B</a:t>
            </a:r>
            <a:endParaRPr lang="en-US" altLang="ja-JP"/>
          </a:p>
        </p:txBody>
      </p:sp>
      <p:cxnSp>
        <p:nvCxnSpPr>
          <p:cNvPr id="76" name="直線コネクタ 75"/>
          <p:cNvCxnSpPr/>
          <p:nvPr/>
        </p:nvCxnSpPr>
        <p:spPr>
          <a:xfrm flipH="1" flipV="1">
            <a:off x="1562592" y="6317140"/>
            <a:ext cx="622223" cy="5810"/>
          </a:xfrm>
          <a:prstGeom prst="line">
            <a:avLst/>
          </a:prstGeom>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2568227" y="5497572"/>
            <a:ext cx="460112" cy="369332"/>
          </a:xfrm>
          <a:prstGeom prst="rect">
            <a:avLst/>
          </a:prstGeom>
          <a:noFill/>
        </p:spPr>
        <p:txBody>
          <a:bodyPr wrap="square" rtlCol="0">
            <a:spAutoFit/>
          </a:bodyPr>
          <a:lstStyle/>
          <a:p>
            <a:r>
              <a:rPr lang="ja-JP" altLang="en-US"/>
              <a:t>＋</a:t>
            </a:r>
            <a:endParaRPr kumimoji="1" lang="ja-JP" altLang="en-US"/>
          </a:p>
        </p:txBody>
      </p:sp>
      <p:sp>
        <p:nvSpPr>
          <p:cNvPr id="80" name="テキスト ボックス 79"/>
          <p:cNvSpPr txBox="1"/>
          <p:nvPr/>
        </p:nvSpPr>
        <p:spPr>
          <a:xfrm flipH="1">
            <a:off x="1423578" y="5504785"/>
            <a:ext cx="552281" cy="369332"/>
          </a:xfrm>
          <a:prstGeom prst="rect">
            <a:avLst/>
          </a:prstGeom>
          <a:noFill/>
        </p:spPr>
        <p:txBody>
          <a:bodyPr wrap="square" rtlCol="0">
            <a:spAutoFit/>
          </a:bodyPr>
          <a:lstStyle/>
          <a:p>
            <a:r>
              <a:rPr lang="ja-JP" altLang="en-US"/>
              <a:t>－</a:t>
            </a:r>
            <a:endParaRPr kumimoji="1" lang="ja-JP" altLang="en-US"/>
          </a:p>
        </p:txBody>
      </p:sp>
      <p:sp>
        <p:nvSpPr>
          <p:cNvPr id="86" name="Text Box 9"/>
          <p:cNvSpPr txBox="1">
            <a:spLocks noChangeArrowheads="1"/>
          </p:cNvSpPr>
          <p:nvPr/>
        </p:nvSpPr>
        <p:spPr bwMode="auto">
          <a:xfrm>
            <a:off x="2091653" y="5424433"/>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A</a:t>
            </a:r>
            <a:endParaRPr lang="en-US" altLang="ja-JP"/>
          </a:p>
        </p:txBody>
      </p:sp>
      <p:sp>
        <p:nvSpPr>
          <p:cNvPr id="87" name="Line 4"/>
          <p:cNvSpPr>
            <a:spLocks noChangeShapeType="1"/>
          </p:cNvSpPr>
          <p:nvPr/>
        </p:nvSpPr>
        <p:spPr bwMode="auto">
          <a:xfrm flipV="1">
            <a:off x="3875202" y="5943230"/>
            <a:ext cx="496773"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8" name="Line 5"/>
          <p:cNvSpPr>
            <a:spLocks noChangeShapeType="1"/>
          </p:cNvSpPr>
          <p:nvPr/>
        </p:nvSpPr>
        <p:spPr bwMode="auto">
          <a:xfrm flipH="1">
            <a:off x="3875035" y="5922563"/>
            <a:ext cx="0" cy="371081"/>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9" name="Text Box 8"/>
          <p:cNvSpPr txBox="1">
            <a:spLocks noChangeArrowheads="1"/>
          </p:cNvSpPr>
          <p:nvPr/>
        </p:nvSpPr>
        <p:spPr bwMode="auto">
          <a:xfrm>
            <a:off x="4414294" y="5737897"/>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B</a:t>
            </a:r>
            <a:endParaRPr lang="en-US" altLang="ja-JP"/>
          </a:p>
        </p:txBody>
      </p:sp>
      <p:cxnSp>
        <p:nvCxnSpPr>
          <p:cNvPr id="90" name="直線コネクタ 89"/>
          <p:cNvCxnSpPr/>
          <p:nvPr/>
        </p:nvCxnSpPr>
        <p:spPr>
          <a:xfrm flipH="1" flipV="1">
            <a:off x="3227084" y="5922563"/>
            <a:ext cx="622223" cy="5810"/>
          </a:xfrm>
          <a:prstGeom prst="line">
            <a:avLst/>
          </a:prstGeom>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4232311" y="5471344"/>
            <a:ext cx="460112" cy="369332"/>
          </a:xfrm>
          <a:prstGeom prst="rect">
            <a:avLst/>
          </a:prstGeom>
          <a:noFill/>
        </p:spPr>
        <p:txBody>
          <a:bodyPr wrap="square" rtlCol="0">
            <a:spAutoFit/>
          </a:bodyPr>
          <a:lstStyle/>
          <a:p>
            <a:r>
              <a:rPr lang="ja-JP" altLang="en-US"/>
              <a:t>＋</a:t>
            </a:r>
            <a:endParaRPr kumimoji="1" lang="ja-JP" altLang="en-US"/>
          </a:p>
        </p:txBody>
      </p:sp>
      <p:sp>
        <p:nvSpPr>
          <p:cNvPr id="92" name="テキスト ボックス 91"/>
          <p:cNvSpPr txBox="1"/>
          <p:nvPr/>
        </p:nvSpPr>
        <p:spPr>
          <a:xfrm flipH="1">
            <a:off x="3087662" y="5478557"/>
            <a:ext cx="552281" cy="369332"/>
          </a:xfrm>
          <a:prstGeom prst="rect">
            <a:avLst/>
          </a:prstGeom>
          <a:noFill/>
        </p:spPr>
        <p:txBody>
          <a:bodyPr wrap="square" rtlCol="0">
            <a:spAutoFit/>
          </a:bodyPr>
          <a:lstStyle/>
          <a:p>
            <a:r>
              <a:rPr lang="ja-JP" altLang="en-US"/>
              <a:t>－</a:t>
            </a:r>
            <a:endParaRPr kumimoji="1" lang="ja-JP" altLang="en-US"/>
          </a:p>
        </p:txBody>
      </p:sp>
      <p:sp>
        <p:nvSpPr>
          <p:cNvPr id="93" name="Text Box 9"/>
          <p:cNvSpPr txBox="1">
            <a:spLocks noChangeArrowheads="1"/>
          </p:cNvSpPr>
          <p:nvPr/>
        </p:nvSpPr>
        <p:spPr bwMode="auto">
          <a:xfrm>
            <a:off x="3753587" y="6220974"/>
            <a:ext cx="282863" cy="3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mtClean="0"/>
              <a:t>A</a:t>
            </a:r>
            <a:endParaRPr lang="en-US" altLang="ja-JP"/>
          </a:p>
        </p:txBody>
      </p:sp>
      <p:cxnSp>
        <p:nvCxnSpPr>
          <p:cNvPr id="94" name="直線コネクタ 93"/>
          <p:cNvCxnSpPr>
            <a:endCxn id="88" idx="0"/>
          </p:cNvCxnSpPr>
          <p:nvPr/>
        </p:nvCxnSpPr>
        <p:spPr>
          <a:xfrm flipH="1">
            <a:off x="3875035" y="5538153"/>
            <a:ext cx="15787" cy="3844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111509" y="5707051"/>
            <a:ext cx="5497018" cy="923330"/>
          </a:xfrm>
          <a:prstGeom prst="rect">
            <a:avLst/>
          </a:prstGeom>
          <a:noFill/>
        </p:spPr>
        <p:txBody>
          <a:bodyPr wrap="none" rtlCol="0">
            <a:spAutoFit/>
          </a:bodyPr>
          <a:lstStyle/>
          <a:p>
            <a:r>
              <a:rPr lang="ja-JP" altLang="en-US"/>
              <a:t>軸</a:t>
            </a:r>
            <a:r>
              <a:rPr lang="ja-JP" altLang="en-US" smtClean="0"/>
              <a:t>となる</a:t>
            </a:r>
            <a:r>
              <a:rPr lang="en-US" altLang="ja-JP" smtClean="0"/>
              <a:t>B</a:t>
            </a:r>
            <a:r>
              <a:rPr lang="ja-JP" altLang="en-US" smtClean="0"/>
              <a:t>に対して</a:t>
            </a:r>
            <a:r>
              <a:rPr lang="en-US" altLang="ja-JP" smtClean="0"/>
              <a:t>A</a:t>
            </a:r>
            <a:r>
              <a:rPr lang="ja-JP" altLang="en-US" smtClean="0"/>
              <a:t>が</a:t>
            </a:r>
            <a:r>
              <a:rPr lang="en-US" altLang="ja-JP" smtClean="0"/>
              <a:t>90</a:t>
            </a:r>
            <a:r>
              <a:rPr lang="ja-JP" altLang="en-US" smtClean="0"/>
              <a:t>度傾ている場合射影は</a:t>
            </a:r>
            <a:r>
              <a:rPr lang="en-US" altLang="ja-JP" smtClean="0"/>
              <a:t>0</a:t>
            </a:r>
            <a:r>
              <a:rPr lang="ja-JP" altLang="en-US" smtClean="0"/>
              <a:t>です。</a:t>
            </a:r>
            <a:endParaRPr lang="en-US" altLang="ja-JP"/>
          </a:p>
          <a:p>
            <a:r>
              <a:rPr lang="ja-JP" altLang="en-US" smtClean="0"/>
              <a:t>なぜ、このような値になるかと言うと内積の求める式に</a:t>
            </a:r>
            <a:endParaRPr lang="en-US" altLang="ja-JP" smtClean="0"/>
          </a:p>
          <a:p>
            <a:r>
              <a:rPr lang="ja-JP" altLang="en-US" smtClean="0"/>
              <a:t>は</a:t>
            </a:r>
            <a:r>
              <a:rPr lang="en-US" altLang="ja-JP" smtClean="0"/>
              <a:t>cosθ</a:t>
            </a:r>
            <a:r>
              <a:rPr lang="ja-JP" altLang="en-US" smtClean="0"/>
              <a:t>が含まれるからです。</a:t>
            </a:r>
            <a:endParaRPr lang="en-US" altLang="ja-JP" smtClean="0"/>
          </a:p>
        </p:txBody>
      </p:sp>
      <p:sp>
        <p:nvSpPr>
          <p:cNvPr id="99" name="Line 5"/>
          <p:cNvSpPr>
            <a:spLocks noChangeShapeType="1"/>
          </p:cNvSpPr>
          <p:nvPr/>
        </p:nvSpPr>
        <p:spPr bwMode="auto">
          <a:xfrm flipV="1">
            <a:off x="2267573" y="1135086"/>
            <a:ext cx="1284314" cy="636777"/>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00" name="直線矢印コネクタ 99"/>
          <p:cNvCxnSpPr>
            <a:stCxn id="99" idx="1"/>
            <a:endCxn id="8" idx="1"/>
          </p:cNvCxnSpPr>
          <p:nvPr/>
        </p:nvCxnSpPr>
        <p:spPr>
          <a:xfrm>
            <a:off x="3551887" y="1135086"/>
            <a:ext cx="46943" cy="64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Line 5"/>
          <p:cNvSpPr>
            <a:spLocks noChangeShapeType="1"/>
          </p:cNvSpPr>
          <p:nvPr/>
        </p:nvSpPr>
        <p:spPr bwMode="auto">
          <a:xfrm flipH="1">
            <a:off x="7076126" y="1742042"/>
            <a:ext cx="1202052" cy="73166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06" name="直線矢印コネクタ 105"/>
          <p:cNvCxnSpPr>
            <a:stCxn id="105" idx="1"/>
            <a:endCxn id="26" idx="1"/>
          </p:cNvCxnSpPr>
          <p:nvPr/>
        </p:nvCxnSpPr>
        <p:spPr>
          <a:xfrm flipH="1" flipV="1">
            <a:off x="7052868" y="1765370"/>
            <a:ext cx="23258" cy="708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a:off x="3554000" y="2191449"/>
            <a:ext cx="369012" cy="369332"/>
          </a:xfrm>
          <a:prstGeom prst="rect">
            <a:avLst/>
          </a:prstGeom>
        </p:spPr>
        <p:txBody>
          <a:bodyPr wrap="none">
            <a:spAutoFit/>
          </a:bodyPr>
          <a:lstStyle/>
          <a:p>
            <a:r>
              <a:rPr lang="en-US" altLang="ja-JP" smtClean="0"/>
              <a:t>A’</a:t>
            </a:r>
            <a:endParaRPr lang="en-US" altLang="ja-JP"/>
          </a:p>
        </p:txBody>
      </p:sp>
      <p:sp>
        <p:nvSpPr>
          <p:cNvPr id="112" name="正方形/長方形 111"/>
          <p:cNvSpPr/>
          <p:nvPr/>
        </p:nvSpPr>
        <p:spPr>
          <a:xfrm>
            <a:off x="6652670" y="2279285"/>
            <a:ext cx="369012" cy="369332"/>
          </a:xfrm>
          <a:prstGeom prst="rect">
            <a:avLst/>
          </a:prstGeom>
        </p:spPr>
        <p:txBody>
          <a:bodyPr wrap="none">
            <a:spAutoFit/>
          </a:bodyPr>
          <a:lstStyle/>
          <a:p>
            <a:r>
              <a:rPr lang="en-US" altLang="ja-JP" smtClean="0"/>
              <a:t>A’</a:t>
            </a:r>
            <a:endParaRPr lang="en-US" altLang="ja-JP"/>
          </a:p>
        </p:txBody>
      </p:sp>
    </p:spTree>
    <p:extLst>
      <p:ext uri="{BB962C8B-B14F-4D97-AF65-F5344CB8AC3E}">
        <p14:creationId xmlns:p14="http://schemas.microsoft.com/office/powerpoint/2010/main" val="414069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6043" y="114860"/>
            <a:ext cx="6979796" cy="369332"/>
          </a:xfrm>
          <a:prstGeom prst="rect">
            <a:avLst/>
          </a:prstGeom>
          <a:noFill/>
        </p:spPr>
        <p:txBody>
          <a:bodyPr wrap="none" rtlCol="0">
            <a:spAutoFit/>
          </a:bodyPr>
          <a:lstStyle/>
          <a:p>
            <a:r>
              <a:rPr lang="ja-JP" altLang="en-US" smtClean="0"/>
              <a:t>②</a:t>
            </a:r>
            <a:r>
              <a:rPr lang="ja-JP" altLang="en-US"/>
              <a:t>内積で求めると、軸と</a:t>
            </a:r>
            <a:r>
              <a:rPr lang="ja-JP" altLang="en-US" smtClean="0"/>
              <a:t>なる</a:t>
            </a:r>
            <a:r>
              <a:rPr lang="en-US" altLang="ja-JP" smtClean="0">
                <a:solidFill>
                  <a:schemeClr val="accent1">
                    <a:lumMod val="50000"/>
                  </a:schemeClr>
                </a:solidFill>
              </a:rPr>
              <a:t>V</a:t>
            </a:r>
            <a:r>
              <a:rPr lang="en-US" altLang="ja-JP">
                <a:solidFill>
                  <a:schemeClr val="accent1">
                    <a:lumMod val="50000"/>
                  </a:schemeClr>
                </a:solidFill>
              </a:rPr>
              <a:t>1</a:t>
            </a:r>
            <a:r>
              <a:rPr lang="ja-JP" altLang="en-US" smtClean="0"/>
              <a:t>に対して</a:t>
            </a:r>
            <a:r>
              <a:rPr lang="en-US" altLang="ja-JP" smtClean="0">
                <a:solidFill>
                  <a:srgbClr val="FF0000"/>
                </a:solidFill>
              </a:rPr>
              <a:t>V2</a:t>
            </a:r>
            <a:r>
              <a:rPr lang="ja-JP" altLang="en-US" smtClean="0"/>
              <a:t>の角度を求める事ができる。</a:t>
            </a:r>
            <a:endParaRPr kumimoji="1" lang="ja-JP" altLang="en-US"/>
          </a:p>
        </p:txBody>
      </p:sp>
      <p:sp>
        <p:nvSpPr>
          <p:cNvPr id="5" name="正方形/長方形 4"/>
          <p:cNvSpPr/>
          <p:nvPr/>
        </p:nvSpPr>
        <p:spPr>
          <a:xfrm>
            <a:off x="4141764" y="924534"/>
            <a:ext cx="7315667" cy="923330"/>
          </a:xfrm>
          <a:prstGeom prst="rect">
            <a:avLst/>
          </a:prstGeom>
        </p:spPr>
        <p:txBody>
          <a:bodyPr wrap="square">
            <a:spAutoFit/>
          </a:bodyPr>
          <a:lstStyle/>
          <a:p>
            <a:r>
              <a:rPr lang="ja-JP" altLang="en-US" b="1">
                <a:solidFill>
                  <a:srgbClr val="FF0000"/>
                </a:solidFill>
              </a:rPr>
              <a:t>｜ｖ１｜</a:t>
            </a:r>
            <a:r>
              <a:rPr lang="ja-JP" altLang="en-US" b="1">
                <a:solidFill>
                  <a:schemeClr val="accent1">
                    <a:lumMod val="50000"/>
                  </a:schemeClr>
                </a:solidFill>
              </a:rPr>
              <a:t>｜ｖ２｜</a:t>
            </a:r>
            <a:r>
              <a:rPr lang="ja-JP" altLang="en-US" b="1"/>
              <a:t>＊</a:t>
            </a:r>
            <a:r>
              <a:rPr lang="en-US" altLang="ja-JP" b="1"/>
              <a:t>cos(θ)</a:t>
            </a:r>
            <a:r>
              <a:rPr lang="ja-JP" altLang="en-US" b="1"/>
              <a:t>　</a:t>
            </a:r>
            <a:r>
              <a:rPr lang="ja-JP" altLang="en-US" b="1" smtClean="0"/>
              <a:t>＝</a:t>
            </a:r>
            <a:r>
              <a:rPr lang="en-US" altLang="ja-JP" b="1">
                <a:solidFill>
                  <a:srgbClr val="FF0000"/>
                </a:solidFill>
              </a:rPr>
              <a:t>V1.x</a:t>
            </a:r>
            <a:r>
              <a:rPr lang="en-US" altLang="ja-JP" b="1"/>
              <a:t> * </a:t>
            </a:r>
            <a:r>
              <a:rPr lang="en-US" altLang="ja-JP" b="1">
                <a:solidFill>
                  <a:schemeClr val="accent5">
                    <a:lumMod val="75000"/>
                  </a:schemeClr>
                </a:solidFill>
              </a:rPr>
              <a:t>V2.x</a:t>
            </a:r>
            <a:r>
              <a:rPr lang="en-US" altLang="ja-JP" b="1"/>
              <a:t> + </a:t>
            </a:r>
            <a:r>
              <a:rPr lang="en-US" altLang="ja-JP" b="1">
                <a:solidFill>
                  <a:srgbClr val="FF0000"/>
                </a:solidFill>
              </a:rPr>
              <a:t>V1.y</a:t>
            </a:r>
            <a:r>
              <a:rPr lang="en-US" altLang="ja-JP" b="1"/>
              <a:t> * </a:t>
            </a:r>
            <a:r>
              <a:rPr lang="en-US" altLang="ja-JP" b="1" smtClean="0">
                <a:solidFill>
                  <a:schemeClr val="accent1">
                    <a:lumMod val="50000"/>
                  </a:schemeClr>
                </a:solidFill>
              </a:rPr>
              <a:t>V2.y</a:t>
            </a:r>
            <a:r>
              <a:rPr lang="ja-JP" altLang="en-US" b="1" smtClean="0"/>
              <a:t>　＝</a:t>
            </a:r>
            <a:r>
              <a:rPr lang="ja-JP" altLang="en-US" b="1" smtClean="0">
                <a:solidFill>
                  <a:srgbClr val="7030A0"/>
                </a:solidFill>
              </a:rPr>
              <a:t>｜ｖ１｜・｜ｖ２｜ </a:t>
            </a:r>
            <a:endParaRPr lang="en-US" altLang="ja-JP" b="1" smtClean="0">
              <a:solidFill>
                <a:schemeClr val="accent1">
                  <a:lumMod val="50000"/>
                </a:schemeClr>
              </a:solidFill>
            </a:endParaRPr>
          </a:p>
          <a:p>
            <a:r>
              <a:rPr lang="ja-JP" altLang="en-US" smtClean="0"/>
              <a:t>である。よって、</a:t>
            </a:r>
            <a:r>
              <a:rPr lang="en-US" altLang="ja-JP" smtClean="0"/>
              <a:t>V1V2</a:t>
            </a:r>
            <a:r>
              <a:rPr lang="ja-JP" altLang="en-US" smtClean="0"/>
              <a:t>の</a:t>
            </a:r>
            <a:r>
              <a:rPr lang="en-US" altLang="ja-JP" smtClean="0"/>
              <a:t>vector</a:t>
            </a:r>
            <a:r>
              <a:rPr lang="ja-JP" altLang="en-US" smtClean="0"/>
              <a:t>を正規化して単位</a:t>
            </a:r>
            <a:r>
              <a:rPr lang="en-US" altLang="ja-JP" smtClean="0"/>
              <a:t>vector</a:t>
            </a:r>
            <a:r>
              <a:rPr lang="ja-JP" altLang="en-US" smtClean="0"/>
              <a:t>にすると大きさは１</a:t>
            </a:r>
            <a:endParaRPr lang="en-US" altLang="ja-JP" smtClean="0"/>
          </a:p>
          <a:p>
            <a:r>
              <a:rPr lang="ja-JP" altLang="en-US" smtClean="0"/>
              <a:t>なので、下記のように</a:t>
            </a:r>
            <a:r>
              <a:rPr lang="en-US" altLang="ja-JP" smtClean="0"/>
              <a:t>cos</a:t>
            </a:r>
            <a:r>
              <a:rPr lang="ja-JP" altLang="en-US" smtClean="0"/>
              <a:t>だけが残り、これにより</a:t>
            </a:r>
            <a:r>
              <a:rPr lang="en-US" altLang="ja-JP" smtClean="0"/>
              <a:t>-1</a:t>
            </a:r>
            <a:r>
              <a:rPr lang="ja-JP" altLang="en-US" smtClean="0"/>
              <a:t>～</a:t>
            </a:r>
            <a:r>
              <a:rPr lang="en-US" altLang="ja-JP" smtClean="0"/>
              <a:t>+1</a:t>
            </a:r>
            <a:r>
              <a:rPr lang="ja-JP" altLang="en-US" smtClean="0"/>
              <a:t>が求まります。</a:t>
            </a:r>
            <a:endParaRPr lang="en-US" altLang="ja-JP"/>
          </a:p>
        </p:txBody>
      </p:sp>
      <p:sp>
        <p:nvSpPr>
          <p:cNvPr id="6" name="Line 4"/>
          <p:cNvSpPr>
            <a:spLocks noChangeShapeType="1"/>
          </p:cNvSpPr>
          <p:nvPr/>
        </p:nvSpPr>
        <p:spPr bwMode="auto">
          <a:xfrm flipV="1">
            <a:off x="1239496" y="2688871"/>
            <a:ext cx="1981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5"/>
          <p:cNvSpPr>
            <a:spLocks noChangeShapeType="1"/>
          </p:cNvSpPr>
          <p:nvPr/>
        </p:nvSpPr>
        <p:spPr bwMode="auto">
          <a:xfrm flipV="1">
            <a:off x="1239496" y="783871"/>
            <a:ext cx="1295400" cy="19050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7"/>
          <p:cNvSpPr>
            <a:spLocks noChangeShapeType="1"/>
          </p:cNvSpPr>
          <p:nvPr/>
        </p:nvSpPr>
        <p:spPr bwMode="auto">
          <a:xfrm flipV="1">
            <a:off x="1239496" y="2770629"/>
            <a:ext cx="1295400" cy="0"/>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 name="Text Box 8"/>
          <p:cNvSpPr txBox="1">
            <a:spLocks noChangeArrowheads="1"/>
          </p:cNvSpPr>
          <p:nvPr/>
        </p:nvSpPr>
        <p:spPr bwMode="auto">
          <a:xfrm>
            <a:off x="3210491" y="247287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sp>
        <p:nvSpPr>
          <p:cNvPr id="10" name="Text Box 9"/>
          <p:cNvSpPr txBox="1">
            <a:spLocks noChangeArrowheads="1"/>
          </p:cNvSpPr>
          <p:nvPr/>
        </p:nvSpPr>
        <p:spPr bwMode="auto">
          <a:xfrm>
            <a:off x="2297549" y="49157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v2</a:t>
            </a:r>
          </a:p>
        </p:txBody>
      </p:sp>
      <p:sp>
        <p:nvSpPr>
          <p:cNvPr id="11" name="正方形/長方形 10"/>
          <p:cNvSpPr/>
          <p:nvPr/>
        </p:nvSpPr>
        <p:spPr>
          <a:xfrm>
            <a:off x="1200368" y="2878262"/>
            <a:ext cx="1718740" cy="369332"/>
          </a:xfrm>
          <a:prstGeom prst="rect">
            <a:avLst/>
          </a:prstGeom>
        </p:spPr>
        <p:txBody>
          <a:bodyPr wrap="none">
            <a:spAutoFit/>
          </a:bodyPr>
          <a:lstStyle/>
          <a:p>
            <a:r>
              <a:rPr lang="ja-JP" altLang="en-US" smtClean="0">
                <a:solidFill>
                  <a:srgbClr val="7030A0"/>
                </a:solidFill>
              </a:rPr>
              <a:t>｜</a:t>
            </a:r>
            <a:r>
              <a:rPr lang="en-US" altLang="ja-JP" smtClean="0">
                <a:solidFill>
                  <a:srgbClr val="7030A0"/>
                </a:solidFill>
              </a:rPr>
              <a:t>v</a:t>
            </a:r>
            <a:r>
              <a:rPr lang="en-US" altLang="ja-JP">
                <a:solidFill>
                  <a:srgbClr val="7030A0"/>
                </a:solidFill>
              </a:rPr>
              <a:t>1</a:t>
            </a:r>
            <a:r>
              <a:rPr lang="ja-JP" altLang="en-US" smtClean="0">
                <a:solidFill>
                  <a:srgbClr val="7030A0"/>
                </a:solidFill>
              </a:rPr>
              <a:t>｜</a:t>
            </a:r>
            <a:r>
              <a:rPr lang="ja-JP" altLang="en-US">
                <a:solidFill>
                  <a:srgbClr val="7030A0"/>
                </a:solidFill>
              </a:rPr>
              <a:t>・</a:t>
            </a:r>
            <a:r>
              <a:rPr lang="ja-JP" altLang="en-US" smtClean="0">
                <a:solidFill>
                  <a:srgbClr val="7030A0"/>
                </a:solidFill>
              </a:rPr>
              <a:t>｜</a:t>
            </a:r>
            <a:r>
              <a:rPr lang="en-US" altLang="ja-JP" smtClean="0">
                <a:solidFill>
                  <a:srgbClr val="7030A0"/>
                </a:solidFill>
              </a:rPr>
              <a:t>v</a:t>
            </a:r>
            <a:r>
              <a:rPr lang="en-US" altLang="ja-JP">
                <a:solidFill>
                  <a:srgbClr val="7030A0"/>
                </a:solidFill>
              </a:rPr>
              <a:t>2</a:t>
            </a:r>
            <a:r>
              <a:rPr lang="ja-JP" altLang="en-US" smtClean="0">
                <a:solidFill>
                  <a:srgbClr val="7030A0"/>
                </a:solidFill>
              </a:rPr>
              <a:t>｜ </a:t>
            </a:r>
            <a:endParaRPr lang="ja-JP" altLang="en-US">
              <a:solidFill>
                <a:srgbClr val="7030A0"/>
              </a:solidFill>
            </a:endParaRPr>
          </a:p>
        </p:txBody>
      </p:sp>
      <p:cxnSp>
        <p:nvCxnSpPr>
          <p:cNvPr id="12" name="直線コネクタ 11"/>
          <p:cNvCxnSpPr/>
          <p:nvPr/>
        </p:nvCxnSpPr>
        <p:spPr>
          <a:xfrm flipH="1">
            <a:off x="795000" y="2688871"/>
            <a:ext cx="444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1239496" y="858286"/>
            <a:ext cx="0" cy="2382204"/>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108274" y="858285"/>
            <a:ext cx="460112" cy="369332"/>
          </a:xfrm>
          <a:prstGeom prst="rect">
            <a:avLst/>
          </a:prstGeom>
          <a:noFill/>
        </p:spPr>
        <p:txBody>
          <a:bodyPr wrap="square" rtlCol="0">
            <a:spAutoFit/>
          </a:bodyPr>
          <a:lstStyle/>
          <a:p>
            <a:r>
              <a:rPr lang="ja-JP" altLang="en-US"/>
              <a:t>＋</a:t>
            </a:r>
            <a:endParaRPr kumimoji="1" lang="ja-JP" altLang="en-US"/>
          </a:p>
        </p:txBody>
      </p:sp>
      <p:sp>
        <p:nvSpPr>
          <p:cNvPr id="15" name="テキスト ボックス 14"/>
          <p:cNvSpPr txBox="1"/>
          <p:nvPr/>
        </p:nvSpPr>
        <p:spPr>
          <a:xfrm>
            <a:off x="3210491" y="2996959"/>
            <a:ext cx="415498" cy="369332"/>
          </a:xfrm>
          <a:prstGeom prst="rect">
            <a:avLst/>
          </a:prstGeom>
          <a:noFill/>
        </p:spPr>
        <p:txBody>
          <a:bodyPr wrap="none" rtlCol="0">
            <a:spAutoFit/>
          </a:bodyPr>
          <a:lstStyle/>
          <a:p>
            <a:r>
              <a:rPr lang="ja-JP" altLang="en-US"/>
              <a:t>＋</a:t>
            </a:r>
            <a:endParaRPr kumimoji="1" lang="ja-JP" altLang="en-US"/>
          </a:p>
        </p:txBody>
      </p:sp>
      <p:sp>
        <p:nvSpPr>
          <p:cNvPr id="16" name="テキスト ボックス 15"/>
          <p:cNvSpPr txBox="1"/>
          <p:nvPr/>
        </p:nvSpPr>
        <p:spPr>
          <a:xfrm>
            <a:off x="409524" y="2996959"/>
            <a:ext cx="415498" cy="369332"/>
          </a:xfrm>
          <a:prstGeom prst="rect">
            <a:avLst/>
          </a:prstGeom>
          <a:noFill/>
        </p:spPr>
        <p:txBody>
          <a:bodyPr wrap="none" rtlCol="0">
            <a:spAutoFit/>
          </a:bodyPr>
          <a:lstStyle/>
          <a:p>
            <a:r>
              <a:rPr lang="ja-JP" altLang="en-US"/>
              <a:t>－</a:t>
            </a:r>
            <a:endParaRPr kumimoji="1" lang="ja-JP" altLang="en-US"/>
          </a:p>
        </p:txBody>
      </p:sp>
      <p:sp>
        <p:nvSpPr>
          <p:cNvPr id="17" name="テキスト ボックス 16"/>
          <p:cNvSpPr txBox="1"/>
          <p:nvPr/>
        </p:nvSpPr>
        <p:spPr>
          <a:xfrm flipH="1">
            <a:off x="362227" y="783871"/>
            <a:ext cx="552281" cy="369332"/>
          </a:xfrm>
          <a:prstGeom prst="rect">
            <a:avLst/>
          </a:prstGeom>
          <a:noFill/>
        </p:spPr>
        <p:txBody>
          <a:bodyPr wrap="square" rtlCol="0">
            <a:spAutoFit/>
          </a:bodyPr>
          <a:lstStyle/>
          <a:p>
            <a:r>
              <a:rPr lang="ja-JP" altLang="en-US"/>
              <a:t>－</a:t>
            </a:r>
            <a:endParaRPr kumimoji="1" lang="ja-JP" altLang="en-US"/>
          </a:p>
        </p:txBody>
      </p:sp>
      <p:cxnSp>
        <p:nvCxnSpPr>
          <p:cNvPr id="18" name="直線矢印コネクタ 17"/>
          <p:cNvCxnSpPr>
            <a:stCxn id="10" idx="2"/>
          </p:cNvCxnSpPr>
          <p:nvPr/>
        </p:nvCxnSpPr>
        <p:spPr>
          <a:xfrm>
            <a:off x="2510274" y="858286"/>
            <a:ext cx="24622" cy="179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07890" y="517448"/>
            <a:ext cx="646331" cy="369332"/>
          </a:xfrm>
          <a:prstGeom prst="rect">
            <a:avLst/>
          </a:prstGeom>
        </p:spPr>
        <p:txBody>
          <a:bodyPr wrap="none">
            <a:spAutoFit/>
          </a:bodyPr>
          <a:lstStyle/>
          <a:p>
            <a:r>
              <a:rPr lang="ja-JP" altLang="en-US" smtClean="0"/>
              <a:t>内積</a:t>
            </a:r>
            <a:endParaRPr lang="ja-JP" altLang="en-US"/>
          </a:p>
        </p:txBody>
      </p:sp>
      <p:sp>
        <p:nvSpPr>
          <p:cNvPr id="20" name="正方形/長方形 19"/>
          <p:cNvSpPr/>
          <p:nvPr/>
        </p:nvSpPr>
        <p:spPr>
          <a:xfrm>
            <a:off x="6185026" y="2286897"/>
            <a:ext cx="2480615" cy="369332"/>
          </a:xfrm>
          <a:prstGeom prst="rect">
            <a:avLst/>
          </a:prstGeom>
        </p:spPr>
        <p:txBody>
          <a:bodyPr wrap="none">
            <a:spAutoFit/>
          </a:bodyPr>
          <a:lstStyle/>
          <a:p>
            <a:r>
              <a:rPr lang="ja-JP" altLang="en-US" b="1">
                <a:solidFill>
                  <a:srgbClr val="FF0000"/>
                </a:solidFill>
              </a:rPr>
              <a:t>｜ｖ１｜</a:t>
            </a:r>
            <a:r>
              <a:rPr lang="ja-JP" altLang="en-US" b="1">
                <a:solidFill>
                  <a:schemeClr val="accent1">
                    <a:lumMod val="50000"/>
                  </a:schemeClr>
                </a:solidFill>
              </a:rPr>
              <a:t>｜ｖ２｜</a:t>
            </a:r>
            <a:r>
              <a:rPr lang="ja-JP" altLang="en-US" b="1"/>
              <a:t>＊</a:t>
            </a:r>
            <a:r>
              <a:rPr lang="en-US" altLang="ja-JP" b="1"/>
              <a:t>cos(θ)</a:t>
            </a:r>
            <a:endParaRPr lang="ja-JP" altLang="en-US"/>
          </a:p>
        </p:txBody>
      </p:sp>
      <p:cxnSp>
        <p:nvCxnSpPr>
          <p:cNvPr id="22" name="直線コネクタ 21"/>
          <p:cNvCxnSpPr/>
          <p:nvPr/>
        </p:nvCxnSpPr>
        <p:spPr>
          <a:xfrm flipH="1">
            <a:off x="6358534" y="2076464"/>
            <a:ext cx="609600" cy="7901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7069734" y="2068163"/>
            <a:ext cx="609600" cy="7901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円弧 24"/>
          <p:cNvSpPr/>
          <p:nvPr/>
        </p:nvSpPr>
        <p:spPr>
          <a:xfrm>
            <a:off x="1215344" y="2238790"/>
            <a:ext cx="723900" cy="88093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1788358" y="2110924"/>
            <a:ext cx="615553" cy="369332"/>
          </a:xfrm>
          <a:prstGeom prst="rect">
            <a:avLst/>
          </a:prstGeom>
          <a:noFill/>
        </p:spPr>
        <p:txBody>
          <a:bodyPr wrap="none" rtlCol="0">
            <a:spAutoFit/>
          </a:bodyPr>
          <a:lstStyle/>
          <a:p>
            <a:r>
              <a:rPr kumimoji="1" lang="en-US" altLang="ja-JP" smtClean="0"/>
              <a:t>cosθ</a:t>
            </a:r>
            <a:endParaRPr kumimoji="1" lang="ja-JP" altLang="en-US"/>
          </a:p>
        </p:txBody>
      </p:sp>
      <p:sp>
        <p:nvSpPr>
          <p:cNvPr id="27" name="テキスト ボックス 26"/>
          <p:cNvSpPr txBox="1"/>
          <p:nvPr/>
        </p:nvSpPr>
        <p:spPr>
          <a:xfrm>
            <a:off x="4066058" y="3085323"/>
            <a:ext cx="7306167" cy="646331"/>
          </a:xfrm>
          <a:prstGeom prst="rect">
            <a:avLst/>
          </a:prstGeom>
          <a:noFill/>
        </p:spPr>
        <p:txBody>
          <a:bodyPr wrap="none" rtlCol="0">
            <a:spAutoFit/>
          </a:bodyPr>
          <a:lstStyle/>
          <a:p>
            <a:r>
              <a:rPr lang="ja-JP" altLang="en-US" smtClean="0"/>
              <a:t>この</a:t>
            </a:r>
            <a:r>
              <a:rPr lang="en-US" altLang="ja-JP" smtClean="0"/>
              <a:t>cos</a:t>
            </a:r>
            <a:r>
              <a:rPr lang="ja-JP" altLang="en-US" smtClean="0"/>
              <a:t>で求めた（</a:t>
            </a:r>
            <a:r>
              <a:rPr lang="en-US" altLang="ja-JP" smtClean="0"/>
              <a:t>-1</a:t>
            </a:r>
            <a:r>
              <a:rPr lang="ja-JP" altLang="en-US" smtClean="0"/>
              <a:t>～</a:t>
            </a:r>
            <a:r>
              <a:rPr lang="en-US" altLang="ja-JP" smtClean="0"/>
              <a:t>+1</a:t>
            </a:r>
            <a:r>
              <a:rPr lang="ja-JP" altLang="en-US" smtClean="0"/>
              <a:t>）を</a:t>
            </a:r>
            <a:r>
              <a:rPr kumimoji="1" lang="en-US" altLang="ja-JP" smtClean="0"/>
              <a:t>acos</a:t>
            </a:r>
            <a:r>
              <a:rPr kumimoji="1" lang="ja-JP" altLang="en-US" smtClean="0"/>
              <a:t>で角度を出すことができる。これで、</a:t>
            </a:r>
            <a:r>
              <a:rPr kumimoji="1" lang="en-US" altLang="ja-JP" smtClean="0"/>
              <a:t>0</a:t>
            </a:r>
            <a:r>
              <a:rPr kumimoji="1" lang="ja-JP" altLang="en-US" smtClean="0"/>
              <a:t>度～</a:t>
            </a:r>
            <a:endParaRPr kumimoji="1" lang="en-US" altLang="ja-JP" smtClean="0"/>
          </a:p>
          <a:p>
            <a:r>
              <a:rPr kumimoji="1" lang="en-US" altLang="ja-JP" smtClean="0"/>
              <a:t>180</a:t>
            </a:r>
            <a:r>
              <a:rPr kumimoji="1" lang="ja-JP" altLang="en-US" smtClean="0"/>
              <a:t>度が求まる</a:t>
            </a:r>
            <a:r>
              <a:rPr lang="ja-JP" altLang="en-US" smtClean="0"/>
              <a:t>が</a:t>
            </a:r>
            <a:r>
              <a:rPr lang="ja-JP" altLang="en-US"/>
              <a:t>、</a:t>
            </a:r>
            <a:r>
              <a:rPr kumimoji="1" lang="ja-JP" altLang="en-US" smtClean="0"/>
              <a:t>内積だけでは残りの</a:t>
            </a:r>
            <a:r>
              <a:rPr kumimoji="1" lang="en-US" altLang="ja-JP" smtClean="0"/>
              <a:t>18</a:t>
            </a:r>
            <a:r>
              <a:rPr lang="en-US" altLang="ja-JP" smtClean="0"/>
              <a:t>0</a:t>
            </a:r>
            <a:r>
              <a:rPr kumimoji="1" lang="ja-JP" altLang="en-US" smtClean="0"/>
              <a:t>度～</a:t>
            </a:r>
            <a:r>
              <a:rPr kumimoji="1" lang="en-US" altLang="ja-JP" smtClean="0"/>
              <a:t>360</a:t>
            </a:r>
            <a:r>
              <a:rPr lang="ja-JP" altLang="en-US" smtClean="0"/>
              <a:t>度が測れない。</a:t>
            </a:r>
            <a:endParaRPr kumimoji="1" lang="en-US" altLang="ja-JP" smtClean="0"/>
          </a:p>
        </p:txBody>
      </p:sp>
      <p:sp>
        <p:nvSpPr>
          <p:cNvPr id="28" name="Line 4"/>
          <p:cNvSpPr>
            <a:spLocks noChangeShapeType="1"/>
          </p:cNvSpPr>
          <p:nvPr/>
        </p:nvSpPr>
        <p:spPr bwMode="auto">
          <a:xfrm flipV="1">
            <a:off x="1713976" y="5267639"/>
            <a:ext cx="1481691" cy="1"/>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 name="Line 5"/>
          <p:cNvSpPr>
            <a:spLocks noChangeShapeType="1"/>
          </p:cNvSpPr>
          <p:nvPr/>
        </p:nvSpPr>
        <p:spPr bwMode="auto">
          <a:xfrm flipV="1">
            <a:off x="1713976" y="4282719"/>
            <a:ext cx="572510" cy="98492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Line 7"/>
          <p:cNvSpPr>
            <a:spLocks noChangeShapeType="1"/>
          </p:cNvSpPr>
          <p:nvPr/>
        </p:nvSpPr>
        <p:spPr bwMode="auto">
          <a:xfrm flipV="1">
            <a:off x="1689354" y="5267638"/>
            <a:ext cx="597132" cy="12914"/>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Text Box 8"/>
          <p:cNvSpPr txBox="1">
            <a:spLocks noChangeArrowheads="1"/>
          </p:cNvSpPr>
          <p:nvPr/>
        </p:nvSpPr>
        <p:spPr bwMode="auto">
          <a:xfrm>
            <a:off x="3319085" y="506748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sp>
        <p:nvSpPr>
          <p:cNvPr id="32" name="Text Box 9"/>
          <p:cNvSpPr txBox="1">
            <a:spLocks noChangeArrowheads="1"/>
          </p:cNvSpPr>
          <p:nvPr/>
        </p:nvSpPr>
        <p:spPr bwMode="auto">
          <a:xfrm>
            <a:off x="2124329" y="3895091"/>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v2</a:t>
            </a:r>
          </a:p>
        </p:txBody>
      </p:sp>
      <p:cxnSp>
        <p:nvCxnSpPr>
          <p:cNvPr id="34" name="直線コネクタ 33"/>
          <p:cNvCxnSpPr/>
          <p:nvPr/>
        </p:nvCxnSpPr>
        <p:spPr>
          <a:xfrm flipH="1" flipV="1">
            <a:off x="409524" y="5267639"/>
            <a:ext cx="130445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713976" y="4305300"/>
            <a:ext cx="0" cy="199735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3317903" y="4171446"/>
            <a:ext cx="460112" cy="369332"/>
          </a:xfrm>
          <a:prstGeom prst="rect">
            <a:avLst/>
          </a:prstGeom>
          <a:noFill/>
        </p:spPr>
        <p:txBody>
          <a:bodyPr wrap="square" rtlCol="0">
            <a:spAutoFit/>
          </a:bodyPr>
          <a:lstStyle/>
          <a:p>
            <a:r>
              <a:rPr lang="ja-JP" altLang="en-US"/>
              <a:t>＋</a:t>
            </a:r>
            <a:endParaRPr kumimoji="1" lang="ja-JP" altLang="en-US"/>
          </a:p>
        </p:txBody>
      </p:sp>
      <p:sp>
        <p:nvSpPr>
          <p:cNvPr id="37" name="テキスト ボックス 36"/>
          <p:cNvSpPr txBox="1"/>
          <p:nvPr/>
        </p:nvSpPr>
        <p:spPr>
          <a:xfrm>
            <a:off x="3362232" y="5883649"/>
            <a:ext cx="412308" cy="369332"/>
          </a:xfrm>
          <a:prstGeom prst="rect">
            <a:avLst/>
          </a:prstGeom>
          <a:noFill/>
        </p:spPr>
        <p:txBody>
          <a:bodyPr wrap="square" rtlCol="0">
            <a:spAutoFit/>
          </a:bodyPr>
          <a:lstStyle/>
          <a:p>
            <a:r>
              <a:rPr lang="ja-JP" altLang="en-US"/>
              <a:t>＋</a:t>
            </a:r>
            <a:endParaRPr kumimoji="1" lang="ja-JP" altLang="en-US"/>
          </a:p>
        </p:txBody>
      </p:sp>
      <p:sp>
        <p:nvSpPr>
          <p:cNvPr id="38" name="テキスト ボックス 37"/>
          <p:cNvSpPr txBox="1"/>
          <p:nvPr/>
        </p:nvSpPr>
        <p:spPr>
          <a:xfrm>
            <a:off x="768088" y="5833789"/>
            <a:ext cx="415498" cy="369332"/>
          </a:xfrm>
          <a:prstGeom prst="rect">
            <a:avLst/>
          </a:prstGeom>
          <a:noFill/>
        </p:spPr>
        <p:txBody>
          <a:bodyPr wrap="none" rtlCol="0">
            <a:spAutoFit/>
          </a:bodyPr>
          <a:lstStyle/>
          <a:p>
            <a:r>
              <a:rPr lang="ja-JP" altLang="en-US"/>
              <a:t>－</a:t>
            </a:r>
            <a:endParaRPr kumimoji="1" lang="ja-JP" altLang="en-US"/>
          </a:p>
        </p:txBody>
      </p:sp>
      <p:sp>
        <p:nvSpPr>
          <p:cNvPr id="39" name="テキスト ボックス 38"/>
          <p:cNvSpPr txBox="1"/>
          <p:nvPr/>
        </p:nvSpPr>
        <p:spPr>
          <a:xfrm flipH="1">
            <a:off x="533356" y="4157766"/>
            <a:ext cx="552281" cy="369332"/>
          </a:xfrm>
          <a:prstGeom prst="rect">
            <a:avLst/>
          </a:prstGeom>
          <a:noFill/>
        </p:spPr>
        <p:txBody>
          <a:bodyPr wrap="square" rtlCol="0">
            <a:spAutoFit/>
          </a:bodyPr>
          <a:lstStyle/>
          <a:p>
            <a:r>
              <a:rPr lang="ja-JP" altLang="en-US"/>
              <a:t>－</a:t>
            </a:r>
            <a:endParaRPr kumimoji="1" lang="ja-JP" altLang="en-US"/>
          </a:p>
        </p:txBody>
      </p:sp>
      <p:sp>
        <p:nvSpPr>
          <p:cNvPr id="43" name="テキスト ボックス 42"/>
          <p:cNvSpPr txBox="1"/>
          <p:nvPr/>
        </p:nvSpPr>
        <p:spPr>
          <a:xfrm>
            <a:off x="2299272" y="4601725"/>
            <a:ext cx="615553" cy="369332"/>
          </a:xfrm>
          <a:prstGeom prst="rect">
            <a:avLst/>
          </a:prstGeom>
          <a:noFill/>
        </p:spPr>
        <p:txBody>
          <a:bodyPr wrap="none" rtlCol="0">
            <a:spAutoFit/>
          </a:bodyPr>
          <a:lstStyle/>
          <a:p>
            <a:r>
              <a:rPr kumimoji="1" lang="en-US" altLang="ja-JP" smtClean="0"/>
              <a:t>cosθ</a:t>
            </a:r>
            <a:endParaRPr kumimoji="1" lang="ja-JP" altLang="en-US"/>
          </a:p>
        </p:txBody>
      </p:sp>
      <p:sp>
        <p:nvSpPr>
          <p:cNvPr id="44" name="Line 5"/>
          <p:cNvSpPr>
            <a:spLocks noChangeShapeType="1"/>
          </p:cNvSpPr>
          <p:nvPr/>
        </p:nvSpPr>
        <p:spPr bwMode="auto">
          <a:xfrm>
            <a:off x="1701431" y="5303762"/>
            <a:ext cx="595253" cy="998888"/>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6" name="Text Box 9"/>
          <p:cNvSpPr txBox="1">
            <a:spLocks noChangeArrowheads="1"/>
          </p:cNvSpPr>
          <p:nvPr/>
        </p:nvSpPr>
        <p:spPr bwMode="auto">
          <a:xfrm>
            <a:off x="2151624" y="6213858"/>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v3</a:t>
            </a:r>
            <a:endParaRPr lang="en-US" altLang="ja-JP"/>
          </a:p>
        </p:txBody>
      </p:sp>
      <p:sp>
        <p:nvSpPr>
          <p:cNvPr id="50" name="テキスト ボックス 49"/>
          <p:cNvSpPr txBox="1"/>
          <p:nvPr/>
        </p:nvSpPr>
        <p:spPr>
          <a:xfrm>
            <a:off x="4141764" y="4957860"/>
            <a:ext cx="7407797" cy="923330"/>
          </a:xfrm>
          <a:prstGeom prst="rect">
            <a:avLst/>
          </a:prstGeom>
          <a:noFill/>
        </p:spPr>
        <p:txBody>
          <a:bodyPr wrap="none" rtlCol="0">
            <a:spAutoFit/>
          </a:bodyPr>
          <a:lstStyle/>
          <a:p>
            <a:r>
              <a:rPr kumimoji="1" lang="ja-JP" altLang="en-US" smtClean="0"/>
              <a:t>理由が求まる値が、</a:t>
            </a:r>
            <a:r>
              <a:rPr kumimoji="1" lang="en-US" altLang="ja-JP" smtClean="0"/>
              <a:t>-1</a:t>
            </a:r>
            <a:r>
              <a:rPr kumimoji="1" lang="ja-JP" altLang="en-US" smtClean="0"/>
              <a:t>（</a:t>
            </a:r>
            <a:r>
              <a:rPr kumimoji="1" lang="en-US" altLang="ja-JP" smtClean="0"/>
              <a:t>180</a:t>
            </a:r>
            <a:r>
              <a:rPr kumimoji="1" lang="ja-JP" altLang="en-US" smtClean="0"/>
              <a:t>度）～</a:t>
            </a:r>
            <a:r>
              <a:rPr kumimoji="1" lang="en-US" altLang="ja-JP" smtClean="0"/>
              <a:t>+1</a:t>
            </a:r>
            <a:r>
              <a:rPr kumimoji="1" lang="ja-JP" altLang="en-US" smtClean="0"/>
              <a:t>（</a:t>
            </a:r>
            <a:r>
              <a:rPr kumimoji="1" lang="en-US" altLang="ja-JP" smtClean="0"/>
              <a:t>0</a:t>
            </a:r>
            <a:r>
              <a:rPr kumimoji="1" lang="ja-JP" altLang="en-US" smtClean="0"/>
              <a:t>度）だからです。</a:t>
            </a:r>
            <a:endParaRPr kumimoji="1" lang="en-US" altLang="ja-JP" smtClean="0"/>
          </a:p>
          <a:p>
            <a:r>
              <a:rPr kumimoji="1" lang="en-US" altLang="ja-JP" smtClean="0"/>
              <a:t>360</a:t>
            </a:r>
            <a:r>
              <a:rPr kumimoji="1" lang="ja-JP" altLang="en-US" smtClean="0"/>
              <a:t>度測るには外積が必要になります。⑤で外積を説明するので</a:t>
            </a:r>
            <a:r>
              <a:rPr lang="en-US" altLang="ja-JP" smtClean="0"/>
              <a:t>360</a:t>
            </a:r>
            <a:r>
              <a:rPr lang="ja-JP" altLang="en-US" smtClean="0"/>
              <a:t>度測る</a:t>
            </a:r>
            <a:endParaRPr lang="en-US" altLang="ja-JP" smtClean="0"/>
          </a:p>
          <a:p>
            <a:r>
              <a:rPr lang="ja-JP" altLang="en-US" smtClean="0"/>
              <a:t>時はその時に行います</a:t>
            </a:r>
            <a:endParaRPr kumimoji="1" lang="ja-JP" altLang="en-US"/>
          </a:p>
        </p:txBody>
      </p:sp>
      <p:sp>
        <p:nvSpPr>
          <p:cNvPr id="55" name="テキスト ボックス 54"/>
          <p:cNvSpPr txBox="1"/>
          <p:nvPr/>
        </p:nvSpPr>
        <p:spPr>
          <a:xfrm>
            <a:off x="2337054" y="5511858"/>
            <a:ext cx="615553" cy="369332"/>
          </a:xfrm>
          <a:prstGeom prst="rect">
            <a:avLst/>
          </a:prstGeom>
          <a:noFill/>
        </p:spPr>
        <p:txBody>
          <a:bodyPr wrap="none" rtlCol="0">
            <a:spAutoFit/>
          </a:bodyPr>
          <a:lstStyle/>
          <a:p>
            <a:r>
              <a:rPr kumimoji="1" lang="en-US" altLang="ja-JP" smtClean="0"/>
              <a:t>cosθ</a:t>
            </a:r>
            <a:endParaRPr kumimoji="1" lang="ja-JP" altLang="en-US"/>
          </a:p>
        </p:txBody>
      </p:sp>
      <p:sp>
        <p:nvSpPr>
          <p:cNvPr id="2" name="円/楕円 1"/>
          <p:cNvSpPr/>
          <p:nvPr/>
        </p:nvSpPr>
        <p:spPr>
          <a:xfrm>
            <a:off x="1111128" y="4645686"/>
            <a:ext cx="1301314" cy="1287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 name="テキスト ボックス 2"/>
          <p:cNvSpPr txBox="1"/>
          <p:nvPr/>
        </p:nvSpPr>
        <p:spPr>
          <a:xfrm>
            <a:off x="2880488" y="4938621"/>
            <a:ext cx="476412" cy="369332"/>
          </a:xfrm>
          <a:prstGeom prst="rect">
            <a:avLst/>
          </a:prstGeom>
          <a:noFill/>
        </p:spPr>
        <p:txBody>
          <a:bodyPr wrap="none" rtlCol="0">
            <a:spAutoFit/>
          </a:bodyPr>
          <a:lstStyle/>
          <a:p>
            <a:r>
              <a:rPr kumimoji="1" lang="en-US" altLang="ja-JP" smtClean="0"/>
              <a:t>1.0</a:t>
            </a:r>
            <a:endParaRPr kumimoji="1" lang="ja-JP" altLang="en-US"/>
          </a:p>
        </p:txBody>
      </p:sp>
      <p:sp>
        <p:nvSpPr>
          <p:cNvPr id="42" name="テキスト ボックス 41"/>
          <p:cNvSpPr txBox="1"/>
          <p:nvPr/>
        </p:nvSpPr>
        <p:spPr>
          <a:xfrm>
            <a:off x="1487152" y="3986780"/>
            <a:ext cx="476412" cy="369332"/>
          </a:xfrm>
          <a:prstGeom prst="rect">
            <a:avLst/>
          </a:prstGeom>
          <a:noFill/>
        </p:spPr>
        <p:txBody>
          <a:bodyPr wrap="none" rtlCol="0">
            <a:spAutoFit/>
          </a:bodyPr>
          <a:lstStyle/>
          <a:p>
            <a:r>
              <a:rPr lang="en-US" altLang="ja-JP"/>
              <a:t>0</a:t>
            </a:r>
            <a:r>
              <a:rPr kumimoji="1" lang="en-US" altLang="ja-JP" smtClean="0"/>
              <a:t>.0</a:t>
            </a:r>
            <a:endParaRPr kumimoji="1" lang="ja-JP" altLang="en-US"/>
          </a:p>
        </p:txBody>
      </p:sp>
      <p:sp>
        <p:nvSpPr>
          <p:cNvPr id="45" name="テキスト ボックス 44"/>
          <p:cNvSpPr txBox="1"/>
          <p:nvPr/>
        </p:nvSpPr>
        <p:spPr>
          <a:xfrm>
            <a:off x="1487152" y="6161945"/>
            <a:ext cx="476412" cy="369332"/>
          </a:xfrm>
          <a:prstGeom prst="rect">
            <a:avLst/>
          </a:prstGeom>
          <a:noFill/>
        </p:spPr>
        <p:txBody>
          <a:bodyPr wrap="none" rtlCol="0">
            <a:spAutoFit/>
          </a:bodyPr>
          <a:lstStyle/>
          <a:p>
            <a:r>
              <a:rPr lang="en-US" altLang="ja-JP"/>
              <a:t>0</a:t>
            </a:r>
            <a:r>
              <a:rPr kumimoji="1" lang="en-US" altLang="ja-JP" smtClean="0"/>
              <a:t>.0</a:t>
            </a:r>
            <a:endParaRPr kumimoji="1" lang="ja-JP" altLang="en-US"/>
          </a:p>
        </p:txBody>
      </p:sp>
      <p:sp>
        <p:nvSpPr>
          <p:cNvPr id="47" name="テキスト ボックス 46"/>
          <p:cNvSpPr txBox="1"/>
          <p:nvPr/>
        </p:nvSpPr>
        <p:spPr>
          <a:xfrm>
            <a:off x="183281" y="4938621"/>
            <a:ext cx="546945" cy="369332"/>
          </a:xfrm>
          <a:prstGeom prst="rect">
            <a:avLst/>
          </a:prstGeom>
          <a:noFill/>
        </p:spPr>
        <p:txBody>
          <a:bodyPr wrap="none" rtlCol="0">
            <a:spAutoFit/>
          </a:bodyPr>
          <a:lstStyle/>
          <a:p>
            <a:r>
              <a:rPr kumimoji="1" lang="en-US" altLang="ja-JP" smtClean="0"/>
              <a:t>-1.0</a:t>
            </a:r>
            <a:endParaRPr kumimoji="1" lang="ja-JP" altLang="en-US"/>
          </a:p>
        </p:txBody>
      </p:sp>
    </p:spTree>
    <p:extLst>
      <p:ext uri="{BB962C8B-B14F-4D97-AF65-F5344CB8AC3E}">
        <p14:creationId xmlns:p14="http://schemas.microsoft.com/office/powerpoint/2010/main" val="122785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52400"/>
            <a:ext cx="10390986" cy="369332"/>
          </a:xfrm>
          <a:prstGeom prst="rect">
            <a:avLst/>
          </a:prstGeom>
        </p:spPr>
        <p:txBody>
          <a:bodyPr wrap="none">
            <a:spAutoFit/>
          </a:bodyPr>
          <a:lstStyle/>
          <a:p>
            <a:r>
              <a:rPr lang="ja-JP" altLang="en-US" smtClean="0"/>
              <a:t>④軸</a:t>
            </a:r>
            <a:r>
              <a:rPr lang="ja-JP" altLang="en-US"/>
              <a:t>となる</a:t>
            </a:r>
            <a:r>
              <a:rPr lang="en-US" altLang="ja-JP" smtClean="0">
                <a:solidFill>
                  <a:schemeClr val="accent1">
                    <a:lumMod val="50000"/>
                  </a:schemeClr>
                </a:solidFill>
              </a:rPr>
              <a:t>V1</a:t>
            </a:r>
            <a:r>
              <a:rPr lang="ja-JP" altLang="en-US" smtClean="0">
                <a:solidFill>
                  <a:schemeClr val="accent1">
                    <a:lumMod val="50000"/>
                  </a:schemeClr>
                </a:solidFill>
              </a:rPr>
              <a:t>方向</a:t>
            </a:r>
            <a:r>
              <a:rPr lang="ja-JP" altLang="en-US" smtClean="0"/>
              <a:t>に</a:t>
            </a:r>
            <a:r>
              <a:rPr lang="ja-JP" altLang="en-US"/>
              <a:t>対して</a:t>
            </a:r>
            <a:r>
              <a:rPr lang="en-US" altLang="ja-JP" smtClean="0">
                <a:solidFill>
                  <a:srgbClr val="FF0000"/>
                </a:solidFill>
              </a:rPr>
              <a:t>V2</a:t>
            </a:r>
            <a:r>
              <a:rPr lang="ja-JP" altLang="en-US" smtClean="0">
                <a:solidFill>
                  <a:srgbClr val="FF0000"/>
                </a:solidFill>
              </a:rPr>
              <a:t>方向</a:t>
            </a:r>
            <a:r>
              <a:rPr lang="ja-JP" altLang="en-US" smtClean="0"/>
              <a:t>に力を加えた時、</a:t>
            </a:r>
            <a:r>
              <a:rPr lang="en-US" altLang="ja-JP" smtClean="0"/>
              <a:t>V1</a:t>
            </a:r>
            <a:r>
              <a:rPr lang="ja-JP" altLang="en-US" smtClean="0"/>
              <a:t>方向に対しては</a:t>
            </a:r>
            <a:r>
              <a:rPr lang="ja-JP" altLang="en-US" smtClean="0">
                <a:solidFill>
                  <a:srgbClr val="7030A0"/>
                </a:solidFill>
              </a:rPr>
              <a:t>どれくらいの力</a:t>
            </a:r>
            <a:r>
              <a:rPr lang="ja-JP" altLang="en-US" smtClean="0"/>
              <a:t>が加わるかがわかる</a:t>
            </a:r>
            <a:endParaRPr lang="ja-JP" altLang="en-US"/>
          </a:p>
        </p:txBody>
      </p:sp>
      <p:sp>
        <p:nvSpPr>
          <p:cNvPr id="7" name="Line 4"/>
          <p:cNvSpPr>
            <a:spLocks noChangeShapeType="1"/>
          </p:cNvSpPr>
          <p:nvPr/>
        </p:nvSpPr>
        <p:spPr bwMode="auto">
          <a:xfrm flipV="1">
            <a:off x="2091331" y="1679334"/>
            <a:ext cx="1299570" cy="49026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5"/>
          <p:cNvSpPr>
            <a:spLocks noChangeShapeType="1"/>
          </p:cNvSpPr>
          <p:nvPr/>
        </p:nvSpPr>
        <p:spPr bwMode="auto">
          <a:xfrm flipV="1">
            <a:off x="2056940" y="881961"/>
            <a:ext cx="602848" cy="1287634"/>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Text Box 8"/>
          <p:cNvSpPr txBox="1">
            <a:spLocks noChangeArrowheads="1"/>
          </p:cNvSpPr>
          <p:nvPr/>
        </p:nvSpPr>
        <p:spPr bwMode="auto">
          <a:xfrm>
            <a:off x="3425292" y="1364286"/>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cxnSp>
        <p:nvCxnSpPr>
          <p:cNvPr id="11" name="直線コネクタ 10"/>
          <p:cNvCxnSpPr/>
          <p:nvPr/>
        </p:nvCxnSpPr>
        <p:spPr>
          <a:xfrm flipH="1">
            <a:off x="622300" y="2169598"/>
            <a:ext cx="1434640" cy="573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686037" y="1245535"/>
            <a:ext cx="838660" cy="1871664"/>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851109" y="597842"/>
            <a:ext cx="460112" cy="369332"/>
          </a:xfrm>
          <a:prstGeom prst="rect">
            <a:avLst/>
          </a:prstGeom>
          <a:noFill/>
        </p:spPr>
        <p:txBody>
          <a:bodyPr wrap="square" rtlCol="0">
            <a:spAutoFit/>
          </a:bodyPr>
          <a:lstStyle/>
          <a:p>
            <a:r>
              <a:rPr lang="ja-JP" altLang="en-US"/>
              <a:t>＋</a:t>
            </a:r>
            <a:endParaRPr kumimoji="1" lang="ja-JP" altLang="en-US"/>
          </a:p>
        </p:txBody>
      </p:sp>
      <p:sp>
        <p:nvSpPr>
          <p:cNvPr id="14" name="テキスト ボックス 13"/>
          <p:cNvSpPr txBox="1"/>
          <p:nvPr/>
        </p:nvSpPr>
        <p:spPr>
          <a:xfrm>
            <a:off x="3305621" y="2213141"/>
            <a:ext cx="412308" cy="369332"/>
          </a:xfrm>
          <a:prstGeom prst="rect">
            <a:avLst/>
          </a:prstGeom>
          <a:noFill/>
        </p:spPr>
        <p:txBody>
          <a:bodyPr wrap="square" rtlCol="0">
            <a:spAutoFit/>
          </a:bodyPr>
          <a:lstStyle/>
          <a:p>
            <a:r>
              <a:rPr lang="ja-JP" altLang="en-US"/>
              <a:t>＋</a:t>
            </a:r>
            <a:endParaRPr kumimoji="1" lang="ja-JP" altLang="en-US"/>
          </a:p>
        </p:txBody>
      </p:sp>
      <p:sp>
        <p:nvSpPr>
          <p:cNvPr id="15" name="テキスト ボックス 14"/>
          <p:cNvSpPr txBox="1"/>
          <p:nvPr/>
        </p:nvSpPr>
        <p:spPr>
          <a:xfrm>
            <a:off x="1276659" y="3057297"/>
            <a:ext cx="415498" cy="369332"/>
          </a:xfrm>
          <a:prstGeom prst="rect">
            <a:avLst/>
          </a:prstGeom>
          <a:noFill/>
        </p:spPr>
        <p:txBody>
          <a:bodyPr wrap="square" rtlCol="0">
            <a:spAutoFit/>
          </a:bodyPr>
          <a:lstStyle/>
          <a:p>
            <a:r>
              <a:rPr lang="ja-JP" altLang="en-US"/>
              <a:t>－</a:t>
            </a:r>
            <a:endParaRPr kumimoji="1" lang="ja-JP" altLang="en-US"/>
          </a:p>
        </p:txBody>
      </p:sp>
      <p:sp>
        <p:nvSpPr>
          <p:cNvPr id="16" name="テキスト ボックス 15"/>
          <p:cNvSpPr txBox="1"/>
          <p:nvPr/>
        </p:nvSpPr>
        <p:spPr>
          <a:xfrm flipH="1">
            <a:off x="944208" y="1341112"/>
            <a:ext cx="552281" cy="369332"/>
          </a:xfrm>
          <a:prstGeom prst="rect">
            <a:avLst/>
          </a:prstGeom>
          <a:noFill/>
        </p:spPr>
        <p:txBody>
          <a:bodyPr wrap="square" rtlCol="0">
            <a:spAutoFit/>
          </a:bodyPr>
          <a:lstStyle/>
          <a:p>
            <a:r>
              <a:rPr lang="ja-JP" altLang="en-US"/>
              <a:t>－</a:t>
            </a:r>
            <a:endParaRPr kumimoji="1" lang="ja-JP" altLang="en-US"/>
          </a:p>
        </p:txBody>
      </p:sp>
      <p:sp>
        <p:nvSpPr>
          <p:cNvPr id="21" name="円/楕円 20"/>
          <p:cNvSpPr/>
          <p:nvPr/>
        </p:nvSpPr>
        <p:spPr>
          <a:xfrm>
            <a:off x="1454092" y="1547643"/>
            <a:ext cx="1301314" cy="1287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9" name="テキスト ボックス 8"/>
          <p:cNvSpPr txBox="1"/>
          <p:nvPr/>
        </p:nvSpPr>
        <p:spPr>
          <a:xfrm>
            <a:off x="2358364" y="585154"/>
            <a:ext cx="405880" cy="369332"/>
          </a:xfrm>
          <a:prstGeom prst="rect">
            <a:avLst/>
          </a:prstGeom>
          <a:noFill/>
        </p:spPr>
        <p:txBody>
          <a:bodyPr wrap="none" rtlCol="0">
            <a:spAutoFit/>
          </a:bodyPr>
          <a:lstStyle/>
          <a:p>
            <a:r>
              <a:rPr kumimoji="1" lang="en-US" altLang="ja-JP" smtClean="0"/>
              <a:t>v2</a:t>
            </a:r>
            <a:endParaRPr kumimoji="1" lang="ja-JP" altLang="en-US"/>
          </a:p>
        </p:txBody>
      </p:sp>
      <p:cxnSp>
        <p:nvCxnSpPr>
          <p:cNvPr id="20" name="直線矢印コネクタ 19"/>
          <p:cNvCxnSpPr/>
          <p:nvPr/>
        </p:nvCxnSpPr>
        <p:spPr>
          <a:xfrm>
            <a:off x="2659788" y="881958"/>
            <a:ext cx="370441" cy="95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Line 7"/>
          <p:cNvSpPr>
            <a:spLocks noChangeShapeType="1"/>
          </p:cNvSpPr>
          <p:nvPr/>
        </p:nvSpPr>
        <p:spPr bwMode="auto">
          <a:xfrm flipV="1">
            <a:off x="2056940" y="1833685"/>
            <a:ext cx="930411" cy="335909"/>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 name="テキスト ボックス 22"/>
          <p:cNvSpPr txBox="1"/>
          <p:nvPr/>
        </p:nvSpPr>
        <p:spPr>
          <a:xfrm>
            <a:off x="4203700" y="1042899"/>
            <a:ext cx="7659789" cy="2031325"/>
          </a:xfrm>
          <a:prstGeom prst="rect">
            <a:avLst/>
          </a:prstGeom>
          <a:noFill/>
        </p:spPr>
        <p:txBody>
          <a:bodyPr wrap="none" rtlCol="0">
            <a:spAutoFit/>
          </a:bodyPr>
          <a:lstStyle/>
          <a:p>
            <a:r>
              <a:rPr kumimoji="1" lang="en-US" altLang="ja-JP" smtClean="0"/>
              <a:t>v1</a:t>
            </a:r>
            <a:r>
              <a:rPr kumimoji="1" lang="ja-JP" altLang="en-US" smtClean="0"/>
              <a:t>と</a:t>
            </a:r>
            <a:r>
              <a:rPr kumimoji="1" lang="en-US" altLang="ja-JP" smtClean="0"/>
              <a:t>v2</a:t>
            </a:r>
            <a:r>
              <a:rPr kumimoji="1" lang="ja-JP" altLang="en-US" smtClean="0"/>
              <a:t>が同じ方向であれば</a:t>
            </a:r>
            <a:r>
              <a:rPr kumimoji="1" lang="en-US" altLang="ja-JP" smtClean="0"/>
              <a:t>1.0</a:t>
            </a:r>
            <a:r>
              <a:rPr kumimoji="1" lang="ja-JP" altLang="en-US" smtClean="0"/>
              <a:t>ｆ（</a:t>
            </a:r>
            <a:r>
              <a:rPr kumimoji="1" lang="en-US" altLang="ja-JP" smtClean="0"/>
              <a:t>100</a:t>
            </a:r>
            <a:r>
              <a:rPr kumimoji="1" lang="ja-JP" altLang="en-US" smtClean="0"/>
              <a:t>％）</a:t>
            </a:r>
            <a:r>
              <a:rPr lang="ja-JP" altLang="en-US" smtClean="0"/>
              <a:t>の力が</a:t>
            </a:r>
            <a:r>
              <a:rPr lang="en-US" altLang="ja-JP" smtClean="0"/>
              <a:t>v1</a:t>
            </a:r>
            <a:r>
              <a:rPr lang="ja-JP" altLang="en-US" smtClean="0"/>
              <a:t>の方向に</a:t>
            </a:r>
            <a:r>
              <a:rPr lang="en-US" altLang="ja-JP" smtClean="0"/>
              <a:t>100</a:t>
            </a:r>
            <a:r>
              <a:rPr lang="ja-JP" altLang="en-US" smtClean="0"/>
              <a:t>％の力が加わ</a:t>
            </a:r>
            <a:endParaRPr lang="en-US" altLang="ja-JP" smtClean="0"/>
          </a:p>
          <a:p>
            <a:r>
              <a:rPr lang="ja-JP" altLang="en-US" smtClean="0"/>
              <a:t>り</a:t>
            </a:r>
            <a:r>
              <a:rPr kumimoji="1" lang="en-US" altLang="ja-JP" smtClean="0"/>
              <a:t>V2</a:t>
            </a:r>
            <a:r>
              <a:rPr kumimoji="1" lang="ja-JP" altLang="en-US" smtClean="0"/>
              <a:t>が反対方向だと</a:t>
            </a:r>
            <a:r>
              <a:rPr kumimoji="1" lang="en-US" altLang="ja-JP" smtClean="0"/>
              <a:t>-1.0</a:t>
            </a:r>
            <a:r>
              <a:rPr kumimoji="1" lang="ja-JP" altLang="en-US" smtClean="0"/>
              <a:t>（</a:t>
            </a:r>
            <a:r>
              <a:rPr kumimoji="1" lang="en-US" altLang="ja-JP" smtClean="0"/>
              <a:t>-100</a:t>
            </a:r>
            <a:r>
              <a:rPr kumimoji="1" lang="ja-JP" altLang="en-US" smtClean="0"/>
              <a:t>％）なので逆に力が働いてることがわかります。</a:t>
            </a:r>
            <a:endParaRPr kumimoji="1" lang="en-US" altLang="ja-JP" smtClean="0"/>
          </a:p>
          <a:p>
            <a:r>
              <a:rPr kumimoji="1" lang="ja-JP" altLang="en-US" smtClean="0">
                <a:solidFill>
                  <a:srgbClr val="7030A0"/>
                </a:solidFill>
              </a:rPr>
              <a:t>内積を求めた結果</a:t>
            </a:r>
            <a:r>
              <a:rPr kumimoji="1" lang="ja-JP" altLang="en-US" smtClean="0"/>
              <a:t>が軸となる方向に対しては％で加わる力がわかる訳です。</a:t>
            </a:r>
            <a:endParaRPr lang="en-US" altLang="ja-JP"/>
          </a:p>
          <a:p>
            <a:endParaRPr kumimoji="1" lang="en-US" altLang="ja-JP" smtClean="0"/>
          </a:p>
          <a:p>
            <a:r>
              <a:rPr lang="ja-JP" altLang="en-US" smtClean="0">
                <a:solidFill>
                  <a:srgbClr val="FF0000"/>
                </a:solidFill>
              </a:rPr>
              <a:t>内積を求めた値と</a:t>
            </a:r>
            <a:r>
              <a:rPr lang="ja-JP" altLang="en-US">
                <a:solidFill>
                  <a:srgbClr val="FF0000"/>
                </a:solidFill>
              </a:rPr>
              <a:t>は</a:t>
            </a:r>
            <a:r>
              <a:rPr lang="ja-JP" altLang="en-US" smtClean="0">
                <a:solidFill>
                  <a:srgbClr val="FF0000"/>
                </a:solidFill>
              </a:rPr>
              <a:t>、</a:t>
            </a:r>
            <a:r>
              <a:rPr lang="ja-JP" altLang="en-US">
                <a:solidFill>
                  <a:srgbClr val="FF0000"/>
                </a:solidFill>
              </a:rPr>
              <a:t>軸</a:t>
            </a:r>
            <a:r>
              <a:rPr lang="ja-JP" altLang="en-US" smtClean="0">
                <a:solidFill>
                  <a:srgbClr val="FF0000"/>
                </a:solidFill>
              </a:rPr>
              <a:t>となる</a:t>
            </a:r>
            <a:r>
              <a:rPr lang="en-US" altLang="ja-JP" smtClean="0">
                <a:solidFill>
                  <a:srgbClr val="FF0000"/>
                </a:solidFill>
              </a:rPr>
              <a:t>vector</a:t>
            </a:r>
            <a:r>
              <a:rPr lang="ja-JP" altLang="en-US" smtClean="0">
                <a:solidFill>
                  <a:srgbClr val="FF0000"/>
                </a:solidFill>
              </a:rPr>
              <a:t>（</a:t>
            </a:r>
            <a:r>
              <a:rPr lang="en-US" altLang="ja-JP" smtClean="0">
                <a:solidFill>
                  <a:srgbClr val="FF0000"/>
                </a:solidFill>
              </a:rPr>
              <a:t>v1</a:t>
            </a:r>
            <a:r>
              <a:rPr lang="ja-JP" altLang="en-US" smtClean="0">
                <a:solidFill>
                  <a:srgbClr val="FF0000"/>
                </a:solidFill>
              </a:rPr>
              <a:t>）に対して</a:t>
            </a:r>
            <a:r>
              <a:rPr lang="en-US" altLang="ja-JP" smtClean="0">
                <a:solidFill>
                  <a:srgbClr val="FF0000"/>
                </a:solidFill>
              </a:rPr>
              <a:t>v2</a:t>
            </a:r>
            <a:r>
              <a:rPr lang="ja-JP" altLang="en-US" smtClean="0">
                <a:solidFill>
                  <a:srgbClr val="FF0000"/>
                </a:solidFill>
              </a:rPr>
              <a:t>に直線に投影した時の長</a:t>
            </a:r>
            <a:endParaRPr lang="en-US" altLang="ja-JP" smtClean="0">
              <a:solidFill>
                <a:srgbClr val="FF0000"/>
              </a:solidFill>
            </a:endParaRPr>
          </a:p>
          <a:p>
            <a:r>
              <a:rPr lang="ja-JP" altLang="en-US" smtClean="0">
                <a:solidFill>
                  <a:srgbClr val="FF0000"/>
                </a:solidFill>
              </a:rPr>
              <a:t>さ</a:t>
            </a:r>
            <a:r>
              <a:rPr lang="ja-JP" altLang="en-US" smtClean="0"/>
              <a:t>である。</a:t>
            </a:r>
            <a:endParaRPr lang="en-US" altLang="ja-JP" smtClean="0"/>
          </a:p>
          <a:p>
            <a:endParaRPr kumimoji="1" lang="en-US" altLang="ja-JP" smtClean="0"/>
          </a:p>
        </p:txBody>
      </p:sp>
      <p:sp>
        <p:nvSpPr>
          <p:cNvPr id="24" name="テキスト ボックス 23"/>
          <p:cNvSpPr txBox="1"/>
          <p:nvPr/>
        </p:nvSpPr>
        <p:spPr>
          <a:xfrm>
            <a:off x="0" y="3426629"/>
            <a:ext cx="8170827" cy="369332"/>
          </a:xfrm>
          <a:prstGeom prst="rect">
            <a:avLst/>
          </a:prstGeom>
          <a:noFill/>
        </p:spPr>
        <p:txBody>
          <a:bodyPr wrap="none" rtlCol="0">
            <a:spAutoFit/>
          </a:bodyPr>
          <a:lstStyle/>
          <a:p>
            <a:r>
              <a:rPr kumimoji="1" lang="ja-JP" altLang="en-US" smtClean="0"/>
              <a:t>⑤外積を求めると軸となる</a:t>
            </a:r>
            <a:r>
              <a:rPr lang="en-US" altLang="ja-JP" smtClean="0"/>
              <a:t>v1</a:t>
            </a:r>
            <a:r>
              <a:rPr lang="ja-JP" altLang="en-US" smtClean="0"/>
              <a:t>に対して</a:t>
            </a:r>
            <a:r>
              <a:rPr lang="en-US" altLang="ja-JP" smtClean="0"/>
              <a:t>v2</a:t>
            </a:r>
            <a:r>
              <a:rPr lang="ja-JP" altLang="en-US" smtClean="0"/>
              <a:t>が左右（裏表）の向いている方向がわかる</a:t>
            </a:r>
            <a:endParaRPr kumimoji="1" lang="ja-JP" altLang="en-US"/>
          </a:p>
        </p:txBody>
      </p:sp>
      <p:sp>
        <p:nvSpPr>
          <p:cNvPr id="39" name="Line 4"/>
          <p:cNvSpPr>
            <a:spLocks noChangeShapeType="1"/>
          </p:cNvSpPr>
          <p:nvPr/>
        </p:nvSpPr>
        <p:spPr bwMode="auto">
          <a:xfrm flipV="1">
            <a:off x="1713976" y="5267639"/>
            <a:ext cx="1481691" cy="1"/>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0" name="Line 5"/>
          <p:cNvSpPr>
            <a:spLocks noChangeShapeType="1"/>
          </p:cNvSpPr>
          <p:nvPr/>
        </p:nvSpPr>
        <p:spPr bwMode="auto">
          <a:xfrm flipV="1">
            <a:off x="1713976" y="4282719"/>
            <a:ext cx="572510" cy="98492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7"/>
          <p:cNvSpPr>
            <a:spLocks noChangeShapeType="1"/>
          </p:cNvSpPr>
          <p:nvPr/>
        </p:nvSpPr>
        <p:spPr bwMode="auto">
          <a:xfrm>
            <a:off x="2329777" y="4286145"/>
            <a:ext cx="12537" cy="981494"/>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 name="Text Box 8"/>
          <p:cNvSpPr txBox="1">
            <a:spLocks noChangeArrowheads="1"/>
          </p:cNvSpPr>
          <p:nvPr/>
        </p:nvSpPr>
        <p:spPr bwMode="auto">
          <a:xfrm>
            <a:off x="3319085" y="506748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sp>
        <p:nvSpPr>
          <p:cNvPr id="43" name="Text Box 9"/>
          <p:cNvSpPr txBox="1">
            <a:spLocks noChangeArrowheads="1"/>
          </p:cNvSpPr>
          <p:nvPr/>
        </p:nvSpPr>
        <p:spPr bwMode="auto">
          <a:xfrm>
            <a:off x="2124329" y="3895091"/>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v2</a:t>
            </a:r>
          </a:p>
        </p:txBody>
      </p:sp>
      <p:cxnSp>
        <p:nvCxnSpPr>
          <p:cNvPr id="44" name="直線コネクタ 43"/>
          <p:cNvCxnSpPr/>
          <p:nvPr/>
        </p:nvCxnSpPr>
        <p:spPr>
          <a:xfrm flipH="1" flipV="1">
            <a:off x="409524" y="5267639"/>
            <a:ext cx="130445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713976" y="4305300"/>
            <a:ext cx="0" cy="1997350"/>
          </a:xfrm>
          <a:prstGeom prst="line">
            <a:avLst/>
          </a:prstGeom>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882451" y="4157766"/>
            <a:ext cx="460112" cy="369332"/>
          </a:xfrm>
          <a:prstGeom prst="rect">
            <a:avLst/>
          </a:prstGeom>
          <a:noFill/>
        </p:spPr>
        <p:txBody>
          <a:bodyPr wrap="square" rtlCol="0">
            <a:spAutoFit/>
          </a:bodyPr>
          <a:lstStyle/>
          <a:p>
            <a:r>
              <a:rPr lang="ja-JP" altLang="en-US"/>
              <a:t>＋</a:t>
            </a:r>
            <a:endParaRPr kumimoji="1" lang="ja-JP" altLang="en-US"/>
          </a:p>
        </p:txBody>
      </p:sp>
      <p:sp>
        <p:nvSpPr>
          <p:cNvPr id="47" name="テキスト ボックス 46"/>
          <p:cNvSpPr txBox="1"/>
          <p:nvPr/>
        </p:nvSpPr>
        <p:spPr>
          <a:xfrm>
            <a:off x="649442" y="4148366"/>
            <a:ext cx="412308" cy="369332"/>
          </a:xfrm>
          <a:prstGeom prst="rect">
            <a:avLst/>
          </a:prstGeom>
          <a:noFill/>
        </p:spPr>
        <p:txBody>
          <a:bodyPr wrap="square" rtlCol="0">
            <a:spAutoFit/>
          </a:bodyPr>
          <a:lstStyle/>
          <a:p>
            <a:r>
              <a:rPr lang="ja-JP" altLang="en-US"/>
              <a:t>＋</a:t>
            </a:r>
            <a:endParaRPr kumimoji="1" lang="ja-JP" altLang="en-US"/>
          </a:p>
        </p:txBody>
      </p:sp>
      <p:sp>
        <p:nvSpPr>
          <p:cNvPr id="48" name="テキスト ボックス 47"/>
          <p:cNvSpPr txBox="1"/>
          <p:nvPr/>
        </p:nvSpPr>
        <p:spPr>
          <a:xfrm>
            <a:off x="2822480" y="5933318"/>
            <a:ext cx="415498" cy="369332"/>
          </a:xfrm>
          <a:prstGeom prst="rect">
            <a:avLst/>
          </a:prstGeom>
          <a:noFill/>
        </p:spPr>
        <p:txBody>
          <a:bodyPr wrap="none" rtlCol="0">
            <a:spAutoFit/>
          </a:bodyPr>
          <a:lstStyle/>
          <a:p>
            <a:r>
              <a:rPr lang="ja-JP" altLang="en-US"/>
              <a:t>－</a:t>
            </a:r>
            <a:endParaRPr kumimoji="1" lang="ja-JP" altLang="en-US"/>
          </a:p>
        </p:txBody>
      </p:sp>
      <p:sp>
        <p:nvSpPr>
          <p:cNvPr id="49" name="テキスト ボックス 48"/>
          <p:cNvSpPr txBox="1"/>
          <p:nvPr/>
        </p:nvSpPr>
        <p:spPr>
          <a:xfrm flipH="1">
            <a:off x="668753" y="5945922"/>
            <a:ext cx="552281" cy="369332"/>
          </a:xfrm>
          <a:prstGeom prst="rect">
            <a:avLst/>
          </a:prstGeom>
          <a:noFill/>
        </p:spPr>
        <p:txBody>
          <a:bodyPr wrap="square" rtlCol="0">
            <a:spAutoFit/>
          </a:bodyPr>
          <a:lstStyle/>
          <a:p>
            <a:r>
              <a:rPr lang="ja-JP" altLang="en-US"/>
              <a:t>－</a:t>
            </a:r>
            <a:endParaRPr kumimoji="1" lang="ja-JP" altLang="en-US"/>
          </a:p>
        </p:txBody>
      </p:sp>
      <p:sp>
        <p:nvSpPr>
          <p:cNvPr id="54" name="円/楕円 53"/>
          <p:cNvSpPr/>
          <p:nvPr/>
        </p:nvSpPr>
        <p:spPr>
          <a:xfrm>
            <a:off x="1111128" y="4645686"/>
            <a:ext cx="1301314" cy="1287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55" name="テキスト ボックス 54"/>
          <p:cNvSpPr txBox="1"/>
          <p:nvPr/>
        </p:nvSpPr>
        <p:spPr>
          <a:xfrm>
            <a:off x="4203700" y="3895091"/>
            <a:ext cx="8021427" cy="2862322"/>
          </a:xfrm>
          <a:prstGeom prst="rect">
            <a:avLst/>
          </a:prstGeom>
          <a:noFill/>
        </p:spPr>
        <p:txBody>
          <a:bodyPr wrap="none" rtlCol="0">
            <a:spAutoFit/>
          </a:bodyPr>
          <a:lstStyle/>
          <a:p>
            <a:r>
              <a:rPr kumimoji="1" lang="ja-JP" altLang="en-US" smtClean="0"/>
              <a:t>内積と</a:t>
            </a:r>
            <a:r>
              <a:rPr lang="ja-JP" altLang="en-US"/>
              <a:t>＋</a:t>
            </a:r>
            <a:r>
              <a:rPr kumimoji="1" lang="ja-JP" altLang="en-US" smtClean="0"/>
              <a:t>領域と</a:t>
            </a:r>
            <a:r>
              <a:rPr lang="en-US" altLang="ja-JP" smtClean="0"/>
              <a:t>―</a:t>
            </a:r>
            <a:r>
              <a:rPr lang="ja-JP" altLang="en-US" smtClean="0"/>
              <a:t>領域が違います。内積が</a:t>
            </a:r>
            <a:r>
              <a:rPr lang="en-US" altLang="ja-JP" smtClean="0"/>
              <a:t>cosθ</a:t>
            </a:r>
            <a:r>
              <a:rPr lang="ja-JP" altLang="en-US" smtClean="0"/>
              <a:t>でしたが、外積は</a:t>
            </a:r>
            <a:r>
              <a:rPr lang="en-US" altLang="ja-JP" smtClean="0"/>
              <a:t>sinθ</a:t>
            </a:r>
            <a:r>
              <a:rPr lang="ja-JP" altLang="en-US" smtClean="0"/>
              <a:t>だからです。</a:t>
            </a:r>
            <a:endParaRPr lang="en-US" altLang="ja-JP" smtClean="0"/>
          </a:p>
          <a:p>
            <a:r>
              <a:rPr kumimoji="1" lang="ja-JP" altLang="en-US" smtClean="0"/>
              <a:t>軸となる</a:t>
            </a:r>
            <a:r>
              <a:rPr kumimoji="1" lang="en-US" altLang="ja-JP" smtClean="0"/>
              <a:t>v1</a:t>
            </a:r>
            <a:r>
              <a:rPr lang="ja-JP" altLang="en-US" smtClean="0"/>
              <a:t>に対して</a:t>
            </a:r>
            <a:r>
              <a:rPr lang="en-US" altLang="ja-JP" smtClean="0"/>
              <a:t>v2</a:t>
            </a:r>
            <a:r>
              <a:rPr lang="ja-JP" altLang="en-US" smtClean="0"/>
              <a:t>が表（</a:t>
            </a:r>
            <a:r>
              <a:rPr lang="en-US" altLang="ja-JP"/>
              <a:t>+</a:t>
            </a:r>
            <a:r>
              <a:rPr lang="ja-JP" altLang="en-US" smtClean="0"/>
              <a:t>）か裏（</a:t>
            </a:r>
            <a:r>
              <a:rPr lang="en-US" altLang="ja-JP" smtClean="0"/>
              <a:t>-</a:t>
            </a:r>
            <a:r>
              <a:rPr lang="ja-JP" altLang="en-US" smtClean="0"/>
              <a:t>）がわかります。また、</a:t>
            </a:r>
            <a:r>
              <a:rPr lang="en-US" altLang="ja-JP" smtClean="0"/>
              <a:t>0</a:t>
            </a:r>
            <a:r>
              <a:rPr lang="ja-JP" altLang="en-US" smtClean="0"/>
              <a:t>の場合は</a:t>
            </a:r>
            <a:r>
              <a:rPr lang="en-US" altLang="ja-JP" smtClean="0"/>
              <a:t>v1</a:t>
            </a:r>
            <a:r>
              <a:rPr lang="ja-JP" altLang="en-US" smtClean="0"/>
              <a:t>と</a:t>
            </a:r>
            <a:r>
              <a:rPr lang="en-US" altLang="ja-JP" smtClean="0"/>
              <a:t>v2</a:t>
            </a:r>
            <a:r>
              <a:rPr lang="ja-JP" altLang="en-US" smtClean="0"/>
              <a:t>は</a:t>
            </a:r>
            <a:endParaRPr lang="en-US" altLang="ja-JP" smtClean="0"/>
          </a:p>
          <a:p>
            <a:r>
              <a:rPr lang="ja-JP" altLang="en-US" smtClean="0"/>
              <a:t>統一線上に存在することがわかります。正規化しているならその値は</a:t>
            </a:r>
            <a:r>
              <a:rPr lang="en-US" altLang="ja-JP" smtClean="0"/>
              <a:t>1.0</a:t>
            </a:r>
            <a:r>
              <a:rPr lang="ja-JP" altLang="en-US" smtClean="0"/>
              <a:t>～</a:t>
            </a:r>
            <a:r>
              <a:rPr lang="en-US" altLang="ja-JP" smtClean="0"/>
              <a:t>0.0</a:t>
            </a:r>
          </a:p>
          <a:p>
            <a:r>
              <a:rPr lang="ja-JP" altLang="en-US" smtClean="0"/>
              <a:t>です</a:t>
            </a:r>
            <a:r>
              <a:rPr lang="ja-JP" altLang="en-US"/>
              <a:t>。</a:t>
            </a:r>
            <a:endParaRPr lang="en-US" altLang="ja-JP" smtClean="0"/>
          </a:p>
          <a:p>
            <a:endParaRPr lang="en-US" altLang="ja-JP"/>
          </a:p>
          <a:p>
            <a:r>
              <a:rPr lang="ja-JP" altLang="en-US" smtClean="0"/>
              <a:t>外積：表（</a:t>
            </a:r>
            <a:r>
              <a:rPr lang="en-US" altLang="ja-JP" smtClean="0"/>
              <a:t>+</a:t>
            </a:r>
            <a:r>
              <a:rPr lang="ja-JP" altLang="en-US" smtClean="0"/>
              <a:t>）・裏（</a:t>
            </a:r>
            <a:r>
              <a:rPr lang="ja-JP" altLang="en-US"/>
              <a:t>－</a:t>
            </a:r>
            <a:r>
              <a:rPr lang="ja-JP" altLang="en-US" smtClean="0"/>
              <a:t>）と、内積：</a:t>
            </a:r>
            <a:r>
              <a:rPr lang="en-US" altLang="ja-JP" smtClean="0"/>
              <a:t>0</a:t>
            </a:r>
            <a:r>
              <a:rPr lang="ja-JP" altLang="en-US" smtClean="0"/>
              <a:t>度　～　</a:t>
            </a:r>
            <a:r>
              <a:rPr lang="en-US" altLang="ja-JP" smtClean="0"/>
              <a:t>180</a:t>
            </a:r>
            <a:r>
              <a:rPr lang="ja-JP" altLang="en-US" smtClean="0"/>
              <a:t>度がわかりますので、</a:t>
            </a:r>
            <a:endParaRPr lang="en-US" altLang="ja-JP" smtClean="0"/>
          </a:p>
          <a:p>
            <a:r>
              <a:rPr lang="ja-JP" altLang="en-US" smtClean="0"/>
              <a:t>これで</a:t>
            </a:r>
            <a:r>
              <a:rPr lang="ja-JP" altLang="en-US"/>
              <a:t>、</a:t>
            </a:r>
            <a:r>
              <a:rPr lang="en-US" altLang="ja-JP" smtClean="0"/>
              <a:t>0</a:t>
            </a:r>
            <a:r>
              <a:rPr lang="ja-JP" altLang="en-US" smtClean="0"/>
              <a:t>度～</a:t>
            </a:r>
            <a:r>
              <a:rPr lang="en-US" altLang="ja-JP" smtClean="0"/>
              <a:t>360</a:t>
            </a:r>
            <a:r>
              <a:rPr lang="ja-JP" altLang="en-US" smtClean="0"/>
              <a:t>度が測れるようになりました。</a:t>
            </a:r>
            <a:endParaRPr lang="en-US" altLang="ja-JP" smtClean="0"/>
          </a:p>
          <a:p>
            <a:r>
              <a:rPr lang="ja-JP" altLang="en-US" smtClean="0"/>
              <a:t>　</a:t>
            </a:r>
            <a:endParaRPr lang="en-US" altLang="ja-JP" smtClean="0"/>
          </a:p>
          <a:p>
            <a:r>
              <a:rPr lang="en-US" altLang="ja-JP"/>
              <a:t>+</a:t>
            </a:r>
            <a:r>
              <a:rPr lang="en-US" altLang="ja-JP" smtClean="0"/>
              <a:t>0</a:t>
            </a:r>
            <a:r>
              <a:rPr lang="ja-JP" altLang="en-US" smtClean="0"/>
              <a:t>度（   </a:t>
            </a:r>
            <a:r>
              <a:rPr lang="en-US" altLang="ja-JP" smtClean="0"/>
              <a:t>0</a:t>
            </a:r>
            <a:r>
              <a:rPr lang="ja-JP" altLang="en-US" smtClean="0"/>
              <a:t>度）    ～  </a:t>
            </a:r>
            <a:r>
              <a:rPr lang="en-US" altLang="ja-JP" smtClean="0"/>
              <a:t>+180</a:t>
            </a:r>
            <a:r>
              <a:rPr lang="ja-JP" altLang="en-US" smtClean="0"/>
              <a:t>度（</a:t>
            </a:r>
            <a:r>
              <a:rPr lang="en-US" altLang="ja-JP" smtClean="0"/>
              <a:t>180</a:t>
            </a:r>
            <a:r>
              <a:rPr lang="ja-JP" altLang="en-US" smtClean="0"/>
              <a:t>度）　</a:t>
            </a:r>
            <a:endParaRPr lang="en-US" altLang="ja-JP" smtClean="0"/>
          </a:p>
          <a:p>
            <a:r>
              <a:rPr lang="en-US" altLang="ja-JP" smtClean="0"/>
              <a:t>-0</a:t>
            </a:r>
            <a:r>
              <a:rPr lang="ja-JP" altLang="en-US" smtClean="0"/>
              <a:t>度（</a:t>
            </a:r>
            <a:r>
              <a:rPr lang="en-US" altLang="ja-JP" smtClean="0"/>
              <a:t>360</a:t>
            </a:r>
            <a:r>
              <a:rPr lang="ja-JP" altLang="en-US" smtClean="0"/>
              <a:t>度）   ～   </a:t>
            </a:r>
            <a:r>
              <a:rPr lang="en-US" altLang="ja-JP" smtClean="0"/>
              <a:t>-180</a:t>
            </a:r>
            <a:r>
              <a:rPr lang="ja-JP" altLang="en-US" smtClean="0"/>
              <a:t>度（</a:t>
            </a:r>
            <a:r>
              <a:rPr lang="en-US" altLang="ja-JP"/>
              <a:t> </a:t>
            </a:r>
            <a:r>
              <a:rPr lang="en-US" altLang="ja-JP" smtClean="0"/>
              <a:t>    0</a:t>
            </a:r>
            <a:r>
              <a:rPr lang="ja-JP" altLang="en-US" smtClean="0"/>
              <a:t>度）</a:t>
            </a:r>
            <a:endParaRPr lang="en-US" altLang="ja-JP" smtClean="0"/>
          </a:p>
        </p:txBody>
      </p:sp>
      <p:sp>
        <p:nvSpPr>
          <p:cNvPr id="2" name="テキスト ボックス 1"/>
          <p:cNvSpPr txBox="1"/>
          <p:nvPr/>
        </p:nvSpPr>
        <p:spPr>
          <a:xfrm>
            <a:off x="2882451" y="4934643"/>
            <a:ext cx="476412" cy="369332"/>
          </a:xfrm>
          <a:prstGeom prst="rect">
            <a:avLst/>
          </a:prstGeom>
          <a:noFill/>
        </p:spPr>
        <p:txBody>
          <a:bodyPr wrap="none" rtlCol="0">
            <a:spAutoFit/>
          </a:bodyPr>
          <a:lstStyle/>
          <a:p>
            <a:r>
              <a:rPr kumimoji="1" lang="en-US" altLang="ja-JP" smtClean="0"/>
              <a:t>0.0</a:t>
            </a:r>
            <a:endParaRPr kumimoji="1" lang="ja-JP" altLang="en-US"/>
          </a:p>
        </p:txBody>
      </p:sp>
      <p:sp>
        <p:nvSpPr>
          <p:cNvPr id="32" name="テキスト ボックス 31"/>
          <p:cNvSpPr txBox="1"/>
          <p:nvPr/>
        </p:nvSpPr>
        <p:spPr>
          <a:xfrm>
            <a:off x="161506" y="4934643"/>
            <a:ext cx="476412" cy="369332"/>
          </a:xfrm>
          <a:prstGeom prst="rect">
            <a:avLst/>
          </a:prstGeom>
          <a:noFill/>
        </p:spPr>
        <p:txBody>
          <a:bodyPr wrap="none" rtlCol="0">
            <a:spAutoFit/>
          </a:bodyPr>
          <a:lstStyle/>
          <a:p>
            <a:r>
              <a:rPr kumimoji="1" lang="en-US" altLang="ja-JP" smtClean="0"/>
              <a:t>0.0</a:t>
            </a:r>
            <a:endParaRPr kumimoji="1" lang="ja-JP" altLang="en-US"/>
          </a:p>
        </p:txBody>
      </p:sp>
      <p:sp>
        <p:nvSpPr>
          <p:cNvPr id="33" name="テキスト ボックス 32"/>
          <p:cNvSpPr txBox="1"/>
          <p:nvPr/>
        </p:nvSpPr>
        <p:spPr>
          <a:xfrm>
            <a:off x="1484408" y="6199848"/>
            <a:ext cx="546945" cy="369332"/>
          </a:xfrm>
          <a:prstGeom prst="rect">
            <a:avLst/>
          </a:prstGeom>
          <a:noFill/>
        </p:spPr>
        <p:txBody>
          <a:bodyPr wrap="none" rtlCol="0">
            <a:spAutoFit/>
          </a:bodyPr>
          <a:lstStyle/>
          <a:p>
            <a:r>
              <a:rPr lang="en-US" altLang="ja-JP" smtClean="0"/>
              <a:t>-1</a:t>
            </a:r>
            <a:r>
              <a:rPr kumimoji="1" lang="en-US" altLang="ja-JP" smtClean="0"/>
              <a:t>.0</a:t>
            </a:r>
            <a:endParaRPr kumimoji="1" lang="ja-JP" altLang="en-US"/>
          </a:p>
        </p:txBody>
      </p:sp>
      <p:sp>
        <p:nvSpPr>
          <p:cNvPr id="34" name="テキスト ボックス 33"/>
          <p:cNvSpPr txBox="1"/>
          <p:nvPr/>
        </p:nvSpPr>
        <p:spPr>
          <a:xfrm>
            <a:off x="1471494" y="4030591"/>
            <a:ext cx="476412" cy="369332"/>
          </a:xfrm>
          <a:prstGeom prst="rect">
            <a:avLst/>
          </a:prstGeom>
          <a:noFill/>
        </p:spPr>
        <p:txBody>
          <a:bodyPr wrap="none" rtlCol="0">
            <a:spAutoFit/>
          </a:bodyPr>
          <a:lstStyle/>
          <a:p>
            <a:r>
              <a:rPr lang="en-US" altLang="ja-JP"/>
              <a:t>1</a:t>
            </a:r>
            <a:r>
              <a:rPr kumimoji="1" lang="en-US" altLang="ja-JP" smtClean="0"/>
              <a:t>.0</a:t>
            </a:r>
            <a:endParaRPr kumimoji="1" lang="ja-JP" altLang="en-US"/>
          </a:p>
        </p:txBody>
      </p:sp>
    </p:spTree>
    <p:extLst>
      <p:ext uri="{BB962C8B-B14F-4D97-AF65-F5344CB8AC3E}">
        <p14:creationId xmlns:p14="http://schemas.microsoft.com/office/powerpoint/2010/main" val="70515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649350" cy="646331"/>
          </a:xfrm>
          <a:prstGeom prst="rect">
            <a:avLst/>
          </a:prstGeom>
          <a:noFill/>
        </p:spPr>
        <p:txBody>
          <a:bodyPr wrap="none" rtlCol="0">
            <a:spAutoFit/>
          </a:bodyPr>
          <a:lstStyle/>
          <a:p>
            <a:r>
              <a:rPr lang="ja-JP" altLang="en-US"/>
              <a:t>⑤</a:t>
            </a:r>
            <a:r>
              <a:rPr lang="en-US" altLang="ja-JP" smtClean="0"/>
              <a:t>v2</a:t>
            </a:r>
            <a:r>
              <a:rPr lang="ja-JP" altLang="en-US" smtClean="0"/>
              <a:t>の先端</a:t>
            </a:r>
            <a:r>
              <a:rPr lang="en-US" altLang="ja-JP" smtClean="0"/>
              <a:t>v1</a:t>
            </a:r>
            <a:r>
              <a:rPr lang="ja-JP" altLang="en-US" smtClean="0"/>
              <a:t>の</a:t>
            </a:r>
            <a:r>
              <a:rPr lang="en-US" altLang="ja-JP" smtClean="0"/>
              <a:t>vector</a:t>
            </a:r>
            <a:r>
              <a:rPr lang="ja-JP" altLang="en-US" smtClean="0"/>
              <a:t>上の最短距離がわかる</a:t>
            </a:r>
            <a:endParaRPr lang="ja-JP" altLang="en-US"/>
          </a:p>
          <a:p>
            <a:endParaRPr kumimoji="1" lang="en-US" altLang="ja-JP" smtClean="0"/>
          </a:p>
        </p:txBody>
      </p:sp>
      <p:sp>
        <p:nvSpPr>
          <p:cNvPr id="3" name="Line 4"/>
          <p:cNvSpPr>
            <a:spLocks noChangeShapeType="1"/>
          </p:cNvSpPr>
          <p:nvPr/>
        </p:nvSpPr>
        <p:spPr bwMode="auto">
          <a:xfrm flipV="1">
            <a:off x="1840976" y="1825938"/>
            <a:ext cx="912943" cy="2"/>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 name="Line 5"/>
          <p:cNvSpPr>
            <a:spLocks noChangeShapeType="1"/>
          </p:cNvSpPr>
          <p:nvPr/>
        </p:nvSpPr>
        <p:spPr bwMode="auto">
          <a:xfrm flipV="1">
            <a:off x="1840976" y="933541"/>
            <a:ext cx="492383" cy="892397"/>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 name="Line 7"/>
          <p:cNvSpPr>
            <a:spLocks noChangeShapeType="1"/>
          </p:cNvSpPr>
          <p:nvPr/>
        </p:nvSpPr>
        <p:spPr bwMode="auto">
          <a:xfrm>
            <a:off x="2369236" y="933541"/>
            <a:ext cx="108" cy="892397"/>
          </a:xfrm>
          <a:prstGeom prst="line">
            <a:avLst/>
          </a:prstGeom>
          <a:noFill/>
          <a:ln w="6985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Text Box 8"/>
          <p:cNvSpPr txBox="1">
            <a:spLocks noChangeArrowheads="1"/>
          </p:cNvSpPr>
          <p:nvPr/>
        </p:nvSpPr>
        <p:spPr bwMode="auto">
          <a:xfrm>
            <a:off x="3446085" y="1625783"/>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v1</a:t>
            </a:r>
          </a:p>
        </p:txBody>
      </p:sp>
      <p:sp>
        <p:nvSpPr>
          <p:cNvPr id="8" name="Text Box 9"/>
          <p:cNvSpPr txBox="1">
            <a:spLocks noChangeArrowheads="1"/>
          </p:cNvSpPr>
          <p:nvPr/>
        </p:nvSpPr>
        <p:spPr bwMode="auto">
          <a:xfrm>
            <a:off x="2251329" y="453391"/>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v2</a:t>
            </a:r>
          </a:p>
        </p:txBody>
      </p:sp>
      <p:cxnSp>
        <p:nvCxnSpPr>
          <p:cNvPr id="9" name="直線コネクタ 8"/>
          <p:cNvCxnSpPr/>
          <p:nvPr/>
        </p:nvCxnSpPr>
        <p:spPr>
          <a:xfrm flipH="1" flipV="1">
            <a:off x="536524" y="1825939"/>
            <a:ext cx="130445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840976" y="863600"/>
            <a:ext cx="0" cy="19973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009451" y="716066"/>
            <a:ext cx="460112" cy="369332"/>
          </a:xfrm>
          <a:prstGeom prst="rect">
            <a:avLst/>
          </a:prstGeom>
          <a:noFill/>
        </p:spPr>
        <p:txBody>
          <a:bodyPr wrap="square" rtlCol="0">
            <a:spAutoFit/>
          </a:bodyPr>
          <a:lstStyle/>
          <a:p>
            <a:r>
              <a:rPr lang="ja-JP" altLang="en-US"/>
              <a:t>＋</a:t>
            </a:r>
            <a:endParaRPr kumimoji="1" lang="ja-JP" altLang="en-US"/>
          </a:p>
        </p:txBody>
      </p:sp>
      <p:sp>
        <p:nvSpPr>
          <p:cNvPr id="12" name="テキスト ボックス 11"/>
          <p:cNvSpPr txBox="1"/>
          <p:nvPr/>
        </p:nvSpPr>
        <p:spPr>
          <a:xfrm>
            <a:off x="776442" y="706666"/>
            <a:ext cx="412308" cy="369332"/>
          </a:xfrm>
          <a:prstGeom prst="rect">
            <a:avLst/>
          </a:prstGeom>
          <a:noFill/>
        </p:spPr>
        <p:txBody>
          <a:bodyPr wrap="square" rtlCol="0">
            <a:spAutoFit/>
          </a:bodyPr>
          <a:lstStyle/>
          <a:p>
            <a:r>
              <a:rPr lang="ja-JP" altLang="en-US"/>
              <a:t>＋</a:t>
            </a:r>
            <a:endParaRPr kumimoji="1" lang="ja-JP" altLang="en-US"/>
          </a:p>
        </p:txBody>
      </p:sp>
      <p:sp>
        <p:nvSpPr>
          <p:cNvPr id="13" name="テキスト ボックス 12"/>
          <p:cNvSpPr txBox="1"/>
          <p:nvPr/>
        </p:nvSpPr>
        <p:spPr>
          <a:xfrm>
            <a:off x="2949480" y="2491618"/>
            <a:ext cx="415498" cy="369332"/>
          </a:xfrm>
          <a:prstGeom prst="rect">
            <a:avLst/>
          </a:prstGeom>
          <a:noFill/>
        </p:spPr>
        <p:txBody>
          <a:bodyPr wrap="none" rtlCol="0">
            <a:spAutoFit/>
          </a:bodyPr>
          <a:lstStyle/>
          <a:p>
            <a:r>
              <a:rPr lang="ja-JP" altLang="en-US"/>
              <a:t>－</a:t>
            </a:r>
            <a:endParaRPr kumimoji="1" lang="ja-JP" altLang="en-US"/>
          </a:p>
        </p:txBody>
      </p:sp>
      <p:sp>
        <p:nvSpPr>
          <p:cNvPr id="14" name="テキスト ボックス 13"/>
          <p:cNvSpPr txBox="1"/>
          <p:nvPr/>
        </p:nvSpPr>
        <p:spPr>
          <a:xfrm flipH="1">
            <a:off x="795753" y="2504222"/>
            <a:ext cx="552281" cy="369332"/>
          </a:xfrm>
          <a:prstGeom prst="rect">
            <a:avLst/>
          </a:prstGeom>
          <a:noFill/>
        </p:spPr>
        <p:txBody>
          <a:bodyPr wrap="square" rtlCol="0">
            <a:spAutoFit/>
          </a:bodyPr>
          <a:lstStyle/>
          <a:p>
            <a:r>
              <a:rPr lang="ja-JP" altLang="en-US"/>
              <a:t>－</a:t>
            </a:r>
            <a:endParaRPr kumimoji="1" lang="ja-JP" altLang="en-US"/>
          </a:p>
        </p:txBody>
      </p:sp>
      <p:sp>
        <p:nvSpPr>
          <p:cNvPr id="15" name="円/楕円 14"/>
          <p:cNvSpPr/>
          <p:nvPr/>
        </p:nvSpPr>
        <p:spPr>
          <a:xfrm>
            <a:off x="982596" y="820104"/>
            <a:ext cx="1771323" cy="18313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 name="テキスト ボックス 1"/>
          <p:cNvSpPr txBox="1"/>
          <p:nvPr/>
        </p:nvSpPr>
        <p:spPr>
          <a:xfrm>
            <a:off x="4152900" y="716066"/>
            <a:ext cx="6514925" cy="923330"/>
          </a:xfrm>
          <a:prstGeom prst="rect">
            <a:avLst/>
          </a:prstGeom>
          <a:noFill/>
        </p:spPr>
        <p:txBody>
          <a:bodyPr wrap="none" rtlCol="0">
            <a:spAutoFit/>
          </a:bodyPr>
          <a:lstStyle/>
          <a:p>
            <a:r>
              <a:rPr lang="ja-JP" altLang="en-US" smtClean="0"/>
              <a:t>紫</a:t>
            </a:r>
            <a:r>
              <a:rPr lang="ja-JP" altLang="en-US"/>
              <a:t>部分</a:t>
            </a:r>
            <a:r>
              <a:rPr lang="ja-JP" altLang="en-US" smtClean="0"/>
              <a:t>の長さが最短距離となります。この距離が測れるところが、</a:t>
            </a:r>
            <a:endParaRPr lang="en-US" altLang="ja-JP" smtClean="0"/>
          </a:p>
          <a:p>
            <a:r>
              <a:rPr kumimoji="1" lang="ja-JP" altLang="en-US"/>
              <a:t>今回</a:t>
            </a:r>
            <a:r>
              <a:rPr kumimoji="1" lang="ja-JP" altLang="en-US" smtClean="0"/>
              <a:t>の</a:t>
            </a:r>
            <a:r>
              <a:rPr kumimoji="1" lang="en-US" altLang="ja-JP" smtClean="0"/>
              <a:t>Ray</a:t>
            </a:r>
            <a:r>
              <a:rPr kumimoji="1" lang="ja-JP" altLang="en-US" smtClean="0"/>
              <a:t>判定の肝になります。</a:t>
            </a:r>
            <a:r>
              <a:rPr lang="en-US" altLang="ja-JP" smtClean="0"/>
              <a:t>V1</a:t>
            </a:r>
            <a:r>
              <a:rPr lang="ja-JP" altLang="en-US" smtClean="0"/>
              <a:t>と</a:t>
            </a:r>
            <a:r>
              <a:rPr lang="en-US" altLang="ja-JP" smtClean="0"/>
              <a:t>V2</a:t>
            </a:r>
            <a:r>
              <a:rPr lang="ja-JP" altLang="en-US" smtClean="0"/>
              <a:t>が正規化してるなら、値は</a:t>
            </a:r>
            <a:endParaRPr lang="en-US" altLang="ja-JP" smtClean="0"/>
          </a:p>
          <a:p>
            <a:r>
              <a:rPr lang="en-US" altLang="ja-JP" smtClean="0"/>
              <a:t>1.0</a:t>
            </a:r>
            <a:r>
              <a:rPr lang="ja-JP" altLang="en-US" smtClean="0"/>
              <a:t>～</a:t>
            </a:r>
            <a:r>
              <a:rPr lang="en-US" altLang="ja-JP" smtClean="0"/>
              <a:t>-1.0</a:t>
            </a:r>
            <a:r>
              <a:rPr lang="ja-JP" altLang="en-US" smtClean="0"/>
              <a:t>です。</a:t>
            </a:r>
            <a:endParaRPr lang="en-US" altLang="ja-JP" smtClean="0"/>
          </a:p>
        </p:txBody>
      </p:sp>
      <p:sp>
        <p:nvSpPr>
          <p:cNvPr id="16" name="テキスト ボックス 15"/>
          <p:cNvSpPr txBox="1"/>
          <p:nvPr/>
        </p:nvSpPr>
        <p:spPr>
          <a:xfrm>
            <a:off x="101600" y="3009900"/>
            <a:ext cx="4524508" cy="369332"/>
          </a:xfrm>
          <a:prstGeom prst="rect">
            <a:avLst/>
          </a:prstGeom>
          <a:noFill/>
        </p:spPr>
        <p:txBody>
          <a:bodyPr wrap="none" rtlCol="0">
            <a:spAutoFit/>
          </a:bodyPr>
          <a:lstStyle/>
          <a:p>
            <a:r>
              <a:rPr kumimoji="1" lang="ja-JP" altLang="en-US" smtClean="0"/>
              <a:t>・</a:t>
            </a:r>
            <a:r>
              <a:rPr kumimoji="1" lang="en-US" altLang="ja-JP" smtClean="0"/>
              <a:t>2DRay</a:t>
            </a:r>
            <a:r>
              <a:rPr lang="ja-JP" altLang="en-US" smtClean="0"/>
              <a:t>（</a:t>
            </a:r>
            <a:r>
              <a:rPr lang="ja-JP" altLang="en-US"/>
              <a:t>線と線の</a:t>
            </a:r>
            <a:r>
              <a:rPr lang="ja-JP" altLang="en-US" smtClean="0"/>
              <a:t>交点</a:t>
            </a:r>
            <a:r>
              <a:rPr lang="ja-JP" altLang="en-US"/>
              <a:t>の</a:t>
            </a:r>
            <a:r>
              <a:rPr lang="ja-JP" altLang="en-US" smtClean="0"/>
              <a:t>取得及び交差判定）</a:t>
            </a:r>
            <a:endParaRPr kumimoji="1" lang="ja-JP" altLang="en-US"/>
          </a:p>
        </p:txBody>
      </p:sp>
      <p:cxnSp>
        <p:nvCxnSpPr>
          <p:cNvPr id="18" name="直線矢印コネクタ 17"/>
          <p:cNvCxnSpPr/>
          <p:nvPr/>
        </p:nvCxnSpPr>
        <p:spPr>
          <a:xfrm>
            <a:off x="1089054" y="3786036"/>
            <a:ext cx="3389638" cy="147413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1089054" y="3786036"/>
            <a:ext cx="3175449" cy="9573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2319882" y="4278337"/>
            <a:ext cx="130441" cy="1278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3" name="テキスト ボックス 22"/>
          <p:cNvSpPr txBox="1"/>
          <p:nvPr/>
        </p:nvSpPr>
        <p:spPr>
          <a:xfrm>
            <a:off x="101600" y="5534025"/>
            <a:ext cx="9235733" cy="369332"/>
          </a:xfrm>
          <a:prstGeom prst="rect">
            <a:avLst/>
          </a:prstGeom>
          <a:noFill/>
        </p:spPr>
        <p:txBody>
          <a:bodyPr wrap="none" rtlCol="0">
            <a:spAutoFit/>
          </a:bodyPr>
          <a:lstStyle/>
          <a:p>
            <a:r>
              <a:rPr kumimoji="1" lang="ja-JP" altLang="en-US" smtClean="0"/>
              <a:t>２</a:t>
            </a:r>
            <a:r>
              <a:rPr kumimoji="1" lang="en-US" altLang="ja-JP" smtClean="0"/>
              <a:t>DRay</a:t>
            </a:r>
            <a:r>
              <a:rPr kumimoji="1" lang="ja-JP" altLang="en-US" smtClean="0"/>
              <a:t>を行う方法を見ていきましょう。交点は外積、交差判定は内積でおこなうことになります。</a:t>
            </a:r>
            <a:endParaRPr kumimoji="1" lang="ja-JP" altLang="en-US"/>
          </a:p>
        </p:txBody>
      </p:sp>
      <p:sp>
        <p:nvSpPr>
          <p:cNvPr id="21" name="テキスト ボックス 20"/>
          <p:cNvSpPr txBox="1"/>
          <p:nvPr/>
        </p:nvSpPr>
        <p:spPr>
          <a:xfrm>
            <a:off x="2830120" y="1632151"/>
            <a:ext cx="476412" cy="369332"/>
          </a:xfrm>
          <a:prstGeom prst="rect">
            <a:avLst/>
          </a:prstGeom>
          <a:noFill/>
        </p:spPr>
        <p:txBody>
          <a:bodyPr wrap="none" rtlCol="0">
            <a:spAutoFit/>
          </a:bodyPr>
          <a:lstStyle/>
          <a:p>
            <a:r>
              <a:rPr kumimoji="1" lang="en-US" altLang="ja-JP" smtClean="0"/>
              <a:t>0.0</a:t>
            </a:r>
            <a:endParaRPr kumimoji="1" lang="ja-JP" altLang="en-US"/>
          </a:p>
        </p:txBody>
      </p:sp>
      <p:sp>
        <p:nvSpPr>
          <p:cNvPr id="24" name="テキスト ボックス 23"/>
          <p:cNvSpPr txBox="1"/>
          <p:nvPr/>
        </p:nvSpPr>
        <p:spPr>
          <a:xfrm>
            <a:off x="418277" y="1563172"/>
            <a:ext cx="476412" cy="369332"/>
          </a:xfrm>
          <a:prstGeom prst="rect">
            <a:avLst/>
          </a:prstGeom>
          <a:noFill/>
        </p:spPr>
        <p:txBody>
          <a:bodyPr wrap="none" rtlCol="0">
            <a:spAutoFit/>
          </a:bodyPr>
          <a:lstStyle/>
          <a:p>
            <a:r>
              <a:rPr kumimoji="1" lang="en-US" altLang="ja-JP" smtClean="0"/>
              <a:t>0.0</a:t>
            </a:r>
            <a:endParaRPr kumimoji="1" lang="ja-JP" altLang="en-US"/>
          </a:p>
        </p:txBody>
      </p:sp>
      <p:sp>
        <p:nvSpPr>
          <p:cNvPr id="25" name="テキスト ボックス 24"/>
          <p:cNvSpPr txBox="1"/>
          <p:nvPr/>
        </p:nvSpPr>
        <p:spPr>
          <a:xfrm>
            <a:off x="1543595" y="2703428"/>
            <a:ext cx="546945" cy="369332"/>
          </a:xfrm>
          <a:prstGeom prst="rect">
            <a:avLst/>
          </a:prstGeom>
          <a:noFill/>
        </p:spPr>
        <p:txBody>
          <a:bodyPr wrap="none" rtlCol="0">
            <a:spAutoFit/>
          </a:bodyPr>
          <a:lstStyle/>
          <a:p>
            <a:r>
              <a:rPr lang="en-US" altLang="ja-JP" smtClean="0"/>
              <a:t>-1</a:t>
            </a:r>
            <a:r>
              <a:rPr kumimoji="1" lang="en-US" altLang="ja-JP" smtClean="0"/>
              <a:t>.0</a:t>
            </a:r>
            <a:endParaRPr kumimoji="1" lang="ja-JP" altLang="en-US"/>
          </a:p>
        </p:txBody>
      </p:sp>
      <p:sp>
        <p:nvSpPr>
          <p:cNvPr id="26" name="テキスト ボックス 25"/>
          <p:cNvSpPr txBox="1"/>
          <p:nvPr/>
        </p:nvSpPr>
        <p:spPr>
          <a:xfrm>
            <a:off x="1570967" y="537065"/>
            <a:ext cx="476412" cy="369332"/>
          </a:xfrm>
          <a:prstGeom prst="rect">
            <a:avLst/>
          </a:prstGeom>
          <a:noFill/>
        </p:spPr>
        <p:txBody>
          <a:bodyPr wrap="none" rtlCol="0">
            <a:spAutoFit/>
          </a:bodyPr>
          <a:lstStyle/>
          <a:p>
            <a:r>
              <a:rPr lang="en-US" altLang="ja-JP"/>
              <a:t>1</a:t>
            </a:r>
            <a:r>
              <a:rPr kumimoji="1" lang="en-US" altLang="ja-JP" smtClean="0"/>
              <a:t>.0</a:t>
            </a:r>
            <a:endParaRPr kumimoji="1" lang="ja-JP" altLang="en-US"/>
          </a:p>
        </p:txBody>
      </p:sp>
    </p:spTree>
    <p:extLst>
      <p:ext uri="{BB962C8B-B14F-4D97-AF65-F5344CB8AC3E}">
        <p14:creationId xmlns:p14="http://schemas.microsoft.com/office/powerpoint/2010/main" val="292390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31875" cy="923330"/>
          </a:xfrm>
          <a:prstGeom prst="rect">
            <a:avLst/>
          </a:prstGeom>
          <a:noFill/>
        </p:spPr>
        <p:txBody>
          <a:bodyPr wrap="none" rtlCol="0">
            <a:spAutoFit/>
          </a:bodyPr>
          <a:lstStyle/>
          <a:p>
            <a:r>
              <a:rPr kumimoji="1" lang="ja-JP" altLang="en-US" smtClean="0"/>
              <a:t>・計算方法を知る</a:t>
            </a:r>
            <a:endParaRPr kumimoji="1" lang="en-US" altLang="ja-JP" smtClean="0"/>
          </a:p>
          <a:p>
            <a:r>
              <a:rPr lang="ja-JP" altLang="en-US"/>
              <a:t>　</a:t>
            </a:r>
            <a:r>
              <a:rPr lang="ja-JP" altLang="en-US" smtClean="0"/>
              <a:t>それでは、赤い</a:t>
            </a:r>
            <a:r>
              <a:rPr lang="en-US" altLang="ja-JP" smtClean="0"/>
              <a:t>vector</a:t>
            </a:r>
            <a:r>
              <a:rPr lang="ja-JP" altLang="en-US" smtClean="0"/>
              <a:t>を</a:t>
            </a:r>
            <a:r>
              <a:rPr lang="en-US" altLang="ja-JP" smtClean="0"/>
              <a:t>A</a:t>
            </a:r>
            <a:r>
              <a:rPr lang="ja-JP" altLang="en-US" smtClean="0"/>
              <a:t>とし、障害物です。青い</a:t>
            </a:r>
            <a:r>
              <a:rPr lang="en-US" altLang="ja-JP" smtClean="0"/>
              <a:t>vector</a:t>
            </a:r>
            <a:r>
              <a:rPr lang="ja-JP" altLang="en-US" smtClean="0"/>
              <a:t>を</a:t>
            </a:r>
            <a:r>
              <a:rPr lang="en-US" altLang="ja-JP" smtClean="0"/>
              <a:t>B</a:t>
            </a:r>
            <a:r>
              <a:rPr lang="ja-JP" altLang="en-US" smtClean="0"/>
              <a:t>とし、末端が主人公の位置</a:t>
            </a:r>
            <a:r>
              <a:rPr lang="en-US" altLang="ja-JP" smtClean="0"/>
              <a:t>p1</a:t>
            </a:r>
            <a:r>
              <a:rPr lang="ja-JP" altLang="en-US" smtClean="0"/>
              <a:t>で先端が主人公の移動先</a:t>
            </a:r>
            <a:r>
              <a:rPr lang="en-US" altLang="ja-JP" smtClean="0"/>
              <a:t>p2</a:t>
            </a:r>
            <a:r>
              <a:rPr lang="ja-JP" altLang="en-US" smtClean="0"/>
              <a:t>となりま</a:t>
            </a:r>
            <a:endParaRPr lang="en-US" altLang="ja-JP" smtClean="0"/>
          </a:p>
          <a:p>
            <a:r>
              <a:rPr lang="ja-JP" altLang="en-US" smtClean="0"/>
              <a:t>す。</a:t>
            </a:r>
            <a:r>
              <a:rPr kumimoji="1" lang="ja-JP" altLang="en-US" smtClean="0"/>
              <a:t>図では、その交差してる場所紫の点</a:t>
            </a:r>
            <a:r>
              <a:rPr kumimoji="1" lang="en-US" altLang="ja-JP" smtClean="0"/>
              <a:t>p</a:t>
            </a:r>
            <a:r>
              <a:rPr kumimoji="1" lang="ja-JP" altLang="en-US" smtClean="0"/>
              <a:t>が交点と言うことになります。それでは、これを計算で交点位置を求めてみましょう。</a:t>
            </a:r>
            <a:endParaRPr kumimoji="1" lang="ja-JP" altLang="en-US"/>
          </a:p>
        </p:txBody>
      </p:sp>
      <p:cxnSp>
        <p:nvCxnSpPr>
          <p:cNvPr id="5" name="直線矢印コネクタ 4"/>
          <p:cNvCxnSpPr/>
          <p:nvPr/>
        </p:nvCxnSpPr>
        <p:spPr>
          <a:xfrm>
            <a:off x="1355754" y="1487336"/>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355754" y="1487336"/>
            <a:ext cx="3175449" cy="9573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2586582" y="1992337"/>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cxnSp>
        <p:nvCxnSpPr>
          <p:cNvPr id="19" name="直線矢印コネクタ 18"/>
          <p:cNvCxnSpPr/>
          <p:nvPr/>
        </p:nvCxnSpPr>
        <p:spPr>
          <a:xfrm>
            <a:off x="6511954" y="1487336"/>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511954" y="1487336"/>
            <a:ext cx="3175449" cy="9573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742782" y="1992337"/>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cxnSp>
        <p:nvCxnSpPr>
          <p:cNvPr id="22" name="直線矢印コネクタ 21"/>
          <p:cNvCxnSpPr/>
          <p:nvPr/>
        </p:nvCxnSpPr>
        <p:spPr>
          <a:xfrm flipV="1">
            <a:off x="4745392" y="2224403"/>
            <a:ext cx="1230828"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9222459" y="1543759"/>
            <a:ext cx="317716" cy="369332"/>
          </a:xfrm>
          <a:prstGeom prst="rect">
            <a:avLst/>
          </a:prstGeom>
          <a:noFill/>
        </p:spPr>
        <p:txBody>
          <a:bodyPr wrap="none" rtlCol="0">
            <a:spAutoFit/>
          </a:bodyPr>
          <a:lstStyle/>
          <a:p>
            <a:r>
              <a:rPr lang="en-US" altLang="ja-JP"/>
              <a:t>A</a:t>
            </a:r>
            <a:endParaRPr kumimoji="1" lang="ja-JP" altLang="en-US"/>
          </a:p>
        </p:txBody>
      </p:sp>
      <p:sp>
        <p:nvSpPr>
          <p:cNvPr id="25" name="テキスト ボックス 24"/>
          <p:cNvSpPr txBox="1"/>
          <p:nvPr/>
        </p:nvSpPr>
        <p:spPr>
          <a:xfrm>
            <a:off x="9240595" y="2750516"/>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26" name="テキスト ボックス 25"/>
          <p:cNvSpPr txBox="1"/>
          <p:nvPr/>
        </p:nvSpPr>
        <p:spPr>
          <a:xfrm>
            <a:off x="7654755" y="2033631"/>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27" name="テキスト ボックス 26"/>
          <p:cNvSpPr txBox="1"/>
          <p:nvPr/>
        </p:nvSpPr>
        <p:spPr>
          <a:xfrm>
            <a:off x="0" y="3008691"/>
            <a:ext cx="10062370" cy="646331"/>
          </a:xfrm>
          <a:prstGeom prst="rect">
            <a:avLst/>
          </a:prstGeom>
          <a:noFill/>
        </p:spPr>
        <p:txBody>
          <a:bodyPr wrap="none" rtlCol="0">
            <a:spAutoFit/>
          </a:bodyPr>
          <a:lstStyle/>
          <a:p>
            <a:r>
              <a:rPr lang="ja-JP" altLang="en-US" smtClean="0"/>
              <a:t>・</a:t>
            </a:r>
            <a:r>
              <a:rPr lang="en-US" altLang="ja-JP" smtClean="0"/>
              <a:t>P</a:t>
            </a:r>
            <a:r>
              <a:rPr lang="ja-JP" altLang="en-US" smtClean="0"/>
              <a:t>を求めるための方法</a:t>
            </a:r>
            <a:endParaRPr lang="en-US" altLang="ja-JP" smtClean="0"/>
          </a:p>
          <a:p>
            <a:r>
              <a:rPr kumimoji="1" lang="ja-JP" altLang="en-US"/>
              <a:t>　</a:t>
            </a:r>
            <a:r>
              <a:rPr lang="ja-JP" altLang="en-US"/>
              <a:t> </a:t>
            </a:r>
            <a:r>
              <a:rPr kumimoji="1" lang="en-US" altLang="ja-JP" smtClean="0"/>
              <a:t>p</a:t>
            </a:r>
            <a:r>
              <a:rPr lang="ja-JP" altLang="en-US" smtClean="0"/>
              <a:t>→</a:t>
            </a:r>
            <a:r>
              <a:rPr lang="en-US" altLang="ja-JP" smtClean="0"/>
              <a:t>p1</a:t>
            </a:r>
            <a:r>
              <a:rPr kumimoji="1" lang="ja-JP" altLang="en-US" smtClean="0"/>
              <a:t>を</a:t>
            </a:r>
            <a:r>
              <a:rPr kumimoji="1" lang="en-US" altLang="ja-JP" smtClean="0"/>
              <a:t>T1</a:t>
            </a:r>
            <a:r>
              <a:rPr kumimoji="1" lang="ja-JP" altLang="en-US" smtClean="0"/>
              <a:t>と言う長さ</a:t>
            </a:r>
            <a:r>
              <a:rPr lang="ja-JP" altLang="en-US" smtClean="0"/>
              <a:t>があり、</a:t>
            </a:r>
            <a:r>
              <a:rPr lang="en-US" altLang="ja-JP" smtClean="0"/>
              <a:t>p</a:t>
            </a:r>
            <a:r>
              <a:rPr lang="ja-JP" altLang="en-US" smtClean="0"/>
              <a:t>→</a:t>
            </a:r>
            <a:r>
              <a:rPr lang="en-US" altLang="ja-JP" smtClean="0"/>
              <a:t>p2</a:t>
            </a:r>
            <a:r>
              <a:rPr lang="ja-JP" altLang="en-US"/>
              <a:t>を</a:t>
            </a:r>
            <a:r>
              <a:rPr kumimoji="1" lang="en-US" altLang="ja-JP" smtClean="0"/>
              <a:t>T2</a:t>
            </a:r>
            <a:r>
              <a:rPr lang="ja-JP" altLang="en-US" smtClean="0"/>
              <a:t>と言う長さがある。、</a:t>
            </a:r>
            <a:r>
              <a:rPr lang="en-US" altLang="ja-JP" smtClean="0"/>
              <a:t>T1</a:t>
            </a:r>
            <a:r>
              <a:rPr lang="ja-JP" altLang="en-US" smtClean="0"/>
              <a:t>と</a:t>
            </a:r>
            <a:r>
              <a:rPr lang="en-US" altLang="ja-JP" smtClean="0"/>
              <a:t>T2</a:t>
            </a:r>
            <a:r>
              <a:rPr lang="ja-JP" altLang="en-US" smtClean="0"/>
              <a:t>は</a:t>
            </a:r>
            <a:r>
              <a:rPr lang="en-US" altLang="ja-JP" smtClean="0"/>
              <a:t>B</a:t>
            </a:r>
            <a:r>
              <a:rPr lang="ja-JP" altLang="en-US"/>
              <a:t>を</a:t>
            </a:r>
            <a:r>
              <a:rPr lang="ja-JP" altLang="en-US" smtClean="0"/>
              <a:t>交点</a:t>
            </a:r>
            <a:r>
              <a:rPr lang="en-US" altLang="ja-JP" smtClean="0"/>
              <a:t>p</a:t>
            </a:r>
            <a:r>
              <a:rPr lang="ja-JP" altLang="en-US" smtClean="0"/>
              <a:t>で分割した長さである。</a:t>
            </a:r>
            <a:endParaRPr kumimoji="1" lang="ja-JP" altLang="en-US"/>
          </a:p>
        </p:txBody>
      </p:sp>
      <p:cxnSp>
        <p:nvCxnSpPr>
          <p:cNvPr id="28" name="直線矢印コネクタ 27"/>
          <p:cNvCxnSpPr/>
          <p:nvPr/>
        </p:nvCxnSpPr>
        <p:spPr>
          <a:xfrm>
            <a:off x="1141565" y="3989249"/>
            <a:ext cx="3389638" cy="147413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41565" y="3989249"/>
            <a:ext cx="3175449" cy="9573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円/楕円 29"/>
          <p:cNvSpPr/>
          <p:nvPr/>
        </p:nvSpPr>
        <p:spPr>
          <a:xfrm>
            <a:off x="2372393" y="4494250"/>
            <a:ext cx="130441" cy="1278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1" name="テキスト ボックス 30"/>
          <p:cNvSpPr txBox="1"/>
          <p:nvPr/>
        </p:nvSpPr>
        <p:spPr>
          <a:xfrm>
            <a:off x="4009301" y="4034362"/>
            <a:ext cx="317716" cy="369332"/>
          </a:xfrm>
          <a:prstGeom prst="rect">
            <a:avLst/>
          </a:prstGeom>
          <a:noFill/>
        </p:spPr>
        <p:txBody>
          <a:bodyPr wrap="none" rtlCol="0">
            <a:spAutoFit/>
          </a:bodyPr>
          <a:lstStyle/>
          <a:p>
            <a:r>
              <a:rPr lang="en-US" altLang="ja-JP"/>
              <a:t>A</a:t>
            </a:r>
            <a:endParaRPr kumimoji="1" lang="ja-JP" altLang="en-US"/>
          </a:p>
        </p:txBody>
      </p:sp>
      <p:sp>
        <p:nvSpPr>
          <p:cNvPr id="32" name="テキスト ボックス 31"/>
          <p:cNvSpPr txBox="1"/>
          <p:nvPr/>
        </p:nvSpPr>
        <p:spPr>
          <a:xfrm>
            <a:off x="3964806" y="5280825"/>
            <a:ext cx="309700" cy="369332"/>
          </a:xfrm>
          <a:prstGeom prst="rect">
            <a:avLst/>
          </a:prstGeom>
          <a:noFill/>
        </p:spPr>
        <p:txBody>
          <a:bodyPr wrap="none" rtlCol="0">
            <a:spAutoFit/>
          </a:bodyPr>
          <a:lstStyle/>
          <a:p>
            <a:r>
              <a:rPr kumimoji="1" lang="en-US" altLang="ja-JP" smtClean="0"/>
              <a:t>B</a:t>
            </a:r>
            <a:endParaRPr kumimoji="1" lang="ja-JP" altLang="en-US"/>
          </a:p>
        </p:txBody>
      </p:sp>
      <p:sp>
        <p:nvSpPr>
          <p:cNvPr id="33" name="テキスト ボックス 32"/>
          <p:cNvSpPr txBox="1"/>
          <p:nvPr/>
        </p:nvSpPr>
        <p:spPr>
          <a:xfrm>
            <a:off x="2284366" y="4535544"/>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36" name="正方形/長方形 35"/>
          <p:cNvSpPr/>
          <p:nvPr/>
        </p:nvSpPr>
        <p:spPr>
          <a:xfrm>
            <a:off x="1736152" y="4008816"/>
            <a:ext cx="413896" cy="369332"/>
          </a:xfrm>
          <a:prstGeom prst="rect">
            <a:avLst/>
          </a:prstGeom>
        </p:spPr>
        <p:txBody>
          <a:bodyPr wrap="none">
            <a:spAutoFit/>
          </a:bodyPr>
          <a:lstStyle/>
          <a:p>
            <a:r>
              <a:rPr lang="en-US" altLang="ja-JP"/>
              <a:t>T1</a:t>
            </a:r>
            <a:endParaRPr lang="ja-JP" altLang="en-US"/>
          </a:p>
        </p:txBody>
      </p:sp>
      <p:sp>
        <p:nvSpPr>
          <p:cNvPr id="37" name="正方形/長方形 36"/>
          <p:cNvSpPr/>
          <p:nvPr/>
        </p:nvSpPr>
        <p:spPr>
          <a:xfrm>
            <a:off x="3246989" y="4577266"/>
            <a:ext cx="413896" cy="369332"/>
          </a:xfrm>
          <a:prstGeom prst="rect">
            <a:avLst/>
          </a:prstGeom>
        </p:spPr>
        <p:txBody>
          <a:bodyPr wrap="none">
            <a:spAutoFit/>
          </a:bodyPr>
          <a:lstStyle/>
          <a:p>
            <a:r>
              <a:rPr lang="en-US" altLang="ja-JP"/>
              <a:t>T2</a:t>
            </a:r>
            <a:endParaRPr lang="ja-JP" altLang="en-US"/>
          </a:p>
        </p:txBody>
      </p:sp>
      <p:sp>
        <p:nvSpPr>
          <p:cNvPr id="38" name="テキスト ボックス 37"/>
          <p:cNvSpPr txBox="1"/>
          <p:nvPr/>
        </p:nvSpPr>
        <p:spPr>
          <a:xfrm>
            <a:off x="6483408" y="4118992"/>
            <a:ext cx="4600940" cy="2031325"/>
          </a:xfrm>
          <a:prstGeom prst="rect">
            <a:avLst/>
          </a:prstGeom>
          <a:noFill/>
        </p:spPr>
        <p:txBody>
          <a:bodyPr wrap="none" rtlCol="0">
            <a:spAutoFit/>
          </a:bodyPr>
          <a:lstStyle/>
          <a:p>
            <a:r>
              <a:rPr kumimoji="1" lang="en-US" altLang="ja-JP" smtClean="0"/>
              <a:t>B</a:t>
            </a:r>
            <a:r>
              <a:rPr kumimoji="1" lang="ja-JP" altLang="en-US" smtClean="0"/>
              <a:t>の長さを</a:t>
            </a:r>
            <a:r>
              <a:rPr kumimoji="1" lang="en-US" altLang="ja-JP" smtClean="0"/>
              <a:t>T1+T2=100%</a:t>
            </a:r>
            <a:r>
              <a:rPr kumimoji="1" lang="ja-JP" altLang="en-US" smtClean="0"/>
              <a:t>と言える</a:t>
            </a:r>
            <a:r>
              <a:rPr lang="ja-JP" altLang="en-US" smtClean="0"/>
              <a:t>ので、</a:t>
            </a:r>
            <a:endParaRPr kumimoji="1" lang="en-US" altLang="ja-JP" smtClean="0"/>
          </a:p>
          <a:p>
            <a:endParaRPr lang="en-US" altLang="ja-JP"/>
          </a:p>
          <a:p>
            <a:r>
              <a:rPr lang="en-US" altLang="ja-JP" smtClean="0">
                <a:solidFill>
                  <a:srgbClr val="FF0000"/>
                </a:solidFill>
              </a:rPr>
              <a:t>P = B</a:t>
            </a:r>
            <a:r>
              <a:rPr lang="ja-JP" altLang="en-US" smtClean="0">
                <a:solidFill>
                  <a:srgbClr val="FF0000"/>
                </a:solidFill>
              </a:rPr>
              <a:t>*</a:t>
            </a:r>
            <a:r>
              <a:rPr lang="en-US" altLang="ja-JP" smtClean="0">
                <a:solidFill>
                  <a:srgbClr val="FF0000"/>
                </a:solidFill>
              </a:rPr>
              <a:t>T1</a:t>
            </a:r>
            <a:r>
              <a:rPr lang="ja-JP" altLang="en-US" smtClean="0">
                <a:solidFill>
                  <a:srgbClr val="FF0000"/>
                </a:solidFill>
              </a:rPr>
              <a:t> </a:t>
            </a:r>
            <a:r>
              <a:rPr lang="en-US" altLang="ja-JP" smtClean="0">
                <a:solidFill>
                  <a:srgbClr val="FF0000"/>
                </a:solidFill>
              </a:rPr>
              <a:t>/ ( T1 + T2) + p1</a:t>
            </a:r>
          </a:p>
          <a:p>
            <a:endParaRPr lang="en-US" altLang="ja-JP"/>
          </a:p>
          <a:p>
            <a:r>
              <a:rPr lang="ja-JP" altLang="en-US" smtClean="0"/>
              <a:t>で交点</a:t>
            </a:r>
            <a:r>
              <a:rPr lang="en-US" altLang="ja-JP" smtClean="0"/>
              <a:t>p</a:t>
            </a:r>
            <a:r>
              <a:rPr lang="ja-JP" altLang="en-US" smtClean="0"/>
              <a:t>求まります。</a:t>
            </a:r>
            <a:endParaRPr lang="en-US" altLang="ja-JP" smtClean="0"/>
          </a:p>
          <a:p>
            <a:endParaRPr lang="en-US" altLang="ja-JP" smtClean="0"/>
          </a:p>
          <a:p>
            <a:r>
              <a:rPr lang="ja-JP" altLang="en-US" smtClean="0"/>
              <a:t>では、どうすれば</a:t>
            </a:r>
            <a:r>
              <a:rPr lang="en-US" altLang="ja-JP" smtClean="0"/>
              <a:t>T1</a:t>
            </a:r>
            <a:r>
              <a:rPr lang="ja-JP" altLang="en-US" smtClean="0"/>
              <a:t>と</a:t>
            </a:r>
            <a:r>
              <a:rPr lang="en-US" altLang="ja-JP" smtClean="0"/>
              <a:t>T2</a:t>
            </a:r>
            <a:r>
              <a:rPr lang="ja-JP" altLang="en-US" smtClean="0"/>
              <a:t>の比率を求めるのか</a:t>
            </a:r>
            <a:endParaRPr lang="en-US" altLang="ja-JP" smtClean="0"/>
          </a:p>
        </p:txBody>
      </p:sp>
      <p:sp>
        <p:nvSpPr>
          <p:cNvPr id="2" name="テキスト ボックス 1"/>
          <p:cNvSpPr txBox="1"/>
          <p:nvPr/>
        </p:nvSpPr>
        <p:spPr>
          <a:xfrm>
            <a:off x="6202254" y="1204534"/>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34" name="テキスト ボックス 33"/>
          <p:cNvSpPr txBox="1"/>
          <p:nvPr/>
        </p:nvSpPr>
        <p:spPr>
          <a:xfrm>
            <a:off x="9787778" y="2800415"/>
            <a:ext cx="423514" cy="369332"/>
          </a:xfrm>
          <a:prstGeom prst="rect">
            <a:avLst/>
          </a:prstGeom>
          <a:noFill/>
        </p:spPr>
        <p:txBody>
          <a:bodyPr wrap="none" rtlCol="0">
            <a:spAutoFit/>
          </a:bodyPr>
          <a:lstStyle/>
          <a:p>
            <a:r>
              <a:rPr kumimoji="1" lang="en-US" altLang="ja-JP" smtClean="0"/>
              <a:t>p2</a:t>
            </a:r>
            <a:endParaRPr kumimoji="1" lang="ja-JP" altLang="en-US"/>
          </a:p>
        </p:txBody>
      </p:sp>
      <p:sp>
        <p:nvSpPr>
          <p:cNvPr id="35" name="テキスト ボックス 34"/>
          <p:cNvSpPr txBox="1"/>
          <p:nvPr/>
        </p:nvSpPr>
        <p:spPr>
          <a:xfrm>
            <a:off x="919805" y="3655022"/>
            <a:ext cx="423514" cy="369332"/>
          </a:xfrm>
          <a:prstGeom prst="rect">
            <a:avLst/>
          </a:prstGeom>
          <a:noFill/>
        </p:spPr>
        <p:txBody>
          <a:bodyPr wrap="none" rtlCol="0">
            <a:spAutoFit/>
          </a:bodyPr>
          <a:lstStyle/>
          <a:p>
            <a:r>
              <a:rPr kumimoji="1" lang="en-US" altLang="ja-JP" smtClean="0"/>
              <a:t>p1</a:t>
            </a:r>
            <a:endParaRPr kumimoji="1" lang="ja-JP" altLang="en-US"/>
          </a:p>
        </p:txBody>
      </p:sp>
      <p:sp>
        <p:nvSpPr>
          <p:cNvPr id="39" name="テキスト ボックス 38"/>
          <p:cNvSpPr txBox="1"/>
          <p:nvPr/>
        </p:nvSpPr>
        <p:spPr>
          <a:xfrm>
            <a:off x="4447795" y="5371051"/>
            <a:ext cx="423514" cy="369332"/>
          </a:xfrm>
          <a:prstGeom prst="rect">
            <a:avLst/>
          </a:prstGeom>
          <a:noFill/>
        </p:spPr>
        <p:txBody>
          <a:bodyPr wrap="none" rtlCol="0">
            <a:spAutoFit/>
          </a:bodyPr>
          <a:lstStyle/>
          <a:p>
            <a:r>
              <a:rPr kumimoji="1" lang="en-US" altLang="ja-JP" smtClean="0"/>
              <a:t>p2</a:t>
            </a:r>
            <a:endParaRPr kumimoji="1" lang="ja-JP" altLang="en-US"/>
          </a:p>
        </p:txBody>
      </p:sp>
    </p:spTree>
    <p:extLst>
      <p:ext uri="{BB962C8B-B14F-4D97-AF65-F5344CB8AC3E}">
        <p14:creationId xmlns:p14="http://schemas.microsoft.com/office/powerpoint/2010/main" val="951479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11797</TotalTime>
  <Words>3183</Words>
  <Application>Microsoft Office PowerPoint</Application>
  <PresentationFormat>ワイド画面</PresentationFormat>
  <Paragraphs>581</Paragraphs>
  <Slides>34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ＭＳ Ｐゴシック</vt:lpstr>
      <vt:lpstr>Arial</vt:lpstr>
      <vt:lpstr>Calibri</vt:lpstr>
      <vt:lpstr>Calibri Light</vt:lpstr>
      <vt:lpstr>Office テーマ</vt:lpstr>
      <vt:lpstr>Ｇａｍｅ開発指南書１３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618</cp:revision>
  <dcterms:created xsi:type="dcterms:W3CDTF">2016-04-21T00:45:06Z</dcterms:created>
  <dcterms:modified xsi:type="dcterms:W3CDTF">2016-10-31T04:09:58Z</dcterms:modified>
</cp:coreProperties>
</file>