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97ED778-9E32-4B87-BB16-6583D33218F7}">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182" autoAdjust="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48829-EC38-4DA6-A169-35DA3ADBB96F}" type="datetimeFigureOut">
              <a:rPr kumimoji="1" lang="ja-JP" altLang="en-US" smtClean="0"/>
              <a:t>2016/9/24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2A808-C7B4-4B91-AC83-47355B8E4F5B}" type="slidenum">
              <a:rPr kumimoji="1" lang="ja-JP" altLang="en-US" smtClean="0"/>
              <a:t>‹#›</a:t>
            </a:fld>
            <a:endParaRPr kumimoji="1" lang="ja-JP" altLang="en-US"/>
          </a:p>
        </p:txBody>
      </p:sp>
    </p:spTree>
    <p:extLst>
      <p:ext uri="{BB962C8B-B14F-4D97-AF65-F5344CB8AC3E}">
        <p14:creationId xmlns:p14="http://schemas.microsoft.com/office/powerpoint/2010/main" val="2251270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2016/9/24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４</a:t>
            </a:r>
            <a:endParaRPr kumimoji="1" lang="ja-JP" altLang="en-US" dirty="0"/>
          </a:p>
        </p:txBody>
      </p:sp>
      <p:sp>
        <p:nvSpPr>
          <p:cNvPr id="3" name="サブタイトル 2"/>
          <p:cNvSpPr>
            <a:spLocks noGrp="1"/>
          </p:cNvSpPr>
          <p:nvPr>
            <p:ph type="subTitle" idx="1"/>
          </p:nvPr>
        </p:nvSpPr>
        <p:spPr/>
        <p:txBody>
          <a:bodyPr/>
          <a:lstStyle/>
          <a:p>
            <a:r>
              <a:rPr lang="en-US" altLang="ja-JP"/>
              <a:t>T</a:t>
            </a:r>
            <a:r>
              <a:rPr kumimoji="1" lang="en-US" altLang="ja-JP" smtClean="0"/>
              <a:t>eam</a:t>
            </a:r>
            <a:r>
              <a:rPr kumimoji="1" lang="ja-JP" altLang="en-US" smtClean="0"/>
              <a:t>開発</a:t>
            </a:r>
            <a:endParaRPr kumimoji="1" lang="en-US" altLang="ja-JP" smtClean="0"/>
          </a:p>
          <a:p>
            <a:r>
              <a:rPr lang="en-US" altLang="ja-JP" smtClean="0"/>
              <a:t>Software</a:t>
            </a:r>
            <a:r>
              <a:rPr lang="ja-JP" altLang="en-US" smtClean="0"/>
              <a:t>工学における</a:t>
            </a:r>
            <a:r>
              <a:rPr lang="en-US" altLang="ja-JP" smtClean="0"/>
              <a:t>Game</a:t>
            </a:r>
            <a:r>
              <a:rPr lang="ja-JP" altLang="en-US" smtClean="0"/>
              <a:t>制作</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089639" cy="646331"/>
          </a:xfrm>
          <a:prstGeom prst="rect">
            <a:avLst/>
          </a:prstGeom>
          <a:noFill/>
        </p:spPr>
        <p:txBody>
          <a:bodyPr wrap="none" rtlCol="0">
            <a:spAutoFit/>
          </a:bodyPr>
          <a:lstStyle/>
          <a:p>
            <a:r>
              <a:rPr kumimoji="1" lang="ja-JP" altLang="en-US" smtClean="0"/>
              <a:t>・</a:t>
            </a:r>
            <a:r>
              <a:rPr kumimoji="1" lang="en-US" altLang="ja-JP" smtClean="0"/>
              <a:t>Game</a:t>
            </a:r>
            <a:r>
              <a:rPr kumimoji="1" lang="ja-JP" altLang="en-US" smtClean="0"/>
              <a:t>開発で手順を見る</a:t>
            </a:r>
            <a:endParaRPr kumimoji="1" lang="en-US" altLang="ja-JP" smtClean="0"/>
          </a:p>
          <a:p>
            <a:r>
              <a:rPr lang="ja-JP" altLang="en-US"/>
              <a:t>　</a:t>
            </a:r>
            <a:r>
              <a:rPr lang="ja-JP" altLang="en-US" smtClean="0"/>
              <a:t>少し</a:t>
            </a:r>
            <a:r>
              <a:rPr lang="en-US" altLang="ja-JP" smtClean="0"/>
              <a:t>software</a:t>
            </a:r>
            <a:r>
              <a:rPr lang="ja-JP" altLang="en-US" smtClean="0"/>
              <a:t>よりだったので</a:t>
            </a:r>
            <a:r>
              <a:rPr lang="en-US" altLang="ja-JP" smtClean="0"/>
              <a:t>Game</a:t>
            </a:r>
            <a:r>
              <a:rPr lang="ja-JP" altLang="en-US" smtClean="0"/>
              <a:t>開発で考えてみましょう。各手順が紹介するため</a:t>
            </a:r>
            <a:r>
              <a:rPr lang="en-US" altLang="ja-JP" smtClean="0"/>
              <a:t>WaterFallModel</a:t>
            </a:r>
            <a:r>
              <a:rPr lang="ja-JP" altLang="en-US" smtClean="0"/>
              <a:t>で紹介します。</a:t>
            </a:r>
            <a:endParaRPr kumimoji="1" lang="ja-JP" altLang="en-US"/>
          </a:p>
        </p:txBody>
      </p:sp>
      <p:sp>
        <p:nvSpPr>
          <p:cNvPr id="5" name="正方形/長方形 4"/>
          <p:cNvSpPr/>
          <p:nvPr/>
        </p:nvSpPr>
        <p:spPr>
          <a:xfrm>
            <a:off x="487304" y="958164"/>
            <a:ext cx="2451100" cy="553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要求分析</a:t>
            </a:r>
            <a:r>
              <a:rPr kumimoji="1" lang="en-US" altLang="ja-JP" smtClean="0"/>
              <a:t>/</a:t>
            </a:r>
            <a:r>
              <a:rPr kumimoji="1" lang="ja-JP" altLang="en-US" smtClean="0"/>
              <a:t>定義</a:t>
            </a:r>
          </a:p>
        </p:txBody>
      </p:sp>
      <p:sp>
        <p:nvSpPr>
          <p:cNvPr id="8" name="正方形/長方形 7"/>
          <p:cNvSpPr/>
          <p:nvPr/>
        </p:nvSpPr>
        <p:spPr>
          <a:xfrm>
            <a:off x="487304" y="1818932"/>
            <a:ext cx="2451100" cy="553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企画</a:t>
            </a:r>
            <a:endParaRPr kumimoji="1" lang="ja-JP" altLang="en-US" smtClean="0"/>
          </a:p>
        </p:txBody>
      </p:sp>
      <p:sp>
        <p:nvSpPr>
          <p:cNvPr id="10" name="正方形/長方形 9"/>
          <p:cNvSpPr/>
          <p:nvPr/>
        </p:nvSpPr>
        <p:spPr>
          <a:xfrm>
            <a:off x="487304" y="2679700"/>
            <a:ext cx="2451100" cy="553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設計（仕様）</a:t>
            </a:r>
            <a:endParaRPr kumimoji="1" lang="ja-JP" altLang="en-US" smtClean="0"/>
          </a:p>
        </p:txBody>
      </p:sp>
      <p:sp>
        <p:nvSpPr>
          <p:cNvPr id="11" name="正方形/長方形 10"/>
          <p:cNvSpPr/>
          <p:nvPr/>
        </p:nvSpPr>
        <p:spPr>
          <a:xfrm>
            <a:off x="487304" y="3540468"/>
            <a:ext cx="2451100" cy="53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program</a:t>
            </a:r>
            <a:endParaRPr kumimoji="1" lang="ja-JP" altLang="en-US" smtClean="0"/>
          </a:p>
        </p:txBody>
      </p:sp>
      <p:sp>
        <p:nvSpPr>
          <p:cNvPr id="12" name="正方形/長方形 11"/>
          <p:cNvSpPr/>
          <p:nvPr/>
        </p:nvSpPr>
        <p:spPr>
          <a:xfrm>
            <a:off x="487304" y="4383454"/>
            <a:ext cx="2451100" cy="53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test</a:t>
            </a:r>
            <a:endParaRPr kumimoji="1" lang="ja-JP" altLang="en-US" smtClean="0"/>
          </a:p>
        </p:txBody>
      </p:sp>
      <p:sp>
        <p:nvSpPr>
          <p:cNvPr id="14" name="右矢印 13"/>
          <p:cNvSpPr/>
          <p:nvPr/>
        </p:nvSpPr>
        <p:spPr>
          <a:xfrm rot="5400000">
            <a:off x="1607486" y="1546818"/>
            <a:ext cx="206032" cy="26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5" name="右矢印 14"/>
          <p:cNvSpPr/>
          <p:nvPr/>
        </p:nvSpPr>
        <p:spPr>
          <a:xfrm rot="5400000">
            <a:off x="1582086" y="2410418"/>
            <a:ext cx="206032" cy="26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6" name="右矢印 15"/>
          <p:cNvSpPr/>
          <p:nvPr/>
        </p:nvSpPr>
        <p:spPr>
          <a:xfrm rot="5400000">
            <a:off x="1594786" y="3255654"/>
            <a:ext cx="206032" cy="26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7" name="右矢印 16"/>
          <p:cNvSpPr/>
          <p:nvPr/>
        </p:nvSpPr>
        <p:spPr>
          <a:xfrm rot="5400000">
            <a:off x="1569386" y="4101472"/>
            <a:ext cx="206032" cy="26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8" name="テキスト ボックス 17"/>
          <p:cNvSpPr txBox="1"/>
          <p:nvPr/>
        </p:nvSpPr>
        <p:spPr>
          <a:xfrm>
            <a:off x="2938404" y="1068084"/>
            <a:ext cx="8990666" cy="646331"/>
          </a:xfrm>
          <a:prstGeom prst="rect">
            <a:avLst/>
          </a:prstGeom>
          <a:noFill/>
        </p:spPr>
        <p:txBody>
          <a:bodyPr wrap="none" rtlCol="0">
            <a:spAutoFit/>
          </a:bodyPr>
          <a:lstStyle/>
          <a:p>
            <a:r>
              <a:rPr lang="ja-JP" altLang="en-US" smtClean="0"/>
              <a:t>・・・市場調査や</a:t>
            </a:r>
            <a:r>
              <a:rPr lang="en-US" altLang="ja-JP" smtClean="0"/>
              <a:t>team</a:t>
            </a:r>
            <a:r>
              <a:rPr lang="ja-JP" altLang="en-US" smtClean="0"/>
              <a:t>の技術</a:t>
            </a:r>
            <a:r>
              <a:rPr lang="en-US" altLang="ja-JP" smtClean="0"/>
              <a:t>Level</a:t>
            </a:r>
            <a:r>
              <a:rPr lang="ja-JP" altLang="en-US" smtClean="0"/>
              <a:t>の調査を行います。また、</a:t>
            </a:r>
            <a:r>
              <a:rPr lang="en-US" altLang="ja-JP" smtClean="0"/>
              <a:t>producer</a:t>
            </a:r>
            <a:r>
              <a:rPr lang="ja-JP" altLang="en-US" smtClean="0"/>
              <a:t>や</a:t>
            </a:r>
            <a:r>
              <a:rPr lang="en-US" altLang="ja-JP" smtClean="0"/>
              <a:t>team</a:t>
            </a:r>
            <a:r>
              <a:rPr lang="ja-JP" altLang="en-US" smtClean="0"/>
              <a:t>の要求等を定義</a:t>
            </a:r>
            <a:endParaRPr lang="en-US" altLang="ja-JP" smtClean="0"/>
          </a:p>
          <a:p>
            <a:r>
              <a:rPr lang="ja-JP" altLang="en-US" smtClean="0"/>
              <a:t>　　としてまとめます</a:t>
            </a:r>
            <a:endParaRPr kumimoji="1" lang="ja-JP" altLang="en-US"/>
          </a:p>
        </p:txBody>
      </p:sp>
      <p:sp>
        <p:nvSpPr>
          <p:cNvPr id="19" name="テキスト ボックス 18"/>
          <p:cNvSpPr txBox="1"/>
          <p:nvPr/>
        </p:nvSpPr>
        <p:spPr>
          <a:xfrm>
            <a:off x="2938404" y="1951502"/>
            <a:ext cx="7999306" cy="646331"/>
          </a:xfrm>
          <a:prstGeom prst="rect">
            <a:avLst/>
          </a:prstGeom>
          <a:noFill/>
        </p:spPr>
        <p:txBody>
          <a:bodyPr wrap="none" rtlCol="0">
            <a:spAutoFit/>
          </a:bodyPr>
          <a:lstStyle/>
          <a:p>
            <a:r>
              <a:rPr lang="ja-JP" altLang="en-US" smtClean="0"/>
              <a:t>・・・定義した内容を元にどのような</a:t>
            </a:r>
            <a:r>
              <a:rPr lang="en-US" altLang="ja-JP" smtClean="0"/>
              <a:t>Game</a:t>
            </a:r>
            <a:r>
              <a:rPr lang="ja-JP" altLang="en-US" smtClean="0"/>
              <a:t>を制作するかを企画書としてまとめます。</a:t>
            </a:r>
            <a:endParaRPr lang="en-US" altLang="ja-JP" smtClean="0"/>
          </a:p>
          <a:p>
            <a:r>
              <a:rPr lang="ja-JP" altLang="en-US"/>
              <a:t>　</a:t>
            </a:r>
            <a:r>
              <a:rPr lang="ja-JP" altLang="en-US" smtClean="0"/>
              <a:t>　</a:t>
            </a:r>
            <a:endParaRPr lang="en-US" altLang="ja-JP" smtClean="0"/>
          </a:p>
        </p:txBody>
      </p:sp>
      <p:sp>
        <p:nvSpPr>
          <p:cNvPr id="20" name="テキスト ボックス 19"/>
          <p:cNvSpPr txBox="1"/>
          <p:nvPr/>
        </p:nvSpPr>
        <p:spPr>
          <a:xfrm>
            <a:off x="2938404" y="2771602"/>
            <a:ext cx="8812028" cy="369332"/>
          </a:xfrm>
          <a:prstGeom prst="rect">
            <a:avLst/>
          </a:prstGeom>
          <a:noFill/>
        </p:spPr>
        <p:txBody>
          <a:bodyPr wrap="none" rtlCol="0">
            <a:spAutoFit/>
          </a:bodyPr>
          <a:lstStyle/>
          <a:p>
            <a:r>
              <a:rPr kumimoji="1" lang="ja-JP" altLang="en-US" smtClean="0"/>
              <a:t>・・・企画書通りになるには</a:t>
            </a:r>
            <a:r>
              <a:rPr lang="ja-JP" altLang="en-US" smtClean="0"/>
              <a:t>どの</a:t>
            </a:r>
            <a:r>
              <a:rPr lang="ja-JP" altLang="en-US"/>
              <a:t>ような機能が</a:t>
            </a:r>
            <a:r>
              <a:rPr lang="ja-JP" altLang="en-US" smtClean="0"/>
              <a:t>あれば良いか設計し、仕様書にまとめます。</a:t>
            </a:r>
            <a:endParaRPr lang="en-US" altLang="ja-JP"/>
          </a:p>
        </p:txBody>
      </p:sp>
      <p:sp>
        <p:nvSpPr>
          <p:cNvPr id="21" name="テキスト ボックス 20"/>
          <p:cNvSpPr txBox="1"/>
          <p:nvPr/>
        </p:nvSpPr>
        <p:spPr>
          <a:xfrm>
            <a:off x="2938404" y="3649356"/>
            <a:ext cx="2976264" cy="369332"/>
          </a:xfrm>
          <a:prstGeom prst="rect">
            <a:avLst/>
          </a:prstGeom>
          <a:noFill/>
        </p:spPr>
        <p:txBody>
          <a:bodyPr wrap="none" rtlCol="0">
            <a:spAutoFit/>
          </a:bodyPr>
          <a:lstStyle/>
          <a:p>
            <a:r>
              <a:rPr kumimoji="1" lang="ja-JP" altLang="en-US" smtClean="0"/>
              <a:t>・・・</a:t>
            </a:r>
            <a:r>
              <a:rPr lang="ja-JP" altLang="en-US"/>
              <a:t>仕様書を元</a:t>
            </a:r>
            <a:r>
              <a:rPr lang="ja-JP" altLang="en-US" smtClean="0"/>
              <a:t>に</a:t>
            </a:r>
            <a:r>
              <a:rPr lang="en-US" altLang="ja-JP" smtClean="0"/>
              <a:t>coating</a:t>
            </a:r>
            <a:r>
              <a:rPr lang="ja-JP" altLang="en-US" smtClean="0"/>
              <a:t>する</a:t>
            </a:r>
            <a:endParaRPr lang="en-US" altLang="ja-JP"/>
          </a:p>
        </p:txBody>
      </p:sp>
      <p:sp>
        <p:nvSpPr>
          <p:cNvPr id="22" name="テキスト ボックス 21"/>
          <p:cNvSpPr txBox="1"/>
          <p:nvPr/>
        </p:nvSpPr>
        <p:spPr>
          <a:xfrm>
            <a:off x="2938404" y="4435208"/>
            <a:ext cx="5900974" cy="369332"/>
          </a:xfrm>
          <a:prstGeom prst="rect">
            <a:avLst/>
          </a:prstGeom>
          <a:noFill/>
        </p:spPr>
        <p:txBody>
          <a:bodyPr wrap="none" rtlCol="0">
            <a:spAutoFit/>
          </a:bodyPr>
          <a:lstStyle/>
          <a:p>
            <a:r>
              <a:rPr kumimoji="1" lang="ja-JP" altLang="en-US" smtClean="0"/>
              <a:t>・・・正常に動くかどうか</a:t>
            </a:r>
            <a:r>
              <a:rPr kumimoji="1" lang="en-US" altLang="ja-JP" smtClean="0"/>
              <a:t>debug</a:t>
            </a:r>
            <a:r>
              <a:rPr kumimoji="1" lang="ja-JP" altLang="en-US" smtClean="0"/>
              <a:t>する。</a:t>
            </a:r>
            <a:r>
              <a:rPr kumimoji="1" lang="en-US" altLang="ja-JP" smtClean="0"/>
              <a:t>Bug</a:t>
            </a:r>
            <a:r>
              <a:rPr kumimoji="1" lang="ja-JP" altLang="en-US" smtClean="0"/>
              <a:t>があれば修正します</a:t>
            </a:r>
            <a:endParaRPr lang="en-US" altLang="ja-JP"/>
          </a:p>
        </p:txBody>
      </p:sp>
      <p:sp>
        <p:nvSpPr>
          <p:cNvPr id="23" name="右矢印 22"/>
          <p:cNvSpPr/>
          <p:nvPr/>
        </p:nvSpPr>
        <p:spPr>
          <a:xfrm rot="5400000">
            <a:off x="1569386" y="4992426"/>
            <a:ext cx="206032" cy="26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5" name="円/楕円 24"/>
          <p:cNvSpPr/>
          <p:nvPr/>
        </p:nvSpPr>
        <p:spPr>
          <a:xfrm>
            <a:off x="935802" y="5328040"/>
            <a:ext cx="1498600" cy="958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完成</a:t>
            </a:r>
          </a:p>
        </p:txBody>
      </p:sp>
      <p:sp>
        <p:nvSpPr>
          <p:cNvPr id="26" name="テキスト ボックス 25"/>
          <p:cNvSpPr txBox="1"/>
          <p:nvPr/>
        </p:nvSpPr>
        <p:spPr>
          <a:xfrm>
            <a:off x="2626908" y="5917168"/>
            <a:ext cx="9613657" cy="923330"/>
          </a:xfrm>
          <a:prstGeom prst="rect">
            <a:avLst/>
          </a:prstGeom>
          <a:noFill/>
        </p:spPr>
        <p:txBody>
          <a:bodyPr wrap="none" rtlCol="0">
            <a:spAutoFit/>
          </a:bodyPr>
          <a:lstStyle/>
          <a:p>
            <a:r>
              <a:rPr kumimoji="1" lang="en-US" altLang="ja-JP" smtClean="0"/>
              <a:t>Game</a:t>
            </a:r>
            <a:r>
              <a:rPr kumimoji="1" lang="ja-JP" altLang="en-US" smtClean="0"/>
              <a:t>の場合、外部設計と内部設計一つの設計として仕様書とする</a:t>
            </a:r>
            <a:r>
              <a:rPr kumimoji="1" lang="en-US" altLang="ja-JP" smtClean="0"/>
              <a:t>pattern</a:t>
            </a:r>
            <a:r>
              <a:rPr kumimoji="1" lang="ja-JP" altLang="en-US" smtClean="0"/>
              <a:t>が多いかもしれません。</a:t>
            </a:r>
            <a:endParaRPr kumimoji="1" lang="en-US" altLang="ja-JP" smtClean="0"/>
          </a:p>
          <a:p>
            <a:r>
              <a:rPr lang="ja-JP" altLang="en-US" smtClean="0"/>
              <a:t>とりあえず、このような流れになるでしょう。</a:t>
            </a:r>
            <a:endParaRPr lang="en-US" altLang="ja-JP" smtClean="0"/>
          </a:p>
          <a:p>
            <a:r>
              <a:rPr lang="ja-JP" altLang="en-US"/>
              <a:t>次</a:t>
            </a:r>
            <a:r>
              <a:rPr lang="ja-JP" altLang="en-US" smtClean="0"/>
              <a:t>の章では要求分析をの中の</a:t>
            </a:r>
            <a:r>
              <a:rPr lang="ja-JP" altLang="en-US"/>
              <a:t>「</a:t>
            </a:r>
            <a:r>
              <a:rPr lang="en-US" altLang="ja-JP" smtClean="0"/>
              <a:t>team</a:t>
            </a:r>
            <a:r>
              <a:rPr lang="ja-JP" altLang="en-US"/>
              <a:t>の</a:t>
            </a:r>
            <a:r>
              <a:rPr lang="ja-JP" altLang="en-US" smtClean="0"/>
              <a:t>要求や技術</a:t>
            </a:r>
            <a:r>
              <a:rPr lang="en-US" altLang="ja-JP" smtClean="0"/>
              <a:t>Level</a:t>
            </a:r>
            <a:r>
              <a:rPr lang="ja-JP" altLang="en-US" smtClean="0"/>
              <a:t>調査」を見ていきます。</a:t>
            </a:r>
            <a:endParaRPr lang="en-US" altLang="ja-JP" smtClean="0"/>
          </a:p>
        </p:txBody>
      </p:sp>
    </p:spTree>
    <p:extLst>
      <p:ext uri="{BB962C8B-B14F-4D97-AF65-F5344CB8AC3E}">
        <p14:creationId xmlns:p14="http://schemas.microsoft.com/office/powerpoint/2010/main" val="285736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6700"/>
            <a:ext cx="12217896" cy="2031325"/>
          </a:xfrm>
          <a:prstGeom prst="rect">
            <a:avLst/>
          </a:prstGeom>
          <a:noFill/>
        </p:spPr>
        <p:txBody>
          <a:bodyPr wrap="none" rtlCol="0">
            <a:spAutoFit/>
          </a:bodyPr>
          <a:lstStyle/>
          <a:p>
            <a:r>
              <a:rPr kumimoji="1" lang="ja-JP" altLang="en-US" dirty="0" smtClean="0"/>
              <a:t>・</a:t>
            </a:r>
            <a:r>
              <a:rPr lang="en-US" altLang="ja-JP" dirty="0" smtClean="0"/>
              <a:t>Game</a:t>
            </a:r>
            <a:r>
              <a:rPr lang="ja-JP" altLang="en-US" dirty="0" smtClean="0"/>
              <a:t>をみんなで作る事</a:t>
            </a:r>
            <a:endParaRPr lang="en-US" altLang="ja-JP" dirty="0" smtClean="0"/>
          </a:p>
          <a:p>
            <a:r>
              <a:rPr lang="ja-JP" altLang="en-US" dirty="0"/>
              <a:t>　</a:t>
            </a:r>
            <a:r>
              <a:rPr lang="ja-JP" altLang="en-US" dirty="0" smtClean="0"/>
              <a:t>ある程度、</a:t>
            </a:r>
            <a:r>
              <a:rPr lang="en-US" altLang="ja-JP" dirty="0" smtClean="0"/>
              <a:t>Game</a:t>
            </a:r>
            <a:r>
              <a:rPr lang="ja-JP" altLang="en-US" dirty="0" smtClean="0"/>
              <a:t>を作る事ができたなら本格的に</a:t>
            </a:r>
            <a:r>
              <a:rPr lang="en-US" altLang="ja-JP" dirty="0" smtClean="0"/>
              <a:t>Game</a:t>
            </a:r>
            <a:r>
              <a:rPr lang="ja-JP" altLang="en-US" dirty="0" smtClean="0"/>
              <a:t>を作るべきです。これまで学んだ</a:t>
            </a:r>
            <a:r>
              <a:rPr lang="en-US" altLang="ja-JP" dirty="0" smtClean="0"/>
              <a:t>Game</a:t>
            </a:r>
            <a:r>
              <a:rPr lang="ja-JP" altLang="en-US" dirty="0" smtClean="0"/>
              <a:t>は小規模だったため、一人でも</a:t>
            </a:r>
            <a:endParaRPr lang="en-US" altLang="ja-JP" dirty="0" smtClean="0"/>
          </a:p>
          <a:p>
            <a:r>
              <a:rPr lang="ja-JP" altLang="en-US" dirty="0" smtClean="0"/>
              <a:t>開発可能でしたが、</a:t>
            </a:r>
            <a:r>
              <a:rPr lang="en-US" altLang="ja-JP" dirty="0" smtClean="0"/>
              <a:t>Stage</a:t>
            </a:r>
            <a:r>
              <a:rPr lang="ja-JP" altLang="en-US" dirty="0" smtClean="0"/>
              <a:t>を多くしたり武器や他の</a:t>
            </a:r>
            <a:r>
              <a:rPr lang="en-US" altLang="ja-JP" dirty="0" smtClean="0"/>
              <a:t>Character</a:t>
            </a:r>
            <a:r>
              <a:rPr lang="ja-JP" altLang="en-US" dirty="0" smtClean="0"/>
              <a:t>や</a:t>
            </a:r>
            <a:r>
              <a:rPr lang="en-US" altLang="ja-JP" dirty="0" smtClean="0"/>
              <a:t>item</a:t>
            </a:r>
            <a:r>
              <a:rPr lang="ja-JP" altLang="en-US" dirty="0" smtClean="0"/>
              <a:t>などを複数用意するとその分</a:t>
            </a:r>
            <a:r>
              <a:rPr lang="en-US" altLang="ja-JP" dirty="0" smtClean="0"/>
              <a:t>Data</a:t>
            </a:r>
            <a:r>
              <a:rPr lang="ja-JP" altLang="en-US" dirty="0" smtClean="0"/>
              <a:t>量が多くなり</a:t>
            </a:r>
            <a:r>
              <a:rPr lang="ja-JP" altLang="en-US" dirty="0"/>
              <a:t>開発</a:t>
            </a:r>
            <a:r>
              <a:rPr lang="ja-JP" altLang="en-US" dirty="0" smtClean="0"/>
              <a:t>が困難</a:t>
            </a:r>
            <a:endParaRPr lang="en-US" altLang="ja-JP" dirty="0" smtClean="0"/>
          </a:p>
          <a:p>
            <a:r>
              <a:rPr lang="ja-JP" altLang="en-US" dirty="0" smtClean="0"/>
              <a:t>になるか非常に長い時間を費やす事になります。</a:t>
            </a:r>
            <a:endParaRPr lang="en-US" altLang="ja-JP" dirty="0" smtClean="0"/>
          </a:p>
          <a:p>
            <a:r>
              <a:rPr lang="ja-JP" altLang="en-US" dirty="0"/>
              <a:t>　</a:t>
            </a:r>
            <a:r>
              <a:rPr lang="en-US" altLang="ja-JP" dirty="0" smtClean="0">
                <a:solidFill>
                  <a:srgbClr val="FF0000"/>
                </a:solidFill>
              </a:rPr>
              <a:t>Game</a:t>
            </a:r>
            <a:r>
              <a:rPr lang="ja-JP" altLang="en-US" dirty="0" smtClean="0">
                <a:solidFill>
                  <a:srgbClr val="FF0000"/>
                </a:solidFill>
              </a:rPr>
              <a:t>の根本の部分だけなら一人でも作れますが、付属部分を増やそうとすると複数の人が必要と言う</a:t>
            </a:r>
            <a:r>
              <a:rPr lang="ja-JP" altLang="en-US" dirty="0">
                <a:solidFill>
                  <a:srgbClr val="FF0000"/>
                </a:solidFill>
              </a:rPr>
              <a:t>訳</a:t>
            </a:r>
            <a:r>
              <a:rPr lang="ja-JP" altLang="en-US" dirty="0" smtClean="0">
                <a:solidFill>
                  <a:srgbClr val="FF0000"/>
                </a:solidFill>
              </a:rPr>
              <a:t>です。</a:t>
            </a:r>
            <a:endParaRPr lang="en-US" altLang="ja-JP" dirty="0" smtClean="0"/>
          </a:p>
          <a:p>
            <a:r>
              <a:rPr lang="ja-JP" altLang="en-US" dirty="0" smtClean="0"/>
              <a:t>この規模の大きい</a:t>
            </a:r>
            <a:r>
              <a:rPr lang="ja-JP" altLang="en-US" smtClean="0"/>
              <a:t>開発</a:t>
            </a:r>
            <a:r>
              <a:rPr lang="ja-JP" altLang="en-US" smtClean="0"/>
              <a:t>（ｔｅａｍ</a:t>
            </a:r>
            <a:r>
              <a:rPr lang="ja-JP" altLang="en-US" dirty="0" smtClean="0"/>
              <a:t>開発）は</a:t>
            </a:r>
            <a:r>
              <a:rPr lang="en-US" altLang="ja-JP" dirty="0" smtClean="0"/>
              <a:t>project</a:t>
            </a:r>
            <a:r>
              <a:rPr lang="ja-JP" altLang="en-US" dirty="0" smtClean="0"/>
              <a:t>の破綻</a:t>
            </a:r>
            <a:r>
              <a:rPr lang="en-US" altLang="ja-JP" dirty="0" smtClean="0"/>
              <a:t>Risk</a:t>
            </a:r>
            <a:r>
              <a:rPr lang="ja-JP" altLang="en-US" dirty="0" smtClean="0"/>
              <a:t>がありそれらを回避する方法や技法を覚える必要</a:t>
            </a:r>
            <a:r>
              <a:rPr lang="ja-JP" altLang="en-US" smtClean="0"/>
              <a:t>が</a:t>
            </a:r>
            <a:r>
              <a:rPr lang="ja-JP" altLang="en-US" smtClean="0"/>
              <a:t>あります</a:t>
            </a:r>
            <a:r>
              <a:rPr lang="ja-JP" altLang="en-US" smtClean="0"/>
              <a:t>。</a:t>
            </a:r>
            <a:r>
              <a:rPr lang="ja-JP" altLang="en-US" smtClean="0"/>
              <a:t>それら</a:t>
            </a:r>
            <a:endParaRPr lang="en-US" altLang="ja-JP" smtClean="0"/>
          </a:p>
          <a:p>
            <a:r>
              <a:rPr lang="ja-JP" altLang="en-US" smtClean="0"/>
              <a:t>の</a:t>
            </a:r>
            <a:r>
              <a:rPr lang="ja-JP" altLang="en-US" dirty="0" smtClean="0"/>
              <a:t>手法や技術が曖昧だった</a:t>
            </a:r>
            <a:r>
              <a:rPr lang="ja-JP" altLang="en-US" smtClean="0"/>
              <a:t>時代、</a:t>
            </a:r>
            <a:r>
              <a:rPr lang="en-US" altLang="ja-JP" smtClean="0"/>
              <a:t>project</a:t>
            </a:r>
            <a:r>
              <a:rPr lang="ja-JP" altLang="en-US" dirty="0" smtClean="0"/>
              <a:t>規模が大きくなる事で昔の人</a:t>
            </a:r>
            <a:r>
              <a:rPr lang="ja-JP" altLang="en-US" dirty="0"/>
              <a:t>達</a:t>
            </a:r>
            <a:r>
              <a:rPr lang="ja-JP" altLang="en-US" dirty="0" smtClean="0"/>
              <a:t>も大変だったらしいです。</a:t>
            </a:r>
            <a:endParaRPr lang="en-US" altLang="ja-JP" dirty="0" smtClean="0"/>
          </a:p>
        </p:txBody>
      </p:sp>
      <p:sp>
        <p:nvSpPr>
          <p:cNvPr id="4" name="テキスト ボックス 3"/>
          <p:cNvSpPr txBox="1"/>
          <p:nvPr/>
        </p:nvSpPr>
        <p:spPr>
          <a:xfrm>
            <a:off x="22699" y="3175000"/>
            <a:ext cx="12252906" cy="2862322"/>
          </a:xfrm>
          <a:prstGeom prst="rect">
            <a:avLst/>
          </a:prstGeom>
          <a:noFill/>
        </p:spPr>
        <p:txBody>
          <a:bodyPr wrap="none" rtlCol="0">
            <a:spAutoFit/>
          </a:bodyPr>
          <a:lstStyle/>
          <a:p>
            <a:r>
              <a:rPr kumimoji="1" lang="ja-JP" altLang="en-US" dirty="0" smtClean="0"/>
              <a:t>・</a:t>
            </a:r>
            <a:r>
              <a:rPr lang="en-US" altLang="ja-JP" dirty="0"/>
              <a:t>S</a:t>
            </a:r>
            <a:r>
              <a:rPr kumimoji="1" lang="en-US" altLang="ja-JP" dirty="0" smtClean="0"/>
              <a:t>oftware</a:t>
            </a:r>
            <a:r>
              <a:rPr kumimoji="1" lang="ja-JP" altLang="en-US" dirty="0" smtClean="0"/>
              <a:t>工学</a:t>
            </a:r>
            <a:endParaRPr kumimoji="1" lang="en-US" altLang="ja-JP" dirty="0" smtClean="0"/>
          </a:p>
          <a:p>
            <a:r>
              <a:rPr lang="ja-JP" altLang="en-US" dirty="0"/>
              <a:t>　</a:t>
            </a:r>
            <a:r>
              <a:rPr lang="en-US" altLang="ja-JP" dirty="0" smtClean="0"/>
              <a:t>software</a:t>
            </a:r>
            <a:r>
              <a:rPr lang="ja-JP" altLang="en-US" dirty="0" smtClean="0"/>
              <a:t>工学とは、</a:t>
            </a:r>
            <a:r>
              <a:rPr lang="en-US" altLang="ja-JP" dirty="0" smtClean="0"/>
              <a:t>software</a:t>
            </a:r>
            <a:r>
              <a:rPr lang="ja-JP" altLang="en-US" dirty="0" smtClean="0"/>
              <a:t>開発の流れや全体や各段階において、</a:t>
            </a:r>
            <a:r>
              <a:rPr lang="en-US" altLang="ja-JP" dirty="0" smtClean="0"/>
              <a:t>software</a:t>
            </a:r>
            <a:r>
              <a:rPr lang="ja-JP" altLang="en-US" dirty="0" smtClean="0"/>
              <a:t>の品質や生産性の向上を図り、効率的に開発</a:t>
            </a:r>
            <a:endParaRPr lang="en-US" altLang="ja-JP" dirty="0" smtClean="0"/>
          </a:p>
          <a:p>
            <a:r>
              <a:rPr kumimoji="1" lang="ja-JP" altLang="en-US" dirty="0"/>
              <a:t>作成</a:t>
            </a:r>
            <a:r>
              <a:rPr kumimoji="1" lang="ja-JP" altLang="en-US" dirty="0" smtClean="0"/>
              <a:t>を進めるための方法や技法です。</a:t>
            </a:r>
            <a:endParaRPr kumimoji="1" lang="en-US" altLang="ja-JP" dirty="0" smtClean="0"/>
          </a:p>
          <a:p>
            <a:endParaRPr lang="en-US" altLang="ja-JP" dirty="0"/>
          </a:p>
          <a:p>
            <a:r>
              <a:rPr kumimoji="1" lang="ja-JP" altLang="en-US" dirty="0" smtClean="0"/>
              <a:t>　</a:t>
            </a:r>
            <a:r>
              <a:rPr kumimoji="1" lang="en-US" altLang="ja-JP" dirty="0" smtClean="0"/>
              <a:t>software</a:t>
            </a:r>
            <a:r>
              <a:rPr kumimoji="1" lang="ja-JP" altLang="en-US" dirty="0" smtClean="0"/>
              <a:t>工学が生まれた理由は、</a:t>
            </a:r>
            <a:r>
              <a:rPr kumimoji="1" lang="en-US" altLang="ja-JP" dirty="0" smtClean="0"/>
              <a:t>1968</a:t>
            </a:r>
            <a:r>
              <a:rPr kumimoji="1" lang="ja-JP" altLang="en-US" dirty="0" smtClean="0"/>
              <a:t>年の</a:t>
            </a:r>
            <a:r>
              <a:rPr kumimoji="1" lang="en-US" altLang="ja-JP" dirty="0" smtClean="0"/>
              <a:t>software</a:t>
            </a:r>
            <a:r>
              <a:rPr kumimoji="1" lang="ja-JP" altLang="en-US" dirty="0" smtClean="0"/>
              <a:t>危機の解決のために提唱されました。</a:t>
            </a:r>
            <a:r>
              <a:rPr kumimoji="1" lang="en-US" altLang="ja-JP" dirty="0" smtClean="0">
                <a:solidFill>
                  <a:srgbClr val="FF0000"/>
                </a:solidFill>
              </a:rPr>
              <a:t>software</a:t>
            </a:r>
            <a:r>
              <a:rPr kumimoji="1" lang="ja-JP" altLang="en-US" dirty="0" smtClean="0">
                <a:solidFill>
                  <a:srgbClr val="FF0000"/>
                </a:solidFill>
              </a:rPr>
              <a:t>危機</a:t>
            </a:r>
            <a:r>
              <a:rPr kumimoji="1" lang="ja-JP" altLang="en-US" dirty="0" smtClean="0"/>
              <a:t>とは必要とされる</a:t>
            </a:r>
            <a:endParaRPr kumimoji="1" lang="en-US" altLang="ja-JP" dirty="0" smtClean="0"/>
          </a:p>
          <a:p>
            <a:r>
              <a:rPr lang="ja-JP" altLang="en-US" dirty="0" smtClean="0"/>
              <a:t>適正な</a:t>
            </a:r>
            <a:r>
              <a:rPr lang="en-US" altLang="ja-JP" dirty="0" smtClean="0"/>
              <a:t>software</a:t>
            </a:r>
            <a:r>
              <a:rPr lang="ja-JP" altLang="en-US" dirty="0" smtClean="0"/>
              <a:t>の不足で</a:t>
            </a:r>
            <a:r>
              <a:rPr lang="en-US" altLang="ja-JP" dirty="0" smtClean="0"/>
              <a:t>computer</a:t>
            </a:r>
            <a:r>
              <a:rPr lang="ja-JP" altLang="en-US" dirty="0" smtClean="0"/>
              <a:t>社会が円滑に維持ができなくなる危険性です。世界的に</a:t>
            </a:r>
            <a:r>
              <a:rPr lang="en-US" altLang="ja-JP" dirty="0" smtClean="0"/>
              <a:t>1960</a:t>
            </a:r>
            <a:r>
              <a:rPr lang="ja-JP" altLang="en-US" dirty="0" smtClean="0"/>
              <a:t>年代半ばから急速に</a:t>
            </a:r>
            <a:r>
              <a:rPr lang="en-US" altLang="ja-JP" dirty="0" err="1" smtClean="0"/>
              <a:t>compu</a:t>
            </a:r>
            <a:endParaRPr lang="en-US" altLang="ja-JP" dirty="0" smtClean="0"/>
          </a:p>
          <a:p>
            <a:r>
              <a:rPr lang="en-US" altLang="ja-JP" dirty="0" err="1" smtClean="0"/>
              <a:t>ter</a:t>
            </a:r>
            <a:r>
              <a:rPr lang="ja-JP" altLang="en-US" dirty="0" err="1" smtClean="0"/>
              <a:t>が普</a:t>
            </a:r>
            <a:r>
              <a:rPr lang="ja-JP" altLang="en-US" dirty="0" smtClean="0"/>
              <a:t>及し、それに伴い</a:t>
            </a:r>
            <a:r>
              <a:rPr lang="en-US" altLang="ja-JP" dirty="0" smtClean="0"/>
              <a:t>software</a:t>
            </a:r>
            <a:r>
              <a:rPr lang="ja-JP" altLang="en-US" dirty="0" smtClean="0"/>
              <a:t>の需要が飛躍的に増加しました。</a:t>
            </a:r>
            <a:endParaRPr lang="en-US" altLang="ja-JP" dirty="0" smtClean="0"/>
          </a:p>
          <a:p>
            <a:endParaRPr kumimoji="1" lang="en-US" altLang="ja-JP" dirty="0"/>
          </a:p>
          <a:p>
            <a:r>
              <a:rPr lang="ja-JP" altLang="en-US" dirty="0" smtClean="0"/>
              <a:t>しかし、次の</a:t>
            </a:r>
            <a:r>
              <a:rPr lang="en-US" altLang="ja-JP" dirty="0" smtClean="0"/>
              <a:t>page</a:t>
            </a:r>
            <a:r>
              <a:rPr lang="ja-JP" altLang="en-US" dirty="0" smtClean="0"/>
              <a:t>の問題が発生し、これらがお互いに関連し合いながら総体として</a:t>
            </a:r>
            <a:r>
              <a:rPr lang="en-US" altLang="ja-JP" dirty="0" smtClean="0"/>
              <a:t>software</a:t>
            </a:r>
            <a:r>
              <a:rPr lang="ja-JP" altLang="en-US" dirty="0" smtClean="0"/>
              <a:t>危機と言う問題を認識されました。</a:t>
            </a:r>
            <a:endParaRPr kumimoji="1" lang="en-US" altLang="ja-JP" dirty="0" smtClean="0"/>
          </a:p>
          <a:p>
            <a:r>
              <a:rPr lang="ja-JP" altLang="en-US" dirty="0"/>
              <a:t>　</a:t>
            </a:r>
            <a:endParaRPr kumimoji="1" lang="ja-JP" altLang="en-US" dirty="0"/>
          </a:p>
        </p:txBody>
      </p:sp>
    </p:spTree>
    <p:extLst>
      <p:ext uri="{BB962C8B-B14F-4D97-AF65-F5344CB8AC3E}">
        <p14:creationId xmlns:p14="http://schemas.microsoft.com/office/powerpoint/2010/main" val="3669835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8710"/>
            <a:ext cx="2913811" cy="369332"/>
          </a:xfrm>
          <a:prstGeom prst="rect">
            <a:avLst/>
          </a:prstGeom>
          <a:noFill/>
        </p:spPr>
        <p:txBody>
          <a:bodyPr wrap="none" rtlCol="0">
            <a:spAutoFit/>
          </a:bodyPr>
          <a:lstStyle/>
          <a:p>
            <a:r>
              <a:rPr kumimoji="1" lang="ja-JP" altLang="en-US" dirty="0" smtClean="0"/>
              <a:t>・</a:t>
            </a:r>
            <a:r>
              <a:rPr kumimoji="1" lang="en-US" altLang="ja-JP" dirty="0" smtClean="0"/>
              <a:t>software</a:t>
            </a:r>
            <a:r>
              <a:rPr kumimoji="1" lang="ja-JP" altLang="en-US" dirty="0" smtClean="0"/>
              <a:t>危機おける問題点</a:t>
            </a:r>
            <a:endParaRPr kumimoji="1" lang="ja-JP" altLang="en-US" dirty="0"/>
          </a:p>
        </p:txBody>
      </p:sp>
      <p:sp>
        <p:nvSpPr>
          <p:cNvPr id="5" name="テキスト ボックス 4"/>
          <p:cNvSpPr txBox="1"/>
          <p:nvPr/>
        </p:nvSpPr>
        <p:spPr>
          <a:xfrm>
            <a:off x="314333" y="388509"/>
            <a:ext cx="11478527" cy="3108543"/>
          </a:xfrm>
          <a:prstGeom prst="rect">
            <a:avLst/>
          </a:prstGeom>
          <a:noFill/>
        </p:spPr>
        <p:txBody>
          <a:bodyPr wrap="none" rtlCol="0">
            <a:spAutoFit/>
          </a:bodyPr>
          <a:lstStyle/>
          <a:p>
            <a:r>
              <a:rPr kumimoji="1" lang="ja-JP" altLang="en-US" sz="2800" dirty="0" smtClean="0"/>
              <a:t>・開発すべき</a:t>
            </a:r>
            <a:r>
              <a:rPr kumimoji="1" lang="en-US" altLang="ja-JP" sz="2800" dirty="0" smtClean="0"/>
              <a:t>software</a:t>
            </a:r>
            <a:r>
              <a:rPr kumimoji="1" lang="ja-JP" altLang="en-US" sz="2800" dirty="0" smtClean="0"/>
              <a:t>の数が急速に増加。</a:t>
            </a:r>
            <a:endParaRPr kumimoji="1" lang="en-US" altLang="ja-JP" sz="2800" dirty="0" smtClean="0"/>
          </a:p>
          <a:p>
            <a:r>
              <a:rPr lang="ja-JP" altLang="en-US" sz="2800" dirty="0" smtClean="0"/>
              <a:t>・一つひとつの</a:t>
            </a:r>
            <a:r>
              <a:rPr lang="en-US" altLang="ja-JP" sz="2800" dirty="0" smtClean="0"/>
              <a:t>software</a:t>
            </a:r>
            <a:r>
              <a:rPr lang="ja-JP" altLang="en-US" sz="2800" dirty="0" smtClean="0"/>
              <a:t>の規模が以前より拡大</a:t>
            </a:r>
            <a:endParaRPr lang="en-US" altLang="ja-JP" sz="2800" dirty="0" smtClean="0"/>
          </a:p>
          <a:p>
            <a:r>
              <a:rPr kumimoji="1" lang="ja-JP" altLang="en-US" sz="2800" dirty="0" smtClean="0"/>
              <a:t>・</a:t>
            </a:r>
            <a:r>
              <a:rPr kumimoji="1" lang="en-US" altLang="ja-JP" sz="2800" dirty="0" smtClean="0"/>
              <a:t>software</a:t>
            </a:r>
            <a:r>
              <a:rPr kumimoji="1" lang="ja-JP" altLang="en-US" sz="2800" dirty="0" smtClean="0"/>
              <a:t>技術者が不足</a:t>
            </a:r>
            <a:endParaRPr kumimoji="1" lang="en-US" altLang="ja-JP" sz="2800" dirty="0" smtClean="0"/>
          </a:p>
          <a:p>
            <a:r>
              <a:rPr lang="ja-JP" altLang="en-US" sz="2800" dirty="0" smtClean="0"/>
              <a:t>・</a:t>
            </a:r>
            <a:r>
              <a:rPr lang="en-US" altLang="ja-JP" sz="2800" dirty="0" smtClean="0"/>
              <a:t>software</a:t>
            </a:r>
            <a:r>
              <a:rPr lang="ja-JP" altLang="en-US" sz="2800" dirty="0" smtClean="0"/>
              <a:t>の需要に開発が追い付かず未開発の案件が増加</a:t>
            </a:r>
            <a:endParaRPr lang="en-US" altLang="ja-JP" sz="2800" dirty="0" smtClean="0"/>
          </a:p>
          <a:p>
            <a:r>
              <a:rPr kumimoji="1" lang="ja-JP" altLang="en-US" sz="2800" dirty="0" smtClean="0"/>
              <a:t>・</a:t>
            </a:r>
            <a:r>
              <a:rPr kumimoji="1" lang="en-US" altLang="ja-JP" sz="2800" dirty="0" smtClean="0"/>
              <a:t>software</a:t>
            </a:r>
            <a:r>
              <a:rPr kumimoji="1" lang="ja-JP" altLang="en-US" sz="2800" dirty="0" smtClean="0"/>
              <a:t>開発の</a:t>
            </a:r>
            <a:r>
              <a:rPr kumimoji="1" lang="en-US" altLang="ja-JP" sz="2800" dirty="0" smtClean="0"/>
              <a:t>project</a:t>
            </a:r>
            <a:r>
              <a:rPr kumimoji="1" lang="ja-JP" altLang="en-US" sz="2800" dirty="0" smtClean="0"/>
              <a:t>が巨大化、複雑化し</a:t>
            </a:r>
            <a:r>
              <a:rPr kumimoji="1" lang="en-US" altLang="ja-JP" sz="2800" dirty="0" smtClean="0"/>
              <a:t>software</a:t>
            </a:r>
            <a:r>
              <a:rPr kumimoji="1" lang="ja-JP" altLang="en-US" sz="2800" dirty="0" smtClean="0"/>
              <a:t>の生産性・品質が低下</a:t>
            </a:r>
            <a:endParaRPr kumimoji="1" lang="en-US" altLang="ja-JP" sz="2800" dirty="0" smtClean="0"/>
          </a:p>
          <a:p>
            <a:r>
              <a:rPr lang="ja-JP" altLang="en-US" sz="2800" dirty="0" smtClean="0"/>
              <a:t>・</a:t>
            </a:r>
            <a:r>
              <a:rPr lang="en-US" altLang="ja-JP" sz="2800" dirty="0" smtClean="0"/>
              <a:t>software</a:t>
            </a:r>
            <a:r>
              <a:rPr lang="ja-JP" altLang="en-US" sz="2800" dirty="0" smtClean="0"/>
              <a:t>開発</a:t>
            </a:r>
            <a:r>
              <a:rPr lang="en-US" altLang="ja-JP" sz="2800" dirty="0" smtClean="0"/>
              <a:t>cost</a:t>
            </a:r>
            <a:r>
              <a:rPr lang="ja-JP" altLang="en-US" sz="2800" dirty="0" smtClean="0"/>
              <a:t>の上昇</a:t>
            </a:r>
            <a:endParaRPr lang="en-US" altLang="ja-JP" sz="2800" dirty="0" smtClean="0"/>
          </a:p>
          <a:p>
            <a:endParaRPr kumimoji="1" lang="ja-JP" altLang="en-US" sz="2800" dirty="0"/>
          </a:p>
        </p:txBody>
      </p:sp>
      <p:sp>
        <p:nvSpPr>
          <p:cNvPr id="6" name="テキスト ボックス 5"/>
          <p:cNvSpPr txBox="1"/>
          <p:nvPr/>
        </p:nvSpPr>
        <p:spPr>
          <a:xfrm>
            <a:off x="186406" y="3054046"/>
            <a:ext cx="12005594" cy="923330"/>
          </a:xfrm>
          <a:prstGeom prst="rect">
            <a:avLst/>
          </a:prstGeom>
          <a:noFill/>
        </p:spPr>
        <p:txBody>
          <a:bodyPr wrap="none" rtlCol="0">
            <a:spAutoFit/>
          </a:bodyPr>
          <a:lstStyle/>
          <a:p>
            <a:r>
              <a:rPr lang="ja-JP" altLang="en-US" dirty="0" smtClean="0"/>
              <a:t>この</a:t>
            </a:r>
            <a:r>
              <a:rPr lang="en-US" altLang="ja-JP" dirty="0" smtClean="0"/>
              <a:t>software</a:t>
            </a:r>
            <a:r>
              <a:rPr lang="ja-JP" altLang="en-US" dirty="0" smtClean="0"/>
              <a:t>危機を契機に</a:t>
            </a:r>
            <a:r>
              <a:rPr lang="en-US" altLang="ja-JP" dirty="0" smtClean="0"/>
              <a:t>software</a:t>
            </a:r>
            <a:r>
              <a:rPr lang="ja-JP" altLang="en-US" dirty="0" smtClean="0"/>
              <a:t>工学が生まれ、</a:t>
            </a:r>
            <a:r>
              <a:rPr lang="en-US" altLang="ja-JP" dirty="0" smtClean="0"/>
              <a:t>1970</a:t>
            </a:r>
            <a:r>
              <a:rPr lang="ja-JP" altLang="en-US" dirty="0" smtClean="0"/>
              <a:t>年代中頃から本格的に発展し現在に至ってるが、少しずつ解消</a:t>
            </a:r>
            <a:endParaRPr lang="en-US" altLang="ja-JP" dirty="0" smtClean="0"/>
          </a:p>
          <a:p>
            <a:r>
              <a:rPr lang="ja-JP" altLang="en-US" dirty="0" smtClean="0"/>
              <a:t>されたように見えますが、</a:t>
            </a:r>
            <a:r>
              <a:rPr kumimoji="1" lang="en-US" altLang="ja-JP" dirty="0" smtClean="0"/>
              <a:t>computer</a:t>
            </a:r>
            <a:r>
              <a:rPr kumimoji="1" lang="ja-JP" altLang="en-US" dirty="0" smtClean="0"/>
              <a:t>の発展はこれまで以上に急速で開発も大規模となり危機が去ってるわけでないです。</a:t>
            </a:r>
            <a:endParaRPr kumimoji="1" lang="en-US" altLang="ja-JP" dirty="0" smtClean="0"/>
          </a:p>
          <a:p>
            <a:r>
              <a:rPr kumimoji="1" lang="ja-JP" altLang="en-US" dirty="0" smtClean="0"/>
              <a:t>これらの</a:t>
            </a:r>
            <a:r>
              <a:rPr kumimoji="1" lang="ja-JP" altLang="en-US" dirty="0" smtClean="0">
                <a:solidFill>
                  <a:srgbClr val="FF0000"/>
                </a:solidFill>
              </a:rPr>
              <a:t>問題は</a:t>
            </a:r>
            <a:r>
              <a:rPr kumimoji="1" lang="en-US" altLang="ja-JP" dirty="0" smtClean="0">
                <a:solidFill>
                  <a:srgbClr val="FF0000"/>
                </a:solidFill>
              </a:rPr>
              <a:t>Game</a:t>
            </a:r>
            <a:r>
              <a:rPr kumimoji="1" lang="ja-JP" altLang="en-US" dirty="0" smtClean="0">
                <a:solidFill>
                  <a:srgbClr val="FF0000"/>
                </a:solidFill>
              </a:rPr>
              <a:t>業界にも当てはまります。</a:t>
            </a:r>
            <a:endParaRPr kumimoji="1" lang="ja-JP" altLang="en-US" dirty="0">
              <a:solidFill>
                <a:srgbClr val="FF0000"/>
              </a:solidFill>
            </a:endParaRPr>
          </a:p>
        </p:txBody>
      </p:sp>
      <p:sp>
        <p:nvSpPr>
          <p:cNvPr id="7" name="テキスト ボックス 6"/>
          <p:cNvSpPr txBox="1"/>
          <p:nvPr/>
        </p:nvSpPr>
        <p:spPr>
          <a:xfrm>
            <a:off x="0" y="4140200"/>
            <a:ext cx="12277720" cy="1477328"/>
          </a:xfrm>
          <a:prstGeom prst="rect">
            <a:avLst/>
          </a:prstGeom>
          <a:noFill/>
        </p:spPr>
        <p:txBody>
          <a:bodyPr wrap="none" rtlCol="0">
            <a:spAutoFit/>
          </a:bodyPr>
          <a:lstStyle/>
          <a:p>
            <a:r>
              <a:rPr kumimoji="1" lang="ja-JP" altLang="en-US" dirty="0" smtClean="0"/>
              <a:t>・</a:t>
            </a:r>
            <a:r>
              <a:rPr kumimoji="1" lang="en-US" altLang="ja-JP" dirty="0" smtClean="0"/>
              <a:t>software</a:t>
            </a:r>
            <a:r>
              <a:rPr kumimoji="1" lang="ja-JP" altLang="en-US" dirty="0" smtClean="0"/>
              <a:t>開発の特性を知る。</a:t>
            </a:r>
            <a:endParaRPr kumimoji="1" lang="en-US" altLang="ja-JP" dirty="0" smtClean="0"/>
          </a:p>
          <a:p>
            <a:r>
              <a:rPr lang="ja-JP" altLang="en-US" dirty="0"/>
              <a:t>　</a:t>
            </a:r>
            <a:r>
              <a:rPr lang="en-US" altLang="ja-JP" dirty="0" smtClean="0"/>
              <a:t>software</a:t>
            </a:r>
            <a:r>
              <a:rPr lang="ja-JP" altLang="en-US" dirty="0" smtClean="0"/>
              <a:t>開発に置いて、</a:t>
            </a:r>
            <a:r>
              <a:rPr lang="en-US" altLang="ja-JP" dirty="0" smtClean="0"/>
              <a:t>project</a:t>
            </a:r>
            <a:r>
              <a:rPr lang="ja-JP" altLang="en-US" dirty="0"/>
              <a:t>単位</a:t>
            </a:r>
            <a:r>
              <a:rPr lang="ja-JP" altLang="en-US" dirty="0" smtClean="0"/>
              <a:t>での開発が失敗する率は高いです。その率として</a:t>
            </a:r>
            <a:r>
              <a:rPr lang="en-US" altLang="ja-JP" dirty="0" smtClean="0"/>
              <a:t>70</a:t>
            </a:r>
            <a:r>
              <a:rPr lang="ja-JP" altLang="en-US" dirty="0" smtClean="0"/>
              <a:t>％です。色々な要因はありますが</a:t>
            </a:r>
            <a:endParaRPr lang="en-US" altLang="ja-JP" dirty="0" smtClean="0"/>
          </a:p>
          <a:p>
            <a:r>
              <a:rPr lang="ja-JP" altLang="en-US" dirty="0"/>
              <a:t>根本的</a:t>
            </a:r>
            <a:r>
              <a:rPr lang="ja-JP" altLang="en-US" dirty="0" smtClean="0"/>
              <a:t>な部分には、「</a:t>
            </a:r>
            <a:r>
              <a:rPr lang="ja-JP" altLang="en-US" dirty="0" smtClean="0">
                <a:solidFill>
                  <a:srgbClr val="FF0000"/>
                </a:solidFill>
              </a:rPr>
              <a:t>発注側</a:t>
            </a:r>
            <a:r>
              <a:rPr lang="ja-JP" altLang="en-US" dirty="0">
                <a:solidFill>
                  <a:srgbClr val="FF0000"/>
                </a:solidFill>
              </a:rPr>
              <a:t>が</a:t>
            </a:r>
            <a:r>
              <a:rPr lang="ja-JP" altLang="en-US" dirty="0" smtClean="0">
                <a:solidFill>
                  <a:srgbClr val="FF0000"/>
                </a:solidFill>
              </a:rPr>
              <a:t>制作側に要求が的確に伝えらえず、</a:t>
            </a:r>
            <a:r>
              <a:rPr lang="en-US" altLang="ja-JP" dirty="0" smtClean="0">
                <a:solidFill>
                  <a:srgbClr val="FF0000"/>
                </a:solidFill>
              </a:rPr>
              <a:t>SE</a:t>
            </a:r>
            <a:r>
              <a:rPr lang="ja-JP" altLang="en-US" dirty="0" smtClean="0">
                <a:solidFill>
                  <a:srgbClr val="FF0000"/>
                </a:solidFill>
              </a:rPr>
              <a:t>と</a:t>
            </a:r>
            <a:r>
              <a:rPr lang="en-US" altLang="ja-JP" dirty="0" smtClean="0">
                <a:solidFill>
                  <a:srgbClr val="FF0000"/>
                </a:solidFill>
              </a:rPr>
              <a:t>PG</a:t>
            </a:r>
            <a:r>
              <a:rPr lang="ja-JP" altLang="en-US" dirty="0" smtClean="0">
                <a:solidFill>
                  <a:srgbClr val="FF0000"/>
                </a:solidFill>
              </a:rPr>
              <a:t>の間に認識の誤差が生じ、開発の進行具合や状態</a:t>
            </a:r>
            <a:endParaRPr lang="en-US" altLang="ja-JP" dirty="0" smtClean="0">
              <a:solidFill>
                <a:srgbClr val="FF0000"/>
              </a:solidFill>
            </a:endParaRPr>
          </a:p>
          <a:p>
            <a:r>
              <a:rPr lang="ja-JP" altLang="en-US" dirty="0" smtClean="0">
                <a:solidFill>
                  <a:srgbClr val="FF0000"/>
                </a:solidFill>
              </a:rPr>
              <a:t>が非常にわかりずらい</a:t>
            </a:r>
            <a:r>
              <a:rPr lang="ja-JP" altLang="en-US" dirty="0" smtClean="0"/>
              <a:t>」と言う点です。最終的には</a:t>
            </a:r>
            <a:r>
              <a:rPr lang="en-US" altLang="ja-JP" dirty="0" smtClean="0"/>
              <a:t>soft</a:t>
            </a:r>
            <a:r>
              <a:rPr lang="ja-JP" altLang="en-US" dirty="0" smtClean="0"/>
              <a:t>は、無理矢理でも完成させてると思いますが、品質など低下や開発側の</a:t>
            </a:r>
            <a:endParaRPr lang="en-US" altLang="ja-JP" dirty="0" smtClean="0"/>
          </a:p>
          <a:p>
            <a:r>
              <a:rPr lang="ja-JP" altLang="en-US" dirty="0" smtClean="0"/>
              <a:t>解散等が発生するわけです。</a:t>
            </a:r>
            <a:endParaRPr lang="en-US" altLang="ja-JP" dirty="0" smtClean="0"/>
          </a:p>
        </p:txBody>
      </p:sp>
    </p:spTree>
    <p:extLst>
      <p:ext uri="{BB962C8B-B14F-4D97-AF65-F5344CB8AC3E}">
        <p14:creationId xmlns:p14="http://schemas.microsoft.com/office/powerpoint/2010/main" val="11162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015569" cy="646331"/>
          </a:xfrm>
          <a:prstGeom prst="rect">
            <a:avLst/>
          </a:prstGeom>
          <a:noFill/>
        </p:spPr>
        <p:txBody>
          <a:bodyPr wrap="none" rtlCol="0">
            <a:spAutoFit/>
          </a:bodyPr>
          <a:lstStyle/>
          <a:p>
            <a:r>
              <a:rPr kumimoji="1" lang="ja-JP" altLang="en-US" dirty="0" smtClean="0"/>
              <a:t>・開発の手順を見る</a:t>
            </a:r>
            <a:endParaRPr kumimoji="1" lang="en-US" altLang="ja-JP" dirty="0" smtClean="0"/>
          </a:p>
          <a:p>
            <a:r>
              <a:rPr lang="ja-JP" altLang="en-US" dirty="0"/>
              <a:t>　</a:t>
            </a:r>
            <a:r>
              <a:rPr kumimoji="1" lang="ja-JP" altLang="en-US" dirty="0" smtClean="0"/>
              <a:t>開発手順は大きく３つです。</a:t>
            </a:r>
            <a:endParaRPr kumimoji="1" lang="ja-JP" altLang="en-US" dirty="0"/>
          </a:p>
        </p:txBody>
      </p:sp>
      <p:sp>
        <p:nvSpPr>
          <p:cNvPr id="5" name="テキスト ボックス 4"/>
          <p:cNvSpPr txBox="1"/>
          <p:nvPr/>
        </p:nvSpPr>
        <p:spPr>
          <a:xfrm>
            <a:off x="559094" y="673785"/>
            <a:ext cx="11079508" cy="2585323"/>
          </a:xfrm>
          <a:prstGeom prst="rect">
            <a:avLst/>
          </a:prstGeom>
          <a:noFill/>
        </p:spPr>
        <p:txBody>
          <a:bodyPr wrap="none" rtlCol="0">
            <a:spAutoFit/>
          </a:bodyPr>
          <a:lstStyle/>
          <a:p>
            <a:r>
              <a:rPr lang="ja-JP" altLang="en-US" dirty="0"/>
              <a:t>①</a:t>
            </a:r>
            <a:r>
              <a:rPr kumimoji="1" lang="ja-JP" altLang="en-US" dirty="0" smtClean="0"/>
              <a:t>要求</a:t>
            </a:r>
            <a:r>
              <a:rPr kumimoji="1" lang="en-US" altLang="ja-JP" dirty="0" smtClean="0"/>
              <a:t>/</a:t>
            </a:r>
            <a:r>
              <a:rPr kumimoji="1" lang="ja-JP" altLang="en-US" dirty="0" smtClean="0"/>
              <a:t>定義</a:t>
            </a:r>
            <a:endParaRPr kumimoji="1" lang="en-US" altLang="ja-JP" dirty="0" smtClean="0"/>
          </a:p>
          <a:p>
            <a:r>
              <a:rPr lang="ja-JP" altLang="en-US" dirty="0" smtClean="0"/>
              <a:t>　</a:t>
            </a:r>
            <a:r>
              <a:rPr lang="en-US" altLang="ja-JP" dirty="0" smtClean="0"/>
              <a:t>software</a:t>
            </a:r>
            <a:r>
              <a:rPr lang="ja-JP" altLang="en-US" dirty="0" smtClean="0"/>
              <a:t>に求められる要求を詳細かつ明確に定義します。依頼者の要求の内容を</a:t>
            </a:r>
            <a:r>
              <a:rPr lang="ja-JP" altLang="en-US" dirty="0"/>
              <a:t>詳細</a:t>
            </a:r>
            <a:r>
              <a:rPr lang="ja-JP" altLang="en-US" dirty="0" smtClean="0"/>
              <a:t>に分析しその内容を要求</a:t>
            </a:r>
            <a:endParaRPr lang="en-US" altLang="ja-JP" dirty="0" smtClean="0"/>
          </a:p>
          <a:p>
            <a:r>
              <a:rPr lang="ja-JP" altLang="en-US" dirty="0" smtClean="0"/>
              <a:t>定義としてまとめる。</a:t>
            </a:r>
            <a:endParaRPr lang="en-US" altLang="ja-JP" dirty="0" smtClean="0"/>
          </a:p>
          <a:p>
            <a:endParaRPr kumimoji="1" lang="en-US" altLang="ja-JP" dirty="0"/>
          </a:p>
          <a:p>
            <a:r>
              <a:rPr lang="ja-JP" altLang="en-US" dirty="0" smtClean="0"/>
              <a:t>②設計</a:t>
            </a:r>
            <a:endParaRPr lang="en-US" altLang="ja-JP" dirty="0" smtClean="0"/>
          </a:p>
          <a:p>
            <a:r>
              <a:rPr kumimoji="1" lang="ja-JP" altLang="en-US" dirty="0" smtClean="0"/>
              <a:t>　開発する</a:t>
            </a:r>
            <a:r>
              <a:rPr kumimoji="1" lang="en-US" altLang="ja-JP" dirty="0" smtClean="0"/>
              <a:t>software</a:t>
            </a:r>
            <a:r>
              <a:rPr kumimoji="1" lang="ja-JP" altLang="en-US" dirty="0" smtClean="0"/>
              <a:t>がどのような機能があれば定義された要求を満たせるかを設計します。</a:t>
            </a:r>
            <a:endParaRPr kumimoji="1" lang="en-US" altLang="ja-JP" dirty="0" smtClean="0"/>
          </a:p>
          <a:p>
            <a:endParaRPr lang="en-US" altLang="ja-JP" dirty="0" smtClean="0"/>
          </a:p>
          <a:p>
            <a:r>
              <a:rPr lang="ja-JP" altLang="en-US" dirty="0"/>
              <a:t>③</a:t>
            </a:r>
            <a:r>
              <a:rPr kumimoji="1" lang="ja-JP" altLang="en-US" dirty="0" smtClean="0"/>
              <a:t>製造　　　　　　　　　　　　　　　　　　　　　　　　　　　　　　　　　　　　　　　　　　　　　　　 </a:t>
            </a:r>
            <a:r>
              <a:rPr kumimoji="1" lang="ja-JP" altLang="en-US" sz="1050" dirty="0" smtClean="0"/>
              <a:t>コーティング</a:t>
            </a:r>
            <a:endParaRPr kumimoji="1" lang="en-US" altLang="ja-JP" sz="1050" dirty="0" smtClean="0"/>
          </a:p>
          <a:p>
            <a:r>
              <a:rPr lang="ja-JP" altLang="en-US" dirty="0"/>
              <a:t>　</a:t>
            </a:r>
            <a:r>
              <a:rPr lang="ja-JP" altLang="en-US" dirty="0" smtClean="0"/>
              <a:t>設計図を元に</a:t>
            </a:r>
            <a:r>
              <a:rPr lang="en-US" altLang="ja-JP" dirty="0" smtClean="0"/>
              <a:t>program</a:t>
            </a:r>
            <a:r>
              <a:rPr lang="ja-JP" altLang="en-US" dirty="0" smtClean="0"/>
              <a:t>を記述し作成していきます。</a:t>
            </a:r>
            <a:r>
              <a:rPr lang="en-US" altLang="ja-JP" dirty="0" smtClean="0"/>
              <a:t>program</a:t>
            </a:r>
            <a:r>
              <a:rPr lang="ja-JP" altLang="en-US" dirty="0" smtClean="0"/>
              <a:t>で記述し作成する事を</a:t>
            </a:r>
            <a:r>
              <a:rPr lang="en-US" altLang="ja-JP" dirty="0" smtClean="0"/>
              <a:t>coating</a:t>
            </a:r>
            <a:r>
              <a:rPr lang="ja-JP" altLang="en-US" dirty="0" smtClean="0"/>
              <a:t>と言います。</a:t>
            </a:r>
            <a:endParaRPr kumimoji="1" lang="ja-JP" altLang="en-US" dirty="0"/>
          </a:p>
        </p:txBody>
      </p:sp>
      <p:sp>
        <p:nvSpPr>
          <p:cNvPr id="6" name="テキスト ボックス 5"/>
          <p:cNvSpPr txBox="1"/>
          <p:nvPr/>
        </p:nvSpPr>
        <p:spPr>
          <a:xfrm>
            <a:off x="127000" y="3479800"/>
            <a:ext cx="4950394" cy="369332"/>
          </a:xfrm>
          <a:prstGeom prst="rect">
            <a:avLst/>
          </a:prstGeom>
          <a:noFill/>
        </p:spPr>
        <p:txBody>
          <a:bodyPr wrap="none" rtlCol="0">
            <a:spAutoFit/>
          </a:bodyPr>
          <a:lstStyle/>
          <a:p>
            <a:r>
              <a:rPr lang="ja-JP" altLang="en-US" dirty="0" smtClean="0"/>
              <a:t>より詳細に工程を分けると以下のようになります。</a:t>
            </a:r>
            <a:endParaRPr kumimoji="1" lang="en-US" altLang="ja-JP" dirty="0" smtClean="0"/>
          </a:p>
        </p:txBody>
      </p:sp>
      <p:sp>
        <p:nvSpPr>
          <p:cNvPr id="7" name="テキスト ボックス 6"/>
          <p:cNvSpPr txBox="1"/>
          <p:nvPr/>
        </p:nvSpPr>
        <p:spPr>
          <a:xfrm>
            <a:off x="727185" y="4069824"/>
            <a:ext cx="10667857" cy="1754326"/>
          </a:xfrm>
          <a:prstGeom prst="rect">
            <a:avLst/>
          </a:prstGeom>
          <a:noFill/>
        </p:spPr>
        <p:txBody>
          <a:bodyPr wrap="none" rtlCol="0">
            <a:spAutoFit/>
          </a:bodyPr>
          <a:lstStyle/>
          <a:p>
            <a:r>
              <a:rPr lang="ja-JP" altLang="en-US" dirty="0" smtClean="0"/>
              <a:t>①    </a:t>
            </a:r>
            <a:r>
              <a:rPr kumimoji="1" lang="ja-JP" altLang="en-US" dirty="0" smtClean="0"/>
              <a:t>要求</a:t>
            </a:r>
            <a:r>
              <a:rPr kumimoji="1" lang="en-US" altLang="ja-JP" dirty="0" smtClean="0"/>
              <a:t>/</a:t>
            </a:r>
            <a:r>
              <a:rPr kumimoji="1" lang="ja-JP" altLang="en-US" dirty="0" smtClean="0"/>
              <a:t>定義</a:t>
            </a:r>
            <a:r>
              <a:rPr kumimoji="1" lang="en-US" altLang="ja-JP" dirty="0" smtClean="0"/>
              <a:t>	</a:t>
            </a:r>
            <a:r>
              <a:rPr kumimoji="1" lang="ja-JP" altLang="en-US" dirty="0" smtClean="0"/>
              <a:t>・・・依頼者の要求を定義</a:t>
            </a:r>
            <a:endParaRPr kumimoji="1" lang="en-US" altLang="ja-JP" dirty="0" smtClean="0"/>
          </a:p>
          <a:p>
            <a:r>
              <a:rPr lang="ja-JP" altLang="en-US" dirty="0" smtClean="0"/>
              <a:t>②</a:t>
            </a:r>
            <a:r>
              <a:rPr lang="en-US" altLang="ja-JP" dirty="0" smtClean="0"/>
              <a:t>.1 </a:t>
            </a:r>
            <a:r>
              <a:rPr lang="ja-JP" altLang="en-US" dirty="0" smtClean="0"/>
              <a:t>外部設計</a:t>
            </a:r>
            <a:r>
              <a:rPr lang="en-US" altLang="ja-JP" dirty="0" smtClean="0"/>
              <a:t>	</a:t>
            </a:r>
            <a:r>
              <a:rPr lang="ja-JP" altLang="en-US" dirty="0" smtClean="0"/>
              <a:t>・・・</a:t>
            </a:r>
            <a:r>
              <a:rPr lang="en-US" altLang="ja-JP" dirty="0" smtClean="0"/>
              <a:t>software</a:t>
            </a:r>
            <a:r>
              <a:rPr lang="ja-JP" altLang="en-US" dirty="0" smtClean="0"/>
              <a:t>の利用者対しての設計工程。例えば表示画面や</a:t>
            </a:r>
            <a:r>
              <a:rPr lang="en-US" altLang="ja-JP" dirty="0" smtClean="0"/>
              <a:t>UI</a:t>
            </a:r>
            <a:r>
              <a:rPr lang="ja-JP" altLang="en-US" dirty="0" smtClean="0"/>
              <a:t>（ｲﾝﾀｰﾌｪｰｽ）等。</a:t>
            </a:r>
            <a:endParaRPr lang="en-US" altLang="ja-JP" dirty="0" smtClean="0"/>
          </a:p>
          <a:p>
            <a:r>
              <a:rPr lang="ja-JP" altLang="en-US" dirty="0" smtClean="0"/>
              <a:t>②</a:t>
            </a:r>
            <a:r>
              <a:rPr lang="en-US" altLang="ja-JP" dirty="0" smtClean="0"/>
              <a:t>.2 </a:t>
            </a:r>
            <a:r>
              <a:rPr kumimoji="1" lang="ja-JP" altLang="en-US" dirty="0" smtClean="0"/>
              <a:t>内部設計</a:t>
            </a:r>
            <a:r>
              <a:rPr kumimoji="1" lang="en-US" altLang="ja-JP" dirty="0" smtClean="0"/>
              <a:t>	</a:t>
            </a:r>
            <a:r>
              <a:rPr kumimoji="1" lang="ja-JP" altLang="en-US" dirty="0" smtClean="0"/>
              <a:t>・・・外部設計で確立した機能実現するための仕組みを設計する工程</a:t>
            </a:r>
            <a:endParaRPr kumimoji="1" lang="en-US" altLang="ja-JP" dirty="0" smtClean="0"/>
          </a:p>
          <a:p>
            <a:r>
              <a:rPr lang="ja-JP" altLang="en-US" dirty="0" smtClean="0"/>
              <a:t>③</a:t>
            </a:r>
            <a:r>
              <a:rPr lang="en-US" altLang="ja-JP" dirty="0" smtClean="0"/>
              <a:t>.1 program</a:t>
            </a:r>
            <a:r>
              <a:rPr lang="ja-JP" altLang="en-US" dirty="0" smtClean="0"/>
              <a:t>設計</a:t>
            </a:r>
            <a:r>
              <a:rPr lang="en-US" altLang="ja-JP" dirty="0" smtClean="0"/>
              <a:t>	</a:t>
            </a:r>
            <a:r>
              <a:rPr lang="ja-JP" altLang="en-US" dirty="0" smtClean="0"/>
              <a:t>・・・</a:t>
            </a:r>
            <a:r>
              <a:rPr lang="en-US" altLang="ja-JP" dirty="0" smtClean="0"/>
              <a:t>program</a:t>
            </a:r>
            <a:r>
              <a:rPr lang="ja-JP" altLang="en-US" dirty="0" smtClean="0"/>
              <a:t>構造を設計する工程。内部設計の仕様を</a:t>
            </a:r>
            <a:r>
              <a:rPr lang="en-US" altLang="ja-JP" dirty="0" smtClean="0"/>
              <a:t>module</a:t>
            </a:r>
            <a:r>
              <a:rPr lang="ja-JP" altLang="en-US" dirty="0" smtClean="0"/>
              <a:t>単位に分割し仕様にまとめる</a:t>
            </a:r>
            <a:endParaRPr lang="en-US" altLang="ja-JP" dirty="0" smtClean="0"/>
          </a:p>
          <a:p>
            <a:r>
              <a:rPr lang="ja-JP" altLang="en-US" dirty="0" smtClean="0"/>
              <a:t>③</a:t>
            </a:r>
            <a:r>
              <a:rPr lang="en-US" altLang="ja-JP" dirty="0" smtClean="0"/>
              <a:t>.2 </a:t>
            </a:r>
            <a:r>
              <a:rPr kumimoji="1" lang="en-US" altLang="ja-JP" dirty="0" smtClean="0"/>
              <a:t>program	</a:t>
            </a:r>
            <a:r>
              <a:rPr kumimoji="1" lang="ja-JP" altLang="en-US" dirty="0" smtClean="0"/>
              <a:t>・・・設計書通りに</a:t>
            </a:r>
            <a:r>
              <a:rPr kumimoji="1" lang="en-US" altLang="ja-JP" dirty="0" smtClean="0"/>
              <a:t>coating</a:t>
            </a:r>
            <a:r>
              <a:rPr kumimoji="1" lang="ja-JP" altLang="en-US" dirty="0" smtClean="0"/>
              <a:t>する。</a:t>
            </a:r>
            <a:endParaRPr kumimoji="1" lang="en-US" altLang="ja-JP" dirty="0" smtClean="0"/>
          </a:p>
          <a:p>
            <a:r>
              <a:rPr lang="ja-JP" altLang="en-US" dirty="0" smtClean="0"/>
              <a:t>③</a:t>
            </a:r>
            <a:r>
              <a:rPr lang="en-US" altLang="ja-JP" dirty="0" smtClean="0"/>
              <a:t>.3 test		</a:t>
            </a:r>
            <a:r>
              <a:rPr lang="ja-JP" altLang="en-US" dirty="0" smtClean="0"/>
              <a:t>・・・</a:t>
            </a:r>
            <a:r>
              <a:rPr lang="en-US" altLang="ja-JP" dirty="0" smtClean="0"/>
              <a:t>program</a:t>
            </a:r>
            <a:r>
              <a:rPr lang="ja-JP" altLang="en-US" dirty="0" smtClean="0"/>
              <a:t>に</a:t>
            </a:r>
            <a:r>
              <a:rPr lang="en-US" altLang="ja-JP" dirty="0" smtClean="0"/>
              <a:t>bug</a:t>
            </a:r>
            <a:r>
              <a:rPr lang="ja-JP" altLang="en-US" dirty="0" smtClean="0"/>
              <a:t>が無いか</a:t>
            </a:r>
            <a:r>
              <a:rPr lang="en-US" altLang="ja-JP" dirty="0" smtClean="0"/>
              <a:t>check</a:t>
            </a:r>
            <a:r>
              <a:rPr lang="ja-JP" altLang="en-US" dirty="0" smtClean="0"/>
              <a:t>し修正する</a:t>
            </a:r>
            <a:endParaRPr lang="en-US" altLang="ja-JP" dirty="0" smtClean="0"/>
          </a:p>
        </p:txBody>
      </p:sp>
      <p:sp>
        <p:nvSpPr>
          <p:cNvPr id="10" name="テキスト ボックス 9"/>
          <p:cNvSpPr txBox="1"/>
          <p:nvPr/>
        </p:nvSpPr>
        <p:spPr>
          <a:xfrm>
            <a:off x="127000" y="5981700"/>
            <a:ext cx="8439105" cy="646331"/>
          </a:xfrm>
          <a:prstGeom prst="rect">
            <a:avLst/>
          </a:prstGeom>
          <a:noFill/>
        </p:spPr>
        <p:txBody>
          <a:bodyPr wrap="none" rtlCol="0">
            <a:spAutoFit/>
          </a:bodyPr>
          <a:lstStyle/>
          <a:p>
            <a:r>
              <a:rPr lang="ja-JP" altLang="en-US" dirty="0"/>
              <a:t>以上</a:t>
            </a:r>
            <a:r>
              <a:rPr lang="ja-JP" altLang="en-US" dirty="0" smtClean="0"/>
              <a:t>の手順があり、この手順（</a:t>
            </a:r>
            <a:r>
              <a:rPr lang="en-US" altLang="ja-JP" dirty="0" smtClean="0"/>
              <a:t>process</a:t>
            </a:r>
            <a:r>
              <a:rPr lang="ja-JP" altLang="en-US" dirty="0" smtClean="0"/>
              <a:t>）を</a:t>
            </a:r>
            <a:r>
              <a:rPr lang="en-US" altLang="ja-JP" dirty="0" smtClean="0"/>
              <a:t>model</a:t>
            </a:r>
            <a:r>
              <a:rPr lang="ja-JP" altLang="en-US" dirty="0" smtClean="0"/>
              <a:t>化したモノを</a:t>
            </a:r>
            <a:r>
              <a:rPr lang="en-US" altLang="ja-JP" dirty="0" err="1" smtClean="0"/>
              <a:t>ProcessModel</a:t>
            </a:r>
            <a:r>
              <a:rPr lang="ja-JP" altLang="en-US" dirty="0" smtClean="0"/>
              <a:t>と言います。</a:t>
            </a:r>
            <a:endParaRPr lang="en-US" altLang="ja-JP" dirty="0" smtClean="0"/>
          </a:p>
          <a:p>
            <a:r>
              <a:rPr lang="ja-JP" altLang="en-US" dirty="0" smtClean="0"/>
              <a:t>今は</a:t>
            </a:r>
            <a:r>
              <a:rPr lang="en-US" altLang="ja-JP" dirty="0" smtClean="0"/>
              <a:t>software</a:t>
            </a:r>
            <a:r>
              <a:rPr lang="ja-JP" altLang="en-US" dirty="0" smtClean="0"/>
              <a:t>より書いていますが</a:t>
            </a:r>
            <a:r>
              <a:rPr kumimoji="1" lang="ja-JP" altLang="en-US" dirty="0" smtClean="0"/>
              <a:t>後で、</a:t>
            </a:r>
            <a:r>
              <a:rPr kumimoji="1" lang="en-US" altLang="ja-JP" dirty="0" smtClean="0"/>
              <a:t>Game</a:t>
            </a:r>
            <a:r>
              <a:rPr kumimoji="1" lang="ja-JP" altLang="en-US" dirty="0" smtClean="0"/>
              <a:t>寄りに書きます。</a:t>
            </a:r>
            <a:endParaRPr kumimoji="1" lang="ja-JP" altLang="en-US" dirty="0"/>
          </a:p>
        </p:txBody>
      </p:sp>
    </p:spTree>
    <p:extLst>
      <p:ext uri="{BB962C8B-B14F-4D97-AF65-F5344CB8AC3E}">
        <p14:creationId xmlns:p14="http://schemas.microsoft.com/office/powerpoint/2010/main" val="1520986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円/楕円 23"/>
          <p:cNvSpPr/>
          <p:nvPr/>
        </p:nvSpPr>
        <p:spPr>
          <a:xfrm>
            <a:off x="8261724" y="4381501"/>
            <a:ext cx="1360431" cy="851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完成</a:t>
            </a:r>
            <a:r>
              <a:rPr lang="ja-JP" altLang="en-US" sz="1400" dirty="0"/>
              <a:t>物</a:t>
            </a:r>
            <a:endParaRPr kumimoji="1" lang="ja-JP" altLang="en-US" sz="1400" dirty="0" smtClean="0"/>
          </a:p>
        </p:txBody>
      </p:sp>
      <p:sp>
        <p:nvSpPr>
          <p:cNvPr id="4" name="テキスト ボックス 3"/>
          <p:cNvSpPr txBox="1"/>
          <p:nvPr/>
        </p:nvSpPr>
        <p:spPr>
          <a:xfrm>
            <a:off x="88900" y="0"/>
            <a:ext cx="4713021" cy="923330"/>
          </a:xfrm>
          <a:prstGeom prst="rect">
            <a:avLst/>
          </a:prstGeom>
          <a:noFill/>
        </p:spPr>
        <p:txBody>
          <a:bodyPr wrap="none" rtlCol="0">
            <a:spAutoFit/>
          </a:bodyPr>
          <a:lstStyle/>
          <a:p>
            <a:r>
              <a:rPr kumimoji="1" lang="ja-JP" altLang="en-US" dirty="0" smtClean="0"/>
              <a:t>　　　　　　　　　　　　　　　　　　</a:t>
            </a:r>
            <a:r>
              <a:rPr kumimoji="1" lang="ja-JP" altLang="en-US" sz="1100" dirty="0" smtClean="0"/>
              <a:t>ウォーターフォールモデル</a:t>
            </a:r>
            <a:endParaRPr kumimoji="1" lang="en-US" altLang="ja-JP" sz="1100" dirty="0" smtClean="0"/>
          </a:p>
          <a:p>
            <a:r>
              <a:rPr kumimoji="1" lang="ja-JP" altLang="en-US" dirty="0" smtClean="0"/>
              <a:t>・代表的な</a:t>
            </a:r>
            <a:r>
              <a:rPr lang="en-US" altLang="ja-JP" dirty="0" err="1" smtClean="0"/>
              <a:t>P</a:t>
            </a:r>
            <a:r>
              <a:rPr kumimoji="1" lang="en-US" altLang="ja-JP" dirty="0" err="1" smtClean="0"/>
              <a:t>rocessModel</a:t>
            </a:r>
            <a:r>
              <a:rPr lang="ja-JP" altLang="en-US" dirty="0"/>
              <a:t>　</a:t>
            </a:r>
            <a:r>
              <a:rPr lang="ja-JP" altLang="en-US" dirty="0" smtClean="0"/>
              <a:t>「　</a:t>
            </a:r>
            <a:r>
              <a:rPr lang="en-US" altLang="ja-JP" dirty="0" err="1" smtClean="0"/>
              <a:t>WaterFallModel</a:t>
            </a:r>
            <a:r>
              <a:rPr lang="ja-JP" altLang="en-US" dirty="0" smtClean="0"/>
              <a:t>　」</a:t>
            </a:r>
            <a:endParaRPr lang="en-US" altLang="ja-JP" dirty="0" smtClean="0"/>
          </a:p>
          <a:p>
            <a:r>
              <a:rPr kumimoji="1" lang="ja-JP" altLang="en-US" dirty="0"/>
              <a:t>　</a:t>
            </a:r>
            <a:r>
              <a:rPr kumimoji="1" lang="ja-JP" altLang="en-US" dirty="0" smtClean="0"/>
              <a:t>代表的な</a:t>
            </a:r>
            <a:r>
              <a:rPr lang="en-US" altLang="ja-JP" dirty="0"/>
              <a:t>M</a:t>
            </a:r>
            <a:r>
              <a:rPr kumimoji="1" lang="en-US" altLang="ja-JP" dirty="0" smtClean="0"/>
              <a:t>odel</a:t>
            </a:r>
            <a:r>
              <a:rPr kumimoji="1" lang="ja-JP" altLang="en-US" dirty="0" smtClean="0"/>
              <a:t>で、よく使われて</a:t>
            </a:r>
            <a:r>
              <a:rPr lang="ja-JP" altLang="en-US" dirty="0" smtClean="0"/>
              <a:t>います</a:t>
            </a:r>
            <a:r>
              <a:rPr lang="ja-JP" altLang="en-US" dirty="0"/>
              <a:t>。</a:t>
            </a:r>
            <a:endParaRPr kumimoji="1" lang="en-US" altLang="ja-JP" dirty="0" smtClean="0"/>
          </a:p>
        </p:txBody>
      </p:sp>
      <p:sp>
        <p:nvSpPr>
          <p:cNvPr id="2" name="正方形/長方形 1"/>
          <p:cNvSpPr/>
          <p:nvPr/>
        </p:nvSpPr>
        <p:spPr>
          <a:xfrm>
            <a:off x="1042060" y="1555279"/>
            <a:ext cx="1244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要求</a:t>
            </a:r>
            <a:r>
              <a:rPr kumimoji="1" lang="en-US" altLang="ja-JP" dirty="0" smtClean="0"/>
              <a:t>/</a:t>
            </a:r>
            <a:r>
              <a:rPr kumimoji="1" lang="ja-JP" altLang="en-US" dirty="0" smtClean="0"/>
              <a:t>定義</a:t>
            </a:r>
          </a:p>
        </p:txBody>
      </p:sp>
      <p:sp>
        <p:nvSpPr>
          <p:cNvPr id="5" name="正方形/長方形 4"/>
          <p:cNvSpPr/>
          <p:nvPr/>
        </p:nvSpPr>
        <p:spPr>
          <a:xfrm>
            <a:off x="2286660" y="2071514"/>
            <a:ext cx="112964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外部設計</a:t>
            </a:r>
          </a:p>
        </p:txBody>
      </p:sp>
      <p:sp>
        <p:nvSpPr>
          <p:cNvPr id="6" name="正方形/長方形 5"/>
          <p:cNvSpPr/>
          <p:nvPr/>
        </p:nvSpPr>
        <p:spPr>
          <a:xfrm>
            <a:off x="3416300" y="2575049"/>
            <a:ext cx="11811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内部設計</a:t>
            </a:r>
          </a:p>
        </p:txBody>
      </p:sp>
      <p:sp>
        <p:nvSpPr>
          <p:cNvPr id="7" name="正方形/長方形 6"/>
          <p:cNvSpPr/>
          <p:nvPr/>
        </p:nvSpPr>
        <p:spPr>
          <a:xfrm>
            <a:off x="4597400" y="3078584"/>
            <a:ext cx="14605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program</a:t>
            </a:r>
            <a:r>
              <a:rPr kumimoji="1" lang="ja-JP" altLang="en-US" dirty="0" smtClean="0"/>
              <a:t>設計</a:t>
            </a:r>
          </a:p>
        </p:txBody>
      </p:sp>
      <p:sp>
        <p:nvSpPr>
          <p:cNvPr id="8" name="正方形/長方形 7"/>
          <p:cNvSpPr/>
          <p:nvPr/>
        </p:nvSpPr>
        <p:spPr>
          <a:xfrm>
            <a:off x="6057900" y="3569419"/>
            <a:ext cx="990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program</a:t>
            </a:r>
            <a:endParaRPr kumimoji="1" lang="ja-JP" altLang="en-US" dirty="0" smtClean="0"/>
          </a:p>
        </p:txBody>
      </p:sp>
      <p:sp>
        <p:nvSpPr>
          <p:cNvPr id="9" name="正方形/長方形 8"/>
          <p:cNvSpPr/>
          <p:nvPr/>
        </p:nvSpPr>
        <p:spPr>
          <a:xfrm>
            <a:off x="7048500" y="4060254"/>
            <a:ext cx="10160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test</a:t>
            </a:r>
            <a:endParaRPr kumimoji="1" lang="ja-JP" altLang="en-US" dirty="0" smtClean="0"/>
          </a:p>
        </p:txBody>
      </p:sp>
      <p:sp>
        <p:nvSpPr>
          <p:cNvPr id="11" name="右矢印 10"/>
          <p:cNvSpPr/>
          <p:nvPr/>
        </p:nvSpPr>
        <p:spPr>
          <a:xfrm>
            <a:off x="1042060" y="839838"/>
            <a:ext cx="7022440" cy="598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時間の経過</a:t>
            </a:r>
          </a:p>
        </p:txBody>
      </p:sp>
      <p:sp>
        <p:nvSpPr>
          <p:cNvPr id="13" name="左カーブ矢印 12"/>
          <p:cNvSpPr/>
          <p:nvPr/>
        </p:nvSpPr>
        <p:spPr>
          <a:xfrm rot="19361966">
            <a:off x="2365871" y="1573261"/>
            <a:ext cx="381000" cy="5328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4" name="左カーブ矢印 13"/>
          <p:cNvSpPr/>
          <p:nvPr/>
        </p:nvSpPr>
        <p:spPr>
          <a:xfrm rot="19361966">
            <a:off x="3463899" y="2116208"/>
            <a:ext cx="381000" cy="5328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5" name="左カーブ矢印 14"/>
          <p:cNvSpPr/>
          <p:nvPr/>
        </p:nvSpPr>
        <p:spPr>
          <a:xfrm rot="19361966">
            <a:off x="4675760" y="2618770"/>
            <a:ext cx="381000" cy="5328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6" name="左カーブ矢印 15"/>
          <p:cNvSpPr/>
          <p:nvPr/>
        </p:nvSpPr>
        <p:spPr>
          <a:xfrm rot="19361966">
            <a:off x="6125720" y="3139536"/>
            <a:ext cx="381000" cy="5328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7" name="左カーブ矢印 16"/>
          <p:cNvSpPr/>
          <p:nvPr/>
        </p:nvSpPr>
        <p:spPr>
          <a:xfrm rot="19361966">
            <a:off x="7120179" y="3624067"/>
            <a:ext cx="381000" cy="5328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18" name="円/楕円 17"/>
          <p:cNvSpPr/>
          <p:nvPr/>
        </p:nvSpPr>
        <p:spPr>
          <a:xfrm>
            <a:off x="2706393" y="1424633"/>
            <a:ext cx="797984" cy="395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成果</a:t>
            </a:r>
          </a:p>
        </p:txBody>
      </p:sp>
      <p:sp>
        <p:nvSpPr>
          <p:cNvPr id="19" name="円/楕円 18"/>
          <p:cNvSpPr/>
          <p:nvPr/>
        </p:nvSpPr>
        <p:spPr>
          <a:xfrm>
            <a:off x="3861338" y="2036219"/>
            <a:ext cx="797984" cy="395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成果</a:t>
            </a:r>
          </a:p>
        </p:txBody>
      </p:sp>
      <p:sp>
        <p:nvSpPr>
          <p:cNvPr id="20" name="円/楕円 19"/>
          <p:cNvSpPr/>
          <p:nvPr/>
        </p:nvSpPr>
        <p:spPr>
          <a:xfrm>
            <a:off x="5022138" y="2503314"/>
            <a:ext cx="797984" cy="395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成果</a:t>
            </a:r>
          </a:p>
        </p:txBody>
      </p:sp>
      <p:sp>
        <p:nvSpPr>
          <p:cNvPr id="21" name="円/楕円 20"/>
          <p:cNvSpPr/>
          <p:nvPr/>
        </p:nvSpPr>
        <p:spPr>
          <a:xfrm>
            <a:off x="6439858" y="2958068"/>
            <a:ext cx="797984" cy="395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成果</a:t>
            </a:r>
          </a:p>
        </p:txBody>
      </p:sp>
      <p:sp>
        <p:nvSpPr>
          <p:cNvPr id="22" name="円/楕円 21"/>
          <p:cNvSpPr/>
          <p:nvPr/>
        </p:nvSpPr>
        <p:spPr>
          <a:xfrm>
            <a:off x="7463740" y="3494622"/>
            <a:ext cx="797984" cy="395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成果</a:t>
            </a:r>
          </a:p>
        </p:txBody>
      </p:sp>
      <p:sp>
        <p:nvSpPr>
          <p:cNvPr id="23" name="左カーブ矢印 22"/>
          <p:cNvSpPr/>
          <p:nvPr/>
        </p:nvSpPr>
        <p:spPr>
          <a:xfrm rot="18286084">
            <a:off x="8258559" y="3775828"/>
            <a:ext cx="543967" cy="971145"/>
          </a:xfrm>
          <a:prstGeom prst="curvedLeftArrow">
            <a:avLst>
              <a:gd name="adj1" fmla="val 8547"/>
              <a:gd name="adj2" fmla="val 5175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solidFill>
                <a:schemeClr val="tx1"/>
              </a:solidFill>
            </a:endParaRPr>
          </a:p>
        </p:txBody>
      </p:sp>
      <p:sp>
        <p:nvSpPr>
          <p:cNvPr id="25" name="テキスト ボックス 24"/>
          <p:cNvSpPr txBox="1"/>
          <p:nvPr/>
        </p:nvSpPr>
        <p:spPr>
          <a:xfrm>
            <a:off x="279400" y="5473700"/>
            <a:ext cx="11570796" cy="1200329"/>
          </a:xfrm>
          <a:prstGeom prst="rect">
            <a:avLst/>
          </a:prstGeom>
          <a:noFill/>
        </p:spPr>
        <p:txBody>
          <a:bodyPr wrap="none" rtlCol="0">
            <a:spAutoFit/>
          </a:bodyPr>
          <a:lstStyle/>
          <a:p>
            <a:r>
              <a:rPr kumimoji="1" lang="en-US" altLang="ja-JP" dirty="0" err="1" smtClean="0">
                <a:solidFill>
                  <a:srgbClr val="FF0000"/>
                </a:solidFill>
              </a:rPr>
              <a:t>WaterFallModel</a:t>
            </a:r>
            <a:r>
              <a:rPr kumimoji="1" lang="ja-JP" altLang="en-US" dirty="0" smtClean="0">
                <a:solidFill>
                  <a:srgbClr val="FF0000"/>
                </a:solidFill>
              </a:rPr>
              <a:t>は、各手順を</a:t>
            </a:r>
            <a:r>
              <a:rPr lang="ja-JP" altLang="en-US" dirty="0" smtClean="0">
                <a:solidFill>
                  <a:srgbClr val="FF0000"/>
                </a:solidFill>
              </a:rPr>
              <a:t>上から順番に</a:t>
            </a:r>
            <a:r>
              <a:rPr kumimoji="1" lang="ja-JP" altLang="en-US" dirty="0" smtClean="0">
                <a:solidFill>
                  <a:srgbClr val="FF0000"/>
                </a:solidFill>
              </a:rPr>
              <a:t>完成させてゆく</a:t>
            </a:r>
            <a:r>
              <a:rPr lang="en-US" altLang="ja-JP" dirty="0" smtClean="0">
                <a:solidFill>
                  <a:srgbClr val="FF0000"/>
                </a:solidFill>
              </a:rPr>
              <a:t>M</a:t>
            </a:r>
            <a:r>
              <a:rPr kumimoji="1" lang="en-US" altLang="ja-JP" dirty="0" smtClean="0">
                <a:solidFill>
                  <a:srgbClr val="FF0000"/>
                </a:solidFill>
              </a:rPr>
              <a:t>odel</a:t>
            </a:r>
            <a:r>
              <a:rPr kumimoji="1" lang="ja-JP" altLang="en-US" dirty="0" smtClean="0">
                <a:solidFill>
                  <a:srgbClr val="FF0000"/>
                </a:solidFill>
              </a:rPr>
              <a:t>です。水が上から下へと流れ</a:t>
            </a:r>
            <a:r>
              <a:rPr lang="ja-JP" altLang="en-US" dirty="0">
                <a:solidFill>
                  <a:srgbClr val="FF0000"/>
                </a:solidFill>
              </a:rPr>
              <a:t>落</a:t>
            </a:r>
            <a:r>
              <a:rPr lang="ja-JP" altLang="en-US" dirty="0" smtClean="0">
                <a:solidFill>
                  <a:srgbClr val="FF0000"/>
                </a:solidFill>
              </a:rPr>
              <a:t>ちるように行う為、</a:t>
            </a:r>
            <a:endParaRPr lang="en-US" altLang="ja-JP" dirty="0" smtClean="0">
              <a:solidFill>
                <a:srgbClr val="FF0000"/>
              </a:solidFill>
            </a:endParaRPr>
          </a:p>
          <a:p>
            <a:r>
              <a:rPr kumimoji="1" lang="ja-JP" altLang="en-US" dirty="0" smtClean="0">
                <a:solidFill>
                  <a:srgbClr val="FF0000"/>
                </a:solidFill>
              </a:rPr>
              <a:t>このような名前が付きました。原則として逆流は禁止です。</a:t>
            </a:r>
            <a:r>
              <a:rPr kumimoji="1" lang="ja-JP" altLang="en-US" dirty="0" smtClean="0"/>
              <a:t>順番に開発を進めるため、管理しやすく、</a:t>
            </a:r>
            <a:r>
              <a:rPr lang="ja-JP" altLang="en-US" dirty="0"/>
              <a:t>多人数</a:t>
            </a:r>
            <a:r>
              <a:rPr lang="ja-JP" altLang="en-US" dirty="0" smtClean="0"/>
              <a:t>が参画する</a:t>
            </a:r>
            <a:endParaRPr lang="en-US" altLang="ja-JP" dirty="0" smtClean="0"/>
          </a:p>
          <a:p>
            <a:r>
              <a:rPr kumimoji="1" lang="ja-JP" altLang="en-US" dirty="0"/>
              <a:t>大規模</a:t>
            </a:r>
            <a:r>
              <a:rPr kumimoji="1" lang="ja-JP" altLang="en-US" dirty="0" smtClean="0"/>
              <a:t>な開発</a:t>
            </a:r>
            <a:r>
              <a:rPr kumimoji="1" lang="en-US" altLang="ja-JP" dirty="0" smtClean="0"/>
              <a:t>project</a:t>
            </a:r>
            <a:r>
              <a:rPr kumimoji="1" lang="ja-JP" altLang="en-US" dirty="0" smtClean="0"/>
              <a:t>でも適切に進行ができるに加え、信頼性の高い</a:t>
            </a:r>
            <a:r>
              <a:rPr lang="en-US" altLang="ja-JP" dirty="0"/>
              <a:t>M</a:t>
            </a:r>
            <a:r>
              <a:rPr kumimoji="1" lang="en-US" altLang="ja-JP" dirty="0" smtClean="0"/>
              <a:t>odel</a:t>
            </a:r>
            <a:r>
              <a:rPr kumimoji="1" lang="ja-JP" altLang="en-US" dirty="0" smtClean="0"/>
              <a:t>です。</a:t>
            </a:r>
            <a:endParaRPr lang="en-US" altLang="ja-JP" dirty="0" smtClean="0"/>
          </a:p>
          <a:p>
            <a:r>
              <a:rPr kumimoji="1" lang="ja-JP" altLang="en-US" dirty="0" smtClean="0">
                <a:solidFill>
                  <a:srgbClr val="FF0000"/>
                </a:solidFill>
              </a:rPr>
              <a:t>ただし、戻ることが容易にできないので、仕様変更が発生すると上からやり直しが発生する可能性がある</a:t>
            </a:r>
            <a:endParaRPr kumimoji="1" lang="en-US" altLang="ja-JP" dirty="0" smtClean="0">
              <a:solidFill>
                <a:srgbClr val="FF0000"/>
              </a:solidFill>
            </a:endParaRPr>
          </a:p>
        </p:txBody>
      </p:sp>
    </p:spTree>
    <p:extLst>
      <p:ext uri="{BB962C8B-B14F-4D97-AF65-F5344CB8AC3E}">
        <p14:creationId xmlns:p14="http://schemas.microsoft.com/office/powerpoint/2010/main" val="312465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2900538" cy="369332"/>
          </a:xfrm>
          <a:prstGeom prst="rect">
            <a:avLst/>
          </a:prstGeom>
        </p:spPr>
        <p:txBody>
          <a:bodyPr wrap="none">
            <a:spAutoFit/>
          </a:bodyPr>
          <a:lstStyle/>
          <a:p>
            <a:r>
              <a:rPr lang="ja-JP" altLang="en-US" dirty="0" smtClean="0"/>
              <a:t>・</a:t>
            </a:r>
            <a:r>
              <a:rPr lang="en-US" altLang="ja-JP" dirty="0" err="1" smtClean="0"/>
              <a:t>WaterFallModel</a:t>
            </a:r>
            <a:r>
              <a:rPr lang="ja-JP" altLang="en-US" dirty="0" smtClean="0"/>
              <a:t>利点と欠点</a:t>
            </a:r>
            <a:endParaRPr lang="ja-JP" altLang="en-US" dirty="0"/>
          </a:p>
        </p:txBody>
      </p:sp>
      <p:sp>
        <p:nvSpPr>
          <p:cNvPr id="6" name="テキスト ボックス 5"/>
          <p:cNvSpPr txBox="1"/>
          <p:nvPr/>
        </p:nvSpPr>
        <p:spPr>
          <a:xfrm>
            <a:off x="127000" y="482600"/>
            <a:ext cx="4018280" cy="1200329"/>
          </a:xfrm>
          <a:prstGeom prst="rect">
            <a:avLst/>
          </a:prstGeom>
          <a:noFill/>
          <a:ln>
            <a:solidFill>
              <a:schemeClr val="tx1"/>
            </a:solidFill>
          </a:ln>
        </p:spPr>
        <p:txBody>
          <a:bodyPr wrap="none" rtlCol="0">
            <a:spAutoFit/>
          </a:bodyPr>
          <a:lstStyle/>
          <a:p>
            <a:r>
              <a:rPr kumimoji="1" lang="ja-JP" altLang="en-US" dirty="0" smtClean="0"/>
              <a:t>・利点</a:t>
            </a:r>
            <a:endParaRPr kumimoji="1" lang="en-US" altLang="ja-JP" dirty="0" smtClean="0"/>
          </a:p>
          <a:p>
            <a:r>
              <a:rPr lang="ja-JP" altLang="en-US" dirty="0"/>
              <a:t>　</a:t>
            </a:r>
            <a:r>
              <a:rPr lang="ja-JP" altLang="en-US" dirty="0" smtClean="0"/>
              <a:t>・開発の管理がしやすい</a:t>
            </a:r>
            <a:endParaRPr lang="en-US" altLang="ja-JP" dirty="0" smtClean="0"/>
          </a:p>
          <a:p>
            <a:r>
              <a:rPr kumimoji="1" lang="ja-JP" altLang="en-US" dirty="0"/>
              <a:t>　</a:t>
            </a:r>
            <a:r>
              <a:rPr kumimoji="1" lang="ja-JP" altLang="en-US" dirty="0" smtClean="0"/>
              <a:t>・大規模</a:t>
            </a:r>
            <a:r>
              <a:rPr kumimoji="1" lang="en-US" altLang="ja-JP" dirty="0" smtClean="0"/>
              <a:t>project</a:t>
            </a:r>
            <a:r>
              <a:rPr kumimoji="1" lang="ja-JP" altLang="en-US" dirty="0" smtClean="0"/>
              <a:t>に向いている</a:t>
            </a:r>
            <a:endParaRPr kumimoji="1" lang="en-US" altLang="ja-JP" dirty="0" smtClean="0"/>
          </a:p>
          <a:p>
            <a:r>
              <a:rPr lang="ja-JP" altLang="en-US" dirty="0"/>
              <a:t>　</a:t>
            </a:r>
            <a:r>
              <a:rPr lang="ja-JP" altLang="en-US" dirty="0" smtClean="0"/>
              <a:t>・信頼性の高い</a:t>
            </a:r>
            <a:r>
              <a:rPr lang="en-US" altLang="ja-JP" dirty="0" smtClean="0"/>
              <a:t>software</a:t>
            </a:r>
            <a:r>
              <a:rPr lang="ja-JP" altLang="en-US" dirty="0" smtClean="0"/>
              <a:t>を創り出せる</a:t>
            </a:r>
            <a:endParaRPr kumimoji="1" lang="ja-JP" altLang="en-US" dirty="0"/>
          </a:p>
        </p:txBody>
      </p:sp>
      <p:sp>
        <p:nvSpPr>
          <p:cNvPr id="7" name="テキスト ボックス 6"/>
          <p:cNvSpPr txBox="1"/>
          <p:nvPr/>
        </p:nvSpPr>
        <p:spPr>
          <a:xfrm>
            <a:off x="4279900" y="482600"/>
            <a:ext cx="7696338" cy="1200329"/>
          </a:xfrm>
          <a:prstGeom prst="rect">
            <a:avLst/>
          </a:prstGeom>
          <a:noFill/>
          <a:ln>
            <a:solidFill>
              <a:schemeClr val="tx1"/>
            </a:solidFill>
          </a:ln>
        </p:spPr>
        <p:txBody>
          <a:bodyPr wrap="none" rtlCol="0">
            <a:spAutoFit/>
          </a:bodyPr>
          <a:lstStyle/>
          <a:p>
            <a:r>
              <a:rPr kumimoji="1" lang="ja-JP" altLang="en-US" dirty="0" smtClean="0"/>
              <a:t>・欠点</a:t>
            </a:r>
            <a:endParaRPr kumimoji="1" lang="en-US" altLang="ja-JP" dirty="0" smtClean="0"/>
          </a:p>
          <a:p>
            <a:r>
              <a:rPr lang="ja-JP" altLang="en-US" dirty="0"/>
              <a:t>　</a:t>
            </a:r>
            <a:r>
              <a:rPr lang="ja-JP" altLang="en-US" dirty="0" smtClean="0"/>
              <a:t>・工程の最初の段階で仕様を完全に定義しないといけない</a:t>
            </a:r>
            <a:endParaRPr lang="en-US" altLang="ja-JP" dirty="0" smtClean="0"/>
          </a:p>
          <a:p>
            <a:r>
              <a:rPr lang="ja-JP" altLang="en-US" dirty="0"/>
              <a:t>　</a:t>
            </a:r>
            <a:r>
              <a:rPr lang="ja-JP" altLang="en-US" dirty="0" smtClean="0"/>
              <a:t>・要求の変更を柔軟に対応できない</a:t>
            </a:r>
            <a:endParaRPr lang="en-US" altLang="ja-JP" dirty="0" smtClean="0"/>
          </a:p>
          <a:p>
            <a:r>
              <a:rPr lang="ja-JP" altLang="en-US" dirty="0"/>
              <a:t>　</a:t>
            </a:r>
            <a:r>
              <a:rPr lang="ja-JP" altLang="en-US" dirty="0" smtClean="0"/>
              <a:t>・工程が進んだ段階で先の段階で誤りが見つかった場合修正が容易でない</a:t>
            </a:r>
            <a:endParaRPr lang="en-US" altLang="ja-JP" dirty="0" smtClean="0"/>
          </a:p>
        </p:txBody>
      </p:sp>
      <p:sp>
        <p:nvSpPr>
          <p:cNvPr id="8" name="テキスト ボックス 7"/>
          <p:cNvSpPr txBox="1"/>
          <p:nvPr/>
        </p:nvSpPr>
        <p:spPr>
          <a:xfrm>
            <a:off x="127000" y="1930400"/>
            <a:ext cx="11743921" cy="646331"/>
          </a:xfrm>
          <a:prstGeom prst="rect">
            <a:avLst/>
          </a:prstGeom>
          <a:noFill/>
        </p:spPr>
        <p:txBody>
          <a:bodyPr wrap="none" rtlCol="0">
            <a:spAutoFit/>
          </a:bodyPr>
          <a:lstStyle/>
          <a:p>
            <a:r>
              <a:rPr kumimoji="1" lang="ja-JP" altLang="en-US" dirty="0" smtClean="0"/>
              <a:t>このように、利点と欠点があり、下請けに仕事を回したりする場合など開発が他社がする場合など工程に不備があっては</a:t>
            </a:r>
            <a:endParaRPr kumimoji="1" lang="en-US" altLang="ja-JP" dirty="0" smtClean="0"/>
          </a:p>
          <a:p>
            <a:r>
              <a:rPr lang="ja-JP" altLang="en-US" dirty="0" smtClean="0"/>
              <a:t>いけないのでこの</a:t>
            </a:r>
            <a:r>
              <a:rPr lang="en-US" altLang="ja-JP" dirty="0"/>
              <a:t>M</a:t>
            </a:r>
            <a:r>
              <a:rPr lang="en-US" altLang="ja-JP" dirty="0" smtClean="0"/>
              <a:t>odel</a:t>
            </a:r>
            <a:r>
              <a:rPr lang="ja-JP" altLang="en-US" dirty="0" smtClean="0"/>
              <a:t>が良いと思います。</a:t>
            </a:r>
            <a:endParaRPr lang="en-US" altLang="ja-JP" dirty="0" smtClean="0"/>
          </a:p>
        </p:txBody>
      </p:sp>
      <p:sp>
        <p:nvSpPr>
          <p:cNvPr id="9" name="テキスト ボックス 8"/>
          <p:cNvSpPr txBox="1"/>
          <p:nvPr/>
        </p:nvSpPr>
        <p:spPr>
          <a:xfrm>
            <a:off x="127000" y="3124200"/>
            <a:ext cx="11906914" cy="646331"/>
          </a:xfrm>
          <a:prstGeom prst="rect">
            <a:avLst/>
          </a:prstGeom>
          <a:noFill/>
        </p:spPr>
        <p:txBody>
          <a:bodyPr wrap="none" rtlCol="0">
            <a:spAutoFit/>
          </a:bodyPr>
          <a:lstStyle/>
          <a:p>
            <a:r>
              <a:rPr lang="ja-JP" altLang="en-US" dirty="0" smtClean="0"/>
              <a:t>じゃあ、この</a:t>
            </a:r>
            <a:r>
              <a:rPr lang="en-US" altLang="ja-JP" dirty="0" err="1" smtClean="0"/>
              <a:t>ProcessModel</a:t>
            </a:r>
            <a:r>
              <a:rPr lang="ja-JP" altLang="en-US" dirty="0" smtClean="0"/>
              <a:t>使えばよいのかと言えば、そうではありません。この</a:t>
            </a:r>
            <a:r>
              <a:rPr lang="en-US" altLang="ja-JP" dirty="0" smtClean="0"/>
              <a:t>model</a:t>
            </a:r>
            <a:r>
              <a:rPr lang="ja-JP" altLang="en-US" dirty="0" smtClean="0"/>
              <a:t>最大の弱点が仕様変更に柔軟に対応</a:t>
            </a:r>
            <a:endParaRPr lang="en-US" altLang="ja-JP" dirty="0" smtClean="0"/>
          </a:p>
          <a:p>
            <a:r>
              <a:rPr kumimoji="1" lang="ja-JP" altLang="en-US" dirty="0" smtClean="0"/>
              <a:t>できず、</a:t>
            </a:r>
            <a:r>
              <a:rPr lang="ja-JP" altLang="en-US" dirty="0" smtClean="0"/>
              <a:t>完成間際までどのような</a:t>
            </a:r>
            <a:r>
              <a:rPr lang="en-US" altLang="ja-JP" dirty="0" smtClean="0"/>
              <a:t>software</a:t>
            </a:r>
            <a:r>
              <a:rPr lang="ja-JP" altLang="en-US" dirty="0" smtClean="0"/>
              <a:t>になっているかわからないと言う点です。</a:t>
            </a:r>
            <a:endParaRPr kumimoji="1" lang="ja-JP" altLang="en-US" dirty="0"/>
          </a:p>
        </p:txBody>
      </p:sp>
      <p:sp>
        <p:nvSpPr>
          <p:cNvPr id="10" name="テキスト ボックス 9"/>
          <p:cNvSpPr txBox="1"/>
          <p:nvPr/>
        </p:nvSpPr>
        <p:spPr>
          <a:xfrm>
            <a:off x="266700" y="4508500"/>
            <a:ext cx="11607216" cy="1200329"/>
          </a:xfrm>
          <a:prstGeom prst="rect">
            <a:avLst/>
          </a:prstGeom>
          <a:noFill/>
        </p:spPr>
        <p:txBody>
          <a:bodyPr wrap="none" rtlCol="0">
            <a:spAutoFit/>
          </a:bodyPr>
          <a:lstStyle/>
          <a:p>
            <a:r>
              <a:rPr kumimoji="1" lang="ja-JP" altLang="en-US" dirty="0" smtClean="0"/>
              <a:t>もし、仕様変更があった場合、納期延長は確定です。期間が伸ばせないのであれば</a:t>
            </a:r>
            <a:r>
              <a:rPr kumimoji="0" lang="en-US" altLang="ja-JP" dirty="0" smtClean="0">
                <a:solidFill>
                  <a:srgbClr val="212121"/>
                </a:solidFill>
                <a:latin typeface="+mj-ea"/>
                <a:ea typeface="+mj-ea"/>
              </a:rPr>
              <a:t>D</a:t>
            </a:r>
            <a:r>
              <a:rPr kumimoji="0" lang="ja-JP" altLang="ja-JP" dirty="0" smtClean="0">
                <a:solidFill>
                  <a:srgbClr val="212121"/>
                </a:solidFill>
                <a:latin typeface="+mj-ea"/>
                <a:ea typeface="+mj-ea"/>
              </a:rPr>
              <a:t>eath</a:t>
            </a:r>
            <a:r>
              <a:rPr kumimoji="0" lang="en-US" altLang="ja-JP" dirty="0" smtClean="0">
                <a:solidFill>
                  <a:srgbClr val="212121"/>
                </a:solidFill>
                <a:latin typeface="+mj-ea"/>
                <a:ea typeface="+mj-ea"/>
              </a:rPr>
              <a:t>M</a:t>
            </a:r>
            <a:r>
              <a:rPr kumimoji="1" lang="en-US" altLang="ja-JP" dirty="0" smtClean="0">
                <a:latin typeface="+mj-ea"/>
                <a:ea typeface="+mj-ea"/>
              </a:rPr>
              <a:t>arch</a:t>
            </a:r>
            <a:r>
              <a:rPr kumimoji="1" lang="ja-JP" altLang="en-US" dirty="0" smtClean="0">
                <a:latin typeface="+mj-ea"/>
                <a:ea typeface="+mj-ea"/>
              </a:rPr>
              <a:t>かもしれませんね</a:t>
            </a:r>
            <a:endParaRPr kumimoji="1" lang="en-US" altLang="ja-JP" dirty="0" smtClean="0">
              <a:latin typeface="+mj-ea"/>
              <a:ea typeface="+mj-ea"/>
            </a:endParaRPr>
          </a:p>
          <a:p>
            <a:r>
              <a:rPr lang="ja-JP" altLang="en-US" dirty="0" smtClean="0"/>
              <a:t>また、</a:t>
            </a:r>
            <a:r>
              <a:rPr lang="ja-JP" altLang="en-US" dirty="0" smtClean="0">
                <a:solidFill>
                  <a:srgbClr val="FF0000"/>
                </a:solidFill>
              </a:rPr>
              <a:t>運用時、人員に無駄が生じる可能性が出てきます。たとえば、要求定義している段階の時、</a:t>
            </a:r>
            <a:r>
              <a:rPr lang="en-US" altLang="ja-JP" dirty="0" smtClean="0">
                <a:solidFill>
                  <a:srgbClr val="FF0000"/>
                </a:solidFill>
              </a:rPr>
              <a:t>programmer</a:t>
            </a:r>
            <a:r>
              <a:rPr lang="ja-JP" altLang="en-US" dirty="0" smtClean="0">
                <a:solidFill>
                  <a:srgbClr val="FF0000"/>
                </a:solidFill>
              </a:rPr>
              <a:t>は仕事が</a:t>
            </a:r>
            <a:endParaRPr lang="en-US" altLang="ja-JP" dirty="0" smtClean="0">
              <a:solidFill>
                <a:srgbClr val="FF0000"/>
              </a:solidFill>
            </a:endParaRPr>
          </a:p>
          <a:p>
            <a:r>
              <a:rPr kumimoji="1" lang="ja-JP" altLang="en-US" dirty="0" smtClean="0">
                <a:solidFill>
                  <a:srgbClr val="FF0000"/>
                </a:solidFill>
              </a:rPr>
              <a:t>無い。また、</a:t>
            </a:r>
            <a:r>
              <a:rPr kumimoji="1" lang="en-US" altLang="ja-JP" dirty="0" smtClean="0">
                <a:solidFill>
                  <a:srgbClr val="FF0000"/>
                </a:solidFill>
              </a:rPr>
              <a:t>program</a:t>
            </a:r>
            <a:r>
              <a:rPr kumimoji="1" lang="ja-JP" altLang="en-US" dirty="0" smtClean="0">
                <a:solidFill>
                  <a:srgbClr val="FF0000"/>
                </a:solidFill>
              </a:rPr>
              <a:t>している時は、要求定義にしていた人がすることがなくなります。</a:t>
            </a:r>
            <a:endParaRPr kumimoji="1" lang="en-US" altLang="ja-JP" dirty="0" smtClean="0">
              <a:solidFill>
                <a:srgbClr val="FF0000"/>
              </a:solidFill>
            </a:endParaRPr>
          </a:p>
          <a:p>
            <a:r>
              <a:rPr lang="ja-JP" altLang="en-US" dirty="0"/>
              <a:t>複数</a:t>
            </a:r>
            <a:r>
              <a:rPr lang="ja-JP" altLang="en-US" dirty="0" smtClean="0"/>
              <a:t>の</a:t>
            </a:r>
            <a:r>
              <a:rPr lang="en-US" altLang="ja-JP" dirty="0" smtClean="0"/>
              <a:t>project</a:t>
            </a:r>
            <a:r>
              <a:rPr lang="ja-JP" altLang="en-US" dirty="0" smtClean="0"/>
              <a:t>を掛け持ちしてるならそのような事はないと思いますが、</a:t>
            </a:r>
            <a:r>
              <a:rPr lang="en-US" altLang="ja-JP" dirty="0" smtClean="0"/>
              <a:t>1project</a:t>
            </a:r>
            <a:r>
              <a:rPr lang="ja-JP" altLang="en-US" dirty="0" smtClean="0"/>
              <a:t>な</a:t>
            </a:r>
            <a:r>
              <a:rPr lang="ja-JP" altLang="en-US" dirty="0"/>
              <a:t>ら</a:t>
            </a:r>
            <a:r>
              <a:rPr lang="ja-JP" altLang="en-US" dirty="0" smtClean="0"/>
              <a:t>無駄が生じます。</a:t>
            </a:r>
            <a:endParaRPr lang="en-US" altLang="ja-JP" dirty="0" smtClean="0"/>
          </a:p>
        </p:txBody>
      </p:sp>
      <p:sp>
        <p:nvSpPr>
          <p:cNvPr id="14" name="Rectangle 4"/>
          <p:cNvSpPr>
            <a:spLocks noChangeArrowheads="1"/>
          </p:cNvSpPr>
          <p:nvPr/>
        </p:nvSpPr>
        <p:spPr bwMode="auto">
          <a:xfrm>
            <a:off x="0" y="136267"/>
            <a:ext cx="3526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smtClean="0">
                <a:ln>
                  <a:noFill/>
                </a:ln>
                <a:solidFill>
                  <a:schemeClr val="tx1"/>
                </a:solidFill>
                <a:effectLst/>
              </a:rPr>
              <a:t> </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4089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54660" y="1402879"/>
            <a:ext cx="1244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要求</a:t>
            </a:r>
            <a:r>
              <a:rPr kumimoji="1" lang="en-US" altLang="ja-JP" dirty="0" smtClean="0"/>
              <a:t>/</a:t>
            </a:r>
            <a:r>
              <a:rPr kumimoji="1" lang="ja-JP" altLang="en-US" dirty="0" smtClean="0"/>
              <a:t>定義</a:t>
            </a:r>
          </a:p>
        </p:txBody>
      </p:sp>
      <p:sp>
        <p:nvSpPr>
          <p:cNvPr id="6" name="正方形/長方形 5"/>
          <p:cNvSpPr/>
          <p:nvPr/>
        </p:nvSpPr>
        <p:spPr>
          <a:xfrm>
            <a:off x="1499260" y="1919114"/>
            <a:ext cx="112964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外部設計</a:t>
            </a:r>
          </a:p>
        </p:txBody>
      </p:sp>
      <p:sp>
        <p:nvSpPr>
          <p:cNvPr id="7" name="正方形/長方形 6"/>
          <p:cNvSpPr/>
          <p:nvPr/>
        </p:nvSpPr>
        <p:spPr>
          <a:xfrm>
            <a:off x="2628900" y="2422649"/>
            <a:ext cx="11811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内部設計</a:t>
            </a:r>
          </a:p>
        </p:txBody>
      </p:sp>
      <p:sp>
        <p:nvSpPr>
          <p:cNvPr id="8" name="正方形/長方形 7"/>
          <p:cNvSpPr/>
          <p:nvPr/>
        </p:nvSpPr>
        <p:spPr>
          <a:xfrm>
            <a:off x="3810000" y="2926184"/>
            <a:ext cx="14605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program</a:t>
            </a:r>
            <a:r>
              <a:rPr kumimoji="1" lang="ja-JP" altLang="en-US" dirty="0" smtClean="0"/>
              <a:t>設計</a:t>
            </a:r>
          </a:p>
        </p:txBody>
      </p:sp>
      <p:sp>
        <p:nvSpPr>
          <p:cNvPr id="9" name="正方形/長方形 8"/>
          <p:cNvSpPr/>
          <p:nvPr/>
        </p:nvSpPr>
        <p:spPr>
          <a:xfrm>
            <a:off x="5270500" y="3417019"/>
            <a:ext cx="990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program</a:t>
            </a:r>
            <a:endParaRPr kumimoji="1" lang="ja-JP" altLang="en-US" dirty="0" smtClean="0"/>
          </a:p>
        </p:txBody>
      </p:sp>
      <p:sp>
        <p:nvSpPr>
          <p:cNvPr id="10" name="正方形/長方形 9"/>
          <p:cNvSpPr/>
          <p:nvPr/>
        </p:nvSpPr>
        <p:spPr>
          <a:xfrm>
            <a:off x="6261100" y="3907854"/>
            <a:ext cx="10160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test</a:t>
            </a:r>
            <a:endParaRPr kumimoji="1" lang="ja-JP" altLang="en-US" dirty="0" smtClean="0"/>
          </a:p>
        </p:txBody>
      </p:sp>
      <p:sp>
        <p:nvSpPr>
          <p:cNvPr id="11" name="右矢印 10"/>
          <p:cNvSpPr/>
          <p:nvPr/>
        </p:nvSpPr>
        <p:spPr>
          <a:xfrm>
            <a:off x="254660" y="843248"/>
            <a:ext cx="11937340" cy="598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時間の経過</a:t>
            </a:r>
          </a:p>
        </p:txBody>
      </p:sp>
      <p:sp>
        <p:nvSpPr>
          <p:cNvPr id="23" name="正方形/長方形 22"/>
          <p:cNvSpPr/>
          <p:nvPr/>
        </p:nvSpPr>
        <p:spPr>
          <a:xfrm>
            <a:off x="3429660" y="1916063"/>
            <a:ext cx="1244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要求</a:t>
            </a:r>
            <a:r>
              <a:rPr kumimoji="1" lang="en-US" altLang="ja-JP" dirty="0" smtClean="0"/>
              <a:t>/</a:t>
            </a:r>
            <a:r>
              <a:rPr kumimoji="1" lang="ja-JP" altLang="en-US" dirty="0" smtClean="0"/>
              <a:t>定義</a:t>
            </a:r>
          </a:p>
        </p:txBody>
      </p:sp>
      <p:sp>
        <p:nvSpPr>
          <p:cNvPr id="24" name="正方形/長方形 23"/>
          <p:cNvSpPr/>
          <p:nvPr/>
        </p:nvSpPr>
        <p:spPr>
          <a:xfrm>
            <a:off x="4674260" y="2432298"/>
            <a:ext cx="112964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外部設計</a:t>
            </a:r>
          </a:p>
        </p:txBody>
      </p:sp>
      <p:sp>
        <p:nvSpPr>
          <p:cNvPr id="25" name="正方形/長方形 24"/>
          <p:cNvSpPr/>
          <p:nvPr/>
        </p:nvSpPr>
        <p:spPr>
          <a:xfrm>
            <a:off x="5803900" y="2935833"/>
            <a:ext cx="11811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内部設計</a:t>
            </a:r>
          </a:p>
        </p:txBody>
      </p:sp>
      <p:sp>
        <p:nvSpPr>
          <p:cNvPr id="26" name="正方形/長方形 25"/>
          <p:cNvSpPr/>
          <p:nvPr/>
        </p:nvSpPr>
        <p:spPr>
          <a:xfrm>
            <a:off x="6985000" y="3439368"/>
            <a:ext cx="14605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program</a:t>
            </a:r>
            <a:r>
              <a:rPr kumimoji="1" lang="ja-JP" altLang="en-US" dirty="0" smtClean="0"/>
              <a:t>設計</a:t>
            </a:r>
          </a:p>
        </p:txBody>
      </p:sp>
      <p:sp>
        <p:nvSpPr>
          <p:cNvPr id="27" name="正方形/長方形 26"/>
          <p:cNvSpPr/>
          <p:nvPr/>
        </p:nvSpPr>
        <p:spPr>
          <a:xfrm>
            <a:off x="8445500" y="3930203"/>
            <a:ext cx="990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program</a:t>
            </a:r>
            <a:endParaRPr kumimoji="1" lang="ja-JP" altLang="en-US" dirty="0" smtClean="0"/>
          </a:p>
        </p:txBody>
      </p:sp>
      <p:sp>
        <p:nvSpPr>
          <p:cNvPr id="28" name="正方形/長方形 27"/>
          <p:cNvSpPr/>
          <p:nvPr/>
        </p:nvSpPr>
        <p:spPr>
          <a:xfrm>
            <a:off x="9436100" y="4421038"/>
            <a:ext cx="10160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test</a:t>
            </a:r>
            <a:endParaRPr kumimoji="1" lang="ja-JP" altLang="en-US" dirty="0" smtClean="0"/>
          </a:p>
        </p:txBody>
      </p:sp>
      <p:sp>
        <p:nvSpPr>
          <p:cNvPr id="34" name="正方形/長方形 33"/>
          <p:cNvSpPr/>
          <p:nvPr/>
        </p:nvSpPr>
        <p:spPr>
          <a:xfrm>
            <a:off x="6388760" y="2432298"/>
            <a:ext cx="1244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要求</a:t>
            </a:r>
            <a:r>
              <a:rPr kumimoji="1" lang="en-US" altLang="ja-JP" dirty="0" smtClean="0"/>
              <a:t>/</a:t>
            </a:r>
            <a:r>
              <a:rPr kumimoji="1" lang="ja-JP" altLang="en-US" dirty="0" smtClean="0"/>
              <a:t>定義</a:t>
            </a:r>
          </a:p>
        </p:txBody>
      </p:sp>
      <p:sp>
        <p:nvSpPr>
          <p:cNvPr id="35" name="正方形/長方形 34"/>
          <p:cNvSpPr/>
          <p:nvPr/>
        </p:nvSpPr>
        <p:spPr>
          <a:xfrm>
            <a:off x="7633360" y="2948533"/>
            <a:ext cx="112964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外部設計</a:t>
            </a:r>
          </a:p>
        </p:txBody>
      </p:sp>
      <p:sp>
        <p:nvSpPr>
          <p:cNvPr id="36" name="正方形/長方形 35"/>
          <p:cNvSpPr/>
          <p:nvPr/>
        </p:nvSpPr>
        <p:spPr>
          <a:xfrm>
            <a:off x="8763000" y="3452068"/>
            <a:ext cx="11811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内部設計</a:t>
            </a:r>
          </a:p>
        </p:txBody>
      </p:sp>
      <p:sp>
        <p:nvSpPr>
          <p:cNvPr id="37" name="正方形/長方形 36"/>
          <p:cNvSpPr/>
          <p:nvPr/>
        </p:nvSpPr>
        <p:spPr>
          <a:xfrm>
            <a:off x="9944100" y="3955603"/>
            <a:ext cx="14605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program</a:t>
            </a:r>
            <a:r>
              <a:rPr kumimoji="1" lang="ja-JP" altLang="en-US" dirty="0" smtClean="0"/>
              <a:t>設計</a:t>
            </a:r>
          </a:p>
        </p:txBody>
      </p:sp>
      <p:sp>
        <p:nvSpPr>
          <p:cNvPr id="38" name="正方形/長方形 37"/>
          <p:cNvSpPr/>
          <p:nvPr/>
        </p:nvSpPr>
        <p:spPr>
          <a:xfrm>
            <a:off x="11201400" y="4460576"/>
            <a:ext cx="9906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program</a:t>
            </a:r>
            <a:endParaRPr kumimoji="1" lang="ja-JP" altLang="en-US" dirty="0" smtClean="0"/>
          </a:p>
        </p:txBody>
      </p:sp>
      <p:cxnSp>
        <p:nvCxnSpPr>
          <p:cNvPr id="43" name="直線矢印コネクタ 42"/>
          <p:cNvCxnSpPr/>
          <p:nvPr/>
        </p:nvCxnSpPr>
        <p:spPr>
          <a:xfrm>
            <a:off x="965200" y="1549400"/>
            <a:ext cx="6019800" cy="2679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4007510" y="2040483"/>
            <a:ext cx="6019800" cy="2679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6985000" y="2638549"/>
            <a:ext cx="4876800" cy="22060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54660" y="177800"/>
            <a:ext cx="8357865" cy="369332"/>
          </a:xfrm>
          <a:prstGeom prst="rect">
            <a:avLst/>
          </a:prstGeom>
          <a:noFill/>
        </p:spPr>
        <p:txBody>
          <a:bodyPr wrap="none" rtlCol="0">
            <a:spAutoFit/>
          </a:bodyPr>
          <a:lstStyle/>
          <a:p>
            <a:r>
              <a:rPr kumimoji="1" lang="ja-JP" altLang="en-US" dirty="0" smtClean="0"/>
              <a:t>・このような感じで複数の</a:t>
            </a:r>
            <a:r>
              <a:rPr kumimoji="1" lang="en-US" altLang="ja-JP" dirty="0" smtClean="0"/>
              <a:t>project</a:t>
            </a:r>
            <a:r>
              <a:rPr kumimoji="1" lang="ja-JP" altLang="en-US" dirty="0" smtClean="0"/>
              <a:t>を掛け持ちする。</a:t>
            </a:r>
            <a:r>
              <a:rPr lang="ja-JP" altLang="en-US" dirty="0" smtClean="0"/>
              <a:t>これな</a:t>
            </a:r>
            <a:r>
              <a:rPr lang="ja-JP" altLang="en-US" dirty="0"/>
              <a:t>ら</a:t>
            </a:r>
            <a:r>
              <a:rPr lang="ja-JP" altLang="en-US" dirty="0" smtClean="0"/>
              <a:t>人為に無駄が生じずらいが</a:t>
            </a:r>
            <a:endParaRPr kumimoji="1" lang="ja-JP" altLang="en-US" dirty="0"/>
          </a:p>
        </p:txBody>
      </p:sp>
      <p:sp>
        <p:nvSpPr>
          <p:cNvPr id="49" name="テキスト ボックス 48"/>
          <p:cNvSpPr txBox="1"/>
          <p:nvPr/>
        </p:nvSpPr>
        <p:spPr>
          <a:xfrm>
            <a:off x="101655" y="4866188"/>
            <a:ext cx="8661345" cy="369332"/>
          </a:xfrm>
          <a:prstGeom prst="rect">
            <a:avLst/>
          </a:prstGeom>
          <a:noFill/>
        </p:spPr>
        <p:txBody>
          <a:bodyPr wrap="none" rtlCol="0">
            <a:spAutoFit/>
          </a:bodyPr>
          <a:lstStyle/>
          <a:p>
            <a:r>
              <a:rPr kumimoji="1" lang="ja-JP" altLang="en-US" dirty="0" smtClean="0"/>
              <a:t>この場合、どこかで事故が発生しても、次の仕事があるので</a:t>
            </a:r>
            <a:r>
              <a:rPr lang="ja-JP" altLang="en-US" dirty="0" smtClean="0"/>
              <a:t>納期延長はできないですね。</a:t>
            </a:r>
            <a:endParaRPr kumimoji="1" lang="ja-JP" altLang="en-US" dirty="0"/>
          </a:p>
        </p:txBody>
      </p:sp>
      <p:sp>
        <p:nvSpPr>
          <p:cNvPr id="50" name="テキスト ボックス 49"/>
          <p:cNvSpPr txBox="1"/>
          <p:nvPr/>
        </p:nvSpPr>
        <p:spPr>
          <a:xfrm>
            <a:off x="255382" y="5379372"/>
            <a:ext cx="8554906" cy="1200329"/>
          </a:xfrm>
          <a:prstGeom prst="rect">
            <a:avLst/>
          </a:prstGeom>
          <a:noFill/>
        </p:spPr>
        <p:txBody>
          <a:bodyPr wrap="none" rtlCol="0">
            <a:spAutoFit/>
          </a:bodyPr>
          <a:lstStyle/>
          <a:p>
            <a:r>
              <a:rPr lang="ja-JP" altLang="en-US" dirty="0" smtClean="0"/>
              <a:t>それ以外の</a:t>
            </a:r>
            <a:r>
              <a:rPr lang="en-US" altLang="ja-JP" dirty="0" smtClean="0"/>
              <a:t>risk</a:t>
            </a:r>
            <a:r>
              <a:rPr lang="ja-JP" altLang="en-US" dirty="0" smtClean="0"/>
              <a:t>として</a:t>
            </a:r>
            <a:endParaRPr lang="en-US" altLang="ja-JP" dirty="0" smtClean="0"/>
          </a:p>
          <a:p>
            <a:r>
              <a:rPr lang="ja-JP" altLang="en-US" dirty="0" smtClean="0"/>
              <a:t>・１つの</a:t>
            </a:r>
            <a:r>
              <a:rPr lang="en-US" altLang="ja-JP" dirty="0" smtClean="0"/>
              <a:t>project</a:t>
            </a:r>
            <a:r>
              <a:rPr lang="ja-JP" altLang="en-US" dirty="0" smtClean="0"/>
              <a:t>だと、人員に無駄が生じる　→</a:t>
            </a:r>
            <a:r>
              <a:rPr lang="ja-JP" altLang="en-US" smtClean="0"/>
              <a:t>　開発</a:t>
            </a:r>
            <a:r>
              <a:rPr lang="en-US" altLang="ja-JP"/>
              <a:t>Ross</a:t>
            </a:r>
            <a:r>
              <a:rPr lang="ja-JP" altLang="en-US" smtClean="0"/>
              <a:t>が</a:t>
            </a:r>
            <a:r>
              <a:rPr lang="ja-JP" altLang="en-US" dirty="0" smtClean="0"/>
              <a:t>ある</a:t>
            </a:r>
            <a:endParaRPr lang="en-US" altLang="ja-JP" dirty="0" smtClean="0"/>
          </a:p>
          <a:p>
            <a:r>
              <a:rPr kumimoji="1" lang="ja-JP" altLang="en-US" dirty="0" smtClean="0"/>
              <a:t>・</a:t>
            </a:r>
            <a:r>
              <a:rPr lang="en-US" altLang="ja-JP" dirty="0"/>
              <a:t>T</a:t>
            </a:r>
            <a:r>
              <a:rPr kumimoji="1" lang="en-US" altLang="ja-JP" dirty="0" smtClean="0"/>
              <a:t>est</a:t>
            </a:r>
            <a:r>
              <a:rPr kumimoji="1" lang="ja-JP" altLang="en-US" dirty="0" smtClean="0"/>
              <a:t>まで、実物が触れれない　　　　　　　  →</a:t>
            </a:r>
            <a:r>
              <a:rPr lang="ja-JP" altLang="en-US" dirty="0" smtClean="0"/>
              <a:t>　要求と実物の違いが最後までわからない</a:t>
            </a:r>
            <a:endParaRPr lang="en-US" altLang="ja-JP" dirty="0" smtClean="0"/>
          </a:p>
          <a:p>
            <a:endParaRPr lang="en-US" altLang="ja-JP" dirty="0" smtClean="0"/>
          </a:p>
        </p:txBody>
      </p:sp>
    </p:spTree>
    <p:extLst>
      <p:ext uri="{BB962C8B-B14F-4D97-AF65-F5344CB8AC3E}">
        <p14:creationId xmlns:p14="http://schemas.microsoft.com/office/powerpoint/2010/main" val="3475018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8900" y="0"/>
            <a:ext cx="11876585" cy="1200329"/>
          </a:xfrm>
          <a:prstGeom prst="rect">
            <a:avLst/>
          </a:prstGeom>
          <a:noFill/>
        </p:spPr>
        <p:txBody>
          <a:bodyPr wrap="none" rtlCol="0">
            <a:spAutoFit/>
          </a:bodyPr>
          <a:lstStyle/>
          <a:p>
            <a:r>
              <a:rPr kumimoji="1" lang="ja-JP" altLang="en-US" smtClean="0"/>
              <a:t>・</a:t>
            </a:r>
            <a:r>
              <a:rPr lang="en-US" altLang="ja-JP" smtClean="0"/>
              <a:t>P</a:t>
            </a:r>
            <a:r>
              <a:rPr kumimoji="1" lang="en-US" altLang="ja-JP" smtClean="0"/>
              <a:t>rotoTypeModel</a:t>
            </a:r>
            <a:r>
              <a:rPr lang="ja-JP" altLang="en-US" smtClean="0"/>
              <a:t>の「</a:t>
            </a:r>
            <a:r>
              <a:rPr lang="en-US" altLang="ja-JP" smtClean="0"/>
              <a:t>AgileModel</a:t>
            </a:r>
            <a:r>
              <a:rPr lang="ja-JP" altLang="en-US" smtClean="0"/>
              <a:t>」</a:t>
            </a:r>
            <a:endParaRPr lang="en-US" altLang="ja-JP" smtClean="0"/>
          </a:p>
          <a:p>
            <a:r>
              <a:rPr kumimoji="1" lang="en-US" altLang="ja-JP"/>
              <a:t> </a:t>
            </a:r>
            <a:r>
              <a:rPr kumimoji="1" lang="en-US" altLang="ja-JP" smtClean="0"/>
              <a:t> </a:t>
            </a:r>
            <a:r>
              <a:rPr lang="en-US" altLang="ja-JP" smtClean="0"/>
              <a:t>ProtoType</a:t>
            </a:r>
            <a:r>
              <a:rPr lang="ja-JP" altLang="en-US" smtClean="0"/>
              <a:t>とは、試作品の意味です。いきなり完成を見せるのではなく試作品を見せながら仕様を更新し完成に高めていく</a:t>
            </a:r>
            <a:endParaRPr lang="en-US" altLang="ja-JP" smtClean="0"/>
          </a:p>
          <a:p>
            <a:r>
              <a:rPr kumimoji="1" lang="ja-JP" altLang="en-US"/>
              <a:t>方法</a:t>
            </a:r>
            <a:r>
              <a:rPr kumimoji="1" lang="ja-JP" altLang="en-US" smtClean="0"/>
              <a:t>です。この</a:t>
            </a:r>
            <a:r>
              <a:rPr kumimoji="1" lang="en-US" altLang="ja-JP" smtClean="0"/>
              <a:t>model</a:t>
            </a:r>
            <a:r>
              <a:rPr kumimoji="1" lang="ja-JP" altLang="en-US" smtClean="0"/>
              <a:t>は様々な</a:t>
            </a:r>
            <a:r>
              <a:rPr kumimoji="1" lang="en-US" altLang="ja-JP" smtClean="0"/>
              <a:t>type</a:t>
            </a:r>
            <a:r>
              <a:rPr kumimoji="1" lang="ja-JP" altLang="en-US" smtClean="0"/>
              <a:t>がありますが、田中先生は</a:t>
            </a:r>
            <a:r>
              <a:rPr lang="en-US" altLang="ja-JP" smtClean="0"/>
              <a:t> AgileModel</a:t>
            </a:r>
            <a:r>
              <a:rPr lang="ja-JP" altLang="en-US" smtClean="0"/>
              <a:t>推奨してますのでこれで説明します。</a:t>
            </a:r>
            <a:endParaRPr kumimoji="1" lang="en-US" altLang="ja-JP" dirty="0" smtClean="0"/>
          </a:p>
          <a:p>
            <a:r>
              <a:rPr lang="ja-JP" altLang="en-US" dirty="0"/>
              <a:t>　</a:t>
            </a:r>
            <a:endParaRPr kumimoji="1" lang="ja-JP" altLang="en-US" dirty="0"/>
          </a:p>
        </p:txBody>
      </p:sp>
      <p:grpSp>
        <p:nvGrpSpPr>
          <p:cNvPr id="12" name="グループ化 11"/>
          <p:cNvGrpSpPr/>
          <p:nvPr/>
        </p:nvGrpSpPr>
        <p:grpSpPr>
          <a:xfrm>
            <a:off x="1587500" y="2198646"/>
            <a:ext cx="2413000" cy="3225800"/>
            <a:chOff x="2921000" y="2298700"/>
            <a:chExt cx="2413000" cy="3225800"/>
          </a:xfrm>
        </p:grpSpPr>
        <p:sp>
          <p:nvSpPr>
            <p:cNvPr id="11" name="角丸四角形 10"/>
            <p:cNvSpPr/>
            <p:nvPr/>
          </p:nvSpPr>
          <p:spPr>
            <a:xfrm>
              <a:off x="2921000" y="2298700"/>
              <a:ext cx="2413000" cy="322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 name="正方形/長方形 1"/>
            <p:cNvSpPr/>
            <p:nvPr/>
          </p:nvSpPr>
          <p:spPr>
            <a:xfrm>
              <a:off x="3136900" y="2705100"/>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要求分析</a:t>
              </a:r>
              <a:r>
                <a:rPr lang="ja-JP" altLang="en-US" smtClean="0"/>
                <a:t>・定義</a:t>
              </a:r>
              <a:endParaRPr kumimoji="1" lang="en-US" altLang="ja-JP" smtClean="0"/>
            </a:p>
          </p:txBody>
        </p:sp>
        <p:sp>
          <p:nvSpPr>
            <p:cNvPr id="5" name="正方形/長方形 4"/>
            <p:cNvSpPr/>
            <p:nvPr/>
          </p:nvSpPr>
          <p:spPr>
            <a:xfrm>
              <a:off x="3136900" y="3413125"/>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設計</a:t>
              </a:r>
              <a:endParaRPr kumimoji="1" lang="en-US" altLang="ja-JP" smtClean="0"/>
            </a:p>
          </p:txBody>
        </p:sp>
        <p:sp>
          <p:nvSpPr>
            <p:cNvPr id="6" name="正方形/長方形 5"/>
            <p:cNvSpPr/>
            <p:nvPr/>
          </p:nvSpPr>
          <p:spPr>
            <a:xfrm>
              <a:off x="3136900" y="4108450"/>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実装</a:t>
              </a:r>
              <a:endParaRPr kumimoji="1" lang="en-US" altLang="ja-JP" smtClean="0"/>
            </a:p>
          </p:txBody>
        </p:sp>
        <p:sp>
          <p:nvSpPr>
            <p:cNvPr id="7" name="正方形/長方形 6"/>
            <p:cNvSpPr/>
            <p:nvPr/>
          </p:nvSpPr>
          <p:spPr>
            <a:xfrm>
              <a:off x="3136900" y="4870450"/>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Test</a:t>
              </a:r>
              <a:endParaRPr kumimoji="1" lang="en-US" altLang="ja-JP" smtClean="0"/>
            </a:p>
          </p:txBody>
        </p:sp>
        <p:sp>
          <p:nvSpPr>
            <p:cNvPr id="8" name="下矢印 7"/>
            <p:cNvSpPr/>
            <p:nvPr/>
          </p:nvSpPr>
          <p:spPr>
            <a:xfrm>
              <a:off x="3987800" y="3187700"/>
              <a:ext cx="254000" cy="165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9" name="下矢印 8"/>
            <p:cNvSpPr/>
            <p:nvPr/>
          </p:nvSpPr>
          <p:spPr>
            <a:xfrm>
              <a:off x="4000500" y="3921125"/>
              <a:ext cx="254000" cy="165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0" name="下矢印 9"/>
            <p:cNvSpPr/>
            <p:nvPr/>
          </p:nvSpPr>
          <p:spPr>
            <a:xfrm>
              <a:off x="3987800" y="4616450"/>
              <a:ext cx="254000" cy="165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grpSp>
      <p:grpSp>
        <p:nvGrpSpPr>
          <p:cNvPr id="13" name="グループ化 12"/>
          <p:cNvGrpSpPr/>
          <p:nvPr/>
        </p:nvGrpSpPr>
        <p:grpSpPr>
          <a:xfrm>
            <a:off x="5415508" y="2198646"/>
            <a:ext cx="2413000" cy="3225800"/>
            <a:chOff x="2921000" y="2298700"/>
            <a:chExt cx="2413000" cy="3225800"/>
          </a:xfrm>
        </p:grpSpPr>
        <p:sp>
          <p:nvSpPr>
            <p:cNvPr id="14" name="角丸四角形 13"/>
            <p:cNvSpPr/>
            <p:nvPr/>
          </p:nvSpPr>
          <p:spPr>
            <a:xfrm>
              <a:off x="2921000" y="2298700"/>
              <a:ext cx="2413000" cy="322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5" name="正方形/長方形 14"/>
            <p:cNvSpPr/>
            <p:nvPr/>
          </p:nvSpPr>
          <p:spPr>
            <a:xfrm>
              <a:off x="3136900" y="2705100"/>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要求分析</a:t>
              </a:r>
              <a:r>
                <a:rPr lang="ja-JP" altLang="en-US" smtClean="0"/>
                <a:t>・定義</a:t>
              </a:r>
              <a:endParaRPr kumimoji="1" lang="en-US" altLang="ja-JP" smtClean="0"/>
            </a:p>
          </p:txBody>
        </p:sp>
        <p:sp>
          <p:nvSpPr>
            <p:cNvPr id="16" name="正方形/長方形 15"/>
            <p:cNvSpPr/>
            <p:nvPr/>
          </p:nvSpPr>
          <p:spPr>
            <a:xfrm>
              <a:off x="3136900" y="3413125"/>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設計</a:t>
              </a:r>
              <a:endParaRPr kumimoji="1" lang="en-US" altLang="ja-JP" smtClean="0"/>
            </a:p>
          </p:txBody>
        </p:sp>
        <p:sp>
          <p:nvSpPr>
            <p:cNvPr id="17" name="正方形/長方形 16"/>
            <p:cNvSpPr/>
            <p:nvPr/>
          </p:nvSpPr>
          <p:spPr>
            <a:xfrm>
              <a:off x="3136900" y="4108450"/>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実装</a:t>
              </a:r>
              <a:endParaRPr kumimoji="1" lang="en-US" altLang="ja-JP" smtClean="0"/>
            </a:p>
          </p:txBody>
        </p:sp>
        <p:sp>
          <p:nvSpPr>
            <p:cNvPr id="18" name="正方形/長方形 17"/>
            <p:cNvSpPr/>
            <p:nvPr/>
          </p:nvSpPr>
          <p:spPr>
            <a:xfrm>
              <a:off x="3136900" y="4870450"/>
              <a:ext cx="19812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Test</a:t>
              </a:r>
              <a:endParaRPr kumimoji="1" lang="en-US" altLang="ja-JP" smtClean="0"/>
            </a:p>
          </p:txBody>
        </p:sp>
        <p:sp>
          <p:nvSpPr>
            <p:cNvPr id="19" name="下矢印 18"/>
            <p:cNvSpPr/>
            <p:nvPr/>
          </p:nvSpPr>
          <p:spPr>
            <a:xfrm>
              <a:off x="3987800" y="3187700"/>
              <a:ext cx="254000" cy="165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0" name="下矢印 19"/>
            <p:cNvSpPr/>
            <p:nvPr/>
          </p:nvSpPr>
          <p:spPr>
            <a:xfrm>
              <a:off x="4000500" y="3921125"/>
              <a:ext cx="254000" cy="165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1" name="下矢印 20"/>
            <p:cNvSpPr/>
            <p:nvPr/>
          </p:nvSpPr>
          <p:spPr>
            <a:xfrm>
              <a:off x="3987800" y="4616450"/>
              <a:ext cx="254000" cy="165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grpSp>
      <p:cxnSp>
        <p:nvCxnSpPr>
          <p:cNvPr id="25" name="直線コネクタ 24"/>
          <p:cNvCxnSpPr/>
          <p:nvPr/>
        </p:nvCxnSpPr>
        <p:spPr>
          <a:xfrm>
            <a:off x="3784600" y="5043445"/>
            <a:ext cx="104775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4806950" y="2763796"/>
            <a:ext cx="0" cy="22955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4799558" y="2763796"/>
            <a:ext cx="831850" cy="15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円/楕円 29"/>
          <p:cNvSpPr/>
          <p:nvPr/>
        </p:nvSpPr>
        <p:spPr>
          <a:xfrm>
            <a:off x="4132808" y="3332121"/>
            <a:ext cx="1150392"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部品１</a:t>
            </a:r>
          </a:p>
        </p:txBody>
      </p:sp>
      <p:sp>
        <p:nvSpPr>
          <p:cNvPr id="34" name="テキスト ボックス 33"/>
          <p:cNvSpPr txBox="1"/>
          <p:nvPr/>
        </p:nvSpPr>
        <p:spPr>
          <a:xfrm>
            <a:off x="4126458" y="5037094"/>
            <a:ext cx="905184" cy="369332"/>
          </a:xfrm>
          <a:prstGeom prst="rect">
            <a:avLst/>
          </a:prstGeom>
          <a:noFill/>
        </p:spPr>
        <p:txBody>
          <a:bodyPr wrap="none" rtlCol="0">
            <a:spAutoFit/>
          </a:bodyPr>
          <a:lstStyle/>
          <a:p>
            <a:r>
              <a:rPr lang="en-US" altLang="ja-JP"/>
              <a:t>R</a:t>
            </a:r>
            <a:r>
              <a:rPr kumimoji="1" lang="en-US" altLang="ja-JP" smtClean="0"/>
              <a:t>elease</a:t>
            </a:r>
            <a:endParaRPr kumimoji="1" lang="ja-JP" altLang="en-US"/>
          </a:p>
        </p:txBody>
      </p:sp>
      <p:sp>
        <p:nvSpPr>
          <p:cNvPr id="35" name="テキスト ボックス 34"/>
          <p:cNvSpPr txBox="1"/>
          <p:nvPr/>
        </p:nvSpPr>
        <p:spPr>
          <a:xfrm>
            <a:off x="4312852" y="2308740"/>
            <a:ext cx="1036502" cy="369332"/>
          </a:xfrm>
          <a:prstGeom prst="rect">
            <a:avLst/>
          </a:prstGeom>
          <a:noFill/>
        </p:spPr>
        <p:txBody>
          <a:bodyPr wrap="none" rtlCol="0">
            <a:spAutoFit/>
          </a:bodyPr>
          <a:lstStyle/>
          <a:p>
            <a:r>
              <a:rPr kumimoji="1" lang="en-US" altLang="ja-JP" smtClean="0"/>
              <a:t>feedback</a:t>
            </a:r>
            <a:endParaRPr kumimoji="1" lang="ja-JP" altLang="en-US"/>
          </a:p>
        </p:txBody>
      </p:sp>
      <p:sp>
        <p:nvSpPr>
          <p:cNvPr id="36" name="円/楕円 35"/>
          <p:cNvSpPr/>
          <p:nvPr/>
        </p:nvSpPr>
        <p:spPr>
          <a:xfrm>
            <a:off x="3501789" y="5532396"/>
            <a:ext cx="1150392"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部品１</a:t>
            </a:r>
          </a:p>
        </p:txBody>
      </p:sp>
      <p:cxnSp>
        <p:nvCxnSpPr>
          <p:cNvPr id="38" name="直線矢印コネクタ 37"/>
          <p:cNvCxnSpPr/>
          <p:nvPr/>
        </p:nvCxnSpPr>
        <p:spPr>
          <a:xfrm flipH="1">
            <a:off x="5631408" y="6034046"/>
            <a:ext cx="9779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6609308" y="5221760"/>
            <a:ext cx="0" cy="8122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4406558" y="5544580"/>
            <a:ext cx="1150392"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部品２</a:t>
            </a:r>
          </a:p>
        </p:txBody>
      </p:sp>
      <p:sp>
        <p:nvSpPr>
          <p:cNvPr id="51" name="テキスト ボックス 50"/>
          <p:cNvSpPr txBox="1"/>
          <p:nvPr/>
        </p:nvSpPr>
        <p:spPr>
          <a:xfrm>
            <a:off x="6654541" y="5359914"/>
            <a:ext cx="905184" cy="369332"/>
          </a:xfrm>
          <a:prstGeom prst="rect">
            <a:avLst/>
          </a:prstGeom>
          <a:noFill/>
        </p:spPr>
        <p:txBody>
          <a:bodyPr wrap="none" rtlCol="0">
            <a:spAutoFit/>
          </a:bodyPr>
          <a:lstStyle/>
          <a:p>
            <a:r>
              <a:rPr lang="en-US" altLang="ja-JP"/>
              <a:t>R</a:t>
            </a:r>
            <a:r>
              <a:rPr kumimoji="1" lang="en-US" altLang="ja-JP" smtClean="0"/>
              <a:t>elease</a:t>
            </a:r>
            <a:endParaRPr kumimoji="1" lang="ja-JP" altLang="en-US"/>
          </a:p>
        </p:txBody>
      </p:sp>
      <p:sp>
        <p:nvSpPr>
          <p:cNvPr id="52" name="テキスト ボックス 51"/>
          <p:cNvSpPr txBox="1"/>
          <p:nvPr/>
        </p:nvSpPr>
        <p:spPr>
          <a:xfrm>
            <a:off x="4821057" y="6293364"/>
            <a:ext cx="1036502" cy="369332"/>
          </a:xfrm>
          <a:prstGeom prst="rect">
            <a:avLst/>
          </a:prstGeom>
          <a:noFill/>
        </p:spPr>
        <p:txBody>
          <a:bodyPr wrap="none" rtlCol="0">
            <a:spAutoFit/>
          </a:bodyPr>
          <a:lstStyle/>
          <a:p>
            <a:r>
              <a:rPr kumimoji="1" lang="en-US" altLang="ja-JP" smtClean="0"/>
              <a:t>feedback</a:t>
            </a:r>
            <a:endParaRPr kumimoji="1" lang="ja-JP" altLang="en-US"/>
          </a:p>
        </p:txBody>
      </p:sp>
      <p:cxnSp>
        <p:nvCxnSpPr>
          <p:cNvPr id="55" name="直線コネクタ 54"/>
          <p:cNvCxnSpPr/>
          <p:nvPr/>
        </p:nvCxnSpPr>
        <p:spPr>
          <a:xfrm flipV="1">
            <a:off x="4456446" y="6227721"/>
            <a:ext cx="0" cy="4349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endCxn id="73" idx="1"/>
          </p:cNvCxnSpPr>
          <p:nvPr/>
        </p:nvCxnSpPr>
        <p:spPr>
          <a:xfrm>
            <a:off x="4458888" y="6670634"/>
            <a:ext cx="1385593" cy="2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844481" y="6488668"/>
            <a:ext cx="551754" cy="369332"/>
          </a:xfrm>
          <a:prstGeom prst="rect">
            <a:avLst/>
          </a:prstGeom>
          <a:noFill/>
        </p:spPr>
        <p:txBody>
          <a:bodyPr wrap="none" rtlCol="0">
            <a:spAutoFit/>
          </a:bodyPr>
          <a:lstStyle/>
          <a:p>
            <a:r>
              <a:rPr kumimoji="1" lang="ja-JP" altLang="en-US" smtClean="0"/>
              <a:t>続く</a:t>
            </a:r>
            <a:endParaRPr kumimoji="1" lang="ja-JP" altLang="en-US"/>
          </a:p>
        </p:txBody>
      </p:sp>
      <p:cxnSp>
        <p:nvCxnSpPr>
          <p:cNvPr id="75" name="直線矢印コネクタ 74"/>
          <p:cNvCxnSpPr/>
          <p:nvPr/>
        </p:nvCxnSpPr>
        <p:spPr>
          <a:xfrm flipH="1">
            <a:off x="1398612" y="2220871"/>
            <a:ext cx="38100" cy="32258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7967612" y="2183801"/>
            <a:ext cx="38100" cy="32258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a:off x="194732" y="3409005"/>
            <a:ext cx="1225015" cy="800219"/>
          </a:xfrm>
          <a:prstGeom prst="rect">
            <a:avLst/>
          </a:prstGeom>
        </p:spPr>
        <p:txBody>
          <a:bodyPr wrap="none">
            <a:spAutoFit/>
          </a:bodyPr>
          <a:lstStyle/>
          <a:p>
            <a:r>
              <a:rPr lang="en-US" altLang="ja-JP" smtClean="0"/>
              <a:t>1</a:t>
            </a:r>
            <a:r>
              <a:rPr lang="ja-JP" altLang="en-US" smtClean="0"/>
              <a:t>回目反復</a:t>
            </a:r>
            <a:endParaRPr lang="en-US" altLang="ja-JP" smtClean="0"/>
          </a:p>
          <a:p>
            <a:r>
              <a:rPr lang="ja-JP" altLang="en-US" sz="1000"/>
              <a:t>ｲﾃﾚｰｼｮﾝ</a:t>
            </a:r>
            <a:endParaRPr lang="en-US" altLang="ja-JP" sz="1000" smtClean="0"/>
          </a:p>
          <a:p>
            <a:r>
              <a:rPr lang="en-US" altLang="ja-JP" smtClean="0"/>
              <a:t>iteration</a:t>
            </a:r>
            <a:endParaRPr lang="ja-JP" altLang="en-US"/>
          </a:p>
        </p:txBody>
      </p:sp>
      <p:sp>
        <p:nvSpPr>
          <p:cNvPr id="85" name="正方形/長方形 84"/>
          <p:cNvSpPr/>
          <p:nvPr/>
        </p:nvSpPr>
        <p:spPr>
          <a:xfrm>
            <a:off x="8005712" y="3409005"/>
            <a:ext cx="1317990" cy="646331"/>
          </a:xfrm>
          <a:prstGeom prst="rect">
            <a:avLst/>
          </a:prstGeom>
        </p:spPr>
        <p:txBody>
          <a:bodyPr wrap="none">
            <a:spAutoFit/>
          </a:bodyPr>
          <a:lstStyle/>
          <a:p>
            <a:r>
              <a:rPr lang="en-US" altLang="ja-JP" smtClean="0"/>
              <a:t> </a:t>
            </a:r>
            <a:r>
              <a:rPr lang="ja-JP" altLang="en-US" smtClean="0"/>
              <a:t>２回目反復</a:t>
            </a:r>
            <a:endParaRPr lang="en-US" altLang="ja-JP" smtClean="0"/>
          </a:p>
          <a:p>
            <a:r>
              <a:rPr lang="en-US" altLang="ja-JP" smtClean="0"/>
              <a:t>iteration</a:t>
            </a:r>
            <a:endParaRPr lang="ja-JP" altLang="en-US"/>
          </a:p>
        </p:txBody>
      </p:sp>
      <p:sp>
        <p:nvSpPr>
          <p:cNvPr id="86" name="テキスト ボックス 85"/>
          <p:cNvSpPr txBox="1"/>
          <p:nvPr/>
        </p:nvSpPr>
        <p:spPr>
          <a:xfrm>
            <a:off x="194732" y="1231640"/>
            <a:ext cx="6809685" cy="646331"/>
          </a:xfrm>
          <a:prstGeom prst="rect">
            <a:avLst/>
          </a:prstGeom>
          <a:noFill/>
        </p:spPr>
        <p:txBody>
          <a:bodyPr wrap="none" rtlCol="0">
            <a:spAutoFit/>
          </a:bodyPr>
          <a:lstStyle/>
          <a:p>
            <a:r>
              <a:rPr kumimoji="1" lang="ja-JP" altLang="en-US" smtClean="0"/>
              <a:t>部品単位で要求分析</a:t>
            </a:r>
            <a:r>
              <a:rPr kumimoji="1" lang="en-US" altLang="ja-JP" smtClean="0"/>
              <a:t>/</a:t>
            </a:r>
            <a:r>
              <a:rPr kumimoji="1" lang="ja-JP" altLang="en-US" smtClean="0"/>
              <a:t>定義～</a:t>
            </a:r>
            <a:r>
              <a:rPr kumimoji="1" lang="en-US" altLang="ja-JP" smtClean="0"/>
              <a:t>test</a:t>
            </a:r>
            <a:r>
              <a:rPr kumimoji="1" lang="ja-JP" altLang="en-US" smtClean="0"/>
              <a:t>までを反復して行います。</a:t>
            </a:r>
            <a:endParaRPr kumimoji="1" lang="en-US" altLang="ja-JP" smtClean="0"/>
          </a:p>
          <a:p>
            <a:r>
              <a:rPr lang="en-US" altLang="ja-JP" smtClean="0"/>
              <a:t>Release</a:t>
            </a:r>
            <a:r>
              <a:rPr lang="ja-JP" altLang="en-US" smtClean="0"/>
              <a:t>した部品を提示し</a:t>
            </a:r>
            <a:r>
              <a:rPr lang="en-US" altLang="ja-JP" smtClean="0"/>
              <a:t>feedback</a:t>
            </a:r>
            <a:r>
              <a:rPr lang="ja-JP" altLang="en-US" smtClean="0"/>
              <a:t>してもらい、新しい部品を作ります</a:t>
            </a:r>
            <a:endParaRPr kumimoji="1" lang="ja-JP" altLang="en-US"/>
          </a:p>
        </p:txBody>
      </p:sp>
      <p:sp>
        <p:nvSpPr>
          <p:cNvPr id="88" name="テキスト ボックス 87"/>
          <p:cNvSpPr txBox="1"/>
          <p:nvPr/>
        </p:nvSpPr>
        <p:spPr>
          <a:xfrm>
            <a:off x="7135972" y="5926610"/>
            <a:ext cx="5086264" cy="923330"/>
          </a:xfrm>
          <a:prstGeom prst="rect">
            <a:avLst/>
          </a:prstGeom>
          <a:noFill/>
        </p:spPr>
        <p:txBody>
          <a:bodyPr wrap="none" rtlCol="0">
            <a:spAutoFit/>
          </a:bodyPr>
          <a:lstStyle/>
          <a:p>
            <a:r>
              <a:rPr kumimoji="1" lang="ja-JP" altLang="en-US" smtClean="0"/>
              <a:t>この</a:t>
            </a:r>
            <a:r>
              <a:rPr kumimoji="1" lang="en-US" altLang="ja-JP" smtClean="0"/>
              <a:t>model</a:t>
            </a:r>
            <a:r>
              <a:rPr kumimoji="1" lang="ja-JP" altLang="en-US" smtClean="0"/>
              <a:t>だと、常に開発状況がわかる上に、</a:t>
            </a:r>
            <a:r>
              <a:rPr lang="ja-JP" altLang="en-US" smtClean="0"/>
              <a:t>部品</a:t>
            </a:r>
            <a:endParaRPr lang="en-US" altLang="ja-JP" smtClean="0"/>
          </a:p>
          <a:p>
            <a:r>
              <a:rPr lang="ja-JP" altLang="en-US" smtClean="0"/>
              <a:t>単位で</a:t>
            </a:r>
            <a:r>
              <a:rPr lang="en-US" altLang="ja-JP" smtClean="0"/>
              <a:t>Task</a:t>
            </a:r>
            <a:r>
              <a:rPr lang="ja-JP" altLang="en-US" smtClean="0"/>
              <a:t>として人員を分ける事ができるので人員</a:t>
            </a:r>
            <a:endParaRPr lang="en-US" altLang="ja-JP" smtClean="0"/>
          </a:p>
          <a:p>
            <a:r>
              <a:rPr kumimoji="1" lang="ja-JP" altLang="en-US" smtClean="0"/>
              <a:t>の無駄が生じずらくなります。</a:t>
            </a:r>
            <a:endParaRPr kumimoji="1" lang="en-US" altLang="ja-JP" smtClean="0"/>
          </a:p>
        </p:txBody>
      </p:sp>
    </p:spTree>
    <p:extLst>
      <p:ext uri="{BB962C8B-B14F-4D97-AF65-F5344CB8AC3E}">
        <p14:creationId xmlns:p14="http://schemas.microsoft.com/office/powerpoint/2010/main" val="114229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755883" cy="369332"/>
          </a:xfrm>
          <a:prstGeom prst="rect">
            <a:avLst/>
          </a:prstGeom>
          <a:noFill/>
        </p:spPr>
        <p:txBody>
          <a:bodyPr wrap="none" rtlCol="0">
            <a:spAutoFit/>
          </a:bodyPr>
          <a:lstStyle/>
          <a:p>
            <a:r>
              <a:rPr kumimoji="1" lang="ja-JP" altLang="en-US" smtClean="0"/>
              <a:t>・</a:t>
            </a:r>
            <a:r>
              <a:rPr lang="en-US" altLang="ja-JP"/>
              <a:t> </a:t>
            </a:r>
            <a:r>
              <a:rPr lang="en-US" altLang="ja-JP" smtClean="0"/>
              <a:t>AgileModel</a:t>
            </a:r>
            <a:r>
              <a:rPr lang="ja-JP" altLang="en-US" smtClean="0"/>
              <a:t>の利点と欠点</a:t>
            </a:r>
            <a:endParaRPr kumimoji="1" lang="ja-JP" altLang="en-US"/>
          </a:p>
        </p:txBody>
      </p:sp>
      <p:sp>
        <p:nvSpPr>
          <p:cNvPr id="6" name="テキスト ボックス 5"/>
          <p:cNvSpPr txBox="1"/>
          <p:nvPr/>
        </p:nvSpPr>
        <p:spPr>
          <a:xfrm>
            <a:off x="495300" y="558800"/>
            <a:ext cx="2563522" cy="1200329"/>
          </a:xfrm>
          <a:prstGeom prst="rect">
            <a:avLst/>
          </a:prstGeom>
          <a:noFill/>
          <a:ln>
            <a:solidFill>
              <a:schemeClr val="tx1"/>
            </a:solidFill>
          </a:ln>
        </p:spPr>
        <p:txBody>
          <a:bodyPr wrap="none" rtlCol="0">
            <a:spAutoFit/>
          </a:bodyPr>
          <a:lstStyle/>
          <a:p>
            <a:r>
              <a:rPr kumimoji="1" lang="ja-JP" altLang="en-US" smtClean="0"/>
              <a:t>利点</a:t>
            </a:r>
            <a:endParaRPr kumimoji="1" lang="en-US" altLang="ja-JP" smtClean="0"/>
          </a:p>
          <a:p>
            <a:r>
              <a:rPr kumimoji="1" lang="ja-JP" altLang="en-US" smtClean="0"/>
              <a:t>・常に開発状況がわかる</a:t>
            </a:r>
            <a:endParaRPr kumimoji="1" lang="en-US" altLang="ja-JP" smtClean="0"/>
          </a:p>
          <a:p>
            <a:r>
              <a:rPr lang="ja-JP" altLang="en-US" smtClean="0"/>
              <a:t>・仕様の変更が容易</a:t>
            </a:r>
            <a:endParaRPr lang="en-US" altLang="ja-JP" smtClean="0"/>
          </a:p>
          <a:p>
            <a:r>
              <a:rPr kumimoji="1" lang="ja-JP" altLang="en-US" smtClean="0"/>
              <a:t>・人員</a:t>
            </a:r>
            <a:r>
              <a:rPr kumimoji="1" lang="en-US" altLang="ja-JP" smtClean="0"/>
              <a:t>Ross</a:t>
            </a:r>
            <a:r>
              <a:rPr kumimoji="1" lang="ja-JP" altLang="en-US" smtClean="0"/>
              <a:t>が少ない</a:t>
            </a:r>
            <a:endParaRPr kumimoji="1" lang="ja-JP" altLang="en-US"/>
          </a:p>
        </p:txBody>
      </p:sp>
      <p:sp>
        <p:nvSpPr>
          <p:cNvPr id="7" name="テキスト ボックス 6"/>
          <p:cNvSpPr txBox="1"/>
          <p:nvPr/>
        </p:nvSpPr>
        <p:spPr>
          <a:xfrm>
            <a:off x="3058822" y="558800"/>
            <a:ext cx="8759770" cy="1200329"/>
          </a:xfrm>
          <a:prstGeom prst="rect">
            <a:avLst/>
          </a:prstGeom>
          <a:noFill/>
          <a:ln>
            <a:solidFill>
              <a:schemeClr val="tx1"/>
            </a:solidFill>
          </a:ln>
        </p:spPr>
        <p:txBody>
          <a:bodyPr wrap="none" rtlCol="0">
            <a:spAutoFit/>
          </a:bodyPr>
          <a:lstStyle/>
          <a:p>
            <a:r>
              <a:rPr lang="ja-JP" altLang="en-US"/>
              <a:t>欠点</a:t>
            </a:r>
            <a:endParaRPr kumimoji="1" lang="en-US" altLang="ja-JP" smtClean="0"/>
          </a:p>
          <a:p>
            <a:r>
              <a:rPr kumimoji="1" lang="ja-JP" altLang="en-US" smtClean="0"/>
              <a:t>・</a:t>
            </a:r>
            <a:r>
              <a:rPr lang="ja-JP" altLang="en-US" smtClean="0"/>
              <a:t>利用者がこちらに献身的でないと成り立たない（</a:t>
            </a:r>
            <a:r>
              <a:rPr lang="en-US" altLang="ja-JP" smtClean="0"/>
              <a:t>feedback</a:t>
            </a:r>
            <a:r>
              <a:rPr lang="ja-JP" altLang="en-US" smtClean="0"/>
              <a:t>してくれないと話が進まない）</a:t>
            </a:r>
            <a:endParaRPr lang="en-US" altLang="ja-JP" smtClean="0"/>
          </a:p>
          <a:p>
            <a:r>
              <a:rPr kumimoji="1" lang="ja-JP" altLang="en-US" smtClean="0"/>
              <a:t>・仕様が常に更新するので締め切りを決めないと終わらない</a:t>
            </a:r>
            <a:endParaRPr kumimoji="1" lang="en-US" altLang="ja-JP" smtClean="0"/>
          </a:p>
          <a:p>
            <a:r>
              <a:rPr lang="ja-JP" altLang="en-US" smtClean="0"/>
              <a:t>・開発管理が難しい</a:t>
            </a:r>
            <a:endParaRPr kumimoji="1" lang="en-US" altLang="ja-JP" smtClean="0"/>
          </a:p>
        </p:txBody>
      </p:sp>
      <p:sp>
        <p:nvSpPr>
          <p:cNvPr id="9" name="テキスト ボックス 8"/>
          <p:cNvSpPr txBox="1"/>
          <p:nvPr/>
        </p:nvSpPr>
        <p:spPr>
          <a:xfrm>
            <a:off x="0" y="1948597"/>
            <a:ext cx="12246045" cy="923330"/>
          </a:xfrm>
          <a:prstGeom prst="rect">
            <a:avLst/>
          </a:prstGeom>
          <a:noFill/>
        </p:spPr>
        <p:txBody>
          <a:bodyPr wrap="none" rtlCol="0">
            <a:spAutoFit/>
          </a:bodyPr>
          <a:lstStyle/>
          <a:p>
            <a:r>
              <a:rPr lang="ja-JP" altLang="en-US"/>
              <a:t>利点</a:t>
            </a:r>
            <a:r>
              <a:rPr lang="ja-JP" altLang="en-US" smtClean="0"/>
              <a:t>を見てもわかるように、開発速度は</a:t>
            </a:r>
            <a:r>
              <a:rPr lang="en-US" altLang="ja-JP" smtClean="0"/>
              <a:t>WaterFallModel</a:t>
            </a:r>
            <a:r>
              <a:rPr lang="ja-JP" altLang="en-US" smtClean="0"/>
              <a:t>よりも早いらしい、また開発の状況が常に</a:t>
            </a:r>
            <a:r>
              <a:rPr lang="en-US" altLang="ja-JP" smtClean="0"/>
              <a:t>Open</a:t>
            </a:r>
            <a:r>
              <a:rPr lang="ja-JP" altLang="en-US" smtClean="0"/>
              <a:t>だけど、設計がフラフラ</a:t>
            </a:r>
            <a:endParaRPr lang="en-US" altLang="ja-JP" smtClean="0"/>
          </a:p>
          <a:p>
            <a:r>
              <a:rPr lang="ja-JP" altLang="en-US" smtClean="0"/>
              <a:t>してる分遠くにある終わりが見えずらいです。</a:t>
            </a:r>
            <a:r>
              <a:rPr lang="en-US" altLang="ja-JP" smtClean="0"/>
              <a:t>Game</a:t>
            </a:r>
            <a:r>
              <a:rPr lang="ja-JP" altLang="en-US" smtClean="0"/>
              <a:t>開発ではこちらが良いでしょう。ただし、下請けに渡す場合はなかなか危険</a:t>
            </a:r>
            <a:endParaRPr lang="en-US" altLang="ja-JP" smtClean="0"/>
          </a:p>
          <a:p>
            <a:r>
              <a:rPr lang="ja-JP" altLang="en-US" smtClean="0"/>
              <a:t>です。常に、利用者の立場で</a:t>
            </a:r>
            <a:r>
              <a:rPr lang="en-US" altLang="ja-JP" smtClean="0"/>
              <a:t>feedback</a:t>
            </a:r>
            <a:r>
              <a:rPr lang="ja-JP" altLang="en-US" smtClean="0"/>
              <a:t>ができる</a:t>
            </a:r>
            <a:r>
              <a:rPr lang="en-US" altLang="ja-JP" smtClean="0"/>
              <a:t>planner</a:t>
            </a:r>
            <a:r>
              <a:rPr lang="ja-JP" altLang="en-US" smtClean="0"/>
              <a:t>がいる自社開発のみでの開発で有効でしょう。</a:t>
            </a:r>
            <a:endParaRPr lang="en-US" altLang="ja-JP" smtClean="0"/>
          </a:p>
        </p:txBody>
      </p:sp>
      <p:sp>
        <p:nvSpPr>
          <p:cNvPr id="10" name="テキスト ボックス 9"/>
          <p:cNvSpPr txBox="1"/>
          <p:nvPr/>
        </p:nvSpPr>
        <p:spPr>
          <a:xfrm>
            <a:off x="107272" y="4128026"/>
            <a:ext cx="12247263" cy="2308324"/>
          </a:xfrm>
          <a:prstGeom prst="rect">
            <a:avLst/>
          </a:prstGeom>
          <a:noFill/>
        </p:spPr>
        <p:txBody>
          <a:bodyPr wrap="none" rtlCol="0">
            <a:spAutoFit/>
          </a:bodyPr>
          <a:lstStyle/>
          <a:p>
            <a:r>
              <a:rPr lang="ja-JP" altLang="en-US" smtClean="0"/>
              <a:t>他にも</a:t>
            </a:r>
            <a:endParaRPr lang="en-US" altLang="ja-JP"/>
          </a:p>
          <a:p>
            <a:r>
              <a:rPr kumimoji="1" lang="ja-JP" altLang="en-US" smtClean="0"/>
              <a:t>この開発</a:t>
            </a:r>
            <a:r>
              <a:rPr kumimoji="1" lang="en-US" altLang="ja-JP" smtClean="0"/>
              <a:t>model</a:t>
            </a:r>
            <a:r>
              <a:rPr kumimoji="1" lang="ja-JP" altLang="en-US" smtClean="0"/>
              <a:t>がとても有効なのが</a:t>
            </a:r>
            <a:r>
              <a:rPr kumimoji="1" lang="ja-JP" altLang="en-US" smtClean="0">
                <a:solidFill>
                  <a:srgbClr val="FF0000"/>
                </a:solidFill>
              </a:rPr>
              <a:t>常に更新があり利用者献身的な</a:t>
            </a:r>
            <a:r>
              <a:rPr kumimoji="1" lang="en-US" altLang="ja-JP" smtClean="0">
                <a:solidFill>
                  <a:srgbClr val="FF0000"/>
                </a:solidFill>
              </a:rPr>
              <a:t>feedback</a:t>
            </a:r>
            <a:r>
              <a:rPr kumimoji="1" lang="ja-JP" altLang="en-US" smtClean="0">
                <a:solidFill>
                  <a:srgbClr val="FF0000"/>
                </a:solidFill>
              </a:rPr>
              <a:t>がある</a:t>
            </a:r>
            <a:r>
              <a:rPr lang="en-US" altLang="ja-JP" smtClean="0">
                <a:solidFill>
                  <a:srgbClr val="FF0000"/>
                </a:solidFill>
              </a:rPr>
              <a:t>A</a:t>
            </a:r>
            <a:r>
              <a:rPr kumimoji="1" lang="en-US" altLang="ja-JP" smtClean="0">
                <a:solidFill>
                  <a:srgbClr val="FF0000"/>
                </a:solidFill>
              </a:rPr>
              <a:t>ppliGame</a:t>
            </a:r>
            <a:r>
              <a:rPr kumimoji="1" lang="ja-JP" altLang="en-US" smtClean="0">
                <a:solidFill>
                  <a:srgbClr val="FF0000"/>
                </a:solidFill>
              </a:rPr>
              <a:t>や</a:t>
            </a:r>
            <a:r>
              <a:rPr kumimoji="1" lang="en-US" altLang="ja-JP" smtClean="0">
                <a:solidFill>
                  <a:srgbClr val="FF0000"/>
                </a:solidFill>
              </a:rPr>
              <a:t>on-lineGame</a:t>
            </a:r>
            <a:r>
              <a:rPr lang="ja-JP" altLang="en-US" smtClean="0"/>
              <a:t>がとても有効</a:t>
            </a:r>
            <a:endParaRPr lang="en-US" altLang="ja-JP" smtClean="0"/>
          </a:p>
          <a:p>
            <a:r>
              <a:rPr lang="ja-JP" altLang="en-US" smtClean="0"/>
              <a:t>です。</a:t>
            </a:r>
            <a:endParaRPr lang="en-US" altLang="ja-JP" smtClean="0"/>
          </a:p>
          <a:p>
            <a:endParaRPr lang="en-US" altLang="ja-JP"/>
          </a:p>
          <a:p>
            <a:endParaRPr lang="en-US" altLang="ja-JP" smtClean="0"/>
          </a:p>
          <a:p>
            <a:r>
              <a:rPr lang="ja-JP" altLang="en-US" smtClean="0"/>
              <a:t>あと一つ</a:t>
            </a:r>
            <a:endParaRPr lang="en-US" altLang="ja-JP" smtClean="0"/>
          </a:p>
          <a:p>
            <a:r>
              <a:rPr lang="ja-JP" altLang="en-US"/>
              <a:t>　</a:t>
            </a:r>
            <a:r>
              <a:rPr lang="ja-JP" altLang="en-US" smtClean="0"/>
              <a:t>ほかにも「</a:t>
            </a:r>
            <a:r>
              <a:rPr lang="ja-JP" altLang="en-US"/>
              <a:t>設計が</a:t>
            </a:r>
            <a:r>
              <a:rPr lang="ja-JP" altLang="en-US" smtClean="0"/>
              <a:t>フラフラしてる</a:t>
            </a:r>
            <a:r>
              <a:rPr lang="ja-JP" altLang="en-US"/>
              <a:t>分遠くにある終わりが</a:t>
            </a:r>
            <a:r>
              <a:rPr lang="ja-JP" altLang="en-US" smtClean="0"/>
              <a:t>見えずらいが近い状況がわかる」</a:t>
            </a:r>
            <a:r>
              <a:rPr lang="en-US" altLang="ja-JP" smtClean="0"/>
              <a:t>Agile</a:t>
            </a:r>
            <a:r>
              <a:rPr lang="ja-JP" altLang="en-US" smtClean="0"/>
              <a:t>と「仕様変更が難しいが遠くの完</a:t>
            </a:r>
            <a:endParaRPr lang="en-US" altLang="ja-JP" smtClean="0"/>
          </a:p>
          <a:p>
            <a:r>
              <a:rPr lang="ja-JP" altLang="en-US" smtClean="0"/>
              <a:t>成がはっきりと見える」</a:t>
            </a:r>
            <a:r>
              <a:rPr lang="en-US" altLang="ja-JP" smtClean="0"/>
              <a:t>WaterFall</a:t>
            </a:r>
            <a:r>
              <a:rPr lang="ja-JP" altLang="en-US" smtClean="0"/>
              <a:t>を互いの欠点を</a:t>
            </a:r>
            <a:r>
              <a:rPr lang="ja-JP" altLang="en-US"/>
              <a:t>打ち消し合</a:t>
            </a:r>
            <a:r>
              <a:rPr lang="ja-JP" altLang="en-US" smtClean="0"/>
              <a:t>った</a:t>
            </a:r>
            <a:r>
              <a:rPr lang="en-US" altLang="ja-JP" smtClean="0"/>
              <a:t>hybrid</a:t>
            </a:r>
            <a:r>
              <a:rPr lang="ja-JP" altLang="en-US" smtClean="0"/>
              <a:t>な</a:t>
            </a:r>
            <a:r>
              <a:rPr lang="en-US" altLang="ja-JP" smtClean="0"/>
              <a:t>model</a:t>
            </a:r>
            <a:r>
              <a:rPr lang="ja-JP" altLang="en-US" smtClean="0"/>
              <a:t>もあるそうです。</a:t>
            </a:r>
            <a:endParaRPr lang="en-US" altLang="ja-JP" smtClean="0"/>
          </a:p>
        </p:txBody>
      </p:sp>
    </p:spTree>
    <p:extLst>
      <p:ext uri="{BB962C8B-B14F-4D97-AF65-F5344CB8AC3E}">
        <p14:creationId xmlns:p14="http://schemas.microsoft.com/office/powerpoint/2010/main" val="10524914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12194</TotalTime>
  <Words>1146</Words>
  <Application>Microsoft Office PowerPoint</Application>
  <PresentationFormat>ワイド画面</PresentationFormat>
  <Paragraphs>184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Ｇａｍｅ開発指南書１４</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661</cp:revision>
  <dcterms:created xsi:type="dcterms:W3CDTF">2016-04-21T00:45:06Z</dcterms:created>
  <dcterms:modified xsi:type="dcterms:W3CDTF">2016-09-24T07:54:10Z</dcterms:modified>
</cp:coreProperties>
</file>