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97ED778-9E32-4B87-BB16-6583D33218F7}">
          <p14:sldIdLst>
            <p14:sldId id="256"/>
            <p14:sldId id="257"/>
            <p14:sldId id="258"/>
            <p14:sldId id="259"/>
            <p14:sldId id="260"/>
            <p14:sldId id="261"/>
            <p14:sldId id="262"/>
            <p14:sldId id="263"/>
            <p14:sldId id="265"/>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182" autoAdjust="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48829-EC38-4DA6-A169-35DA3ADBB96F}" type="datetimeFigureOut">
              <a:rPr kumimoji="1" lang="ja-JP" altLang="en-US" smtClean="0"/>
              <a:t>2016/9/24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2A808-C7B4-4B91-AC83-47355B8E4F5B}" type="slidenum">
              <a:rPr kumimoji="1" lang="ja-JP" altLang="en-US" smtClean="0"/>
              <a:t>‹#›</a:t>
            </a:fld>
            <a:endParaRPr kumimoji="1" lang="ja-JP" altLang="en-US"/>
          </a:p>
        </p:txBody>
      </p:sp>
    </p:spTree>
    <p:extLst>
      <p:ext uri="{BB962C8B-B14F-4D97-AF65-F5344CB8AC3E}">
        <p14:creationId xmlns:p14="http://schemas.microsoft.com/office/powerpoint/2010/main" val="22512702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smtClean="0"/>
              <a:t>開発指南書</a:t>
            </a:r>
            <a:r>
              <a:rPr lang="ja-JP" altLang="en-US" smtClean="0"/>
              <a:t>１</a:t>
            </a:r>
            <a:r>
              <a:rPr lang="ja-JP" altLang="en-US"/>
              <a:t>５</a:t>
            </a:r>
            <a:endParaRPr kumimoji="1" lang="ja-JP" altLang="en-US" dirty="0"/>
          </a:p>
        </p:txBody>
      </p:sp>
      <p:sp>
        <p:nvSpPr>
          <p:cNvPr id="3" name="サブタイトル 2"/>
          <p:cNvSpPr>
            <a:spLocks noGrp="1"/>
          </p:cNvSpPr>
          <p:nvPr>
            <p:ph type="subTitle" idx="1"/>
          </p:nvPr>
        </p:nvSpPr>
        <p:spPr>
          <a:xfrm>
            <a:off x="1524000" y="3602038"/>
            <a:ext cx="9144000" cy="2125662"/>
          </a:xfrm>
        </p:spPr>
        <p:txBody>
          <a:bodyPr>
            <a:normAutofit lnSpcReduction="10000"/>
          </a:bodyPr>
          <a:lstStyle/>
          <a:p>
            <a:r>
              <a:rPr lang="en-US" altLang="ja-JP"/>
              <a:t>T</a:t>
            </a:r>
            <a:r>
              <a:rPr kumimoji="1" lang="en-US" altLang="ja-JP" smtClean="0"/>
              <a:t>eam</a:t>
            </a:r>
            <a:r>
              <a:rPr kumimoji="1" lang="ja-JP" altLang="en-US" smtClean="0"/>
              <a:t>開発</a:t>
            </a:r>
            <a:endParaRPr lang="en-US" altLang="ja-JP" smtClean="0"/>
          </a:p>
          <a:p>
            <a:r>
              <a:rPr lang="en-US" altLang="ja-JP" smtClean="0"/>
              <a:t>Brest</a:t>
            </a:r>
            <a:r>
              <a:rPr lang="ja-JP" altLang="en-US" smtClean="0"/>
              <a:t>会議</a:t>
            </a:r>
            <a:endParaRPr lang="en-US" altLang="ja-JP" smtClean="0"/>
          </a:p>
          <a:p>
            <a:r>
              <a:rPr lang="ja-JP" altLang="en-US" smtClean="0"/>
              <a:t>開発戦略を立てる</a:t>
            </a:r>
            <a:endParaRPr lang="en-US" altLang="ja-JP" smtClean="0"/>
          </a:p>
          <a:p>
            <a:r>
              <a:rPr kumimoji="1" lang="ja-JP" altLang="en-US" smtClean="0"/>
              <a:t>企画書を描く</a:t>
            </a:r>
            <a:endParaRPr kumimoji="1" lang="en-US" altLang="ja-JP" smtClean="0"/>
          </a:p>
          <a:p>
            <a:r>
              <a:rPr lang="ja-JP" altLang="en-US" smtClean="0"/>
              <a:t>仕様書書く</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42902"/>
            <a:ext cx="10637014" cy="923330"/>
          </a:xfrm>
          <a:prstGeom prst="rect">
            <a:avLst/>
          </a:prstGeom>
        </p:spPr>
        <p:txBody>
          <a:bodyPr wrap="none">
            <a:spAutoFit/>
          </a:bodyPr>
          <a:lstStyle/>
          <a:p>
            <a:r>
              <a:rPr lang="ja-JP" altLang="en-US" dirty="0" smtClean="0"/>
              <a:t>・仕様書例「</a:t>
            </a:r>
            <a:r>
              <a:rPr lang="en-US" altLang="ja-JP" dirty="0"/>
              <a:t>Character</a:t>
            </a:r>
            <a:r>
              <a:rPr lang="ja-JP" altLang="en-US" dirty="0"/>
              <a:t>の</a:t>
            </a:r>
            <a:r>
              <a:rPr lang="ja-JP" altLang="en-US" dirty="0" smtClean="0"/>
              <a:t>仕様」</a:t>
            </a:r>
            <a:endParaRPr lang="en-US" altLang="ja-JP" dirty="0" smtClean="0"/>
          </a:p>
          <a:p>
            <a:r>
              <a:rPr lang="ja-JP" altLang="en-US" dirty="0"/>
              <a:t>　</a:t>
            </a:r>
            <a:r>
              <a:rPr lang="ja-JP" altLang="en-US" dirty="0" smtClean="0"/>
              <a:t>画面の仕様に主人公などの仕様まで入れると大変な事になるので</a:t>
            </a:r>
            <a:r>
              <a:rPr lang="en-US" altLang="ja-JP" dirty="0" smtClean="0"/>
              <a:t>character</a:t>
            </a:r>
            <a:r>
              <a:rPr lang="ja-JP" altLang="en-US" dirty="0"/>
              <a:t>で</a:t>
            </a:r>
            <a:r>
              <a:rPr lang="ja-JP" altLang="en-US" dirty="0" smtClean="0"/>
              <a:t>仕様を分けて用意しましょう。</a:t>
            </a:r>
            <a:endParaRPr lang="en-US" altLang="ja-JP" dirty="0" smtClean="0"/>
          </a:p>
          <a:p>
            <a:r>
              <a:rPr lang="ja-JP" altLang="en-US" dirty="0"/>
              <a:t>　</a:t>
            </a:r>
            <a:r>
              <a:rPr lang="ja-JP" altLang="en-US" dirty="0" smtClean="0"/>
              <a:t>もしく</a:t>
            </a:r>
            <a:r>
              <a:rPr lang="ja-JP" altLang="en-US" dirty="0"/>
              <a:t>は</a:t>
            </a:r>
            <a:r>
              <a:rPr lang="en-US" altLang="ja-JP" dirty="0" smtClean="0"/>
              <a:t>object</a:t>
            </a:r>
            <a:r>
              <a:rPr lang="ja-JP" altLang="en-US" dirty="0" smtClean="0"/>
              <a:t>単位で分けると良いでしょう。</a:t>
            </a:r>
            <a:endParaRPr lang="ja-JP" altLang="en-US" dirty="0"/>
          </a:p>
        </p:txBody>
      </p:sp>
      <p:pic>
        <p:nvPicPr>
          <p:cNvPr id="2" name="図 1"/>
          <p:cNvPicPr>
            <a:picLocks noChangeAspect="1"/>
          </p:cNvPicPr>
          <p:nvPr/>
        </p:nvPicPr>
        <p:blipFill>
          <a:blip r:embed="rId2"/>
          <a:stretch>
            <a:fillRect/>
          </a:stretch>
        </p:blipFill>
        <p:spPr>
          <a:xfrm>
            <a:off x="254000" y="1071562"/>
            <a:ext cx="6934200" cy="4714875"/>
          </a:xfrm>
          <a:prstGeom prst="rect">
            <a:avLst/>
          </a:prstGeom>
          <a:ln>
            <a:solidFill>
              <a:schemeClr val="tx1"/>
            </a:solidFill>
          </a:ln>
        </p:spPr>
      </p:pic>
      <p:sp>
        <p:nvSpPr>
          <p:cNvPr id="3" name="テキスト ボックス 2"/>
          <p:cNvSpPr txBox="1"/>
          <p:nvPr/>
        </p:nvSpPr>
        <p:spPr>
          <a:xfrm>
            <a:off x="0" y="5891767"/>
            <a:ext cx="11991231" cy="923330"/>
          </a:xfrm>
          <a:prstGeom prst="rect">
            <a:avLst/>
          </a:prstGeom>
          <a:noFill/>
        </p:spPr>
        <p:txBody>
          <a:bodyPr wrap="none" rtlCol="0">
            <a:spAutoFit/>
          </a:bodyPr>
          <a:lstStyle/>
          <a:p>
            <a:r>
              <a:rPr kumimoji="1" lang="ja-JP" altLang="en-US" smtClean="0"/>
              <a:t>少し適当な書き方をしてしまいましたが、このように</a:t>
            </a:r>
            <a:r>
              <a:rPr kumimoji="1" lang="en-US" altLang="ja-JP" smtClean="0"/>
              <a:t>object</a:t>
            </a:r>
            <a:r>
              <a:rPr kumimoji="1" lang="ja-JP" altLang="en-US" smtClean="0"/>
              <a:t>単位で仕様を書くと良いです。</a:t>
            </a:r>
            <a:endParaRPr kumimoji="1" lang="en-US" altLang="ja-JP" smtClean="0"/>
          </a:p>
          <a:p>
            <a:r>
              <a:rPr lang="ja-JP" altLang="en-US"/>
              <a:t>動</a:t>
            </a:r>
            <a:r>
              <a:rPr lang="ja-JP" altLang="en-US" smtClean="0"/>
              <a:t>きなどは箇条書きでどのような動きをしてほしいかを書きましょう。移動速度や値と言ったものは実際に</a:t>
            </a:r>
            <a:r>
              <a:rPr lang="en-US" altLang="ja-JP" smtClean="0"/>
              <a:t>prototype</a:t>
            </a:r>
            <a:r>
              <a:rPr lang="ja-JP" altLang="en-US" smtClean="0"/>
              <a:t>を作った</a:t>
            </a:r>
            <a:endParaRPr lang="en-US" altLang="ja-JP" smtClean="0"/>
          </a:p>
          <a:p>
            <a:r>
              <a:rPr kumimoji="1" lang="ja-JP" altLang="en-US"/>
              <a:t>中</a:t>
            </a:r>
            <a:r>
              <a:rPr kumimoji="1" lang="ja-JP" altLang="en-US" smtClean="0"/>
              <a:t>で調整したほうが良いと思います。</a:t>
            </a:r>
            <a:endParaRPr kumimoji="1" lang="ja-JP" altLang="en-US"/>
          </a:p>
        </p:txBody>
      </p:sp>
    </p:spTree>
    <p:extLst>
      <p:ext uri="{BB962C8B-B14F-4D97-AF65-F5344CB8AC3E}">
        <p14:creationId xmlns:p14="http://schemas.microsoft.com/office/powerpoint/2010/main" val="385097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87952" cy="2585323"/>
          </a:xfrm>
          <a:prstGeom prst="rect">
            <a:avLst/>
          </a:prstGeom>
          <a:noFill/>
        </p:spPr>
        <p:txBody>
          <a:bodyPr wrap="none" rtlCol="0">
            <a:spAutoFit/>
          </a:bodyPr>
          <a:lstStyle/>
          <a:p>
            <a:r>
              <a:rPr kumimoji="1" lang="ja-JP" altLang="en-US" smtClean="0"/>
              <a:t>・</a:t>
            </a:r>
            <a:r>
              <a:rPr kumimoji="1" lang="en-US" altLang="ja-JP" smtClean="0"/>
              <a:t>team</a:t>
            </a:r>
            <a:r>
              <a:rPr kumimoji="1" lang="ja-JP" altLang="en-US" smtClean="0"/>
              <a:t>の意見や</a:t>
            </a:r>
            <a:r>
              <a:rPr kumimoji="1" lang="en-US" altLang="ja-JP" smtClean="0"/>
              <a:t>idea</a:t>
            </a:r>
            <a:r>
              <a:rPr kumimoji="1" lang="ja-JP" altLang="en-US" smtClean="0"/>
              <a:t>を聞く</a:t>
            </a:r>
            <a:endParaRPr kumimoji="1" lang="en-US" altLang="ja-JP" smtClean="0"/>
          </a:p>
          <a:p>
            <a:r>
              <a:rPr lang="ja-JP" altLang="en-US"/>
              <a:t>　</a:t>
            </a:r>
            <a:r>
              <a:rPr lang="en-US" altLang="ja-JP" smtClean="0"/>
              <a:t>Game</a:t>
            </a:r>
            <a:r>
              <a:rPr lang="ja-JP" altLang="en-US" smtClean="0"/>
              <a:t>の遊び等を考えるのは</a:t>
            </a:r>
            <a:r>
              <a:rPr lang="en-US" altLang="ja-JP" smtClean="0"/>
              <a:t>planner</a:t>
            </a:r>
            <a:r>
              <a:rPr lang="ja-JP" altLang="en-US" smtClean="0"/>
              <a:t>の仕事ですが、</a:t>
            </a:r>
            <a:r>
              <a:rPr lang="en-US" altLang="ja-JP" smtClean="0"/>
              <a:t>idea</a:t>
            </a:r>
            <a:r>
              <a:rPr lang="ja-JP" altLang="en-US" smtClean="0"/>
              <a:t>や意見を聞いて反映するモノ大切です。一人で考えるよりも</a:t>
            </a:r>
            <a:endParaRPr lang="en-US" altLang="ja-JP" smtClean="0"/>
          </a:p>
          <a:p>
            <a:r>
              <a:rPr lang="en-US" altLang="ja-JP" smtClean="0"/>
              <a:t>Programmer</a:t>
            </a:r>
            <a:r>
              <a:rPr lang="ja-JP" altLang="en-US" smtClean="0"/>
              <a:t>、</a:t>
            </a:r>
            <a:r>
              <a:rPr lang="en-US" altLang="ja-JP" smtClean="0"/>
              <a:t>designer</a:t>
            </a:r>
            <a:r>
              <a:rPr lang="ja-JP" altLang="en-US" smtClean="0"/>
              <a:t>、</a:t>
            </a:r>
            <a:r>
              <a:rPr lang="en-US" altLang="ja-JP" smtClean="0"/>
              <a:t>soundcomposer</a:t>
            </a:r>
            <a:r>
              <a:rPr lang="ja-JP" altLang="en-US" smtClean="0"/>
              <a:t>と様々な職種から意見を聞く事で</a:t>
            </a:r>
            <a:r>
              <a:rPr lang="en-US" altLang="ja-JP" smtClean="0"/>
              <a:t>Game</a:t>
            </a:r>
            <a:r>
              <a:rPr lang="ja-JP" altLang="en-US" smtClean="0"/>
              <a:t>幅が広がります。</a:t>
            </a:r>
            <a:endParaRPr lang="en-US" altLang="ja-JP" smtClean="0"/>
          </a:p>
          <a:p>
            <a:endParaRPr kumimoji="1" lang="en-US" altLang="ja-JP" smtClean="0"/>
          </a:p>
          <a:p>
            <a:r>
              <a:rPr lang="ja-JP" altLang="en-US"/>
              <a:t>　</a:t>
            </a:r>
            <a:r>
              <a:rPr lang="ja-JP" altLang="en-US" sz="1050"/>
              <a:t>ﾌﾞﾚｽﾄ</a:t>
            </a:r>
            <a:endParaRPr kumimoji="1" lang="en-US" altLang="ja-JP" sz="1050"/>
          </a:p>
          <a:p>
            <a:r>
              <a:rPr lang="ja-JP" altLang="en-US" smtClean="0"/>
              <a:t>・</a:t>
            </a:r>
            <a:r>
              <a:rPr lang="en-US" altLang="ja-JP" smtClean="0"/>
              <a:t>Brest</a:t>
            </a:r>
            <a:r>
              <a:rPr lang="ja-JP" altLang="en-US" smtClean="0"/>
              <a:t>会議で</a:t>
            </a:r>
            <a:r>
              <a:rPr lang="en-US" altLang="ja-JP" smtClean="0"/>
              <a:t>idea</a:t>
            </a:r>
            <a:r>
              <a:rPr lang="ja-JP" altLang="en-US" smtClean="0"/>
              <a:t>出し合う。</a:t>
            </a:r>
            <a:endParaRPr lang="en-US" altLang="ja-JP" smtClean="0"/>
          </a:p>
          <a:p>
            <a:r>
              <a:rPr lang="ja-JP" altLang="en-US" smtClean="0"/>
              <a:t>　意見を聞くために会議を開いても、</a:t>
            </a:r>
            <a:r>
              <a:rPr kumimoji="1" lang="ja-JP" altLang="en-US" smtClean="0"/>
              <a:t>ガチガチの会議では意見を言うことはできません。</a:t>
            </a:r>
            <a:r>
              <a:rPr kumimoji="1" lang="en-US" altLang="ja-JP" smtClean="0"/>
              <a:t>Idea</a:t>
            </a:r>
            <a:r>
              <a:rPr kumimoji="1" lang="ja-JP" altLang="en-US" smtClean="0"/>
              <a:t>を思いついても言えない事は多々</a:t>
            </a:r>
            <a:endParaRPr kumimoji="1" lang="en-US" altLang="ja-JP" smtClean="0"/>
          </a:p>
          <a:p>
            <a:r>
              <a:rPr kumimoji="1" lang="ja-JP" altLang="en-US" smtClean="0"/>
              <a:t>あります。それどころか反論</a:t>
            </a:r>
            <a:r>
              <a:rPr lang="ja-JP" altLang="en-US" smtClean="0"/>
              <a:t>され、せっかくの意見も押しつぶされます。そこで、</a:t>
            </a:r>
            <a:r>
              <a:rPr lang="en-US" altLang="ja-JP" smtClean="0"/>
              <a:t>idea</a:t>
            </a:r>
            <a:r>
              <a:rPr lang="ja-JP" altLang="en-US" smtClean="0"/>
              <a:t>や意見を聞くには</a:t>
            </a:r>
            <a:r>
              <a:rPr lang="en-US" altLang="ja-JP" smtClean="0"/>
              <a:t>Brest</a:t>
            </a:r>
            <a:r>
              <a:rPr lang="ja-JP" altLang="en-US" smtClean="0"/>
              <a:t>会議を行いましょう</a:t>
            </a:r>
            <a:endParaRPr lang="en-US" altLang="ja-JP" smtClean="0"/>
          </a:p>
          <a:p>
            <a:r>
              <a:rPr kumimoji="1" lang="en-US" altLang="ja-JP" smtClean="0"/>
              <a:t>Brest</a:t>
            </a:r>
            <a:r>
              <a:rPr kumimoji="1" lang="ja-JP" altLang="en-US" smtClean="0"/>
              <a:t>（息）のように意見や</a:t>
            </a:r>
            <a:r>
              <a:rPr kumimoji="1" lang="en-US" altLang="ja-JP" smtClean="0"/>
              <a:t>idea</a:t>
            </a:r>
            <a:r>
              <a:rPr kumimoji="1" lang="ja-JP" altLang="en-US" smtClean="0"/>
              <a:t>を言える会議です。</a:t>
            </a:r>
            <a:endParaRPr kumimoji="1" lang="ja-JP" altLang="en-US"/>
          </a:p>
        </p:txBody>
      </p:sp>
      <p:sp>
        <p:nvSpPr>
          <p:cNvPr id="2" name="テキスト ボックス 1"/>
          <p:cNvSpPr txBox="1"/>
          <p:nvPr/>
        </p:nvSpPr>
        <p:spPr>
          <a:xfrm>
            <a:off x="0" y="3022600"/>
            <a:ext cx="10877530" cy="646331"/>
          </a:xfrm>
          <a:prstGeom prst="rect">
            <a:avLst/>
          </a:prstGeom>
          <a:noFill/>
        </p:spPr>
        <p:txBody>
          <a:bodyPr wrap="none" rtlCol="0">
            <a:spAutoFit/>
          </a:bodyPr>
          <a:lstStyle/>
          <a:p>
            <a:r>
              <a:rPr kumimoji="1" lang="ja-JP" altLang="en-US" smtClean="0"/>
              <a:t>・</a:t>
            </a:r>
            <a:r>
              <a:rPr kumimoji="1" lang="en-US" altLang="ja-JP" smtClean="0"/>
              <a:t>Brest</a:t>
            </a:r>
            <a:r>
              <a:rPr kumimoji="1" lang="ja-JP" altLang="en-US" smtClean="0"/>
              <a:t>会議の</a:t>
            </a:r>
            <a:r>
              <a:rPr lang="en-US" altLang="ja-JP" smtClean="0"/>
              <a:t>R</a:t>
            </a:r>
            <a:r>
              <a:rPr kumimoji="1" lang="en-US" altLang="ja-JP" smtClean="0"/>
              <a:t>ule</a:t>
            </a:r>
          </a:p>
          <a:p>
            <a:r>
              <a:rPr lang="ja-JP" altLang="en-US"/>
              <a:t>　</a:t>
            </a:r>
            <a:r>
              <a:rPr lang="en-US" altLang="ja-JP" smtClean="0"/>
              <a:t>Brest</a:t>
            </a:r>
            <a:r>
              <a:rPr lang="ja-JP" altLang="en-US" smtClean="0"/>
              <a:t>会議には決定する会議ではありません。あくまで、</a:t>
            </a:r>
            <a:r>
              <a:rPr lang="en-US" altLang="ja-JP" smtClean="0"/>
              <a:t>idea</a:t>
            </a:r>
            <a:r>
              <a:rPr lang="ja-JP" altLang="en-US" smtClean="0"/>
              <a:t>や意見を聞く場です。よって守る</a:t>
            </a:r>
            <a:r>
              <a:rPr lang="en-US" altLang="ja-JP" smtClean="0"/>
              <a:t>Rule</a:t>
            </a:r>
            <a:r>
              <a:rPr lang="ja-JP" altLang="en-US"/>
              <a:t>が</a:t>
            </a:r>
            <a:r>
              <a:rPr lang="ja-JP" altLang="en-US" smtClean="0"/>
              <a:t>あります。</a:t>
            </a:r>
            <a:endParaRPr kumimoji="1" lang="ja-JP" altLang="en-US"/>
          </a:p>
        </p:txBody>
      </p:sp>
      <p:sp>
        <p:nvSpPr>
          <p:cNvPr id="6" name="テキスト ボックス 5"/>
          <p:cNvSpPr txBox="1"/>
          <p:nvPr/>
        </p:nvSpPr>
        <p:spPr>
          <a:xfrm>
            <a:off x="787400" y="3890308"/>
            <a:ext cx="9103774" cy="1754326"/>
          </a:xfrm>
          <a:prstGeom prst="rect">
            <a:avLst/>
          </a:prstGeom>
          <a:noFill/>
          <a:ln>
            <a:solidFill>
              <a:schemeClr val="tx1"/>
            </a:solidFill>
          </a:ln>
        </p:spPr>
        <p:txBody>
          <a:bodyPr wrap="none" rtlCol="0">
            <a:spAutoFit/>
          </a:bodyPr>
          <a:lstStyle/>
          <a:p>
            <a:r>
              <a:rPr lang="ja-JP" altLang="en-US" smtClean="0"/>
              <a:t>・反論禁止（でも、だって、それは違う等の禁止）</a:t>
            </a:r>
            <a:endParaRPr lang="en-US" altLang="ja-JP" smtClean="0"/>
          </a:p>
          <a:p>
            <a:r>
              <a:rPr kumimoji="1" lang="ja-JP" altLang="en-US"/>
              <a:t>　</a:t>
            </a:r>
            <a:r>
              <a:rPr kumimoji="1" lang="ja-JP" altLang="en-US" smtClean="0"/>
              <a:t>話せる場を用意してるのに、</a:t>
            </a:r>
            <a:r>
              <a:rPr kumimoji="1" lang="ja-JP" altLang="en-US" smtClean="0">
                <a:solidFill>
                  <a:srgbClr val="FF0000"/>
                </a:solidFill>
              </a:rPr>
              <a:t>反論して潰すような人間はこの場にはいりません。</a:t>
            </a:r>
            <a:endParaRPr kumimoji="1" lang="en-US" altLang="ja-JP" smtClean="0">
              <a:solidFill>
                <a:srgbClr val="FF0000"/>
              </a:solidFill>
            </a:endParaRPr>
          </a:p>
          <a:p>
            <a:r>
              <a:rPr kumimoji="1" lang="ja-JP" altLang="en-US" smtClean="0"/>
              <a:t>・出てきた</a:t>
            </a:r>
            <a:r>
              <a:rPr kumimoji="1" lang="en-US" altLang="ja-JP" smtClean="0"/>
              <a:t>idea</a:t>
            </a:r>
            <a:r>
              <a:rPr kumimoji="1" lang="ja-JP" altLang="en-US" smtClean="0"/>
              <a:t>は全て書く</a:t>
            </a:r>
            <a:endParaRPr kumimoji="1" lang="en-US" altLang="ja-JP" smtClean="0"/>
          </a:p>
          <a:p>
            <a:r>
              <a:rPr lang="ja-JP" altLang="en-US"/>
              <a:t>　</a:t>
            </a:r>
            <a:r>
              <a:rPr lang="ja-JP" altLang="en-US" smtClean="0"/>
              <a:t>出てきた</a:t>
            </a:r>
            <a:r>
              <a:rPr lang="en-US" altLang="ja-JP" smtClean="0">
                <a:solidFill>
                  <a:srgbClr val="FF0000"/>
                </a:solidFill>
              </a:rPr>
              <a:t>idea</a:t>
            </a:r>
            <a:r>
              <a:rPr lang="ja-JP" altLang="en-US" smtClean="0">
                <a:solidFill>
                  <a:srgbClr val="FF0000"/>
                </a:solidFill>
              </a:rPr>
              <a:t>は全て書きましょう</a:t>
            </a:r>
            <a:r>
              <a:rPr lang="ja-JP" altLang="en-US" smtClean="0"/>
              <a:t>。せっかく出た</a:t>
            </a:r>
            <a:r>
              <a:rPr lang="en-US" altLang="ja-JP" smtClean="0"/>
              <a:t>idea</a:t>
            </a:r>
            <a:r>
              <a:rPr lang="ja-JP" altLang="en-US" smtClean="0"/>
              <a:t>も忘れてしまったら元も子も無いです。</a:t>
            </a:r>
            <a:endParaRPr lang="en-US" altLang="ja-JP" smtClean="0"/>
          </a:p>
          <a:p>
            <a:r>
              <a:rPr lang="ja-JP" altLang="en-US" smtClean="0"/>
              <a:t>・</a:t>
            </a:r>
            <a:r>
              <a:rPr lang="en-US" altLang="ja-JP" smtClean="0"/>
              <a:t>Brest</a:t>
            </a:r>
            <a:r>
              <a:rPr lang="ja-JP" altLang="en-US" smtClean="0"/>
              <a:t>会議終了</a:t>
            </a:r>
            <a:r>
              <a:rPr lang="en-US" altLang="ja-JP" smtClean="0"/>
              <a:t>30</a:t>
            </a:r>
            <a:r>
              <a:rPr lang="ja-JP" altLang="en-US" smtClean="0"/>
              <a:t>分頃を目安に不要</a:t>
            </a:r>
            <a:r>
              <a:rPr lang="en-US" altLang="ja-JP" smtClean="0"/>
              <a:t>idea</a:t>
            </a:r>
            <a:r>
              <a:rPr lang="ja-JP" altLang="en-US" smtClean="0"/>
              <a:t>を削る</a:t>
            </a:r>
            <a:endParaRPr lang="en-US" altLang="ja-JP" smtClean="0"/>
          </a:p>
          <a:p>
            <a:r>
              <a:rPr kumimoji="1" lang="ja-JP" altLang="en-US" smtClean="0"/>
              <a:t>　大量に出てきた</a:t>
            </a:r>
            <a:r>
              <a:rPr kumimoji="1" lang="en-US" altLang="ja-JP" smtClean="0">
                <a:solidFill>
                  <a:srgbClr val="FF0000"/>
                </a:solidFill>
              </a:rPr>
              <a:t>idea</a:t>
            </a:r>
            <a:r>
              <a:rPr kumimoji="1" lang="ja-JP" altLang="en-US" smtClean="0">
                <a:solidFill>
                  <a:srgbClr val="FF0000"/>
                </a:solidFill>
              </a:rPr>
              <a:t>を見直して</a:t>
            </a:r>
            <a:r>
              <a:rPr kumimoji="1" lang="ja-JP" altLang="en-US" smtClean="0"/>
              <a:t>かけなれてる</a:t>
            </a:r>
            <a:r>
              <a:rPr kumimoji="1" lang="en-US" altLang="ja-JP" smtClean="0"/>
              <a:t>idea</a:t>
            </a:r>
            <a:r>
              <a:rPr lang="ja-JP" altLang="en-US" smtClean="0"/>
              <a:t>を削除していきます。</a:t>
            </a:r>
            <a:r>
              <a:rPr kumimoji="1" lang="ja-JP" altLang="en-US"/>
              <a:t>　</a:t>
            </a:r>
          </a:p>
        </p:txBody>
      </p:sp>
      <p:sp>
        <p:nvSpPr>
          <p:cNvPr id="7" name="テキスト ボックス 6"/>
          <p:cNvSpPr txBox="1"/>
          <p:nvPr/>
        </p:nvSpPr>
        <p:spPr>
          <a:xfrm>
            <a:off x="152400" y="5930900"/>
            <a:ext cx="11436144" cy="923330"/>
          </a:xfrm>
          <a:prstGeom prst="rect">
            <a:avLst/>
          </a:prstGeom>
          <a:noFill/>
        </p:spPr>
        <p:txBody>
          <a:bodyPr wrap="none" rtlCol="0">
            <a:spAutoFit/>
          </a:bodyPr>
          <a:lstStyle/>
          <a:p>
            <a:r>
              <a:rPr lang="ja-JP" altLang="en-US" smtClean="0"/>
              <a:t>この会議で一番ダメなのは反論しかしない人間です。反論されると</a:t>
            </a:r>
            <a:r>
              <a:rPr lang="en-US" altLang="ja-JP" smtClean="0"/>
              <a:t>idea</a:t>
            </a:r>
            <a:r>
              <a:rPr lang="ja-JP" altLang="en-US" smtClean="0"/>
              <a:t>出した人は今後意見を言うことはなくなります。</a:t>
            </a:r>
            <a:endParaRPr lang="en-US" altLang="ja-JP" smtClean="0"/>
          </a:p>
          <a:p>
            <a:r>
              <a:rPr kumimoji="1" lang="ja-JP" altLang="en-US" smtClean="0"/>
              <a:t>良い</a:t>
            </a:r>
            <a:r>
              <a:rPr kumimoji="1" lang="en-US" altLang="ja-JP" smtClean="0"/>
              <a:t>idea</a:t>
            </a:r>
            <a:r>
              <a:rPr kumimoji="1" lang="ja-JP" altLang="en-US" smtClean="0"/>
              <a:t>かどうかは、見直して決めるの</a:t>
            </a:r>
            <a:r>
              <a:rPr lang="ja-JP" altLang="en-US" smtClean="0"/>
              <a:t>が良いです。</a:t>
            </a:r>
            <a:endParaRPr lang="en-US" altLang="ja-JP" smtClean="0"/>
          </a:p>
          <a:p>
            <a:r>
              <a:rPr kumimoji="1" lang="ja-JP" altLang="en-US" smtClean="0"/>
              <a:t>そこで、</a:t>
            </a:r>
            <a:r>
              <a:rPr lang="en-US" altLang="ja-JP">
                <a:solidFill>
                  <a:srgbClr val="FF0000"/>
                </a:solidFill>
              </a:rPr>
              <a:t>R</a:t>
            </a:r>
            <a:r>
              <a:rPr kumimoji="1" lang="en-US" altLang="ja-JP" smtClean="0">
                <a:solidFill>
                  <a:srgbClr val="FF0000"/>
                </a:solidFill>
              </a:rPr>
              <a:t>ule</a:t>
            </a:r>
            <a:r>
              <a:rPr kumimoji="1" lang="ja-JP" altLang="en-US" smtClean="0">
                <a:solidFill>
                  <a:srgbClr val="FF0000"/>
                </a:solidFill>
              </a:rPr>
              <a:t>を遵守させる</a:t>
            </a:r>
            <a:r>
              <a:rPr lang="ja-JP" altLang="en-US" smtClean="0">
                <a:solidFill>
                  <a:srgbClr val="FF0000"/>
                </a:solidFill>
              </a:rPr>
              <a:t>議長と</a:t>
            </a:r>
            <a:r>
              <a:rPr lang="en-US" altLang="ja-JP" smtClean="0">
                <a:solidFill>
                  <a:srgbClr val="FF0000"/>
                </a:solidFill>
              </a:rPr>
              <a:t>Idea</a:t>
            </a:r>
            <a:r>
              <a:rPr lang="ja-JP" altLang="en-US" smtClean="0">
                <a:solidFill>
                  <a:srgbClr val="FF0000"/>
                </a:solidFill>
              </a:rPr>
              <a:t>書き留める書記を決めましょう</a:t>
            </a:r>
            <a:r>
              <a:rPr lang="ja-JP" altLang="en-US" smtClean="0"/>
              <a:t>。</a:t>
            </a:r>
            <a:endParaRPr kumimoji="1" lang="ja-JP" altLang="en-US"/>
          </a:p>
        </p:txBody>
      </p:sp>
    </p:spTree>
    <p:extLst>
      <p:ext uri="{BB962C8B-B14F-4D97-AF65-F5344CB8AC3E}">
        <p14:creationId xmlns:p14="http://schemas.microsoft.com/office/powerpoint/2010/main" val="3616814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908430" cy="923330"/>
          </a:xfrm>
          <a:prstGeom prst="rect">
            <a:avLst/>
          </a:prstGeom>
          <a:noFill/>
        </p:spPr>
        <p:txBody>
          <a:bodyPr wrap="none" rtlCol="0">
            <a:spAutoFit/>
          </a:bodyPr>
          <a:lstStyle/>
          <a:p>
            <a:r>
              <a:rPr kumimoji="1" lang="ja-JP" altLang="en-US" smtClean="0"/>
              <a:t>・</a:t>
            </a:r>
            <a:r>
              <a:rPr kumimoji="1" lang="en-US" altLang="ja-JP" smtClean="0"/>
              <a:t>Brest</a:t>
            </a:r>
            <a:r>
              <a:rPr kumimoji="1" lang="ja-JP" altLang="en-US" smtClean="0"/>
              <a:t>会議「</a:t>
            </a:r>
            <a:r>
              <a:rPr lang="ja-JP" altLang="en-US" smtClean="0"/>
              <a:t>ゴードン法</a:t>
            </a:r>
            <a:r>
              <a:rPr kumimoji="1" lang="ja-JP" altLang="en-US" smtClean="0"/>
              <a:t>」</a:t>
            </a:r>
            <a:endParaRPr kumimoji="1" lang="en-US" altLang="ja-JP" smtClean="0"/>
          </a:p>
          <a:p>
            <a:r>
              <a:rPr lang="ja-JP" altLang="en-US"/>
              <a:t>　</a:t>
            </a:r>
            <a:r>
              <a:rPr lang="en-US" altLang="ja-JP"/>
              <a:t>N</a:t>
            </a:r>
            <a:r>
              <a:rPr lang="en-US" altLang="ja-JP" smtClean="0"/>
              <a:t>et</a:t>
            </a:r>
            <a:r>
              <a:rPr lang="ja-JP" altLang="en-US" smtClean="0"/>
              <a:t>からまるパクリしました。色々と</a:t>
            </a:r>
            <a:r>
              <a:rPr lang="en-US" altLang="ja-JP" smtClean="0"/>
              <a:t>Net</a:t>
            </a:r>
            <a:r>
              <a:rPr lang="ja-JP" altLang="en-US" smtClean="0"/>
              <a:t>で調べると良いと思いますよ。</a:t>
            </a:r>
            <a:endParaRPr kumimoji="1" lang="en-US" altLang="ja-JP" smtClean="0"/>
          </a:p>
          <a:p>
            <a:endParaRPr kumimoji="1" lang="en-US" altLang="ja-JP" smtClean="0"/>
          </a:p>
        </p:txBody>
      </p:sp>
      <p:sp>
        <p:nvSpPr>
          <p:cNvPr id="8" name="正方形/長方形 7"/>
          <p:cNvSpPr/>
          <p:nvPr/>
        </p:nvSpPr>
        <p:spPr>
          <a:xfrm>
            <a:off x="215900" y="868760"/>
            <a:ext cx="11734800" cy="4801314"/>
          </a:xfrm>
          <a:prstGeom prst="rect">
            <a:avLst/>
          </a:prstGeom>
        </p:spPr>
        <p:txBody>
          <a:bodyPr wrap="square">
            <a:spAutoFit/>
          </a:bodyPr>
          <a:lstStyle/>
          <a:p>
            <a:r>
              <a:rPr lang="ja-JP" altLang="en-US"/>
              <a:t>例えば、「不動産関連の</a:t>
            </a:r>
            <a:r>
              <a:rPr lang="en-US" altLang="ja-JP"/>
              <a:t>Web</a:t>
            </a:r>
            <a:r>
              <a:rPr lang="ja-JP" altLang="en-US"/>
              <a:t>サービス」の新サービス企画を考えるとします。その際、いきなり「不動産関連</a:t>
            </a:r>
            <a:r>
              <a:rPr lang="en-US" altLang="ja-JP"/>
              <a:t>Web</a:t>
            </a:r>
            <a:r>
              <a:rPr lang="ja-JP" altLang="en-US"/>
              <a:t>サービス」のブレストをしてしまうと、これまでの経験が思考に制限をかけて、知らず知らずのうちに固定概念に縛られたアイデアばかりが出てしまいます</a:t>
            </a:r>
            <a:r>
              <a:rPr lang="ja-JP" altLang="en-US" smtClean="0"/>
              <a:t>。ですの</a:t>
            </a:r>
            <a:r>
              <a:rPr lang="ja-JP" altLang="en-US"/>
              <a:t>で、</a:t>
            </a:r>
            <a:r>
              <a:rPr lang="en-US" altLang="ja-JP"/>
              <a:t>1</a:t>
            </a:r>
            <a:r>
              <a:rPr lang="ja-JP" altLang="en-US"/>
              <a:t>セット目には「普段の生活であったら便利な</a:t>
            </a:r>
            <a:r>
              <a:rPr lang="en-US" altLang="ja-JP"/>
              <a:t>Web</a:t>
            </a:r>
            <a:r>
              <a:rPr lang="ja-JP" altLang="en-US"/>
              <a:t>サービスのアイデア」などのテーマでブレストをし、アイデアを募ります</a:t>
            </a:r>
            <a:r>
              <a:rPr lang="ja-JP" altLang="en-US" smtClean="0"/>
              <a:t>。 </a:t>
            </a:r>
            <a:r>
              <a:rPr lang="ja-JP" altLang="en-US"/>
              <a:t>そしてようやく</a:t>
            </a:r>
            <a:r>
              <a:rPr lang="en-US" altLang="ja-JP"/>
              <a:t>2</a:t>
            </a:r>
            <a:r>
              <a:rPr lang="ja-JP" altLang="en-US"/>
              <a:t>セット目に本来のテーマでブレストを行います。この時、</a:t>
            </a:r>
            <a:r>
              <a:rPr lang="en-US" altLang="ja-JP"/>
              <a:t>1</a:t>
            </a:r>
            <a:r>
              <a:rPr lang="ja-JP" altLang="en-US"/>
              <a:t>セット目で出たネタも使いブレストを行うと、視点が面白いアイデアが出てきます。</a:t>
            </a:r>
          </a:p>
          <a:p>
            <a:endParaRPr lang="ja-JP" altLang="en-US"/>
          </a:p>
          <a:p>
            <a:r>
              <a:rPr lang="ja-JP" altLang="en-US"/>
              <a:t>＜ゴードン法の流れ、まとめ＞</a:t>
            </a:r>
          </a:p>
          <a:p>
            <a:endParaRPr lang="ja-JP" altLang="en-US"/>
          </a:p>
          <a:p>
            <a:r>
              <a:rPr lang="en-US" altLang="ja-JP"/>
              <a:t>【1】1</a:t>
            </a:r>
            <a:r>
              <a:rPr lang="ja-JP" altLang="en-US"/>
              <a:t>セット目のテーマ発表</a:t>
            </a:r>
          </a:p>
          <a:p>
            <a:endParaRPr lang="ja-JP" altLang="en-US"/>
          </a:p>
          <a:p>
            <a:r>
              <a:rPr lang="en-US" altLang="ja-JP"/>
              <a:t>【2】1</a:t>
            </a:r>
            <a:r>
              <a:rPr lang="ja-JP" altLang="en-US"/>
              <a:t>セット目のブレストを行う</a:t>
            </a:r>
          </a:p>
          <a:p>
            <a:endParaRPr lang="ja-JP" altLang="en-US"/>
          </a:p>
          <a:p>
            <a:r>
              <a:rPr lang="en-US" altLang="ja-JP"/>
              <a:t>【3】2</a:t>
            </a:r>
            <a:r>
              <a:rPr lang="ja-JP" altLang="en-US"/>
              <a:t>セット目のテーマ発表</a:t>
            </a:r>
          </a:p>
          <a:p>
            <a:endParaRPr lang="ja-JP" altLang="en-US"/>
          </a:p>
          <a:p>
            <a:r>
              <a:rPr lang="en-US" altLang="ja-JP"/>
              <a:t>【4】2</a:t>
            </a:r>
            <a:r>
              <a:rPr lang="ja-JP" altLang="en-US"/>
              <a:t>セット目のブレストを行う（この時、</a:t>
            </a:r>
            <a:r>
              <a:rPr lang="en-US" altLang="ja-JP"/>
              <a:t>1</a:t>
            </a:r>
            <a:r>
              <a:rPr lang="ja-JP" altLang="en-US"/>
              <a:t>セット目で出たネタもアイデアの視点として加える）</a:t>
            </a:r>
          </a:p>
          <a:p>
            <a:endParaRPr lang="ja-JP" altLang="en-US"/>
          </a:p>
          <a:p>
            <a:endParaRPr lang="ja-JP" altLang="en-US"/>
          </a:p>
        </p:txBody>
      </p:sp>
      <p:sp>
        <p:nvSpPr>
          <p:cNvPr id="9" name="テキスト ボックス 8"/>
          <p:cNvSpPr txBox="1"/>
          <p:nvPr/>
        </p:nvSpPr>
        <p:spPr>
          <a:xfrm>
            <a:off x="1905000" y="5873274"/>
            <a:ext cx="6493316" cy="369332"/>
          </a:xfrm>
          <a:prstGeom prst="rect">
            <a:avLst/>
          </a:prstGeom>
          <a:noFill/>
        </p:spPr>
        <p:txBody>
          <a:bodyPr wrap="none" rtlCol="0">
            <a:spAutoFit/>
          </a:bodyPr>
          <a:lstStyle/>
          <a:p>
            <a:r>
              <a:rPr kumimoji="1" lang="en-US" altLang="ja-JP" smtClean="0"/>
              <a:t>Brest</a:t>
            </a:r>
            <a:r>
              <a:rPr kumimoji="1" lang="ja-JP" altLang="en-US" smtClean="0"/>
              <a:t>で出てきた</a:t>
            </a:r>
            <a:r>
              <a:rPr kumimoji="1" lang="en-US" altLang="ja-JP" smtClean="0"/>
              <a:t>idea</a:t>
            </a:r>
            <a:r>
              <a:rPr kumimoji="1" lang="ja-JP" altLang="en-US" smtClean="0"/>
              <a:t>を要求分析として、企画書に加えていきます。</a:t>
            </a:r>
            <a:endParaRPr kumimoji="1" lang="ja-JP" altLang="en-US"/>
          </a:p>
        </p:txBody>
      </p:sp>
    </p:spTree>
    <p:extLst>
      <p:ext uri="{BB962C8B-B14F-4D97-AF65-F5344CB8AC3E}">
        <p14:creationId xmlns:p14="http://schemas.microsoft.com/office/powerpoint/2010/main" val="209738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21002" cy="1477328"/>
          </a:xfrm>
          <a:prstGeom prst="rect">
            <a:avLst/>
          </a:prstGeom>
          <a:noFill/>
        </p:spPr>
        <p:txBody>
          <a:bodyPr wrap="none" rtlCol="0">
            <a:spAutoFit/>
          </a:bodyPr>
          <a:lstStyle/>
          <a:p>
            <a:r>
              <a:rPr kumimoji="1" lang="ja-JP" altLang="en-US" smtClean="0"/>
              <a:t>・開発戦略を立てる</a:t>
            </a:r>
            <a:endParaRPr kumimoji="1" lang="en-US" altLang="ja-JP" smtClean="0"/>
          </a:p>
          <a:p>
            <a:r>
              <a:rPr lang="ja-JP" altLang="en-US"/>
              <a:t>　</a:t>
            </a:r>
            <a:r>
              <a:rPr lang="ja-JP" altLang="en-US" smtClean="0"/>
              <a:t>作り上げる</a:t>
            </a:r>
            <a:r>
              <a:rPr lang="en-US" altLang="ja-JP" smtClean="0"/>
              <a:t>Game</a:t>
            </a:r>
            <a:r>
              <a:rPr lang="ja-JP" altLang="en-US" smtClean="0"/>
              <a:t>を</a:t>
            </a:r>
            <a:r>
              <a:rPr lang="en-US" altLang="ja-JP" smtClean="0"/>
              <a:t>image</a:t>
            </a:r>
            <a:r>
              <a:rPr lang="ja-JP" altLang="en-US" smtClean="0"/>
              <a:t>ができたら、企画書を書きあげる前に開発戦略を立てると良いでしょう。ここでいう</a:t>
            </a:r>
            <a:r>
              <a:rPr lang="ja-JP" altLang="en-US" smtClean="0">
                <a:solidFill>
                  <a:srgbClr val="FF0000"/>
                </a:solidFill>
              </a:rPr>
              <a:t>開発戦略とは各業</a:t>
            </a:r>
            <a:endParaRPr lang="en-US" altLang="ja-JP" smtClean="0">
              <a:solidFill>
                <a:srgbClr val="FF0000"/>
              </a:solidFill>
            </a:endParaRPr>
          </a:p>
          <a:p>
            <a:r>
              <a:rPr lang="ja-JP" altLang="en-US" smtClean="0">
                <a:solidFill>
                  <a:srgbClr val="FF0000"/>
                </a:solidFill>
              </a:rPr>
              <a:t>種の人達に聞く、開発できるかどうかの「できない可能性がある不確実性」と言う</a:t>
            </a:r>
            <a:r>
              <a:rPr lang="en-US" altLang="ja-JP" smtClean="0">
                <a:solidFill>
                  <a:srgbClr val="FF0000"/>
                </a:solidFill>
              </a:rPr>
              <a:t>R</a:t>
            </a:r>
            <a:r>
              <a:rPr kumimoji="1" lang="en-US" altLang="ja-JP" smtClean="0">
                <a:solidFill>
                  <a:srgbClr val="FF0000"/>
                </a:solidFill>
              </a:rPr>
              <a:t>isk</a:t>
            </a:r>
            <a:r>
              <a:rPr lang="ja-JP" altLang="en-US" smtClean="0">
                <a:solidFill>
                  <a:srgbClr val="FF0000"/>
                </a:solidFill>
              </a:rPr>
              <a:t>をどのように扱うか</a:t>
            </a:r>
            <a:r>
              <a:rPr lang="ja-JP" altLang="en-US" smtClean="0"/>
              <a:t>です。</a:t>
            </a:r>
            <a:r>
              <a:rPr kumimoji="1" lang="ja-JP" altLang="en-US" smtClean="0"/>
              <a:t>たとえ、面白い企</a:t>
            </a:r>
            <a:endParaRPr kumimoji="1" lang="en-US" altLang="ja-JP" smtClean="0"/>
          </a:p>
          <a:p>
            <a:r>
              <a:rPr kumimoji="1" lang="ja-JP" altLang="en-US" smtClean="0"/>
              <a:t>画が完成したとしても、作れないとなれば企画の作り直しです。</a:t>
            </a:r>
            <a:endParaRPr kumimoji="1" lang="en-US" altLang="ja-JP" smtClean="0"/>
          </a:p>
          <a:p>
            <a:r>
              <a:rPr lang="ja-JP" altLang="en-US"/>
              <a:t>　</a:t>
            </a:r>
            <a:endParaRPr kumimoji="1" lang="ja-JP" altLang="en-US"/>
          </a:p>
        </p:txBody>
      </p:sp>
      <p:sp>
        <p:nvSpPr>
          <p:cNvPr id="16" name="テキスト ボックス 15"/>
          <p:cNvSpPr txBox="1"/>
          <p:nvPr/>
        </p:nvSpPr>
        <p:spPr>
          <a:xfrm>
            <a:off x="0" y="1200329"/>
            <a:ext cx="12178206" cy="923330"/>
          </a:xfrm>
          <a:prstGeom prst="rect">
            <a:avLst/>
          </a:prstGeom>
          <a:noFill/>
        </p:spPr>
        <p:txBody>
          <a:bodyPr wrap="none" rtlCol="0">
            <a:spAutoFit/>
          </a:bodyPr>
          <a:lstStyle/>
          <a:p>
            <a:r>
              <a:rPr kumimoji="1" lang="ja-JP" altLang="en-US" smtClean="0"/>
              <a:t>・開発戦略</a:t>
            </a:r>
            <a:r>
              <a:rPr lang="en-US" altLang="ja-JP" smtClean="0"/>
              <a:t>M</a:t>
            </a:r>
            <a:r>
              <a:rPr kumimoji="1" lang="en-US" altLang="ja-JP" smtClean="0"/>
              <a:t>atrix</a:t>
            </a:r>
          </a:p>
          <a:p>
            <a:r>
              <a:rPr lang="ja-JP" altLang="en-US"/>
              <a:t>　</a:t>
            </a:r>
            <a:r>
              <a:rPr lang="ja-JP" altLang="en-US" smtClean="0"/>
              <a:t>各業種の</a:t>
            </a:r>
            <a:r>
              <a:rPr lang="en-US" altLang="ja-JP" smtClean="0"/>
              <a:t>Director</a:t>
            </a:r>
            <a:r>
              <a:rPr lang="ja-JP" altLang="en-US" smtClean="0"/>
              <a:t>や、業種の人達で</a:t>
            </a:r>
            <a:r>
              <a:rPr lang="en-US" altLang="ja-JP" smtClean="0"/>
              <a:t>Brest</a:t>
            </a:r>
            <a:r>
              <a:rPr lang="ja-JP" altLang="en-US" smtClean="0"/>
              <a:t>会議を開くなど、考えてる企画の</a:t>
            </a:r>
            <a:r>
              <a:rPr lang="ja-JP" altLang="en-US" b="1" smtClean="0">
                <a:solidFill>
                  <a:srgbClr val="FF0000"/>
                </a:solidFill>
              </a:rPr>
              <a:t>草案</a:t>
            </a:r>
            <a:r>
              <a:rPr lang="ja-JP" altLang="en-US" smtClean="0">
                <a:solidFill>
                  <a:srgbClr val="FF0000"/>
                </a:solidFill>
              </a:rPr>
              <a:t>を元に企画の要素を</a:t>
            </a:r>
            <a:r>
              <a:rPr lang="en-US" altLang="ja-JP" smtClean="0">
                <a:solidFill>
                  <a:srgbClr val="FF0000"/>
                </a:solidFill>
              </a:rPr>
              <a:t>Matrix</a:t>
            </a:r>
            <a:r>
              <a:rPr lang="ja-JP" altLang="en-US" smtClean="0">
                <a:solidFill>
                  <a:srgbClr val="FF0000"/>
                </a:solidFill>
              </a:rPr>
              <a:t>掛け合わせてどう</a:t>
            </a:r>
            <a:endParaRPr lang="en-US" altLang="ja-JP" smtClean="0">
              <a:solidFill>
                <a:srgbClr val="FF0000"/>
              </a:solidFill>
            </a:endParaRPr>
          </a:p>
          <a:p>
            <a:r>
              <a:rPr lang="ja-JP" altLang="en-US" smtClean="0">
                <a:solidFill>
                  <a:srgbClr val="FF0000"/>
                </a:solidFill>
              </a:rPr>
              <a:t>するかを決めます。</a:t>
            </a:r>
            <a:endParaRPr kumimoji="1" lang="ja-JP" altLang="en-US"/>
          </a:p>
        </p:txBody>
      </p:sp>
      <p:pic>
        <p:nvPicPr>
          <p:cNvPr id="18" name="図 17"/>
          <p:cNvPicPr>
            <a:picLocks noChangeAspect="1"/>
          </p:cNvPicPr>
          <p:nvPr/>
        </p:nvPicPr>
        <p:blipFill>
          <a:blip r:embed="rId2"/>
          <a:stretch>
            <a:fillRect/>
          </a:stretch>
        </p:blipFill>
        <p:spPr>
          <a:xfrm>
            <a:off x="420687" y="2067004"/>
            <a:ext cx="11040154" cy="3825796"/>
          </a:xfrm>
          <a:prstGeom prst="rect">
            <a:avLst/>
          </a:prstGeom>
        </p:spPr>
      </p:pic>
      <p:sp>
        <p:nvSpPr>
          <p:cNvPr id="19" name="テキスト ボックス 18"/>
          <p:cNvSpPr txBox="1"/>
          <p:nvPr/>
        </p:nvSpPr>
        <p:spPr>
          <a:xfrm>
            <a:off x="103245" y="5892800"/>
            <a:ext cx="11357596" cy="646331"/>
          </a:xfrm>
          <a:prstGeom prst="rect">
            <a:avLst/>
          </a:prstGeom>
          <a:noFill/>
        </p:spPr>
        <p:txBody>
          <a:bodyPr wrap="none" rtlCol="0">
            <a:spAutoFit/>
          </a:bodyPr>
          <a:lstStyle/>
          <a:p>
            <a:r>
              <a:rPr kumimoji="1" lang="ja-JP" altLang="en-US" smtClean="0"/>
              <a:t>企画書通るかどうかまだ不透明ですが、優先度「高」の検証・実験が必要であれば、実証実験を行うようにしましょう。</a:t>
            </a:r>
            <a:endParaRPr kumimoji="1" lang="en-US" altLang="ja-JP" smtClean="0"/>
          </a:p>
          <a:p>
            <a:r>
              <a:rPr kumimoji="1" lang="ja-JP" altLang="en-US" smtClean="0"/>
              <a:t>この</a:t>
            </a:r>
            <a:r>
              <a:rPr lang="en-US" altLang="ja-JP"/>
              <a:t>M</a:t>
            </a:r>
            <a:r>
              <a:rPr kumimoji="1" lang="en-US" altLang="ja-JP" smtClean="0"/>
              <a:t>atrix</a:t>
            </a:r>
            <a:r>
              <a:rPr kumimoji="1" lang="ja-JP" altLang="en-US" smtClean="0"/>
              <a:t>を元に</a:t>
            </a:r>
            <a:r>
              <a:rPr lang="ja-JP" altLang="en-US"/>
              <a:t>、</a:t>
            </a:r>
            <a:r>
              <a:rPr lang="ja-JP" altLang="en-US" smtClean="0"/>
              <a:t>開発</a:t>
            </a:r>
            <a:r>
              <a:rPr lang="en-US" altLang="ja-JP" smtClean="0"/>
              <a:t>Schedule</a:t>
            </a:r>
            <a:r>
              <a:rPr lang="ja-JP" altLang="en-US" smtClean="0"/>
              <a:t>を決める事もできます</a:t>
            </a:r>
            <a:endParaRPr kumimoji="1" lang="en-US" altLang="ja-JP" smtClean="0"/>
          </a:p>
        </p:txBody>
      </p:sp>
    </p:spTree>
    <p:extLst>
      <p:ext uri="{BB962C8B-B14F-4D97-AF65-F5344CB8AC3E}">
        <p14:creationId xmlns:p14="http://schemas.microsoft.com/office/powerpoint/2010/main" val="98846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37837" cy="923330"/>
          </a:xfrm>
          <a:prstGeom prst="rect">
            <a:avLst/>
          </a:prstGeom>
          <a:noFill/>
        </p:spPr>
        <p:txBody>
          <a:bodyPr wrap="none" rtlCol="0">
            <a:spAutoFit/>
          </a:bodyPr>
          <a:lstStyle/>
          <a:p>
            <a:r>
              <a:rPr kumimoji="1" lang="ja-JP" altLang="en-US" smtClean="0"/>
              <a:t>・企画書を描く</a:t>
            </a:r>
            <a:endParaRPr kumimoji="1" lang="en-US" altLang="ja-JP" smtClean="0"/>
          </a:p>
          <a:p>
            <a:r>
              <a:rPr lang="ja-JP" altLang="en-US"/>
              <a:t>　</a:t>
            </a:r>
            <a:r>
              <a:rPr lang="ja-JP" altLang="en-US" smtClean="0"/>
              <a:t>市場の動向・</a:t>
            </a:r>
            <a:r>
              <a:rPr lang="en-US" altLang="ja-JP" smtClean="0"/>
              <a:t>producer</a:t>
            </a:r>
            <a:r>
              <a:rPr lang="ja-JP" altLang="en-US" smtClean="0"/>
              <a:t>の意見・</a:t>
            </a:r>
            <a:r>
              <a:rPr lang="en-US" altLang="ja-JP" smtClean="0"/>
              <a:t>team</a:t>
            </a:r>
            <a:r>
              <a:rPr lang="ja-JP" altLang="en-US" smtClean="0"/>
              <a:t>内の意見・開発戦略を元に企画書を描き上げましょう。この段階で売れないと判断された</a:t>
            </a:r>
            <a:endParaRPr lang="en-US" altLang="ja-JP" smtClean="0"/>
          </a:p>
          <a:p>
            <a:r>
              <a:rPr lang="ja-JP" altLang="en-US" smtClean="0"/>
              <a:t>ら修正を行います。</a:t>
            </a:r>
            <a:endParaRPr kumimoji="1" lang="en-US" altLang="ja-JP" smtClean="0"/>
          </a:p>
        </p:txBody>
      </p:sp>
      <p:sp>
        <p:nvSpPr>
          <p:cNvPr id="5" name="テキスト ボックス 4"/>
          <p:cNvSpPr txBox="1"/>
          <p:nvPr/>
        </p:nvSpPr>
        <p:spPr>
          <a:xfrm>
            <a:off x="5158" y="910630"/>
            <a:ext cx="11928650" cy="923330"/>
          </a:xfrm>
          <a:prstGeom prst="rect">
            <a:avLst/>
          </a:prstGeom>
          <a:noFill/>
        </p:spPr>
        <p:txBody>
          <a:bodyPr wrap="none" rtlCol="0">
            <a:spAutoFit/>
          </a:bodyPr>
          <a:lstStyle/>
          <a:p>
            <a:r>
              <a:rPr kumimoji="1" lang="ja-JP" altLang="en-US" smtClean="0"/>
              <a:t>・企画書の描き方</a:t>
            </a:r>
            <a:endParaRPr kumimoji="1" lang="en-US" altLang="ja-JP" smtClean="0"/>
          </a:p>
          <a:p>
            <a:r>
              <a:rPr lang="ja-JP" altLang="en-US"/>
              <a:t>　</a:t>
            </a:r>
            <a:r>
              <a:rPr lang="ja-JP" altLang="en-US" smtClean="0"/>
              <a:t>これらは色々な本や</a:t>
            </a:r>
            <a:r>
              <a:rPr lang="en-US" altLang="ja-JP" smtClean="0"/>
              <a:t>Net</a:t>
            </a:r>
            <a:r>
              <a:rPr lang="ja-JP" altLang="en-US" smtClean="0"/>
              <a:t>を参考にするのが良いでしょう。企画書に明確な答えは無いですが、</a:t>
            </a:r>
            <a:r>
              <a:rPr lang="en-US" altLang="ja-JP" smtClean="0"/>
              <a:t>Base</a:t>
            </a:r>
            <a:r>
              <a:rPr lang="ja-JP" altLang="en-US" smtClean="0"/>
              <a:t>以下のような感じです。</a:t>
            </a:r>
            <a:endParaRPr lang="en-US" altLang="ja-JP" smtClean="0"/>
          </a:p>
          <a:p>
            <a:r>
              <a:rPr lang="ja-JP" altLang="en-US"/>
              <a:t>　</a:t>
            </a:r>
            <a:r>
              <a:rPr lang="ja-JP" altLang="en-US" smtClean="0"/>
              <a:t>参考程度に見てください。</a:t>
            </a:r>
            <a:endParaRPr kumimoji="1" lang="ja-JP" altLang="en-US"/>
          </a:p>
        </p:txBody>
      </p:sp>
      <p:sp>
        <p:nvSpPr>
          <p:cNvPr id="6" name="正方形/長方形 5"/>
          <p:cNvSpPr/>
          <p:nvPr/>
        </p:nvSpPr>
        <p:spPr>
          <a:xfrm>
            <a:off x="188806" y="1798261"/>
            <a:ext cx="4495800" cy="2451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chemeClr val="tx1"/>
                </a:solidFill>
              </a:rPr>
              <a:t>Title</a:t>
            </a:r>
            <a:endParaRPr kumimoji="1" lang="en-US" altLang="ja-JP" smtClean="0">
              <a:solidFill>
                <a:schemeClr val="tx1"/>
              </a:solidFill>
            </a:endParaRPr>
          </a:p>
          <a:p>
            <a:pPr algn="ctr"/>
            <a:r>
              <a:rPr lang="ja-JP" altLang="en-US" smtClean="0">
                <a:solidFill>
                  <a:schemeClr val="tx1"/>
                </a:solidFill>
              </a:rPr>
              <a:t>対応機種</a:t>
            </a:r>
            <a:endParaRPr lang="en-US" altLang="ja-JP" smtClean="0">
              <a:solidFill>
                <a:schemeClr val="tx1"/>
              </a:solidFill>
            </a:endParaRPr>
          </a:p>
          <a:p>
            <a:pPr algn="ctr"/>
            <a:r>
              <a:rPr kumimoji="1" lang="ja-JP" altLang="en-US" smtClean="0">
                <a:solidFill>
                  <a:schemeClr val="tx1"/>
                </a:solidFill>
              </a:rPr>
              <a:t>第一稿</a:t>
            </a:r>
            <a:endParaRPr kumimoji="1" lang="en-US" altLang="ja-JP" smtClean="0">
              <a:solidFill>
                <a:schemeClr val="tx1"/>
              </a:solidFill>
            </a:endParaRPr>
          </a:p>
        </p:txBody>
      </p:sp>
      <p:sp>
        <p:nvSpPr>
          <p:cNvPr id="7" name="テキスト ボックス 6"/>
          <p:cNvSpPr txBox="1"/>
          <p:nvPr/>
        </p:nvSpPr>
        <p:spPr>
          <a:xfrm>
            <a:off x="315806" y="3893761"/>
            <a:ext cx="4267515" cy="369332"/>
          </a:xfrm>
          <a:prstGeom prst="rect">
            <a:avLst/>
          </a:prstGeom>
          <a:noFill/>
        </p:spPr>
        <p:txBody>
          <a:bodyPr wrap="none" rtlCol="0">
            <a:spAutoFit/>
          </a:bodyPr>
          <a:lstStyle/>
          <a:p>
            <a:r>
              <a:rPr kumimoji="1" lang="ja-JP" altLang="en-US" smtClean="0"/>
              <a:t>○○年○月○日作成　　　　　　　　　氏名</a:t>
            </a:r>
            <a:endParaRPr kumimoji="1" lang="ja-JP" altLang="en-US"/>
          </a:p>
        </p:txBody>
      </p:sp>
      <p:sp>
        <p:nvSpPr>
          <p:cNvPr id="8" name="正方形/長方形 7"/>
          <p:cNvSpPr/>
          <p:nvPr/>
        </p:nvSpPr>
        <p:spPr>
          <a:xfrm>
            <a:off x="4811606" y="1795860"/>
            <a:ext cx="4495800" cy="2451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mtClean="0">
              <a:solidFill>
                <a:schemeClr val="tx1"/>
              </a:solidFill>
            </a:endParaRPr>
          </a:p>
        </p:txBody>
      </p:sp>
      <p:sp>
        <p:nvSpPr>
          <p:cNvPr id="9" name="角丸四角形 8"/>
          <p:cNvSpPr/>
          <p:nvPr/>
        </p:nvSpPr>
        <p:spPr>
          <a:xfrm>
            <a:off x="4938606" y="2211527"/>
            <a:ext cx="4267200" cy="151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Game</a:t>
            </a:r>
            <a:r>
              <a:rPr kumimoji="1" lang="ja-JP" altLang="en-US" smtClean="0"/>
              <a:t>の</a:t>
            </a:r>
            <a:r>
              <a:rPr kumimoji="1" lang="en-US" altLang="ja-JP" smtClean="0"/>
              <a:t>image</a:t>
            </a:r>
            <a:r>
              <a:rPr kumimoji="1" lang="ja-JP" altLang="en-US" smtClean="0"/>
              <a:t>図</a:t>
            </a:r>
          </a:p>
        </p:txBody>
      </p:sp>
      <p:sp>
        <p:nvSpPr>
          <p:cNvPr id="10" name="テキスト ボックス 9"/>
          <p:cNvSpPr txBox="1"/>
          <p:nvPr/>
        </p:nvSpPr>
        <p:spPr>
          <a:xfrm>
            <a:off x="4938606" y="1795860"/>
            <a:ext cx="2189317" cy="369332"/>
          </a:xfrm>
          <a:prstGeom prst="rect">
            <a:avLst/>
          </a:prstGeom>
          <a:noFill/>
        </p:spPr>
        <p:txBody>
          <a:bodyPr wrap="none" rtlCol="0">
            <a:spAutoFit/>
          </a:bodyPr>
          <a:lstStyle/>
          <a:p>
            <a:r>
              <a:rPr lang="en-US" altLang="ja-JP" smtClean="0"/>
              <a:t>CatchCopy</a:t>
            </a:r>
            <a:r>
              <a:rPr kumimoji="1" lang="ja-JP" altLang="en-US" smtClean="0"/>
              <a:t>や</a:t>
            </a:r>
            <a:r>
              <a:rPr lang="en-US" altLang="ja-JP"/>
              <a:t>C</a:t>
            </a:r>
            <a:r>
              <a:rPr kumimoji="1" lang="en-US" altLang="ja-JP" smtClean="0"/>
              <a:t>oncept</a:t>
            </a:r>
            <a:endParaRPr kumimoji="1" lang="ja-JP" altLang="en-US"/>
          </a:p>
        </p:txBody>
      </p:sp>
      <p:sp>
        <p:nvSpPr>
          <p:cNvPr id="11" name="テキスト ボックス 10"/>
          <p:cNvSpPr txBox="1"/>
          <p:nvPr/>
        </p:nvSpPr>
        <p:spPr>
          <a:xfrm>
            <a:off x="5675206" y="3800227"/>
            <a:ext cx="2347117" cy="369332"/>
          </a:xfrm>
          <a:prstGeom prst="rect">
            <a:avLst/>
          </a:prstGeom>
          <a:noFill/>
        </p:spPr>
        <p:txBody>
          <a:bodyPr wrap="none" rtlCol="0">
            <a:spAutoFit/>
          </a:bodyPr>
          <a:lstStyle/>
          <a:p>
            <a:r>
              <a:rPr kumimoji="1" lang="en-US" altLang="ja-JP" smtClean="0"/>
              <a:t>Game</a:t>
            </a:r>
            <a:r>
              <a:rPr kumimoji="1" lang="ja-JP" altLang="en-US" smtClean="0"/>
              <a:t>の遊び方の説明</a:t>
            </a:r>
            <a:endParaRPr kumimoji="1" lang="ja-JP" altLang="en-US"/>
          </a:p>
        </p:txBody>
      </p:sp>
      <p:sp>
        <p:nvSpPr>
          <p:cNvPr id="12" name="正方形/長方形 11"/>
          <p:cNvSpPr/>
          <p:nvPr/>
        </p:nvSpPr>
        <p:spPr>
          <a:xfrm>
            <a:off x="188806" y="4351129"/>
            <a:ext cx="4495800" cy="2451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mtClean="0">
              <a:solidFill>
                <a:schemeClr val="tx1"/>
              </a:solidFill>
            </a:endParaRPr>
          </a:p>
        </p:txBody>
      </p:sp>
      <p:sp>
        <p:nvSpPr>
          <p:cNvPr id="13" name="テキスト ボックス 12"/>
          <p:cNvSpPr txBox="1"/>
          <p:nvPr/>
        </p:nvSpPr>
        <p:spPr>
          <a:xfrm>
            <a:off x="188806" y="4364861"/>
            <a:ext cx="1895071" cy="369332"/>
          </a:xfrm>
          <a:prstGeom prst="rect">
            <a:avLst/>
          </a:prstGeom>
          <a:noFill/>
        </p:spPr>
        <p:txBody>
          <a:bodyPr wrap="none" rtlCol="0">
            <a:spAutoFit/>
          </a:bodyPr>
          <a:lstStyle/>
          <a:p>
            <a:r>
              <a:rPr kumimoji="1" lang="en-US" altLang="ja-JP" smtClean="0"/>
              <a:t>Game</a:t>
            </a:r>
            <a:r>
              <a:rPr kumimoji="1" lang="ja-JP" altLang="en-US" smtClean="0"/>
              <a:t>全体の流れ</a:t>
            </a:r>
            <a:endParaRPr kumimoji="1" lang="ja-JP" altLang="en-US"/>
          </a:p>
        </p:txBody>
      </p:sp>
      <p:sp>
        <p:nvSpPr>
          <p:cNvPr id="14" name="正方形/長方形 13"/>
          <p:cNvSpPr/>
          <p:nvPr/>
        </p:nvSpPr>
        <p:spPr>
          <a:xfrm>
            <a:off x="3090756" y="5576679"/>
            <a:ext cx="104140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○○画面</a:t>
            </a:r>
          </a:p>
        </p:txBody>
      </p:sp>
      <p:sp>
        <p:nvSpPr>
          <p:cNvPr id="15" name="正方形/長方形 14"/>
          <p:cNvSpPr/>
          <p:nvPr/>
        </p:nvSpPr>
        <p:spPr>
          <a:xfrm>
            <a:off x="1730664" y="6228884"/>
            <a:ext cx="104140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○○画面</a:t>
            </a:r>
          </a:p>
        </p:txBody>
      </p:sp>
      <p:sp>
        <p:nvSpPr>
          <p:cNvPr id="16" name="正方形/長方形 15"/>
          <p:cNvSpPr/>
          <p:nvPr/>
        </p:nvSpPr>
        <p:spPr>
          <a:xfrm>
            <a:off x="1730664" y="5577711"/>
            <a:ext cx="104140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○○画面</a:t>
            </a:r>
          </a:p>
        </p:txBody>
      </p:sp>
      <p:sp>
        <p:nvSpPr>
          <p:cNvPr id="17" name="正方形/長方形 16"/>
          <p:cNvSpPr/>
          <p:nvPr/>
        </p:nvSpPr>
        <p:spPr>
          <a:xfrm>
            <a:off x="1712806" y="4884529"/>
            <a:ext cx="104140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○○画面</a:t>
            </a:r>
          </a:p>
        </p:txBody>
      </p:sp>
      <p:cxnSp>
        <p:nvCxnSpPr>
          <p:cNvPr id="19" name="直線矢印コネクタ 18"/>
          <p:cNvCxnSpPr/>
          <p:nvPr/>
        </p:nvCxnSpPr>
        <p:spPr>
          <a:xfrm>
            <a:off x="2195406" y="5316329"/>
            <a:ext cx="0" cy="196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2185073" y="6012170"/>
            <a:ext cx="0" cy="196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2871277" y="5773529"/>
            <a:ext cx="1877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flipV="1">
            <a:off x="2871277" y="5923866"/>
            <a:ext cx="152400" cy="2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1289723" y="5081379"/>
            <a:ext cx="343708" cy="10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289723" y="5081379"/>
            <a:ext cx="0" cy="1344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1289723" y="6425734"/>
            <a:ext cx="3437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4811606" y="4351129"/>
            <a:ext cx="4495800" cy="2451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mtClean="0">
              <a:solidFill>
                <a:schemeClr val="tx1"/>
              </a:solidFill>
            </a:endParaRPr>
          </a:p>
        </p:txBody>
      </p:sp>
      <p:sp>
        <p:nvSpPr>
          <p:cNvPr id="34" name="テキスト ボックス 33"/>
          <p:cNvSpPr txBox="1"/>
          <p:nvPr/>
        </p:nvSpPr>
        <p:spPr>
          <a:xfrm>
            <a:off x="4811606" y="4364861"/>
            <a:ext cx="1407373" cy="369332"/>
          </a:xfrm>
          <a:prstGeom prst="rect">
            <a:avLst/>
          </a:prstGeom>
          <a:noFill/>
        </p:spPr>
        <p:txBody>
          <a:bodyPr wrap="none" rtlCol="0">
            <a:spAutoFit/>
          </a:bodyPr>
          <a:lstStyle/>
          <a:p>
            <a:r>
              <a:rPr kumimoji="1" lang="en-US" altLang="ja-JP" smtClean="0"/>
              <a:t>GameSystem</a:t>
            </a:r>
            <a:endParaRPr kumimoji="1" lang="ja-JP" altLang="en-US"/>
          </a:p>
        </p:txBody>
      </p:sp>
      <p:sp>
        <p:nvSpPr>
          <p:cNvPr id="35" name="角丸四角形 34"/>
          <p:cNvSpPr/>
          <p:nvPr/>
        </p:nvSpPr>
        <p:spPr>
          <a:xfrm>
            <a:off x="4938606" y="4757529"/>
            <a:ext cx="4267200" cy="151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Game</a:t>
            </a:r>
            <a:r>
              <a:rPr lang="en-US" altLang="ja-JP" smtClean="0"/>
              <a:t>Image</a:t>
            </a:r>
            <a:endParaRPr kumimoji="1" lang="ja-JP" altLang="en-US" smtClean="0"/>
          </a:p>
        </p:txBody>
      </p:sp>
      <p:sp>
        <p:nvSpPr>
          <p:cNvPr id="36" name="角丸四角形 35"/>
          <p:cNvSpPr/>
          <p:nvPr/>
        </p:nvSpPr>
        <p:spPr>
          <a:xfrm>
            <a:off x="7592906" y="5665986"/>
            <a:ext cx="1612900" cy="10092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solidFill>
                  <a:schemeClr val="tx1"/>
                </a:solidFill>
              </a:rPr>
              <a:t>GameSystem</a:t>
            </a:r>
            <a:r>
              <a:rPr kumimoji="1" lang="ja-JP" altLang="en-US" smtClean="0">
                <a:solidFill>
                  <a:schemeClr val="tx1"/>
                </a:solidFill>
              </a:rPr>
              <a:t>の</a:t>
            </a:r>
            <a:endParaRPr kumimoji="1" lang="en-US" altLang="ja-JP" smtClean="0">
              <a:solidFill>
                <a:schemeClr val="tx1"/>
              </a:solidFill>
            </a:endParaRPr>
          </a:p>
          <a:p>
            <a:pPr algn="ctr"/>
            <a:r>
              <a:rPr lang="ja-JP" altLang="en-US">
                <a:solidFill>
                  <a:schemeClr val="tx1"/>
                </a:solidFill>
              </a:rPr>
              <a:t>簡単</a:t>
            </a:r>
            <a:r>
              <a:rPr lang="ja-JP" altLang="en-US" smtClean="0">
                <a:solidFill>
                  <a:schemeClr val="tx1"/>
                </a:solidFill>
              </a:rPr>
              <a:t>な説明</a:t>
            </a:r>
            <a:endParaRPr kumimoji="1" lang="ja-JP" altLang="en-US" smtClean="0">
              <a:solidFill>
                <a:schemeClr val="tx1"/>
              </a:solidFill>
            </a:endParaRPr>
          </a:p>
        </p:txBody>
      </p:sp>
      <p:sp>
        <p:nvSpPr>
          <p:cNvPr id="38" name="テキスト ボックス 37"/>
          <p:cNvSpPr txBox="1"/>
          <p:nvPr/>
        </p:nvSpPr>
        <p:spPr>
          <a:xfrm>
            <a:off x="9307406" y="4263093"/>
            <a:ext cx="2948243" cy="2031325"/>
          </a:xfrm>
          <a:prstGeom prst="rect">
            <a:avLst/>
          </a:prstGeom>
          <a:noFill/>
        </p:spPr>
        <p:txBody>
          <a:bodyPr wrap="none" rtlCol="0">
            <a:spAutoFit/>
          </a:bodyPr>
          <a:lstStyle/>
          <a:p>
            <a:r>
              <a:rPr lang="en-US" altLang="ja-JP" smtClean="0"/>
              <a:t>GameSystem</a:t>
            </a:r>
            <a:r>
              <a:rPr lang="ja-JP" altLang="en-US" smtClean="0"/>
              <a:t>が</a:t>
            </a:r>
            <a:endParaRPr lang="en-US" altLang="ja-JP" smtClean="0"/>
          </a:p>
          <a:p>
            <a:r>
              <a:rPr lang="ja-JP" altLang="en-US" smtClean="0"/>
              <a:t>１</a:t>
            </a:r>
            <a:r>
              <a:rPr kumimoji="1" lang="ja-JP" altLang="en-US" smtClean="0"/>
              <a:t>枚で描ききれないので</a:t>
            </a:r>
            <a:r>
              <a:rPr lang="ja-JP" altLang="en-US" smtClean="0"/>
              <a:t>あれ</a:t>
            </a:r>
            <a:endParaRPr lang="en-US" altLang="ja-JP" smtClean="0"/>
          </a:p>
          <a:p>
            <a:r>
              <a:rPr lang="ja-JP" altLang="en-US" smtClean="0"/>
              <a:t>ば、</a:t>
            </a:r>
            <a:r>
              <a:rPr lang="en-US" altLang="ja-JP" smtClean="0"/>
              <a:t>+</a:t>
            </a:r>
            <a:r>
              <a:rPr lang="ja-JP" altLang="en-US" smtClean="0"/>
              <a:t>数枚。</a:t>
            </a:r>
            <a:endParaRPr lang="en-US" altLang="ja-JP" smtClean="0"/>
          </a:p>
          <a:p>
            <a:endParaRPr lang="en-US" altLang="ja-JP"/>
          </a:p>
          <a:p>
            <a:endParaRPr lang="en-US" altLang="ja-JP" smtClean="0"/>
          </a:p>
          <a:p>
            <a:r>
              <a:rPr lang="ja-JP" altLang="en-US" smtClean="0"/>
              <a:t>「書く」ではありません。</a:t>
            </a:r>
            <a:endParaRPr lang="en-US" altLang="ja-JP" smtClean="0"/>
          </a:p>
          <a:p>
            <a:r>
              <a:rPr lang="ja-JP" altLang="en-US" smtClean="0"/>
              <a:t>「描く」事を意識しましょう。</a:t>
            </a:r>
            <a:endParaRPr lang="en-US" altLang="ja-JP" smtClean="0"/>
          </a:p>
        </p:txBody>
      </p:sp>
    </p:spTree>
    <p:extLst>
      <p:ext uri="{BB962C8B-B14F-4D97-AF65-F5344CB8AC3E}">
        <p14:creationId xmlns:p14="http://schemas.microsoft.com/office/powerpoint/2010/main" val="428238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25810" cy="923330"/>
          </a:xfrm>
          <a:prstGeom prst="rect">
            <a:avLst/>
          </a:prstGeom>
          <a:noFill/>
        </p:spPr>
        <p:txBody>
          <a:bodyPr wrap="none" rtlCol="0">
            <a:spAutoFit/>
          </a:bodyPr>
          <a:lstStyle/>
          <a:p>
            <a:r>
              <a:rPr kumimoji="1" lang="ja-JP" altLang="en-US" dirty="0" smtClean="0"/>
              <a:t>・仕様書の書く</a:t>
            </a:r>
            <a:endParaRPr kumimoji="1" lang="en-US" altLang="ja-JP" dirty="0" smtClean="0"/>
          </a:p>
          <a:p>
            <a:r>
              <a:rPr lang="ja-JP" altLang="en-US" dirty="0"/>
              <a:t>　</a:t>
            </a:r>
            <a:r>
              <a:rPr lang="ja-JP" altLang="en-US" dirty="0" smtClean="0"/>
              <a:t>企画書が通れば、設計に取り掛かれます。設計とは「どの</a:t>
            </a:r>
            <a:r>
              <a:rPr lang="ja-JP" altLang="en-US" dirty="0"/>
              <a:t>ような機能があれば定義された要求を満たせるかを</a:t>
            </a:r>
            <a:r>
              <a:rPr lang="ja-JP" altLang="en-US" dirty="0" smtClean="0"/>
              <a:t>設計する」</a:t>
            </a:r>
            <a:endParaRPr lang="en-US" altLang="ja-JP" dirty="0" smtClean="0"/>
          </a:p>
          <a:p>
            <a:r>
              <a:rPr lang="ja-JP" altLang="en-US" dirty="0" smtClean="0"/>
              <a:t>と言う意味でしたね。仕様書とは要するに外内部設計をした設計書の事と言えます。</a:t>
            </a:r>
            <a:r>
              <a:rPr lang="ja-JP" altLang="en-US" dirty="0"/>
              <a:t>以下</a:t>
            </a:r>
            <a:r>
              <a:rPr lang="ja-JP" altLang="en-US" dirty="0" smtClean="0"/>
              <a:t>のモノが必要になります</a:t>
            </a:r>
            <a:endParaRPr lang="en-US" altLang="ja-JP" dirty="0" smtClean="0"/>
          </a:p>
        </p:txBody>
      </p:sp>
      <p:sp>
        <p:nvSpPr>
          <p:cNvPr id="6" name="テキスト ボックス 5"/>
          <p:cNvSpPr txBox="1"/>
          <p:nvPr/>
        </p:nvSpPr>
        <p:spPr>
          <a:xfrm>
            <a:off x="0" y="906860"/>
            <a:ext cx="11181459" cy="5632311"/>
          </a:xfrm>
          <a:prstGeom prst="rect">
            <a:avLst/>
          </a:prstGeom>
          <a:noFill/>
        </p:spPr>
        <p:txBody>
          <a:bodyPr wrap="none" rtlCol="0">
            <a:spAutoFit/>
          </a:bodyPr>
          <a:lstStyle/>
          <a:p>
            <a:r>
              <a:rPr kumimoji="1" lang="ja-JP" altLang="en-US" dirty="0" smtClean="0"/>
              <a:t>・</a:t>
            </a:r>
            <a:r>
              <a:rPr lang="ja-JP" altLang="en-US" dirty="0" smtClean="0"/>
              <a:t>画面</a:t>
            </a:r>
            <a:r>
              <a:rPr lang="ja-JP" altLang="en-US" dirty="0"/>
              <a:t>遷移</a:t>
            </a:r>
            <a:r>
              <a:rPr kumimoji="1" lang="en-US" altLang="ja-JP" dirty="0" smtClean="0"/>
              <a:t>flowchart</a:t>
            </a:r>
          </a:p>
          <a:p>
            <a:r>
              <a:rPr lang="ja-JP" altLang="en-US" dirty="0"/>
              <a:t>　</a:t>
            </a:r>
            <a:r>
              <a:rPr lang="ja-JP" altLang="en-US" dirty="0" smtClean="0"/>
              <a:t>画面の切り替わりの</a:t>
            </a:r>
            <a:r>
              <a:rPr lang="en-US" altLang="ja-JP" dirty="0" smtClean="0"/>
              <a:t>Game</a:t>
            </a:r>
            <a:r>
              <a:rPr lang="ja-JP" altLang="en-US" dirty="0" smtClean="0"/>
              <a:t>全体がどのような流れになっているかを</a:t>
            </a:r>
            <a:r>
              <a:rPr lang="en-US" altLang="ja-JP" dirty="0" smtClean="0"/>
              <a:t>flowchart</a:t>
            </a:r>
          </a:p>
          <a:p>
            <a:endParaRPr kumimoji="1" lang="en-US" altLang="ja-JP" dirty="0"/>
          </a:p>
          <a:p>
            <a:r>
              <a:rPr lang="ja-JP" altLang="en-US" dirty="0" smtClean="0"/>
              <a:t>・各画面の仕様</a:t>
            </a:r>
            <a:endParaRPr lang="en-US" altLang="ja-JP" dirty="0" smtClean="0"/>
          </a:p>
          <a:p>
            <a:r>
              <a:rPr kumimoji="1" lang="ja-JP" altLang="en-US" dirty="0"/>
              <a:t>　</a:t>
            </a:r>
            <a:r>
              <a:rPr kumimoji="1" lang="en-US" altLang="ja-JP" dirty="0" smtClean="0"/>
              <a:t>Game</a:t>
            </a:r>
            <a:r>
              <a:rPr kumimoji="1" lang="ja-JP" altLang="en-US" dirty="0" smtClean="0"/>
              <a:t>画面にどの位置に何を配置し、どの</a:t>
            </a:r>
            <a:r>
              <a:rPr kumimoji="1" lang="en-US" altLang="ja-JP" dirty="0" smtClean="0"/>
              <a:t>button</a:t>
            </a:r>
            <a:r>
              <a:rPr kumimoji="1" lang="ja-JP" altLang="en-US" dirty="0" smtClean="0"/>
              <a:t>を押せばどのような動作をする</a:t>
            </a:r>
            <a:r>
              <a:rPr lang="ja-JP" altLang="en-US" dirty="0"/>
              <a:t>仕様</a:t>
            </a:r>
            <a:endParaRPr kumimoji="1" lang="en-US" altLang="ja-JP" dirty="0" smtClean="0"/>
          </a:p>
          <a:p>
            <a:endParaRPr lang="en-US" altLang="ja-JP" dirty="0"/>
          </a:p>
          <a:p>
            <a:r>
              <a:rPr kumimoji="1" lang="ja-JP" altLang="en-US" dirty="0" smtClean="0"/>
              <a:t>・</a:t>
            </a:r>
            <a:r>
              <a:rPr lang="en-US" altLang="ja-JP" dirty="0" smtClean="0"/>
              <a:t>Character</a:t>
            </a:r>
            <a:r>
              <a:rPr lang="ja-JP" altLang="en-US" dirty="0" smtClean="0"/>
              <a:t>の仕様</a:t>
            </a:r>
            <a:endParaRPr lang="en-US" altLang="ja-JP" dirty="0" smtClean="0"/>
          </a:p>
          <a:p>
            <a:r>
              <a:rPr kumimoji="1" lang="ja-JP" altLang="en-US" dirty="0"/>
              <a:t>　</a:t>
            </a:r>
            <a:r>
              <a:rPr lang="en-US" altLang="ja-JP" dirty="0"/>
              <a:t>C</a:t>
            </a:r>
            <a:r>
              <a:rPr kumimoji="1" lang="en-US" altLang="ja-JP" dirty="0" smtClean="0"/>
              <a:t>haracter</a:t>
            </a:r>
            <a:r>
              <a:rPr kumimoji="1" lang="ja-JP" altLang="en-US" dirty="0" smtClean="0"/>
              <a:t>の動きの詳細を書きます。</a:t>
            </a:r>
            <a:r>
              <a:rPr kumimoji="1" lang="en-US" altLang="ja-JP" dirty="0" smtClean="0"/>
              <a:t>Button</a:t>
            </a:r>
            <a:r>
              <a:rPr kumimoji="1" lang="ja-JP" altLang="en-US" dirty="0" smtClean="0"/>
              <a:t>入力時どのような動きをするのか</a:t>
            </a:r>
            <a:r>
              <a:rPr lang="ja-JP" altLang="en-US" dirty="0"/>
              <a:t>仕様</a:t>
            </a:r>
            <a:endParaRPr kumimoji="1" lang="en-US" altLang="ja-JP" dirty="0" smtClean="0"/>
          </a:p>
          <a:p>
            <a:endParaRPr lang="en-US" altLang="ja-JP" dirty="0"/>
          </a:p>
          <a:p>
            <a:r>
              <a:rPr kumimoji="1" lang="ja-JP" altLang="en-US" dirty="0" smtClean="0"/>
              <a:t>・</a:t>
            </a:r>
            <a:r>
              <a:rPr lang="en-US" altLang="ja-JP" dirty="0"/>
              <a:t>G</a:t>
            </a:r>
            <a:r>
              <a:rPr kumimoji="1" lang="en-US" altLang="ja-JP" dirty="0" smtClean="0"/>
              <a:t>raphic</a:t>
            </a:r>
            <a:r>
              <a:rPr kumimoji="1" lang="ja-JP" altLang="en-US" dirty="0" smtClean="0"/>
              <a:t>の依頼書</a:t>
            </a:r>
            <a:endParaRPr kumimoji="1" lang="en-US" altLang="ja-JP" dirty="0" smtClean="0"/>
          </a:p>
          <a:p>
            <a:r>
              <a:rPr lang="ja-JP" altLang="en-US" dirty="0"/>
              <a:t>　</a:t>
            </a:r>
            <a:r>
              <a:rPr lang="en-US" altLang="ja-JP" dirty="0" err="1" smtClean="0"/>
              <a:t>Chara</a:t>
            </a:r>
            <a:r>
              <a:rPr lang="ja-JP" altLang="en-US" dirty="0" smtClean="0"/>
              <a:t>の</a:t>
            </a:r>
            <a:r>
              <a:rPr lang="en-US" altLang="ja-JP" dirty="0" smtClean="0"/>
              <a:t>Image</a:t>
            </a:r>
            <a:r>
              <a:rPr lang="ja-JP" altLang="en-US" dirty="0" smtClean="0"/>
              <a:t>（あくまで</a:t>
            </a:r>
            <a:r>
              <a:rPr lang="en-US" altLang="ja-JP" dirty="0" smtClean="0"/>
              <a:t>image</a:t>
            </a:r>
            <a:r>
              <a:rPr lang="ja-JP" altLang="en-US" dirty="0" smtClean="0"/>
              <a:t>を伝えるための参考資料が必要）と</a:t>
            </a:r>
            <a:r>
              <a:rPr lang="en-US" altLang="ja-JP" dirty="0" err="1" smtClean="0"/>
              <a:t>AnimationFrame</a:t>
            </a:r>
            <a:r>
              <a:rPr lang="ja-JP" altLang="en-US" dirty="0"/>
              <a:t>数</a:t>
            </a:r>
            <a:r>
              <a:rPr lang="ja-JP" altLang="en-US" dirty="0" smtClean="0"/>
              <a:t>、</a:t>
            </a:r>
            <a:r>
              <a:rPr lang="en-US" altLang="ja-JP" dirty="0" smtClean="0"/>
              <a:t>size</a:t>
            </a:r>
            <a:r>
              <a:rPr lang="ja-JP" altLang="en-US" dirty="0" smtClean="0"/>
              <a:t>などを指定して依頼する</a:t>
            </a:r>
            <a:endParaRPr lang="en-US" altLang="ja-JP" dirty="0" smtClean="0"/>
          </a:p>
          <a:p>
            <a:endParaRPr kumimoji="1" lang="en-US" altLang="ja-JP" dirty="0"/>
          </a:p>
          <a:p>
            <a:r>
              <a:rPr lang="ja-JP" altLang="en-US" dirty="0" smtClean="0"/>
              <a:t>・</a:t>
            </a:r>
            <a:r>
              <a:rPr lang="en-US" altLang="ja-JP" dirty="0"/>
              <a:t>S</a:t>
            </a:r>
            <a:r>
              <a:rPr lang="en-US" altLang="ja-JP" dirty="0" smtClean="0"/>
              <a:t>ound</a:t>
            </a:r>
            <a:r>
              <a:rPr lang="ja-JP" altLang="en-US" dirty="0" smtClean="0"/>
              <a:t>の依頼書</a:t>
            </a:r>
            <a:endParaRPr lang="en-US" altLang="ja-JP" dirty="0" smtClean="0"/>
          </a:p>
          <a:p>
            <a:r>
              <a:rPr lang="ja-JP" altLang="en-US" dirty="0"/>
              <a:t>　</a:t>
            </a:r>
            <a:r>
              <a:rPr lang="en-US" altLang="ja-JP" dirty="0" smtClean="0"/>
              <a:t>sound</a:t>
            </a:r>
            <a:r>
              <a:rPr lang="ja-JP" altLang="en-US" dirty="0" smtClean="0"/>
              <a:t>の雰囲気（</a:t>
            </a:r>
            <a:r>
              <a:rPr lang="ja-JP" altLang="en-US" dirty="0"/>
              <a:t>あく</a:t>
            </a:r>
            <a:r>
              <a:rPr lang="ja-JP" altLang="en-US" dirty="0" smtClean="0"/>
              <a:t>まで</a:t>
            </a:r>
            <a:r>
              <a:rPr lang="ja-JP" altLang="en-US" dirty="0"/>
              <a:t>雰囲気</a:t>
            </a:r>
            <a:r>
              <a:rPr lang="ja-JP" altLang="en-US" dirty="0" smtClean="0"/>
              <a:t>を</a:t>
            </a:r>
            <a:r>
              <a:rPr lang="ja-JP" altLang="en-US" dirty="0"/>
              <a:t>伝えるための参考資料が必要</a:t>
            </a:r>
            <a:r>
              <a:rPr lang="ja-JP" altLang="en-US" dirty="0" smtClean="0"/>
              <a:t>）と</a:t>
            </a:r>
            <a:r>
              <a:rPr lang="en-US" altLang="ja-JP" dirty="0"/>
              <a:t>S</a:t>
            </a:r>
            <a:r>
              <a:rPr lang="en-US" altLang="ja-JP" dirty="0" smtClean="0"/>
              <a:t>ize</a:t>
            </a:r>
            <a:r>
              <a:rPr lang="ja-JP" altLang="en-US" dirty="0" smtClean="0"/>
              <a:t>と曲の長さを指定して依頼する</a:t>
            </a:r>
            <a:endParaRPr lang="en-US" altLang="ja-JP" dirty="0" smtClean="0"/>
          </a:p>
          <a:p>
            <a:endParaRPr lang="en-US" altLang="ja-JP" dirty="0" smtClean="0"/>
          </a:p>
          <a:p>
            <a:r>
              <a:rPr lang="ja-JP" altLang="en-US" dirty="0" smtClean="0"/>
              <a:t>・計算の詳細</a:t>
            </a:r>
            <a:endParaRPr lang="en-US" altLang="ja-JP" dirty="0" smtClean="0"/>
          </a:p>
          <a:p>
            <a:r>
              <a:rPr lang="ja-JP" altLang="en-US" dirty="0"/>
              <a:t>　</a:t>
            </a:r>
            <a:r>
              <a:rPr lang="ja-JP" altLang="en-US" dirty="0" smtClean="0"/>
              <a:t>衝突判定の範囲や攻撃時の</a:t>
            </a:r>
            <a:r>
              <a:rPr lang="en-US" altLang="ja-JP" dirty="0" smtClean="0"/>
              <a:t>Damage</a:t>
            </a:r>
            <a:r>
              <a:rPr lang="ja-JP" altLang="en-US" dirty="0" smtClean="0"/>
              <a:t>計算など詳細を</a:t>
            </a:r>
            <a:r>
              <a:rPr lang="en-US" altLang="ja-JP" dirty="0" smtClean="0"/>
              <a:t>flowchart</a:t>
            </a:r>
            <a:r>
              <a:rPr lang="ja-JP" altLang="en-US" dirty="0" smtClean="0"/>
              <a:t>等</a:t>
            </a:r>
            <a:endParaRPr lang="en-US" altLang="ja-JP" dirty="0" smtClean="0"/>
          </a:p>
          <a:p>
            <a:endParaRPr lang="en-US" altLang="ja-JP" dirty="0" smtClean="0"/>
          </a:p>
          <a:p>
            <a:r>
              <a:rPr lang="ja-JP" altLang="en-US" dirty="0" smtClean="0"/>
              <a:t>・</a:t>
            </a:r>
            <a:r>
              <a:rPr lang="en-US" altLang="ja-JP" dirty="0" smtClean="0"/>
              <a:t>Status</a:t>
            </a:r>
            <a:r>
              <a:rPr lang="ja-JP" altLang="en-US" dirty="0" smtClean="0"/>
              <a:t>・</a:t>
            </a:r>
            <a:r>
              <a:rPr lang="en-US" altLang="ja-JP" dirty="0" smtClean="0"/>
              <a:t>Item</a:t>
            </a:r>
            <a:r>
              <a:rPr lang="ja-JP" altLang="en-US" dirty="0" smtClean="0"/>
              <a:t>・装備等の細かい</a:t>
            </a:r>
            <a:r>
              <a:rPr lang="en-US" altLang="ja-JP" dirty="0" smtClean="0"/>
              <a:t>Data</a:t>
            </a:r>
          </a:p>
          <a:p>
            <a:r>
              <a:rPr lang="ja-JP" altLang="en-US" dirty="0"/>
              <a:t>　</a:t>
            </a:r>
            <a:r>
              <a:rPr lang="ja-JP" altLang="en-US" dirty="0" smtClean="0"/>
              <a:t>各</a:t>
            </a:r>
            <a:r>
              <a:rPr lang="en-US" altLang="ja-JP" dirty="0" smtClean="0"/>
              <a:t>Character</a:t>
            </a:r>
            <a:r>
              <a:rPr lang="ja-JP" altLang="en-US" dirty="0" smtClean="0"/>
              <a:t>の各</a:t>
            </a:r>
            <a:r>
              <a:rPr lang="en-US" altLang="ja-JP" dirty="0" smtClean="0"/>
              <a:t>Level</a:t>
            </a:r>
            <a:r>
              <a:rPr lang="ja-JP" altLang="en-US" dirty="0" smtClean="0"/>
              <a:t>の</a:t>
            </a:r>
            <a:r>
              <a:rPr lang="en-US" altLang="ja-JP" dirty="0" smtClean="0"/>
              <a:t>Status</a:t>
            </a:r>
            <a:r>
              <a:rPr lang="ja-JP" altLang="en-US" dirty="0" smtClean="0"/>
              <a:t>や、</a:t>
            </a:r>
            <a:r>
              <a:rPr lang="en-US" altLang="ja-JP" dirty="0" smtClean="0"/>
              <a:t>item</a:t>
            </a:r>
            <a:r>
              <a:rPr lang="ja-JP" altLang="en-US" dirty="0" smtClean="0"/>
              <a:t>・装備品の効果や説明文、村人の会話内容などを</a:t>
            </a:r>
            <a:r>
              <a:rPr lang="en-US" altLang="ja-JP" dirty="0" err="1" smtClean="0"/>
              <a:t>DataBase</a:t>
            </a:r>
            <a:r>
              <a:rPr lang="ja-JP" altLang="en-US" dirty="0" smtClean="0"/>
              <a:t>化したモノ</a:t>
            </a:r>
            <a:endParaRPr lang="en-US" altLang="ja-JP" dirty="0" smtClean="0"/>
          </a:p>
        </p:txBody>
      </p:sp>
    </p:spTree>
    <p:extLst>
      <p:ext uri="{BB962C8B-B14F-4D97-AF65-F5344CB8AC3E}">
        <p14:creationId xmlns:p14="http://schemas.microsoft.com/office/powerpoint/2010/main" val="1305262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426002" cy="646331"/>
          </a:xfrm>
          <a:prstGeom prst="rect">
            <a:avLst/>
          </a:prstGeom>
          <a:noFill/>
        </p:spPr>
        <p:txBody>
          <a:bodyPr wrap="none" rtlCol="0">
            <a:spAutoFit/>
          </a:bodyPr>
          <a:lstStyle/>
          <a:p>
            <a:r>
              <a:rPr kumimoji="1" lang="ja-JP" altLang="en-US" dirty="0" smtClean="0"/>
              <a:t>・仕様書例　「画面遷移</a:t>
            </a:r>
            <a:r>
              <a:rPr kumimoji="1" lang="en-US" altLang="ja-JP" dirty="0" smtClean="0"/>
              <a:t>flowchart</a:t>
            </a:r>
            <a:r>
              <a:rPr kumimoji="1" lang="ja-JP" altLang="en-US" dirty="0" smtClean="0"/>
              <a:t>」</a:t>
            </a:r>
            <a:endParaRPr kumimoji="1" lang="en-US" altLang="ja-JP" dirty="0" smtClean="0"/>
          </a:p>
          <a:p>
            <a:endParaRPr kumimoji="1" lang="ja-JP" altLang="en-US" dirty="0"/>
          </a:p>
        </p:txBody>
      </p:sp>
      <p:pic>
        <p:nvPicPr>
          <p:cNvPr id="3" name="図 2"/>
          <p:cNvPicPr>
            <a:picLocks noChangeAspect="1"/>
          </p:cNvPicPr>
          <p:nvPr/>
        </p:nvPicPr>
        <p:blipFill>
          <a:blip r:embed="rId2"/>
          <a:stretch>
            <a:fillRect/>
          </a:stretch>
        </p:blipFill>
        <p:spPr>
          <a:xfrm>
            <a:off x="150812" y="323165"/>
            <a:ext cx="8334375" cy="5886450"/>
          </a:xfrm>
          <a:prstGeom prst="rect">
            <a:avLst/>
          </a:prstGeom>
        </p:spPr>
      </p:pic>
      <p:sp>
        <p:nvSpPr>
          <p:cNvPr id="5" name="テキスト ボックス 4"/>
          <p:cNvSpPr txBox="1"/>
          <p:nvPr/>
        </p:nvSpPr>
        <p:spPr>
          <a:xfrm>
            <a:off x="150812" y="6348114"/>
            <a:ext cx="5583644" cy="369332"/>
          </a:xfrm>
          <a:prstGeom prst="rect">
            <a:avLst/>
          </a:prstGeom>
          <a:noFill/>
        </p:spPr>
        <p:txBody>
          <a:bodyPr wrap="none" rtlCol="0">
            <a:spAutoFit/>
          </a:bodyPr>
          <a:lstStyle/>
          <a:p>
            <a:r>
              <a:rPr kumimoji="1" lang="en-US" altLang="ja-JP" dirty="0" smtClean="0"/>
              <a:t>flowchart</a:t>
            </a:r>
            <a:r>
              <a:rPr kumimoji="1" lang="ja-JP" altLang="en-US" dirty="0" smtClean="0"/>
              <a:t>を見ることで、</a:t>
            </a:r>
            <a:r>
              <a:rPr lang="en-US" altLang="ja-JP" dirty="0" smtClean="0"/>
              <a:t>Game</a:t>
            </a:r>
            <a:r>
              <a:rPr lang="ja-JP" altLang="en-US" dirty="0" smtClean="0"/>
              <a:t>全体の流れがわかります。</a:t>
            </a:r>
            <a:endParaRPr lang="en-US" altLang="ja-JP" dirty="0" smtClean="0"/>
          </a:p>
        </p:txBody>
      </p:sp>
    </p:spTree>
    <p:extLst>
      <p:ext uri="{BB962C8B-B14F-4D97-AF65-F5344CB8AC3E}">
        <p14:creationId xmlns:p14="http://schemas.microsoft.com/office/powerpoint/2010/main" val="1037529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91470" y="0"/>
            <a:ext cx="11994053" cy="646331"/>
          </a:xfrm>
          <a:prstGeom prst="rect">
            <a:avLst/>
          </a:prstGeom>
        </p:spPr>
        <p:txBody>
          <a:bodyPr wrap="none">
            <a:spAutoFit/>
          </a:bodyPr>
          <a:lstStyle/>
          <a:p>
            <a:r>
              <a:rPr lang="ja-JP" altLang="en-US" dirty="0" smtClean="0"/>
              <a:t>・仕様書例各「画面</a:t>
            </a:r>
            <a:r>
              <a:rPr lang="ja-JP" altLang="en-US" dirty="0"/>
              <a:t>の</a:t>
            </a:r>
            <a:r>
              <a:rPr lang="ja-JP" altLang="en-US" dirty="0" smtClean="0"/>
              <a:t>仕様」</a:t>
            </a:r>
            <a:endParaRPr lang="en-US" altLang="ja-JP" dirty="0" smtClean="0"/>
          </a:p>
          <a:p>
            <a:r>
              <a:rPr lang="ja-JP" altLang="en-US" dirty="0" smtClean="0"/>
              <a:t>画面</a:t>
            </a:r>
            <a:r>
              <a:rPr lang="ja-JP" altLang="en-US" dirty="0"/>
              <a:t>や</a:t>
            </a:r>
            <a:r>
              <a:rPr lang="ja-JP" altLang="en-US" dirty="0" smtClean="0"/>
              <a:t>各</a:t>
            </a:r>
            <a:r>
              <a:rPr lang="en-US" altLang="ja-JP" dirty="0" smtClean="0"/>
              <a:t>object</a:t>
            </a:r>
            <a:r>
              <a:rPr lang="ja-JP" altLang="en-US" dirty="0" smtClean="0"/>
              <a:t>がどのような挙動するのか、</a:t>
            </a:r>
            <a:r>
              <a:rPr lang="en-US" altLang="ja-JP" dirty="0" smtClean="0"/>
              <a:t>graphic</a:t>
            </a:r>
            <a:r>
              <a:rPr lang="ja-JP" altLang="en-US" dirty="0" smtClean="0"/>
              <a:t>はどのような感じで描くべきかを書きます。これを各画面ごとに用意する</a:t>
            </a:r>
            <a:endParaRPr lang="en-US" altLang="ja-JP" dirty="0"/>
          </a:p>
        </p:txBody>
      </p:sp>
      <p:pic>
        <p:nvPicPr>
          <p:cNvPr id="5" name="図 4"/>
          <p:cNvPicPr>
            <a:picLocks noChangeAspect="1"/>
          </p:cNvPicPr>
          <p:nvPr/>
        </p:nvPicPr>
        <p:blipFill>
          <a:blip r:embed="rId2"/>
          <a:stretch>
            <a:fillRect/>
          </a:stretch>
        </p:blipFill>
        <p:spPr>
          <a:xfrm>
            <a:off x="91470" y="788432"/>
            <a:ext cx="11191147" cy="5967968"/>
          </a:xfrm>
          <a:prstGeom prst="rect">
            <a:avLst/>
          </a:prstGeom>
          <a:ln>
            <a:solidFill>
              <a:schemeClr val="tx1"/>
            </a:solidFill>
          </a:ln>
        </p:spPr>
      </p:pic>
    </p:spTree>
    <p:extLst>
      <p:ext uri="{BB962C8B-B14F-4D97-AF65-F5344CB8AC3E}">
        <p14:creationId xmlns:p14="http://schemas.microsoft.com/office/powerpoint/2010/main" val="179984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2839239" cy="369332"/>
          </a:xfrm>
          <a:prstGeom prst="rect">
            <a:avLst/>
          </a:prstGeom>
        </p:spPr>
        <p:txBody>
          <a:bodyPr wrap="none">
            <a:spAutoFit/>
          </a:bodyPr>
          <a:lstStyle/>
          <a:p>
            <a:r>
              <a:rPr lang="ja-JP" altLang="en-US"/>
              <a:t>・仕様書例各「画面の仕様」</a:t>
            </a:r>
            <a:endParaRPr lang="en-US" altLang="ja-JP" dirty="0"/>
          </a:p>
        </p:txBody>
      </p:sp>
      <p:pic>
        <p:nvPicPr>
          <p:cNvPr id="6" name="図 5"/>
          <p:cNvPicPr>
            <a:picLocks noChangeAspect="1"/>
          </p:cNvPicPr>
          <p:nvPr/>
        </p:nvPicPr>
        <p:blipFill>
          <a:blip r:embed="rId2"/>
          <a:stretch>
            <a:fillRect/>
          </a:stretch>
        </p:blipFill>
        <p:spPr>
          <a:xfrm>
            <a:off x="203200" y="493712"/>
            <a:ext cx="11705340" cy="4954588"/>
          </a:xfrm>
          <a:prstGeom prst="rect">
            <a:avLst/>
          </a:prstGeom>
          <a:ln>
            <a:solidFill>
              <a:schemeClr val="tx1"/>
            </a:solidFill>
          </a:ln>
        </p:spPr>
      </p:pic>
      <p:sp>
        <p:nvSpPr>
          <p:cNvPr id="7" name="テキスト ボックス 6"/>
          <p:cNvSpPr txBox="1"/>
          <p:nvPr/>
        </p:nvSpPr>
        <p:spPr>
          <a:xfrm>
            <a:off x="203200" y="5664200"/>
            <a:ext cx="11871327" cy="369332"/>
          </a:xfrm>
          <a:prstGeom prst="rect">
            <a:avLst/>
          </a:prstGeom>
          <a:noFill/>
        </p:spPr>
        <p:txBody>
          <a:bodyPr wrap="none" rtlCol="0">
            <a:spAutoFit/>
          </a:bodyPr>
          <a:lstStyle/>
          <a:p>
            <a:r>
              <a:rPr kumimoji="1" lang="ja-JP" altLang="en-US" smtClean="0"/>
              <a:t>このように、画面に対しての仕様を書きましょう。</a:t>
            </a:r>
            <a:r>
              <a:rPr kumimoji="1" lang="en-US" altLang="ja-JP" smtClean="0"/>
              <a:t>Block</a:t>
            </a:r>
            <a:r>
              <a:rPr kumimoji="1" lang="ja-JP" altLang="en-US" smtClean="0"/>
              <a:t>や主人公の等の</a:t>
            </a:r>
            <a:r>
              <a:rPr kumimoji="1" lang="en-US" altLang="ja-JP" smtClean="0"/>
              <a:t>object</a:t>
            </a:r>
            <a:r>
              <a:rPr kumimoji="1" lang="ja-JP" altLang="en-US" smtClean="0"/>
              <a:t>は</a:t>
            </a:r>
            <a:r>
              <a:rPr lang="en-US" altLang="ja-JP" smtClean="0"/>
              <a:t>Character</a:t>
            </a:r>
            <a:r>
              <a:rPr lang="ja-JP" altLang="en-US" smtClean="0"/>
              <a:t>（</a:t>
            </a:r>
            <a:r>
              <a:rPr lang="en-US" altLang="ja-JP" smtClean="0"/>
              <a:t>object</a:t>
            </a:r>
            <a:r>
              <a:rPr lang="ja-JP" altLang="en-US" smtClean="0"/>
              <a:t>）の仕様として書きましょう</a:t>
            </a:r>
            <a:endParaRPr lang="en-US" altLang="ja-JP"/>
          </a:p>
        </p:txBody>
      </p:sp>
    </p:spTree>
    <p:extLst>
      <p:ext uri="{BB962C8B-B14F-4D97-AF65-F5344CB8AC3E}">
        <p14:creationId xmlns:p14="http://schemas.microsoft.com/office/powerpoint/2010/main" val="21483403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12580</TotalTime>
  <Words>595</Words>
  <Application>Microsoft Office PowerPoint</Application>
  <PresentationFormat>ワイド画面</PresentationFormat>
  <Paragraphs>114</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Ｇａｍｅ開発指南書１５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696</cp:revision>
  <dcterms:created xsi:type="dcterms:W3CDTF">2016-04-21T00:45:06Z</dcterms:created>
  <dcterms:modified xsi:type="dcterms:W3CDTF">2016-09-24T08:01:50Z</dcterms:modified>
</cp:coreProperties>
</file>