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6" r:id="rId11"/>
    <p:sldId id="265"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97ED778-9E32-4B87-BB16-6583D33218F7}">
          <p14:sldIdLst>
            <p14:sldId id="256"/>
            <p14:sldId id="257"/>
            <p14:sldId id="258"/>
            <p14:sldId id="259"/>
            <p14:sldId id="260"/>
            <p14:sldId id="261"/>
            <p14:sldId id="262"/>
            <p14:sldId id="263"/>
            <p14:sldId id="267"/>
            <p14:sldId id="266"/>
            <p14:sldId id="265"/>
            <p14:sldId id="2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7" autoAdjust="0"/>
    <p:restoredTop sz="96182" autoAdjust="0"/>
  </p:normalViewPr>
  <p:slideViewPr>
    <p:cSldViewPr snapToGrid="0">
      <p:cViewPr varScale="1">
        <p:scale>
          <a:sx n="76" d="100"/>
          <a:sy n="76" d="100"/>
        </p:scale>
        <p:origin x="72"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48829-EC38-4DA6-A169-35DA3ADBB96F}" type="datetimeFigureOut">
              <a:rPr kumimoji="1" lang="ja-JP" altLang="en-US" smtClean="0"/>
              <a:t>2016/9/26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2A808-C7B4-4B91-AC83-47355B8E4F5B}" type="slidenum">
              <a:rPr kumimoji="1" lang="ja-JP" altLang="en-US" smtClean="0"/>
              <a:t>‹#›</a:t>
            </a:fld>
            <a:endParaRPr kumimoji="1" lang="ja-JP" altLang="en-US"/>
          </a:p>
        </p:txBody>
      </p:sp>
    </p:spTree>
    <p:extLst>
      <p:ext uri="{BB962C8B-B14F-4D97-AF65-F5344CB8AC3E}">
        <p14:creationId xmlns:p14="http://schemas.microsoft.com/office/powerpoint/2010/main" val="22512702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2016/9/26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a:t>
            </a:r>
            <a:r>
              <a:rPr lang="ja-JP" altLang="en-US" smtClean="0"/>
              <a:t>１</a:t>
            </a:r>
            <a:r>
              <a:rPr lang="ja-JP" altLang="en-US"/>
              <a:t>６</a:t>
            </a:r>
            <a:endParaRPr kumimoji="1" lang="ja-JP" altLang="en-US" dirty="0"/>
          </a:p>
        </p:txBody>
      </p:sp>
      <p:sp>
        <p:nvSpPr>
          <p:cNvPr id="3" name="サブタイトル 2"/>
          <p:cNvSpPr>
            <a:spLocks noGrp="1"/>
          </p:cNvSpPr>
          <p:nvPr>
            <p:ph type="subTitle" idx="1"/>
          </p:nvPr>
        </p:nvSpPr>
        <p:spPr>
          <a:xfrm>
            <a:off x="1524000" y="3602038"/>
            <a:ext cx="9144000" cy="2125662"/>
          </a:xfrm>
        </p:spPr>
        <p:txBody>
          <a:bodyPr>
            <a:normAutofit/>
          </a:bodyPr>
          <a:lstStyle/>
          <a:p>
            <a:r>
              <a:rPr lang="en-US" altLang="ja-JP"/>
              <a:t>T</a:t>
            </a:r>
            <a:r>
              <a:rPr kumimoji="1" lang="en-US" altLang="ja-JP" smtClean="0"/>
              <a:t>eam</a:t>
            </a:r>
            <a:r>
              <a:rPr kumimoji="1" lang="ja-JP" altLang="en-US" smtClean="0"/>
              <a:t>開発</a:t>
            </a:r>
            <a:endParaRPr lang="en-US" altLang="ja-JP" smtClean="0"/>
          </a:p>
          <a:p>
            <a:r>
              <a:rPr lang="en-US" altLang="ja-JP" smtClean="0"/>
              <a:t>Scrum</a:t>
            </a:r>
            <a:r>
              <a:rPr lang="ja-JP" altLang="en-US" smtClean="0"/>
              <a:t>（スクラム）</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744633" y="279400"/>
            <a:ext cx="8625281" cy="6299200"/>
          </a:xfrm>
          <a:prstGeom prst="rect">
            <a:avLst/>
          </a:prstGeom>
        </p:spPr>
      </p:pic>
    </p:spTree>
    <p:extLst>
      <p:ext uri="{BB962C8B-B14F-4D97-AF65-F5344CB8AC3E}">
        <p14:creationId xmlns:p14="http://schemas.microsoft.com/office/powerpoint/2010/main" val="159622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28701" y="0"/>
            <a:ext cx="9753600" cy="6833167"/>
          </a:xfrm>
          <a:prstGeom prst="rect">
            <a:avLst/>
          </a:prstGeom>
        </p:spPr>
      </p:pic>
    </p:spTree>
    <p:extLst>
      <p:ext uri="{BB962C8B-B14F-4D97-AF65-F5344CB8AC3E}">
        <p14:creationId xmlns:p14="http://schemas.microsoft.com/office/powerpoint/2010/main" val="849101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2400" y="165100"/>
            <a:ext cx="12228091" cy="4801314"/>
          </a:xfrm>
          <a:prstGeom prst="rect">
            <a:avLst/>
          </a:prstGeom>
          <a:noFill/>
        </p:spPr>
        <p:txBody>
          <a:bodyPr wrap="none" rtlCol="0">
            <a:spAutoFit/>
          </a:bodyPr>
          <a:lstStyle/>
          <a:p>
            <a:r>
              <a:rPr kumimoji="1" lang="ja-JP" altLang="en-US" smtClean="0"/>
              <a:t>補足</a:t>
            </a:r>
            <a:endParaRPr kumimoji="1" lang="en-US" altLang="ja-JP" smtClean="0"/>
          </a:p>
          <a:p>
            <a:r>
              <a:rPr lang="ja-JP" altLang="en-US"/>
              <a:t>　</a:t>
            </a:r>
            <a:r>
              <a:rPr lang="ja-JP" altLang="en-US" sz="1200" smtClean="0"/>
              <a:t>ﾌﾟﾛﾀﾞｸﾄｵｰﾅｰ</a:t>
            </a:r>
            <a:endParaRPr lang="en-US" altLang="ja-JP" sz="1200" smtClean="0"/>
          </a:p>
          <a:p>
            <a:r>
              <a:rPr lang="ja-JP" altLang="en-US" smtClean="0"/>
              <a:t>・</a:t>
            </a:r>
            <a:r>
              <a:rPr lang="en-US" altLang="ja-JP" smtClean="0"/>
              <a:t>ProductOwner</a:t>
            </a:r>
          </a:p>
          <a:p>
            <a:r>
              <a:rPr kumimoji="1" lang="ja-JP" altLang="en-US" smtClean="0"/>
              <a:t>　基本的に</a:t>
            </a:r>
            <a:r>
              <a:rPr lang="en-US" altLang="ja-JP" smtClean="0"/>
              <a:t>T</a:t>
            </a:r>
            <a:r>
              <a:rPr kumimoji="1" lang="en-US" altLang="ja-JP" smtClean="0"/>
              <a:t>eam</a:t>
            </a:r>
            <a:r>
              <a:rPr kumimoji="1" lang="ja-JP" altLang="en-US" smtClean="0"/>
              <a:t>で色々と仕様や問題を解決するのですが、時には意見が割れたりします。その時の最終決定権を</a:t>
            </a:r>
            <a:r>
              <a:rPr lang="ja-JP" altLang="en-US" smtClean="0"/>
              <a:t>持っていま</a:t>
            </a:r>
            <a:endParaRPr lang="en-US" altLang="ja-JP" smtClean="0"/>
          </a:p>
          <a:p>
            <a:r>
              <a:rPr lang="ja-JP" altLang="en-US" smtClean="0"/>
              <a:t>す。また、</a:t>
            </a:r>
            <a:r>
              <a:rPr lang="en-US" altLang="ja-JP" smtClean="0"/>
              <a:t>productBackLog</a:t>
            </a:r>
            <a:r>
              <a:rPr lang="ja-JP" altLang="en-US" smtClean="0"/>
              <a:t>の優先順位を変更する権利が持っており、勝手に他の人が触ってはいけません。</a:t>
            </a:r>
            <a:r>
              <a:rPr kumimoji="1" lang="ja-JP" altLang="en-US" smtClean="0"/>
              <a:t>（</a:t>
            </a:r>
            <a:r>
              <a:rPr lang="en-US" altLang="ja-JP"/>
              <a:t>T</a:t>
            </a:r>
            <a:r>
              <a:rPr kumimoji="1" lang="en-US" altLang="ja-JP" smtClean="0"/>
              <a:t>ask</a:t>
            </a:r>
            <a:r>
              <a:rPr kumimoji="1" lang="ja-JP" altLang="en-US" smtClean="0"/>
              <a:t>に意見を言う</a:t>
            </a:r>
            <a:endParaRPr kumimoji="1" lang="en-US" altLang="ja-JP" smtClean="0"/>
          </a:p>
          <a:p>
            <a:r>
              <a:rPr kumimoji="1" lang="ja-JP" altLang="en-US" smtClean="0"/>
              <a:t>のは問題ありません。）</a:t>
            </a:r>
            <a:r>
              <a:rPr lang="ja-JP" altLang="en-US"/>
              <a:t>気</a:t>
            </a:r>
            <a:r>
              <a:rPr lang="ja-JP" altLang="en-US" smtClean="0"/>
              <a:t>を付けてほしいのはあくまで</a:t>
            </a:r>
            <a:r>
              <a:rPr lang="ja-JP" altLang="en-US"/>
              <a:t>最終</a:t>
            </a:r>
            <a:r>
              <a:rPr lang="ja-JP" altLang="en-US" smtClean="0"/>
              <a:t>決定権と優先順位の変更しか</a:t>
            </a:r>
            <a:r>
              <a:rPr kumimoji="1" lang="ja-JP" altLang="en-US" smtClean="0"/>
              <a:t>権利を持っていません。</a:t>
            </a:r>
            <a:r>
              <a:rPr lang="en-US" altLang="ja-JP" smtClean="0"/>
              <a:t>T</a:t>
            </a:r>
            <a:r>
              <a:rPr kumimoji="1" lang="en-US" altLang="ja-JP" smtClean="0"/>
              <a:t>eam</a:t>
            </a:r>
            <a:r>
              <a:rPr kumimoji="1" lang="ja-JP" altLang="en-US" smtClean="0"/>
              <a:t>意見を</a:t>
            </a:r>
            <a:endParaRPr kumimoji="1" lang="en-US" altLang="ja-JP" smtClean="0"/>
          </a:p>
          <a:p>
            <a:r>
              <a:rPr kumimoji="1" lang="ja-JP" altLang="en-US" smtClean="0"/>
              <a:t>尊重し決定を下しましょう。基本的に総合</a:t>
            </a:r>
            <a:r>
              <a:rPr kumimoji="1" lang="en-US" altLang="ja-JP" smtClean="0"/>
              <a:t>director</a:t>
            </a:r>
            <a:r>
              <a:rPr lang="ja-JP" altLang="en-US" smtClean="0"/>
              <a:t>がやると良いでしょう。</a:t>
            </a:r>
            <a:endParaRPr kumimoji="1" lang="en-US" altLang="ja-JP" smtClean="0"/>
          </a:p>
          <a:p>
            <a:r>
              <a:rPr lang="ja-JP" altLang="en-US" smtClean="0"/>
              <a:t>　</a:t>
            </a:r>
            <a:r>
              <a:rPr lang="ja-JP" altLang="en-US" sz="1200" smtClean="0"/>
              <a:t>スクラムマスター</a:t>
            </a:r>
            <a:endParaRPr lang="en-US" altLang="ja-JP" sz="1200"/>
          </a:p>
          <a:p>
            <a:r>
              <a:rPr kumimoji="1" lang="ja-JP" altLang="en-US" smtClean="0"/>
              <a:t>・</a:t>
            </a:r>
            <a:r>
              <a:rPr lang="en-US" altLang="ja-JP" smtClean="0"/>
              <a:t>S</a:t>
            </a:r>
            <a:r>
              <a:rPr kumimoji="1" lang="en-US" altLang="ja-JP" smtClean="0"/>
              <a:t>crumMaster</a:t>
            </a:r>
          </a:p>
          <a:p>
            <a:r>
              <a:rPr lang="ja-JP" altLang="en-US"/>
              <a:t>　</a:t>
            </a:r>
            <a:r>
              <a:rPr lang="en-US" altLang="ja-JP"/>
              <a:t>S</a:t>
            </a:r>
            <a:r>
              <a:rPr lang="en-US" altLang="ja-JP" smtClean="0"/>
              <a:t>crum</a:t>
            </a:r>
            <a:r>
              <a:rPr lang="ja-JP" altLang="en-US" smtClean="0"/>
              <a:t>がうまく巡回しているか確認し回復にさせる人です。</a:t>
            </a:r>
            <a:r>
              <a:rPr lang="en-US" altLang="ja-JP" smtClean="0"/>
              <a:t>ProductOwner</a:t>
            </a:r>
            <a:r>
              <a:rPr lang="ja-JP" altLang="en-US" smtClean="0"/>
              <a:t>が手が回らない</a:t>
            </a:r>
            <a:r>
              <a:rPr lang="en-US" altLang="ja-JP" smtClean="0"/>
              <a:t>Team</a:t>
            </a:r>
            <a:r>
              <a:rPr lang="ja-JP" altLang="en-US"/>
              <a:t>内</a:t>
            </a:r>
            <a:r>
              <a:rPr lang="ja-JP" altLang="en-US" smtClean="0"/>
              <a:t>の障害を確認し修正します</a:t>
            </a:r>
            <a:endParaRPr lang="en-US" altLang="ja-JP" smtClean="0"/>
          </a:p>
          <a:p>
            <a:r>
              <a:rPr kumimoji="1" lang="ja-JP" altLang="en-US" smtClean="0"/>
              <a:t>また、外部からの</a:t>
            </a:r>
            <a:r>
              <a:rPr lang="en-US" altLang="ja-JP"/>
              <a:t>S</a:t>
            </a:r>
            <a:r>
              <a:rPr kumimoji="1" lang="en-US" altLang="ja-JP" smtClean="0"/>
              <a:t>crum</a:t>
            </a:r>
            <a:r>
              <a:rPr kumimoji="1" lang="ja-JP" altLang="en-US" smtClean="0"/>
              <a:t>を守る人です。（無茶ぶり等の</a:t>
            </a:r>
            <a:r>
              <a:rPr kumimoji="1" lang="en-US" altLang="ja-JP" smtClean="0"/>
              <a:t>check</a:t>
            </a:r>
            <a:r>
              <a:rPr kumimoji="1" lang="ja-JP" altLang="en-US" smtClean="0"/>
              <a:t>）</a:t>
            </a:r>
            <a:r>
              <a:rPr kumimoji="1" lang="ja-JP" altLang="en-US"/>
              <a:t>　</a:t>
            </a:r>
            <a:r>
              <a:rPr kumimoji="1" lang="ja-JP" altLang="en-US" smtClean="0"/>
              <a:t>役目的には先生がすべきですが、各担当</a:t>
            </a:r>
            <a:r>
              <a:rPr lang="en-US" altLang="ja-JP" smtClean="0"/>
              <a:t>D</a:t>
            </a:r>
            <a:r>
              <a:rPr kumimoji="1" lang="en-US" altLang="ja-JP" smtClean="0"/>
              <a:t>irector</a:t>
            </a:r>
            <a:r>
              <a:rPr kumimoji="1" lang="ja-JP" altLang="en-US" smtClean="0"/>
              <a:t>が担当すると</a:t>
            </a:r>
            <a:endParaRPr kumimoji="1" lang="en-US" altLang="ja-JP" smtClean="0"/>
          </a:p>
          <a:p>
            <a:r>
              <a:rPr lang="ja-JP" altLang="en-US"/>
              <a:t>良</a:t>
            </a:r>
            <a:r>
              <a:rPr lang="ja-JP" altLang="en-US" smtClean="0"/>
              <a:t>いかもしれません。</a:t>
            </a:r>
            <a:endParaRPr lang="en-US" altLang="ja-JP" smtClean="0"/>
          </a:p>
          <a:p>
            <a:r>
              <a:rPr kumimoji="1" lang="ja-JP" altLang="en-US" sz="1200" smtClean="0"/>
              <a:t>　ﾊﾞｰﾝﾀﾞｳﾝﾁｬｰﾄ</a:t>
            </a:r>
            <a:endParaRPr kumimoji="1" lang="en-US" altLang="ja-JP" sz="1200"/>
          </a:p>
          <a:p>
            <a:r>
              <a:rPr lang="ja-JP" altLang="en-US" smtClean="0"/>
              <a:t>・</a:t>
            </a:r>
            <a:r>
              <a:rPr lang="en-US" altLang="ja-JP" smtClean="0"/>
              <a:t>BarnDownChart</a:t>
            </a:r>
          </a:p>
          <a:p>
            <a:r>
              <a:rPr kumimoji="1" lang="ja-JP" altLang="en-US"/>
              <a:t>　</a:t>
            </a:r>
            <a:r>
              <a:rPr kumimoji="1" lang="ja-JP" altLang="en-US" smtClean="0"/>
              <a:t>締め切りに対して予定より遅れているのか早まってるかを</a:t>
            </a:r>
            <a:r>
              <a:rPr kumimoji="1" lang="en-US" altLang="ja-JP" smtClean="0"/>
              <a:t>graph</a:t>
            </a:r>
            <a:r>
              <a:rPr kumimoji="1" lang="ja-JP" altLang="en-US" smtClean="0"/>
              <a:t>かしたモノです。締め切りと</a:t>
            </a:r>
            <a:r>
              <a:rPr lang="en-US" altLang="ja-JP" smtClean="0"/>
              <a:t>D</a:t>
            </a:r>
            <a:r>
              <a:rPr kumimoji="1" lang="en-US" altLang="ja-JP" smtClean="0"/>
              <a:t>ailyScrum</a:t>
            </a:r>
            <a:r>
              <a:rPr kumimoji="1" lang="ja-JP" altLang="en-US" smtClean="0"/>
              <a:t>から完成度を％化した</a:t>
            </a:r>
            <a:endParaRPr kumimoji="1" lang="en-US" altLang="ja-JP" smtClean="0"/>
          </a:p>
          <a:p>
            <a:r>
              <a:rPr kumimoji="1" lang="ja-JP" altLang="en-US" smtClean="0"/>
              <a:t>ら良いと思います。これで伸ばすか縮めるかどうかを判断できます。</a:t>
            </a:r>
            <a:endParaRPr kumimoji="1" lang="en-US" altLang="ja-JP" smtClean="0"/>
          </a:p>
          <a:p>
            <a:r>
              <a:rPr lang="ja-JP" altLang="en-US"/>
              <a:t>　</a:t>
            </a:r>
            <a:endParaRPr kumimoji="1" lang="ja-JP" altLang="en-US"/>
          </a:p>
        </p:txBody>
      </p:sp>
      <p:sp>
        <p:nvSpPr>
          <p:cNvPr id="2" name="テキスト ボックス 1"/>
          <p:cNvSpPr txBox="1"/>
          <p:nvPr/>
        </p:nvSpPr>
        <p:spPr>
          <a:xfrm>
            <a:off x="152400" y="4787900"/>
            <a:ext cx="12123640" cy="1200329"/>
          </a:xfrm>
          <a:prstGeom prst="rect">
            <a:avLst/>
          </a:prstGeom>
          <a:noFill/>
        </p:spPr>
        <p:txBody>
          <a:bodyPr wrap="none" rtlCol="0">
            <a:spAutoFit/>
          </a:bodyPr>
          <a:lstStyle/>
          <a:p>
            <a:r>
              <a:rPr kumimoji="1" lang="ja-JP" altLang="en-US" smtClean="0"/>
              <a:t>　　　　　　　　　　　　　　　　　　　　　　　　　　　　　　　</a:t>
            </a:r>
            <a:r>
              <a:rPr kumimoji="1" lang="ja-JP" altLang="en-US" sz="1100" smtClean="0"/>
              <a:t>リーダー</a:t>
            </a:r>
            <a:endParaRPr kumimoji="1" lang="en-US" altLang="ja-JP" sz="1100" smtClean="0"/>
          </a:p>
          <a:p>
            <a:r>
              <a:rPr kumimoji="1" lang="en-US" altLang="ja-JP" smtClean="0"/>
              <a:t>Scrum</a:t>
            </a:r>
            <a:r>
              <a:rPr kumimoji="1" lang="ja-JP" altLang="en-US" smtClean="0"/>
              <a:t>は最終決定権者が</a:t>
            </a:r>
            <a:r>
              <a:rPr lang="en-US" altLang="ja-JP" smtClean="0"/>
              <a:t>ProductOwner</a:t>
            </a:r>
            <a:r>
              <a:rPr lang="ja-JP" altLang="en-US" smtClean="0"/>
              <a:t>です</a:t>
            </a:r>
            <a:r>
              <a:rPr lang="ja-JP" altLang="en-US"/>
              <a:t>が</a:t>
            </a:r>
            <a:r>
              <a:rPr kumimoji="1" lang="ja-JP" altLang="en-US" smtClean="0"/>
              <a:t>、</a:t>
            </a:r>
            <a:r>
              <a:rPr lang="en-US" altLang="ja-JP" smtClean="0"/>
              <a:t>Leader</a:t>
            </a:r>
            <a:r>
              <a:rPr lang="ja-JP" altLang="en-US" smtClean="0"/>
              <a:t>として</a:t>
            </a:r>
            <a:r>
              <a:rPr lang="ja-JP" altLang="en-US"/>
              <a:t>の</a:t>
            </a:r>
            <a:r>
              <a:rPr lang="ja-JP" altLang="en-US" smtClean="0"/>
              <a:t>持つ権利のほとんどが</a:t>
            </a:r>
            <a:r>
              <a:rPr lang="en-US" altLang="ja-JP" smtClean="0"/>
              <a:t>Team</a:t>
            </a:r>
            <a:r>
              <a:rPr lang="ja-JP" altLang="en-US" smtClean="0"/>
              <a:t>委ねています。これをいかに守る</a:t>
            </a:r>
            <a:endParaRPr lang="en-US" altLang="ja-JP" smtClean="0"/>
          </a:p>
          <a:p>
            <a:r>
              <a:rPr lang="ja-JP" altLang="en-US" smtClean="0"/>
              <a:t>かが大切らしいです。また、開発者はただのモノを言わない労働者でなく、意見を言う開発者であることを全員が自覚する事</a:t>
            </a:r>
            <a:endParaRPr lang="en-US" altLang="ja-JP" smtClean="0"/>
          </a:p>
          <a:p>
            <a:r>
              <a:rPr lang="ja-JP" altLang="en-US" smtClean="0"/>
              <a:t>が大切です。また、</a:t>
            </a:r>
            <a:r>
              <a:rPr lang="ja-JP" altLang="en-US" smtClean="0"/>
              <a:t>意見</a:t>
            </a:r>
            <a:r>
              <a:rPr lang="ja-JP" altLang="en-US" smtClean="0"/>
              <a:t>を潰すような人は</a:t>
            </a:r>
            <a:r>
              <a:rPr lang="en-US" altLang="ja-JP" smtClean="0"/>
              <a:t>ScrumMaster</a:t>
            </a:r>
            <a:r>
              <a:rPr lang="ja-JP" altLang="en-US" smtClean="0"/>
              <a:t>が注意をしないといけません。</a:t>
            </a:r>
            <a:endParaRPr lang="en-US" altLang="ja-JP"/>
          </a:p>
        </p:txBody>
      </p:sp>
    </p:spTree>
    <p:extLst>
      <p:ext uri="{BB962C8B-B14F-4D97-AF65-F5344CB8AC3E}">
        <p14:creationId xmlns:p14="http://schemas.microsoft.com/office/powerpoint/2010/main" val="347146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526" y="1371600"/>
            <a:ext cx="12135053" cy="3139321"/>
          </a:xfrm>
          <a:prstGeom prst="rect">
            <a:avLst/>
          </a:prstGeom>
          <a:noFill/>
          <a:ln>
            <a:solidFill>
              <a:schemeClr val="tx1"/>
            </a:solidFill>
          </a:ln>
        </p:spPr>
        <p:txBody>
          <a:bodyPr wrap="none" rtlCol="0">
            <a:spAutoFit/>
          </a:bodyPr>
          <a:lstStyle/>
          <a:p>
            <a:r>
              <a:rPr lang="ja-JP" altLang="en-US" smtClean="0"/>
              <a:t>・</a:t>
            </a:r>
            <a:r>
              <a:rPr lang="en-US" altLang="ja-JP" smtClean="0"/>
              <a:t>Scrum</a:t>
            </a:r>
            <a:r>
              <a:rPr lang="ja-JP" altLang="en-US" smtClean="0"/>
              <a:t>とは</a:t>
            </a:r>
            <a:endParaRPr lang="en-US" altLang="ja-JP" smtClean="0"/>
          </a:p>
          <a:p>
            <a:r>
              <a:rPr lang="ja-JP" altLang="en-US" smtClean="0"/>
              <a:t>スクラム</a:t>
            </a:r>
            <a:r>
              <a:rPr lang="ja-JP" altLang="en-US"/>
              <a:t>（英</a:t>
            </a:r>
            <a:r>
              <a:rPr lang="en-US" altLang="ja-JP"/>
              <a:t>: Scrum</a:t>
            </a:r>
            <a:r>
              <a:rPr lang="ja-JP" altLang="en-US"/>
              <a:t>）は、ソフトウェア開発における反復的で漸進的なアジャイルソフトウェア開発手法の</a:t>
            </a:r>
            <a:r>
              <a:rPr lang="en-US" altLang="ja-JP"/>
              <a:t>1</a:t>
            </a:r>
            <a:r>
              <a:rPr lang="ja-JP" altLang="en-US"/>
              <a:t>つである。この</a:t>
            </a:r>
            <a:r>
              <a:rPr lang="ja-JP" altLang="en-US" smtClean="0"/>
              <a:t>方法</a:t>
            </a:r>
            <a:endParaRPr lang="en-US" altLang="ja-JP" smtClean="0"/>
          </a:p>
          <a:p>
            <a:r>
              <a:rPr lang="ja-JP" altLang="en-US" smtClean="0"/>
              <a:t>論は</a:t>
            </a:r>
            <a:r>
              <a:rPr lang="ja-JP" altLang="en-US"/>
              <a:t>「柔軟かつ全人的なプロダクト開発ストラテジーであり、共通のゴールに到達するため、開発チームが一体となって働く</a:t>
            </a:r>
            <a:r>
              <a:rPr lang="ja-JP" altLang="en-US" smtClean="0"/>
              <a:t>こ</a:t>
            </a:r>
            <a:endParaRPr lang="en-US" altLang="ja-JP" smtClean="0"/>
          </a:p>
          <a:p>
            <a:r>
              <a:rPr lang="ja-JP" altLang="en-US" smtClean="0"/>
              <a:t>と</a:t>
            </a:r>
            <a:r>
              <a:rPr lang="ja-JP" altLang="en-US"/>
              <a:t>」とされる。この方法論は、製品開発における伝統的な、シーケンシャルなアプローチとは大きく異なる。この方法論は、</a:t>
            </a:r>
            <a:r>
              <a:rPr lang="ja-JP" altLang="en-US" smtClean="0"/>
              <a:t>チー</a:t>
            </a:r>
            <a:endParaRPr lang="en-US" altLang="ja-JP" smtClean="0"/>
          </a:p>
          <a:p>
            <a:r>
              <a:rPr lang="ja-JP" altLang="en-US" smtClean="0"/>
              <a:t>ム</a:t>
            </a:r>
            <a:r>
              <a:rPr lang="ja-JP" altLang="en-US"/>
              <a:t>が自発的に組織だって行動することを可能にする。この自己組織化を実現するのは、すべてのチームメンバーが物理的</a:t>
            </a:r>
            <a:r>
              <a:rPr lang="ja-JP" altLang="en-US" smtClean="0"/>
              <a:t>に</a:t>
            </a:r>
            <a:endParaRPr lang="en-US" altLang="ja-JP" smtClean="0"/>
          </a:p>
          <a:p>
            <a:r>
              <a:rPr lang="ja-JP" altLang="en-US" smtClean="0"/>
              <a:t>同じ</a:t>
            </a:r>
            <a:r>
              <a:rPr lang="ja-JP" altLang="en-US"/>
              <a:t>場所にいること、あるいは密なオンライン共同作業を通じ、全員が日々直接会ってお互いにコミュニケーションをとり、</a:t>
            </a:r>
            <a:r>
              <a:rPr lang="ja-JP" altLang="en-US" smtClean="0"/>
              <a:t>プロ</a:t>
            </a:r>
            <a:endParaRPr lang="en-US" altLang="ja-JP" smtClean="0"/>
          </a:p>
          <a:p>
            <a:r>
              <a:rPr lang="ja-JP" altLang="en-US" smtClean="0"/>
              <a:t>ジェクト</a:t>
            </a:r>
            <a:r>
              <a:rPr lang="ja-JP" altLang="en-US"/>
              <a:t>における規律を守ることである。</a:t>
            </a:r>
          </a:p>
          <a:p>
            <a:r>
              <a:rPr lang="ja-JP" altLang="en-US" smtClean="0"/>
              <a:t>スクラム</a:t>
            </a:r>
            <a:r>
              <a:rPr lang="ja-JP" altLang="en-US"/>
              <a:t>のカギとなる基本原則は、プロジェクト開発の途中で、顧客は、要求や必要事項を変えられるという認識である。</a:t>
            </a:r>
            <a:r>
              <a:rPr lang="ja-JP" altLang="en-US" smtClean="0"/>
              <a:t>予想</a:t>
            </a:r>
            <a:endParaRPr lang="en-US" altLang="ja-JP" smtClean="0"/>
          </a:p>
          <a:p>
            <a:r>
              <a:rPr lang="ja-JP" altLang="en-US" smtClean="0"/>
              <a:t>できない</a:t>
            </a:r>
            <a:r>
              <a:rPr lang="ja-JP" altLang="en-US"/>
              <a:t>変更について、計画に基づく方法で対処することは、容易ではない。したがって、スクラムは経験に基づく</a:t>
            </a:r>
            <a:r>
              <a:rPr lang="ja-JP" altLang="en-US" smtClean="0"/>
              <a:t>アプローチ</a:t>
            </a:r>
            <a:endParaRPr lang="en-US" altLang="ja-JP" smtClean="0"/>
          </a:p>
          <a:p>
            <a:r>
              <a:rPr lang="ja-JP" altLang="en-US" smtClean="0"/>
              <a:t>を</a:t>
            </a:r>
            <a:r>
              <a:rPr lang="ja-JP" altLang="en-US"/>
              <a:t>採用する。問題を十分に理解することも、定義することもできないので、現れた要求へ素早く対応するためのチームの</a:t>
            </a:r>
            <a:r>
              <a:rPr lang="ja-JP" altLang="en-US" smtClean="0"/>
              <a:t>能力</a:t>
            </a:r>
            <a:endParaRPr lang="en-US" altLang="ja-JP" smtClean="0"/>
          </a:p>
          <a:p>
            <a:r>
              <a:rPr lang="ja-JP" altLang="en-US" smtClean="0"/>
              <a:t>を</a:t>
            </a:r>
            <a:r>
              <a:rPr lang="ja-JP" altLang="en-US"/>
              <a:t>最大化することに集中する、というアプローチである</a:t>
            </a:r>
            <a:r>
              <a:rPr lang="ja-JP" altLang="en-US" smtClean="0"/>
              <a:t>。（</a:t>
            </a:r>
            <a:r>
              <a:rPr lang="en-US" altLang="ja-JP" smtClean="0"/>
              <a:t>wiki</a:t>
            </a:r>
            <a:r>
              <a:rPr lang="ja-JP" altLang="en-US" smtClean="0"/>
              <a:t>より）</a:t>
            </a:r>
            <a:endParaRPr lang="ja-JP" altLang="en-US"/>
          </a:p>
        </p:txBody>
      </p:sp>
      <p:sp>
        <p:nvSpPr>
          <p:cNvPr id="5" name="テキスト ボックス 4"/>
          <p:cNvSpPr txBox="1"/>
          <p:nvPr/>
        </p:nvSpPr>
        <p:spPr>
          <a:xfrm>
            <a:off x="0" y="0"/>
            <a:ext cx="12138579" cy="1200329"/>
          </a:xfrm>
          <a:prstGeom prst="rect">
            <a:avLst/>
          </a:prstGeom>
          <a:noFill/>
        </p:spPr>
        <p:txBody>
          <a:bodyPr wrap="none" rtlCol="0">
            <a:spAutoFit/>
          </a:bodyPr>
          <a:lstStyle/>
          <a:p>
            <a:r>
              <a:rPr kumimoji="1" lang="ja-JP" altLang="en-US" smtClean="0"/>
              <a:t>・</a:t>
            </a:r>
            <a:r>
              <a:rPr lang="en-US" altLang="ja-JP"/>
              <a:t>T</a:t>
            </a:r>
            <a:r>
              <a:rPr kumimoji="1" lang="en-US" altLang="ja-JP" smtClean="0"/>
              <a:t>eam</a:t>
            </a:r>
            <a:r>
              <a:rPr kumimoji="1" lang="ja-JP" altLang="en-US" smtClean="0"/>
              <a:t>制作をすると</a:t>
            </a:r>
            <a:endParaRPr kumimoji="1" lang="en-US" altLang="ja-JP" smtClean="0"/>
          </a:p>
          <a:p>
            <a:r>
              <a:rPr lang="ja-JP" altLang="en-US"/>
              <a:t>　</a:t>
            </a:r>
            <a:r>
              <a:rPr lang="en-US" altLang="ja-JP" smtClean="0"/>
              <a:t>Team</a:t>
            </a:r>
            <a:r>
              <a:rPr lang="ja-JP" altLang="en-US" smtClean="0"/>
              <a:t>制作において、一人では時間的に困難な</a:t>
            </a:r>
            <a:r>
              <a:rPr lang="en-US" altLang="ja-JP" smtClean="0"/>
              <a:t>Game</a:t>
            </a:r>
            <a:r>
              <a:rPr lang="ja-JP" altLang="en-US" smtClean="0"/>
              <a:t>開発も可能になるでしょう。</a:t>
            </a:r>
            <a:r>
              <a:rPr lang="en-US" altLang="ja-JP" smtClean="0"/>
              <a:t>software</a:t>
            </a:r>
            <a:r>
              <a:rPr lang="ja-JP" altLang="en-US" smtClean="0"/>
              <a:t>工学を加える事で開発の段階での</a:t>
            </a:r>
            <a:endParaRPr lang="en-US" altLang="ja-JP" smtClean="0"/>
          </a:p>
          <a:p>
            <a:r>
              <a:rPr lang="ja-JP" altLang="en-US" smtClean="0"/>
              <a:t>破たん</a:t>
            </a:r>
            <a:r>
              <a:rPr lang="en-US" altLang="ja-JP" smtClean="0"/>
              <a:t>Risk</a:t>
            </a:r>
            <a:r>
              <a:rPr lang="ja-JP" altLang="en-US" smtClean="0"/>
              <a:t>はだいぶ軽減できると思います。実際に皆さんは近いうちに</a:t>
            </a:r>
            <a:r>
              <a:rPr lang="en-US" altLang="ja-JP" smtClean="0"/>
              <a:t>Team</a:t>
            </a:r>
            <a:r>
              <a:rPr lang="ja-JP" altLang="en-US" smtClean="0"/>
              <a:t>制作に入ると思いますので</a:t>
            </a:r>
            <a:r>
              <a:rPr lang="en-US" altLang="ja-JP" smtClean="0">
                <a:solidFill>
                  <a:srgbClr val="FF0000"/>
                </a:solidFill>
              </a:rPr>
              <a:t>Scrum</a:t>
            </a:r>
            <a:r>
              <a:rPr lang="ja-JP" altLang="en-US" smtClean="0"/>
              <a:t>と言う開発手法</a:t>
            </a:r>
            <a:endParaRPr lang="en-US" altLang="ja-JP" smtClean="0"/>
          </a:p>
          <a:p>
            <a:r>
              <a:rPr lang="ja-JP" altLang="en-US" smtClean="0"/>
              <a:t>で行って欲しいと思います。</a:t>
            </a:r>
            <a:endParaRPr lang="en-US" altLang="ja-JP" smtClean="0"/>
          </a:p>
        </p:txBody>
      </p:sp>
      <p:sp>
        <p:nvSpPr>
          <p:cNvPr id="6" name="テキスト ボックス 5"/>
          <p:cNvSpPr txBox="1"/>
          <p:nvPr/>
        </p:nvSpPr>
        <p:spPr>
          <a:xfrm>
            <a:off x="0" y="4682192"/>
            <a:ext cx="8959504" cy="646331"/>
          </a:xfrm>
          <a:prstGeom prst="rect">
            <a:avLst/>
          </a:prstGeom>
          <a:noFill/>
        </p:spPr>
        <p:txBody>
          <a:bodyPr wrap="none" rtlCol="0">
            <a:spAutoFit/>
          </a:bodyPr>
          <a:lstStyle/>
          <a:p>
            <a:r>
              <a:rPr kumimoji="1" lang="en-US" altLang="ja-JP" smtClean="0">
                <a:latin typeface="+mj-ea"/>
                <a:ea typeface="+mj-ea"/>
              </a:rPr>
              <a:t>Scrum</a:t>
            </a:r>
            <a:r>
              <a:rPr lang="ja-JP" altLang="en-US" smtClean="0">
                <a:latin typeface="+mj-ea"/>
                <a:ea typeface="+mj-ea"/>
              </a:rPr>
              <a:t>は</a:t>
            </a:r>
            <a:r>
              <a:rPr lang="en-US" altLang="ja-JP" smtClean="0">
                <a:latin typeface="+mj-ea"/>
                <a:ea typeface="+mj-ea"/>
              </a:rPr>
              <a:t>schedule</a:t>
            </a:r>
            <a:r>
              <a:rPr lang="ja-JP" altLang="en-US" smtClean="0">
                <a:latin typeface="+mj-ea"/>
                <a:ea typeface="+mj-ea"/>
              </a:rPr>
              <a:t>の立て方・円滑な</a:t>
            </a:r>
            <a:r>
              <a:rPr lang="en-US" altLang="ja-JP" smtClean="0">
                <a:latin typeface="+mj-ea"/>
                <a:ea typeface="+mj-ea"/>
              </a:rPr>
              <a:t>communication</a:t>
            </a:r>
            <a:r>
              <a:rPr lang="ja-JP" altLang="en-US" smtClean="0">
                <a:latin typeface="+mj-ea"/>
                <a:ea typeface="+mj-ea"/>
              </a:rPr>
              <a:t>が取りやすく、効率よく開発が行えます</a:t>
            </a:r>
            <a:endParaRPr lang="ja-JP" altLang="en-US">
              <a:latin typeface="+mj-ea"/>
              <a:ea typeface="+mj-ea"/>
            </a:endParaRPr>
          </a:p>
          <a:p>
            <a:endParaRPr kumimoji="1" lang="ja-JP" altLang="en-US">
              <a:latin typeface="+mj-ea"/>
              <a:ea typeface="+mj-ea"/>
            </a:endParaRPr>
          </a:p>
        </p:txBody>
      </p:sp>
    </p:spTree>
    <p:extLst>
      <p:ext uri="{BB962C8B-B14F-4D97-AF65-F5344CB8AC3E}">
        <p14:creationId xmlns:p14="http://schemas.microsoft.com/office/powerpoint/2010/main" val="304757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20718" cy="923330"/>
          </a:xfrm>
          <a:prstGeom prst="rect">
            <a:avLst/>
          </a:prstGeom>
          <a:noFill/>
        </p:spPr>
        <p:txBody>
          <a:bodyPr wrap="none" rtlCol="0">
            <a:spAutoFit/>
          </a:bodyPr>
          <a:lstStyle/>
          <a:p>
            <a:r>
              <a:rPr kumimoji="1" lang="ja-JP" altLang="en-US" smtClean="0"/>
              <a:t>・</a:t>
            </a:r>
            <a:r>
              <a:rPr lang="en-US" altLang="ja-JP" smtClean="0"/>
              <a:t>T</a:t>
            </a:r>
            <a:r>
              <a:rPr kumimoji="1" lang="en-US" altLang="ja-JP" smtClean="0"/>
              <a:t>eam</a:t>
            </a:r>
            <a:r>
              <a:rPr kumimoji="1" lang="ja-JP" altLang="en-US" smtClean="0"/>
              <a:t>の例見て</a:t>
            </a:r>
            <a:r>
              <a:rPr lang="en-US" altLang="ja-JP" smtClean="0"/>
              <a:t>S</a:t>
            </a:r>
            <a:r>
              <a:rPr kumimoji="1" lang="en-US" altLang="ja-JP" smtClean="0"/>
              <a:t>crum</a:t>
            </a:r>
            <a:r>
              <a:rPr kumimoji="1" lang="ja-JP" altLang="en-US" smtClean="0"/>
              <a:t>の動きを覚える。</a:t>
            </a:r>
            <a:endParaRPr kumimoji="1" lang="en-US" altLang="ja-JP" smtClean="0"/>
          </a:p>
          <a:p>
            <a:r>
              <a:rPr lang="ja-JP" altLang="en-US"/>
              <a:t>　</a:t>
            </a:r>
            <a:r>
              <a:rPr lang="ja-JP" altLang="en-US" smtClean="0"/>
              <a:t>１、人員を集める。総合</a:t>
            </a:r>
            <a:r>
              <a:rPr lang="en-US" altLang="ja-JP" smtClean="0"/>
              <a:t>director</a:t>
            </a:r>
            <a:r>
              <a:rPr lang="ja-JP" altLang="en-US" smtClean="0"/>
              <a:t>は、</a:t>
            </a:r>
            <a:r>
              <a:rPr lang="en-US" altLang="ja-JP" smtClean="0"/>
              <a:t>Schedule</a:t>
            </a:r>
            <a:r>
              <a:rPr lang="ja-JP" altLang="en-US" smtClean="0"/>
              <a:t>管理を行い、開発を円滑に動かす役です。また、</a:t>
            </a:r>
            <a:r>
              <a:rPr lang="ja-JP" altLang="en-US" smtClean="0">
                <a:solidFill>
                  <a:srgbClr val="FF0000"/>
                </a:solidFill>
              </a:rPr>
              <a:t>各</a:t>
            </a:r>
            <a:r>
              <a:rPr lang="en-US" altLang="ja-JP" smtClean="0">
                <a:solidFill>
                  <a:srgbClr val="FF0000"/>
                </a:solidFill>
              </a:rPr>
              <a:t>Director</a:t>
            </a:r>
            <a:r>
              <a:rPr lang="ja-JP" altLang="en-US" smtClean="0">
                <a:solidFill>
                  <a:srgbClr val="FF0000"/>
                </a:solidFill>
              </a:rPr>
              <a:t>はその分野において</a:t>
            </a:r>
            <a:endParaRPr lang="en-US" altLang="ja-JP" smtClean="0">
              <a:solidFill>
                <a:srgbClr val="FF0000"/>
              </a:solidFill>
            </a:endParaRPr>
          </a:p>
          <a:p>
            <a:r>
              <a:rPr lang="ja-JP" altLang="en-US" smtClean="0">
                <a:solidFill>
                  <a:srgbClr val="FF0000"/>
                </a:solidFill>
              </a:rPr>
              <a:t>技術面でまとめる人</a:t>
            </a:r>
            <a:r>
              <a:rPr lang="ja-JP" altLang="en-US" smtClean="0"/>
              <a:t>になります。よって、その人員の中で一番能力が高くなければいけません。</a:t>
            </a:r>
            <a:endParaRPr kumimoji="1" lang="ja-JP" altLang="en-US"/>
          </a:p>
        </p:txBody>
      </p:sp>
      <p:sp>
        <p:nvSpPr>
          <p:cNvPr id="6" name="正方形/長方形 5"/>
          <p:cNvSpPr/>
          <p:nvPr/>
        </p:nvSpPr>
        <p:spPr>
          <a:xfrm>
            <a:off x="556922" y="2061528"/>
            <a:ext cx="14351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総合</a:t>
            </a:r>
            <a:r>
              <a:rPr lang="en-US" altLang="ja-JP" smtClean="0"/>
              <a:t>Director</a:t>
            </a:r>
            <a:endParaRPr lang="en-US" altLang="ja-JP"/>
          </a:p>
        </p:txBody>
      </p:sp>
      <p:sp>
        <p:nvSpPr>
          <p:cNvPr id="7" name="正方形/長方形 6"/>
          <p:cNvSpPr/>
          <p:nvPr/>
        </p:nvSpPr>
        <p:spPr>
          <a:xfrm>
            <a:off x="2925511" y="1107996"/>
            <a:ext cx="2357688"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PlanneDirector</a:t>
            </a:r>
            <a:r>
              <a:rPr lang="ja-JP" altLang="en-US" smtClean="0"/>
              <a:t>　</a:t>
            </a:r>
            <a:r>
              <a:rPr lang="en-US" altLang="ja-JP" smtClean="0"/>
              <a:t>1</a:t>
            </a:r>
            <a:r>
              <a:rPr lang="ja-JP" altLang="en-US" smtClean="0"/>
              <a:t>名</a:t>
            </a:r>
            <a:endParaRPr lang="en-US" altLang="ja-JP"/>
          </a:p>
        </p:txBody>
      </p:sp>
      <p:cxnSp>
        <p:nvCxnSpPr>
          <p:cNvPr id="11" name="直線矢印コネクタ 10"/>
          <p:cNvCxnSpPr>
            <a:stCxn id="6" idx="3"/>
            <a:endCxn id="7" idx="1"/>
          </p:cNvCxnSpPr>
          <p:nvPr/>
        </p:nvCxnSpPr>
        <p:spPr>
          <a:xfrm flipV="1">
            <a:off x="1992022" y="1317546"/>
            <a:ext cx="933489" cy="991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6" idx="3"/>
            <a:endCxn id="18" idx="1"/>
          </p:cNvCxnSpPr>
          <p:nvPr/>
        </p:nvCxnSpPr>
        <p:spPr>
          <a:xfrm flipV="1">
            <a:off x="1992022" y="1952546"/>
            <a:ext cx="933488" cy="356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2925510" y="1742996"/>
            <a:ext cx="2357689"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ArtDirector</a:t>
            </a:r>
            <a:r>
              <a:rPr lang="ja-JP" altLang="en-US" smtClean="0"/>
              <a:t>　</a:t>
            </a:r>
            <a:r>
              <a:rPr lang="en-US" altLang="ja-JP" smtClean="0"/>
              <a:t>1</a:t>
            </a:r>
            <a:r>
              <a:rPr lang="ja-JP" altLang="en-US" smtClean="0"/>
              <a:t>名</a:t>
            </a:r>
            <a:endParaRPr lang="en-US" altLang="ja-JP"/>
          </a:p>
        </p:txBody>
      </p:sp>
      <p:cxnSp>
        <p:nvCxnSpPr>
          <p:cNvPr id="21" name="直線矢印コネクタ 20"/>
          <p:cNvCxnSpPr>
            <a:stCxn id="7" idx="3"/>
          </p:cNvCxnSpPr>
          <p:nvPr/>
        </p:nvCxnSpPr>
        <p:spPr>
          <a:xfrm flipV="1">
            <a:off x="5283199" y="1313260"/>
            <a:ext cx="647628" cy="4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930828" y="1110060"/>
            <a:ext cx="24765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Planner×</a:t>
            </a:r>
            <a:r>
              <a:rPr lang="ja-JP" altLang="en-US" smtClean="0"/>
              <a:t>数名</a:t>
            </a:r>
            <a:endParaRPr lang="en-US" altLang="ja-JP"/>
          </a:p>
        </p:txBody>
      </p:sp>
      <p:cxnSp>
        <p:nvCxnSpPr>
          <p:cNvPr id="25" name="直線矢印コネクタ 24"/>
          <p:cNvCxnSpPr>
            <a:stCxn id="18" idx="3"/>
          </p:cNvCxnSpPr>
          <p:nvPr/>
        </p:nvCxnSpPr>
        <p:spPr>
          <a:xfrm>
            <a:off x="5283199" y="1952546"/>
            <a:ext cx="6476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5930826" y="1742996"/>
            <a:ext cx="2476501"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designer</a:t>
            </a:r>
            <a:r>
              <a:rPr lang="en-US" altLang="ja-JP" smtClean="0"/>
              <a:t>×</a:t>
            </a:r>
            <a:r>
              <a:rPr lang="ja-JP" altLang="en-US" smtClean="0"/>
              <a:t>数名</a:t>
            </a:r>
            <a:endParaRPr lang="en-US" altLang="ja-JP"/>
          </a:p>
        </p:txBody>
      </p:sp>
      <p:sp>
        <p:nvSpPr>
          <p:cNvPr id="29" name="正方形/長方形 28"/>
          <p:cNvSpPr/>
          <p:nvPr/>
        </p:nvSpPr>
        <p:spPr>
          <a:xfrm>
            <a:off x="2925508" y="2382282"/>
            <a:ext cx="2357692"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ProgramDirector</a:t>
            </a:r>
            <a:r>
              <a:rPr lang="ja-JP" altLang="en-US" smtClean="0"/>
              <a:t>　</a:t>
            </a:r>
            <a:r>
              <a:rPr lang="en-US" altLang="ja-JP" smtClean="0"/>
              <a:t>1</a:t>
            </a:r>
            <a:r>
              <a:rPr lang="ja-JP" altLang="en-US" smtClean="0"/>
              <a:t>名</a:t>
            </a:r>
            <a:endParaRPr lang="en-US" altLang="ja-JP"/>
          </a:p>
        </p:txBody>
      </p:sp>
      <p:cxnSp>
        <p:nvCxnSpPr>
          <p:cNvPr id="30" name="直線矢印コネクタ 29"/>
          <p:cNvCxnSpPr>
            <a:stCxn id="29" idx="3"/>
          </p:cNvCxnSpPr>
          <p:nvPr/>
        </p:nvCxnSpPr>
        <p:spPr>
          <a:xfrm flipV="1">
            <a:off x="5283200" y="2574846"/>
            <a:ext cx="647627" cy="169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5930824" y="2377996"/>
            <a:ext cx="2476503"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programmer×</a:t>
            </a:r>
            <a:r>
              <a:rPr lang="ja-JP" altLang="en-US" smtClean="0"/>
              <a:t>数名</a:t>
            </a:r>
            <a:endParaRPr lang="en-US" altLang="ja-JP"/>
          </a:p>
        </p:txBody>
      </p:sp>
      <p:cxnSp>
        <p:nvCxnSpPr>
          <p:cNvPr id="34" name="直線矢印コネクタ 33"/>
          <p:cNvCxnSpPr>
            <a:stCxn id="6" idx="3"/>
            <a:endCxn id="29" idx="1"/>
          </p:cNvCxnSpPr>
          <p:nvPr/>
        </p:nvCxnSpPr>
        <p:spPr>
          <a:xfrm>
            <a:off x="1992022" y="2309178"/>
            <a:ext cx="933486" cy="282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2925507" y="3049032"/>
            <a:ext cx="2357691"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SoundDirector</a:t>
            </a:r>
            <a:r>
              <a:rPr lang="ja-JP" altLang="en-US" smtClean="0"/>
              <a:t>　</a:t>
            </a:r>
            <a:r>
              <a:rPr lang="en-US" altLang="ja-JP" smtClean="0"/>
              <a:t>1</a:t>
            </a:r>
            <a:r>
              <a:rPr lang="ja-JP" altLang="en-US" smtClean="0"/>
              <a:t>名</a:t>
            </a:r>
            <a:endParaRPr lang="en-US" altLang="ja-JP"/>
          </a:p>
        </p:txBody>
      </p:sp>
      <p:sp>
        <p:nvSpPr>
          <p:cNvPr id="40" name="正方形/長方形 39"/>
          <p:cNvSpPr/>
          <p:nvPr/>
        </p:nvSpPr>
        <p:spPr>
          <a:xfrm>
            <a:off x="5930824" y="3049032"/>
            <a:ext cx="2463817"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Soundcomposer×</a:t>
            </a:r>
            <a:r>
              <a:rPr lang="ja-JP" altLang="en-US" smtClean="0"/>
              <a:t>数名</a:t>
            </a:r>
            <a:endParaRPr lang="en-US" altLang="ja-JP"/>
          </a:p>
        </p:txBody>
      </p:sp>
      <p:cxnSp>
        <p:nvCxnSpPr>
          <p:cNvPr id="42" name="直線矢印コネクタ 41"/>
          <p:cNvCxnSpPr>
            <a:stCxn id="6" idx="3"/>
            <a:endCxn id="39" idx="1"/>
          </p:cNvCxnSpPr>
          <p:nvPr/>
        </p:nvCxnSpPr>
        <p:spPr>
          <a:xfrm>
            <a:off x="1992022" y="2309178"/>
            <a:ext cx="933485" cy="949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39" idx="3"/>
            <a:endCxn id="40" idx="1"/>
          </p:cNvCxnSpPr>
          <p:nvPr/>
        </p:nvCxnSpPr>
        <p:spPr>
          <a:xfrm>
            <a:off x="5283198" y="3258582"/>
            <a:ext cx="6476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334985" y="865259"/>
            <a:ext cx="1454244" cy="369332"/>
          </a:xfrm>
          <a:prstGeom prst="rect">
            <a:avLst/>
          </a:prstGeom>
          <a:noFill/>
        </p:spPr>
        <p:txBody>
          <a:bodyPr wrap="none" rtlCol="0">
            <a:spAutoFit/>
          </a:bodyPr>
          <a:lstStyle/>
          <a:p>
            <a:r>
              <a:rPr kumimoji="1" lang="ja-JP" altLang="en-US" smtClean="0"/>
              <a:t>・開発組織図</a:t>
            </a:r>
            <a:endParaRPr kumimoji="1" lang="ja-JP" altLang="en-US"/>
          </a:p>
        </p:txBody>
      </p:sp>
      <p:sp>
        <p:nvSpPr>
          <p:cNvPr id="58" name="テキスト ボックス 57"/>
          <p:cNvSpPr txBox="1"/>
          <p:nvPr/>
        </p:nvSpPr>
        <p:spPr>
          <a:xfrm>
            <a:off x="41814" y="3522049"/>
            <a:ext cx="12150186" cy="646331"/>
          </a:xfrm>
          <a:prstGeom prst="rect">
            <a:avLst/>
          </a:prstGeom>
          <a:noFill/>
        </p:spPr>
        <p:txBody>
          <a:bodyPr wrap="none" rtlCol="0">
            <a:spAutoFit/>
          </a:bodyPr>
          <a:lstStyle/>
          <a:p>
            <a:r>
              <a:rPr lang="ja-JP" altLang="en-US"/>
              <a:t>大規模</a:t>
            </a:r>
            <a:r>
              <a:rPr lang="ja-JP" altLang="en-US" smtClean="0"/>
              <a:t>な開発になれば、このような組織図になります。規模によって人数が変動します。前に</a:t>
            </a:r>
            <a:r>
              <a:rPr lang="en-US" altLang="ja-JP" smtClean="0"/>
              <a:t>team</a:t>
            </a:r>
            <a:r>
              <a:rPr lang="ja-JP" altLang="en-US" smtClean="0"/>
              <a:t>を組んだ時は以下のような</a:t>
            </a:r>
            <a:endParaRPr lang="en-US" altLang="ja-JP" smtClean="0"/>
          </a:p>
          <a:p>
            <a:r>
              <a:rPr lang="ja-JP" altLang="en-US"/>
              <a:t>組織</a:t>
            </a:r>
            <a:r>
              <a:rPr lang="ja-JP" altLang="en-US" smtClean="0"/>
              <a:t>で行いました。</a:t>
            </a:r>
            <a:endParaRPr lang="en-US" altLang="ja-JP" smtClean="0"/>
          </a:p>
        </p:txBody>
      </p:sp>
      <p:sp>
        <p:nvSpPr>
          <p:cNvPr id="59" name="正方形/長方形 58"/>
          <p:cNvSpPr/>
          <p:nvPr/>
        </p:nvSpPr>
        <p:spPr>
          <a:xfrm>
            <a:off x="470722" y="5422742"/>
            <a:ext cx="2411890" cy="491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総合</a:t>
            </a:r>
            <a:r>
              <a:rPr lang="en-US" altLang="ja-JP" sz="1400" smtClean="0"/>
              <a:t>Director</a:t>
            </a:r>
            <a:endParaRPr lang="en-US" altLang="ja-JP" sz="1400"/>
          </a:p>
          <a:p>
            <a:pPr algn="ctr"/>
            <a:r>
              <a:rPr lang="ja-JP" altLang="en-US" sz="1400"/>
              <a:t>兼</a:t>
            </a:r>
            <a:r>
              <a:rPr lang="en-US" altLang="ja-JP" sz="1400" smtClean="0"/>
              <a:t>PlanneDirector</a:t>
            </a:r>
            <a:r>
              <a:rPr lang="ja-JP" altLang="en-US" sz="1400" smtClean="0"/>
              <a:t>　</a:t>
            </a:r>
            <a:endParaRPr lang="en-US" altLang="ja-JP" sz="1400"/>
          </a:p>
        </p:txBody>
      </p:sp>
      <p:cxnSp>
        <p:nvCxnSpPr>
          <p:cNvPr id="60" name="直線矢印コネクタ 59"/>
          <p:cNvCxnSpPr>
            <a:stCxn id="59" idx="3"/>
            <a:endCxn id="62" idx="1"/>
          </p:cNvCxnSpPr>
          <p:nvPr/>
        </p:nvCxnSpPr>
        <p:spPr>
          <a:xfrm flipV="1">
            <a:off x="2882612" y="4688005"/>
            <a:ext cx="962319" cy="980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3844931" y="4478455"/>
            <a:ext cx="2348176"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Planner×</a:t>
            </a:r>
            <a:r>
              <a:rPr lang="en-US" altLang="ja-JP"/>
              <a:t>3</a:t>
            </a:r>
            <a:r>
              <a:rPr lang="ja-JP" altLang="en-US" smtClean="0"/>
              <a:t>名</a:t>
            </a:r>
            <a:endParaRPr lang="en-US" altLang="ja-JP"/>
          </a:p>
        </p:txBody>
      </p:sp>
      <p:sp>
        <p:nvSpPr>
          <p:cNvPr id="65" name="正方形/長方形 64"/>
          <p:cNvSpPr/>
          <p:nvPr/>
        </p:nvSpPr>
        <p:spPr>
          <a:xfrm>
            <a:off x="3835419" y="5145069"/>
            <a:ext cx="2357688"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ProgramDirector </a:t>
            </a:r>
            <a:r>
              <a:rPr lang="ja-JP" altLang="en-US" smtClean="0"/>
              <a:t>　</a:t>
            </a:r>
            <a:r>
              <a:rPr lang="en-US" altLang="ja-JP" smtClean="0"/>
              <a:t>1</a:t>
            </a:r>
            <a:r>
              <a:rPr lang="ja-JP" altLang="en-US" smtClean="0"/>
              <a:t>名</a:t>
            </a:r>
            <a:endParaRPr lang="en-US" altLang="ja-JP"/>
          </a:p>
        </p:txBody>
      </p:sp>
      <p:sp>
        <p:nvSpPr>
          <p:cNvPr id="67" name="正方形/長方形 66"/>
          <p:cNvSpPr/>
          <p:nvPr/>
        </p:nvSpPr>
        <p:spPr>
          <a:xfrm>
            <a:off x="6578600" y="5187456"/>
            <a:ext cx="2476503"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programmer×7</a:t>
            </a:r>
            <a:r>
              <a:rPr lang="ja-JP" altLang="en-US" smtClean="0"/>
              <a:t>名</a:t>
            </a:r>
            <a:endParaRPr lang="en-US" altLang="ja-JP"/>
          </a:p>
        </p:txBody>
      </p:sp>
      <p:cxnSp>
        <p:nvCxnSpPr>
          <p:cNvPr id="68" name="直線矢印コネクタ 67"/>
          <p:cNvCxnSpPr>
            <a:stCxn id="59" idx="3"/>
            <a:endCxn id="65" idx="1"/>
          </p:cNvCxnSpPr>
          <p:nvPr/>
        </p:nvCxnSpPr>
        <p:spPr>
          <a:xfrm flipV="1">
            <a:off x="2882612" y="5354619"/>
            <a:ext cx="952807" cy="313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7" idx="1"/>
          </p:cNvCxnSpPr>
          <p:nvPr/>
        </p:nvCxnSpPr>
        <p:spPr>
          <a:xfrm flipV="1">
            <a:off x="6196441" y="5397006"/>
            <a:ext cx="3821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59" idx="3"/>
            <a:endCxn id="82" idx="1"/>
          </p:cNvCxnSpPr>
          <p:nvPr/>
        </p:nvCxnSpPr>
        <p:spPr>
          <a:xfrm>
            <a:off x="2882612" y="5668328"/>
            <a:ext cx="975002" cy="296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3857614" y="5755590"/>
            <a:ext cx="2357689"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ArtDirector</a:t>
            </a:r>
            <a:r>
              <a:rPr lang="ja-JP" altLang="en-US" smtClean="0"/>
              <a:t>　</a:t>
            </a:r>
            <a:r>
              <a:rPr lang="en-US" altLang="ja-JP" smtClean="0"/>
              <a:t>1</a:t>
            </a:r>
            <a:r>
              <a:rPr lang="ja-JP" altLang="en-US" smtClean="0"/>
              <a:t>名</a:t>
            </a:r>
            <a:endParaRPr lang="en-US" altLang="ja-JP"/>
          </a:p>
        </p:txBody>
      </p:sp>
      <p:cxnSp>
        <p:nvCxnSpPr>
          <p:cNvPr id="83" name="直線矢印コネクタ 82"/>
          <p:cNvCxnSpPr>
            <a:stCxn id="82" idx="3"/>
            <a:endCxn id="85" idx="1"/>
          </p:cNvCxnSpPr>
          <p:nvPr/>
        </p:nvCxnSpPr>
        <p:spPr>
          <a:xfrm flipV="1">
            <a:off x="6215303" y="5950631"/>
            <a:ext cx="363297" cy="14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6578600" y="5764798"/>
            <a:ext cx="2476501" cy="37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designer×3</a:t>
            </a:r>
            <a:r>
              <a:rPr lang="ja-JP" altLang="en-US" smtClean="0"/>
              <a:t>名</a:t>
            </a:r>
            <a:endParaRPr lang="en-US" altLang="ja-JP"/>
          </a:p>
        </p:txBody>
      </p:sp>
      <p:sp>
        <p:nvSpPr>
          <p:cNvPr id="86" name="正方形/長方形 85"/>
          <p:cNvSpPr/>
          <p:nvPr/>
        </p:nvSpPr>
        <p:spPr>
          <a:xfrm>
            <a:off x="3857614" y="6366111"/>
            <a:ext cx="2357689"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Soundcomposer1</a:t>
            </a:r>
            <a:r>
              <a:rPr lang="ja-JP" altLang="en-US" smtClean="0"/>
              <a:t>名</a:t>
            </a:r>
            <a:endParaRPr lang="en-US" altLang="ja-JP"/>
          </a:p>
        </p:txBody>
      </p:sp>
      <p:cxnSp>
        <p:nvCxnSpPr>
          <p:cNvPr id="87" name="直線矢印コネクタ 86"/>
          <p:cNvCxnSpPr>
            <a:stCxn id="59" idx="3"/>
            <a:endCxn id="86" idx="1"/>
          </p:cNvCxnSpPr>
          <p:nvPr/>
        </p:nvCxnSpPr>
        <p:spPr>
          <a:xfrm>
            <a:off x="2882612" y="5668328"/>
            <a:ext cx="975002" cy="907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p:cNvSpPr txBox="1"/>
          <p:nvPr/>
        </p:nvSpPr>
        <p:spPr>
          <a:xfrm>
            <a:off x="334985" y="4479151"/>
            <a:ext cx="2533066" cy="369332"/>
          </a:xfrm>
          <a:prstGeom prst="rect">
            <a:avLst/>
          </a:prstGeom>
          <a:noFill/>
        </p:spPr>
        <p:txBody>
          <a:bodyPr wrap="none" rtlCol="0">
            <a:spAutoFit/>
          </a:bodyPr>
          <a:lstStyle/>
          <a:p>
            <a:r>
              <a:rPr kumimoji="1" lang="ja-JP" altLang="en-US" smtClean="0"/>
              <a:t>・</a:t>
            </a:r>
            <a:r>
              <a:rPr lang="ja-JP" altLang="en-US"/>
              <a:t>前</a:t>
            </a:r>
            <a:r>
              <a:rPr lang="ja-JP" altLang="en-US" smtClean="0"/>
              <a:t>に行った</a:t>
            </a:r>
            <a:r>
              <a:rPr kumimoji="1" lang="ja-JP" altLang="en-US" smtClean="0"/>
              <a:t>開発組織図</a:t>
            </a:r>
            <a:endParaRPr kumimoji="1" lang="ja-JP" altLang="en-US"/>
          </a:p>
        </p:txBody>
      </p:sp>
    </p:spTree>
    <p:extLst>
      <p:ext uri="{BB962C8B-B14F-4D97-AF65-F5344CB8AC3E}">
        <p14:creationId xmlns:p14="http://schemas.microsoft.com/office/powerpoint/2010/main" val="70905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p:cNvSpPr/>
          <p:nvPr/>
        </p:nvSpPr>
        <p:spPr>
          <a:xfrm>
            <a:off x="3752315" y="1104332"/>
            <a:ext cx="6045200" cy="723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4" name="テキスト ボックス 3"/>
          <p:cNvSpPr txBox="1"/>
          <p:nvPr/>
        </p:nvSpPr>
        <p:spPr>
          <a:xfrm>
            <a:off x="974579" y="2782143"/>
            <a:ext cx="2632219" cy="646331"/>
          </a:xfrm>
          <a:prstGeom prst="rect">
            <a:avLst/>
          </a:prstGeom>
          <a:noFill/>
          <a:ln>
            <a:solidFill>
              <a:schemeClr val="tx1"/>
            </a:solidFill>
          </a:ln>
        </p:spPr>
        <p:txBody>
          <a:bodyPr wrap="square" rtlCol="0">
            <a:spAutoFit/>
          </a:bodyPr>
          <a:lstStyle/>
          <a:p>
            <a:r>
              <a:rPr kumimoji="1" lang="ja-JP" altLang="en-US" smtClean="0"/>
              <a:t>・</a:t>
            </a:r>
            <a:r>
              <a:rPr lang="ja-JP" altLang="en-US" smtClean="0"/>
              <a:t>企画会議</a:t>
            </a:r>
            <a:endParaRPr kumimoji="1" lang="en-US" altLang="ja-JP" smtClean="0"/>
          </a:p>
          <a:p>
            <a:r>
              <a:rPr lang="ja-JP" altLang="en-US"/>
              <a:t>　</a:t>
            </a:r>
            <a:r>
              <a:rPr lang="ja-JP" altLang="en-US" smtClean="0"/>
              <a:t>　・開発</a:t>
            </a:r>
            <a:r>
              <a:rPr lang="ja-JP" altLang="en-US"/>
              <a:t>戦略を立てる</a:t>
            </a:r>
            <a:endParaRPr kumimoji="1" lang="ja-JP" altLang="en-US"/>
          </a:p>
        </p:txBody>
      </p:sp>
      <p:sp>
        <p:nvSpPr>
          <p:cNvPr id="7" name="テキスト ボックス 6"/>
          <p:cNvSpPr txBox="1"/>
          <p:nvPr/>
        </p:nvSpPr>
        <p:spPr>
          <a:xfrm>
            <a:off x="974579" y="2049699"/>
            <a:ext cx="2632219" cy="369332"/>
          </a:xfrm>
          <a:prstGeom prst="rect">
            <a:avLst/>
          </a:prstGeom>
          <a:noFill/>
          <a:ln>
            <a:solidFill>
              <a:schemeClr val="tx1"/>
            </a:solidFill>
          </a:ln>
        </p:spPr>
        <p:txBody>
          <a:bodyPr wrap="square" rtlCol="0">
            <a:spAutoFit/>
          </a:bodyPr>
          <a:lstStyle/>
          <a:p>
            <a:r>
              <a:rPr kumimoji="1" lang="ja-JP" altLang="en-US" smtClean="0"/>
              <a:t>・草案（ワンペラ）</a:t>
            </a:r>
            <a:endParaRPr kumimoji="1" lang="en-US" altLang="ja-JP" smtClean="0"/>
          </a:p>
        </p:txBody>
      </p:sp>
      <p:sp>
        <p:nvSpPr>
          <p:cNvPr id="8" name="正方形/長方形 7"/>
          <p:cNvSpPr/>
          <p:nvPr/>
        </p:nvSpPr>
        <p:spPr>
          <a:xfrm>
            <a:off x="3752315" y="2025895"/>
            <a:ext cx="1748089"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PlanneDirector</a:t>
            </a:r>
            <a:r>
              <a:rPr lang="ja-JP" altLang="en-US" smtClean="0"/>
              <a:t>　</a:t>
            </a:r>
            <a:endParaRPr lang="en-US" altLang="ja-JP"/>
          </a:p>
        </p:txBody>
      </p:sp>
      <p:sp>
        <p:nvSpPr>
          <p:cNvPr id="9" name="正方形/長方形 8"/>
          <p:cNvSpPr/>
          <p:nvPr/>
        </p:nvSpPr>
        <p:spPr>
          <a:xfrm>
            <a:off x="5577669" y="2036773"/>
            <a:ext cx="1748089"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Planner</a:t>
            </a:r>
            <a:endParaRPr lang="en-US" altLang="ja-JP"/>
          </a:p>
        </p:txBody>
      </p:sp>
      <p:sp>
        <p:nvSpPr>
          <p:cNvPr id="10" name="テキスト ボックス 9"/>
          <p:cNvSpPr txBox="1"/>
          <p:nvPr/>
        </p:nvSpPr>
        <p:spPr>
          <a:xfrm>
            <a:off x="0" y="0"/>
            <a:ext cx="4358886" cy="646331"/>
          </a:xfrm>
          <a:prstGeom prst="rect">
            <a:avLst/>
          </a:prstGeom>
          <a:noFill/>
        </p:spPr>
        <p:txBody>
          <a:bodyPr wrap="none" rtlCol="0">
            <a:spAutoFit/>
          </a:bodyPr>
          <a:lstStyle/>
          <a:p>
            <a:r>
              <a:rPr kumimoji="1" lang="ja-JP" altLang="en-US" smtClean="0"/>
              <a:t>・大まかな方向を用意する</a:t>
            </a:r>
            <a:endParaRPr kumimoji="1" lang="en-US" altLang="ja-JP" smtClean="0"/>
          </a:p>
          <a:p>
            <a:r>
              <a:rPr lang="ja-JP" altLang="en-US"/>
              <a:t>　　</a:t>
            </a:r>
            <a:r>
              <a:rPr lang="ja-JP" altLang="en-US" smtClean="0"/>
              <a:t>要求分析で、定義を大まかに決めます。</a:t>
            </a:r>
            <a:endParaRPr kumimoji="1" lang="ja-JP" altLang="en-US"/>
          </a:p>
        </p:txBody>
      </p:sp>
      <p:sp>
        <p:nvSpPr>
          <p:cNvPr id="11" name="下矢印 10"/>
          <p:cNvSpPr/>
          <p:nvPr/>
        </p:nvSpPr>
        <p:spPr>
          <a:xfrm>
            <a:off x="2126206" y="2474829"/>
            <a:ext cx="310957" cy="242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2" name="テキスト ボックス 11"/>
          <p:cNvSpPr txBox="1"/>
          <p:nvPr/>
        </p:nvSpPr>
        <p:spPr>
          <a:xfrm>
            <a:off x="938564" y="1281564"/>
            <a:ext cx="2668234" cy="369332"/>
          </a:xfrm>
          <a:prstGeom prst="rect">
            <a:avLst/>
          </a:prstGeom>
          <a:noFill/>
          <a:ln>
            <a:solidFill>
              <a:schemeClr val="tx1"/>
            </a:solidFill>
          </a:ln>
        </p:spPr>
        <p:txBody>
          <a:bodyPr wrap="square" rtlCol="0">
            <a:spAutoFit/>
          </a:bodyPr>
          <a:lstStyle/>
          <a:p>
            <a:r>
              <a:rPr kumimoji="1" lang="ja-JP" altLang="en-US" smtClean="0"/>
              <a:t>・</a:t>
            </a:r>
            <a:r>
              <a:rPr kumimoji="1" lang="en-US" altLang="ja-JP" smtClean="0"/>
              <a:t>idea</a:t>
            </a:r>
            <a:r>
              <a:rPr lang="ja-JP" altLang="en-US" smtClean="0"/>
              <a:t>出し</a:t>
            </a:r>
            <a:r>
              <a:rPr kumimoji="1" lang="en-US" altLang="ja-JP" smtClean="0"/>
              <a:t>Brest</a:t>
            </a:r>
            <a:r>
              <a:rPr lang="ja-JP" altLang="en-US" smtClean="0"/>
              <a:t>会議</a:t>
            </a:r>
            <a:endParaRPr kumimoji="1" lang="en-US" altLang="ja-JP" smtClean="0"/>
          </a:p>
        </p:txBody>
      </p:sp>
      <p:sp>
        <p:nvSpPr>
          <p:cNvPr id="13" name="正方形/長方形 12"/>
          <p:cNvSpPr/>
          <p:nvPr/>
        </p:nvSpPr>
        <p:spPr>
          <a:xfrm>
            <a:off x="4006316" y="1274026"/>
            <a:ext cx="9017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a:t>
            </a:r>
            <a:r>
              <a:rPr lang="ja-JP" altLang="en-US" smtClean="0"/>
              <a:t>　</a:t>
            </a:r>
            <a:endParaRPr lang="en-US" altLang="ja-JP"/>
          </a:p>
        </p:txBody>
      </p:sp>
      <p:sp>
        <p:nvSpPr>
          <p:cNvPr id="14" name="正方形/長方形 13"/>
          <p:cNvSpPr/>
          <p:nvPr/>
        </p:nvSpPr>
        <p:spPr>
          <a:xfrm>
            <a:off x="5085740" y="1274026"/>
            <a:ext cx="1397076"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P</a:t>
            </a:r>
            <a:r>
              <a:rPr lang="en-US" altLang="ja-JP" smtClean="0"/>
              <a:t>rogrammer</a:t>
            </a:r>
            <a:endParaRPr lang="en-US" altLang="ja-JP"/>
          </a:p>
        </p:txBody>
      </p:sp>
      <p:sp>
        <p:nvSpPr>
          <p:cNvPr id="15" name="正方形/長方形 14"/>
          <p:cNvSpPr/>
          <p:nvPr/>
        </p:nvSpPr>
        <p:spPr>
          <a:xfrm>
            <a:off x="6660540" y="1274026"/>
            <a:ext cx="1104974"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D</a:t>
            </a:r>
            <a:r>
              <a:rPr lang="en-US" altLang="ja-JP" smtClean="0"/>
              <a:t>esigner</a:t>
            </a:r>
            <a:endParaRPr lang="en-US" altLang="ja-JP"/>
          </a:p>
        </p:txBody>
      </p:sp>
      <p:sp>
        <p:nvSpPr>
          <p:cNvPr id="16" name="正方形/長方形 15"/>
          <p:cNvSpPr/>
          <p:nvPr/>
        </p:nvSpPr>
        <p:spPr>
          <a:xfrm>
            <a:off x="7943238" y="1274026"/>
            <a:ext cx="1727276"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Soundcomposer</a:t>
            </a:r>
            <a:endParaRPr lang="en-US" altLang="ja-JP"/>
          </a:p>
        </p:txBody>
      </p:sp>
      <p:sp>
        <p:nvSpPr>
          <p:cNvPr id="18" name="テキスト ボックス 17"/>
          <p:cNvSpPr txBox="1"/>
          <p:nvPr/>
        </p:nvSpPr>
        <p:spPr>
          <a:xfrm>
            <a:off x="9848238" y="1323794"/>
            <a:ext cx="1656223" cy="369332"/>
          </a:xfrm>
          <a:prstGeom prst="rect">
            <a:avLst/>
          </a:prstGeom>
          <a:noFill/>
        </p:spPr>
        <p:txBody>
          <a:bodyPr wrap="none" rtlCol="0">
            <a:spAutoFit/>
          </a:bodyPr>
          <a:lstStyle/>
          <a:p>
            <a:r>
              <a:rPr kumimoji="1" lang="en-US" altLang="ja-JP" smtClean="0"/>
              <a:t>×</a:t>
            </a:r>
            <a:r>
              <a:rPr kumimoji="1" lang="ja-JP" altLang="en-US" smtClean="0"/>
              <a:t>　組めるだけ</a:t>
            </a:r>
            <a:endParaRPr kumimoji="1" lang="ja-JP" altLang="en-US"/>
          </a:p>
        </p:txBody>
      </p:sp>
      <p:sp>
        <p:nvSpPr>
          <p:cNvPr id="19" name="下矢印 18"/>
          <p:cNvSpPr/>
          <p:nvPr/>
        </p:nvSpPr>
        <p:spPr>
          <a:xfrm>
            <a:off x="2126206" y="1743971"/>
            <a:ext cx="310957" cy="249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20" name="正方形/長方形 19"/>
          <p:cNvSpPr/>
          <p:nvPr/>
        </p:nvSpPr>
        <p:spPr>
          <a:xfrm>
            <a:off x="3752315" y="2895133"/>
            <a:ext cx="1633789" cy="42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PlanneDirector</a:t>
            </a:r>
            <a:endParaRPr lang="en-US" altLang="ja-JP"/>
          </a:p>
        </p:txBody>
      </p:sp>
      <p:sp>
        <p:nvSpPr>
          <p:cNvPr id="21" name="正方形/長方形 20"/>
          <p:cNvSpPr/>
          <p:nvPr/>
        </p:nvSpPr>
        <p:spPr>
          <a:xfrm>
            <a:off x="5488106" y="2911000"/>
            <a:ext cx="1508097" cy="404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ArtDirector</a:t>
            </a:r>
            <a:endParaRPr lang="en-US" altLang="ja-JP"/>
          </a:p>
        </p:txBody>
      </p:sp>
      <p:sp>
        <p:nvSpPr>
          <p:cNvPr id="22" name="正方形/長方形 21"/>
          <p:cNvSpPr/>
          <p:nvPr/>
        </p:nvSpPr>
        <p:spPr>
          <a:xfrm>
            <a:off x="7118452" y="2911000"/>
            <a:ext cx="1842372"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ProgramDirector</a:t>
            </a:r>
            <a:endParaRPr lang="en-US" altLang="ja-JP"/>
          </a:p>
        </p:txBody>
      </p:sp>
      <p:sp>
        <p:nvSpPr>
          <p:cNvPr id="23" name="正方形/長方形 22"/>
          <p:cNvSpPr/>
          <p:nvPr/>
        </p:nvSpPr>
        <p:spPr>
          <a:xfrm>
            <a:off x="9083073" y="2911000"/>
            <a:ext cx="1570293"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SoundDirector</a:t>
            </a:r>
            <a:endParaRPr lang="en-US" altLang="ja-JP"/>
          </a:p>
        </p:txBody>
      </p:sp>
      <p:sp>
        <p:nvSpPr>
          <p:cNvPr id="24" name="下矢印 23"/>
          <p:cNvSpPr/>
          <p:nvPr/>
        </p:nvSpPr>
        <p:spPr>
          <a:xfrm>
            <a:off x="2117202" y="3535915"/>
            <a:ext cx="310957" cy="242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30" name="テキスト ボックス 29"/>
          <p:cNvSpPr txBox="1"/>
          <p:nvPr/>
        </p:nvSpPr>
        <p:spPr>
          <a:xfrm>
            <a:off x="135559" y="4475807"/>
            <a:ext cx="11134330" cy="369332"/>
          </a:xfrm>
          <a:prstGeom prst="rect">
            <a:avLst/>
          </a:prstGeom>
          <a:noFill/>
        </p:spPr>
        <p:txBody>
          <a:bodyPr wrap="none" rtlCol="0">
            <a:spAutoFit/>
          </a:bodyPr>
          <a:lstStyle/>
          <a:p>
            <a:r>
              <a:rPr kumimoji="1" lang="ja-JP" altLang="en-US" smtClean="0"/>
              <a:t>ここまでの要求分析は、</a:t>
            </a:r>
            <a:r>
              <a:rPr kumimoji="1" lang="en-US" altLang="ja-JP" smtClean="0"/>
              <a:t>waterfall</a:t>
            </a:r>
            <a:r>
              <a:rPr kumimoji="1" lang="ja-JP" altLang="en-US" smtClean="0"/>
              <a:t>で行い、大まかな方向性を決めます。開発戦略を元に</a:t>
            </a:r>
            <a:r>
              <a:rPr lang="en-US" altLang="ja-JP" smtClean="0"/>
              <a:t>Scrum</a:t>
            </a:r>
            <a:r>
              <a:rPr lang="ja-JP" altLang="en-US" smtClean="0"/>
              <a:t>で開発を行います。</a:t>
            </a:r>
            <a:endParaRPr kumimoji="1" lang="en-US" altLang="ja-JP" smtClean="0"/>
          </a:p>
        </p:txBody>
      </p:sp>
      <p:sp>
        <p:nvSpPr>
          <p:cNvPr id="34" name="正方形/長方形 33"/>
          <p:cNvSpPr/>
          <p:nvPr/>
        </p:nvSpPr>
        <p:spPr>
          <a:xfrm>
            <a:off x="974578" y="3866011"/>
            <a:ext cx="2632219" cy="369332"/>
          </a:xfrm>
          <a:prstGeom prst="rect">
            <a:avLst/>
          </a:prstGeom>
          <a:ln>
            <a:solidFill>
              <a:schemeClr val="tx1"/>
            </a:solidFill>
          </a:ln>
        </p:spPr>
        <p:txBody>
          <a:bodyPr wrap="square">
            <a:spAutoFit/>
          </a:bodyPr>
          <a:lstStyle/>
          <a:p>
            <a:r>
              <a:rPr lang="ja-JP" altLang="en-US"/>
              <a:t>要求</a:t>
            </a:r>
            <a:r>
              <a:rPr lang="ja-JP" altLang="en-US" smtClean="0"/>
              <a:t>分析</a:t>
            </a:r>
            <a:r>
              <a:rPr lang="en-US" altLang="ja-JP" smtClean="0"/>
              <a:t>/</a:t>
            </a:r>
            <a:r>
              <a:rPr lang="ja-JP" altLang="en-US" smtClean="0"/>
              <a:t>定義の完了</a:t>
            </a:r>
            <a:endParaRPr lang="ja-JP" altLang="en-US"/>
          </a:p>
        </p:txBody>
      </p:sp>
      <p:sp>
        <p:nvSpPr>
          <p:cNvPr id="35" name="テキスト ボックス 34"/>
          <p:cNvSpPr txBox="1"/>
          <p:nvPr/>
        </p:nvSpPr>
        <p:spPr>
          <a:xfrm>
            <a:off x="938564" y="5572353"/>
            <a:ext cx="2220480" cy="369332"/>
          </a:xfrm>
          <a:prstGeom prst="rect">
            <a:avLst/>
          </a:prstGeom>
          <a:noFill/>
        </p:spPr>
        <p:txBody>
          <a:bodyPr wrap="none" rtlCol="0">
            <a:spAutoFit/>
          </a:bodyPr>
          <a:lstStyle/>
          <a:p>
            <a:r>
              <a:rPr kumimoji="1" lang="ja-JP" altLang="en-US" smtClean="0"/>
              <a:t>ここまでの成果として</a:t>
            </a:r>
            <a:endParaRPr kumimoji="1" lang="ja-JP" altLang="en-US"/>
          </a:p>
        </p:txBody>
      </p:sp>
      <p:sp>
        <p:nvSpPr>
          <p:cNvPr id="36" name="円/楕円 35"/>
          <p:cNvSpPr/>
          <p:nvPr/>
        </p:nvSpPr>
        <p:spPr>
          <a:xfrm>
            <a:off x="3198049" y="5123872"/>
            <a:ext cx="2463800" cy="1333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草案（ワンペラ）</a:t>
            </a:r>
            <a:endParaRPr kumimoji="1" lang="ja-JP" altLang="en-US" smtClean="0"/>
          </a:p>
        </p:txBody>
      </p:sp>
      <p:sp>
        <p:nvSpPr>
          <p:cNvPr id="37" name="円/楕円 36"/>
          <p:cNvSpPr/>
          <p:nvPr/>
        </p:nvSpPr>
        <p:spPr>
          <a:xfrm>
            <a:off x="5941694" y="5130026"/>
            <a:ext cx="2463800" cy="1333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行</a:t>
            </a:r>
            <a:r>
              <a:rPr lang="ja-JP" altLang="en-US" smtClean="0"/>
              <a:t>うべき研究</a:t>
            </a:r>
            <a:endParaRPr kumimoji="1" lang="ja-JP" altLang="en-US" smtClean="0"/>
          </a:p>
        </p:txBody>
      </p:sp>
    </p:spTree>
    <p:extLst>
      <p:ext uri="{BB962C8B-B14F-4D97-AF65-F5344CB8AC3E}">
        <p14:creationId xmlns:p14="http://schemas.microsoft.com/office/powerpoint/2010/main" val="67824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992001" cy="923330"/>
          </a:xfrm>
          <a:prstGeom prst="rect">
            <a:avLst/>
          </a:prstGeom>
          <a:noFill/>
        </p:spPr>
        <p:txBody>
          <a:bodyPr wrap="none" rtlCol="0">
            <a:spAutoFit/>
          </a:bodyPr>
          <a:lstStyle/>
          <a:p>
            <a:r>
              <a:rPr kumimoji="1" lang="ja-JP" altLang="en-US" smtClean="0"/>
              <a:t>・開発工程（</a:t>
            </a:r>
            <a:r>
              <a:rPr kumimoji="1" lang="en-US" altLang="ja-JP" smtClean="0"/>
              <a:t>story</a:t>
            </a:r>
            <a:r>
              <a:rPr kumimoji="1" lang="ja-JP" altLang="en-US" smtClean="0"/>
              <a:t>）を考える</a:t>
            </a:r>
            <a:endParaRPr kumimoji="1" lang="en-US" altLang="ja-JP" smtClean="0"/>
          </a:p>
          <a:p>
            <a:r>
              <a:rPr lang="ja-JP" altLang="en-US"/>
              <a:t>　</a:t>
            </a:r>
            <a:r>
              <a:rPr lang="en-US" altLang="ja-JP" smtClean="0"/>
              <a:t>ProtoType</a:t>
            </a:r>
            <a:r>
              <a:rPr lang="ja-JP" altLang="en-US" smtClean="0"/>
              <a:t>の開発に入ります。各やるべき方向性は出ていますのでそれに沿って、開発進めていきます。ここで重要なのが</a:t>
            </a:r>
            <a:endParaRPr lang="en-US" altLang="ja-JP" smtClean="0"/>
          </a:p>
          <a:p>
            <a:r>
              <a:rPr kumimoji="1" lang="ja-JP" altLang="en-US"/>
              <a:t>完成</a:t>
            </a:r>
            <a:r>
              <a:rPr kumimoji="1" lang="ja-JP" altLang="en-US" smtClean="0"/>
              <a:t>までの</a:t>
            </a:r>
            <a:r>
              <a:rPr kumimoji="1" lang="en-US" altLang="ja-JP" smtClean="0"/>
              <a:t>story</a:t>
            </a:r>
            <a:r>
              <a:rPr kumimoji="1" lang="ja-JP" altLang="en-US" smtClean="0"/>
              <a:t>となります。</a:t>
            </a:r>
            <a:endParaRPr kumimoji="1" lang="ja-JP" altLang="en-US"/>
          </a:p>
        </p:txBody>
      </p:sp>
      <p:sp>
        <p:nvSpPr>
          <p:cNvPr id="2" name="正方形/長方形 1"/>
          <p:cNvSpPr/>
          <p:nvPr/>
        </p:nvSpPr>
        <p:spPr>
          <a:xfrm>
            <a:off x="292100" y="1509078"/>
            <a:ext cx="231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目標：企画書完成</a:t>
            </a:r>
          </a:p>
        </p:txBody>
      </p:sp>
      <p:sp>
        <p:nvSpPr>
          <p:cNvPr id="3" name="正方形/長方形 2"/>
          <p:cNvSpPr/>
          <p:nvPr/>
        </p:nvSpPr>
        <p:spPr>
          <a:xfrm>
            <a:off x="1695083" y="2067104"/>
            <a:ext cx="825867" cy="369332"/>
          </a:xfrm>
          <a:prstGeom prst="rect">
            <a:avLst/>
          </a:prstGeom>
        </p:spPr>
        <p:txBody>
          <a:bodyPr wrap="none">
            <a:spAutoFit/>
          </a:bodyPr>
          <a:lstStyle/>
          <a:p>
            <a:r>
              <a:rPr lang="en-US" altLang="ja-JP"/>
              <a:t>Planne</a:t>
            </a:r>
            <a:endParaRPr lang="ja-JP" altLang="en-US"/>
          </a:p>
        </p:txBody>
      </p:sp>
      <p:sp>
        <p:nvSpPr>
          <p:cNvPr id="5" name="正方形/長方形 4"/>
          <p:cNvSpPr/>
          <p:nvPr/>
        </p:nvSpPr>
        <p:spPr>
          <a:xfrm>
            <a:off x="292100" y="2592032"/>
            <a:ext cx="231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目標：環境構築と研究</a:t>
            </a:r>
          </a:p>
        </p:txBody>
      </p:sp>
      <p:sp>
        <p:nvSpPr>
          <p:cNvPr id="6" name="正方形/長方形 5"/>
          <p:cNvSpPr/>
          <p:nvPr/>
        </p:nvSpPr>
        <p:spPr>
          <a:xfrm>
            <a:off x="1219443" y="3113943"/>
            <a:ext cx="1360822" cy="369332"/>
          </a:xfrm>
          <a:prstGeom prst="rect">
            <a:avLst/>
          </a:prstGeom>
        </p:spPr>
        <p:txBody>
          <a:bodyPr wrap="none">
            <a:spAutoFit/>
          </a:bodyPr>
          <a:lstStyle/>
          <a:p>
            <a:pPr algn="ctr"/>
            <a:r>
              <a:rPr lang="en-US" altLang="ja-JP"/>
              <a:t>Programmer</a:t>
            </a:r>
          </a:p>
        </p:txBody>
      </p:sp>
      <p:sp>
        <p:nvSpPr>
          <p:cNvPr id="7" name="正方形/長方形 6"/>
          <p:cNvSpPr/>
          <p:nvPr/>
        </p:nvSpPr>
        <p:spPr>
          <a:xfrm>
            <a:off x="292100" y="3662028"/>
            <a:ext cx="231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目標：</a:t>
            </a:r>
            <a:r>
              <a:rPr lang="ja-JP" altLang="en-US" smtClean="0"/>
              <a:t>草案沿った</a:t>
            </a:r>
            <a:r>
              <a:rPr lang="en-US" altLang="ja-JP" smtClean="0"/>
              <a:t>DharacterDesign</a:t>
            </a:r>
            <a:r>
              <a:rPr lang="ja-JP" altLang="en-US" smtClean="0"/>
              <a:t>する</a:t>
            </a:r>
            <a:endParaRPr kumimoji="1" lang="ja-JP" altLang="en-US" smtClean="0"/>
          </a:p>
        </p:txBody>
      </p:sp>
      <p:sp>
        <p:nvSpPr>
          <p:cNvPr id="8" name="正方形/長方形 7"/>
          <p:cNvSpPr/>
          <p:nvPr/>
        </p:nvSpPr>
        <p:spPr>
          <a:xfrm>
            <a:off x="1626194" y="4277978"/>
            <a:ext cx="1011815" cy="369332"/>
          </a:xfrm>
          <a:prstGeom prst="rect">
            <a:avLst/>
          </a:prstGeom>
        </p:spPr>
        <p:txBody>
          <a:bodyPr wrap="none">
            <a:spAutoFit/>
          </a:bodyPr>
          <a:lstStyle/>
          <a:p>
            <a:pPr algn="ctr"/>
            <a:r>
              <a:rPr lang="en-US" altLang="ja-JP"/>
              <a:t>Designer</a:t>
            </a:r>
          </a:p>
        </p:txBody>
      </p:sp>
      <p:sp>
        <p:nvSpPr>
          <p:cNvPr id="10" name="正方形/長方形 9"/>
          <p:cNvSpPr/>
          <p:nvPr/>
        </p:nvSpPr>
        <p:spPr>
          <a:xfrm>
            <a:off x="268865" y="4732024"/>
            <a:ext cx="231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目標：</a:t>
            </a:r>
            <a:r>
              <a:rPr lang="ja-JP" altLang="en-US" smtClean="0"/>
              <a:t>草案沿った</a:t>
            </a:r>
            <a:endParaRPr lang="en-US" altLang="ja-JP" smtClean="0"/>
          </a:p>
          <a:p>
            <a:pPr algn="ctr"/>
            <a:r>
              <a:rPr kumimoji="1" lang="ja-JP" altLang="en-US" smtClean="0"/>
              <a:t>仮音楽を作る</a:t>
            </a:r>
          </a:p>
        </p:txBody>
      </p:sp>
      <p:sp>
        <p:nvSpPr>
          <p:cNvPr id="11" name="正方形/長方形 10"/>
          <p:cNvSpPr/>
          <p:nvPr/>
        </p:nvSpPr>
        <p:spPr>
          <a:xfrm>
            <a:off x="1116107" y="5347974"/>
            <a:ext cx="1540358" cy="369332"/>
          </a:xfrm>
          <a:prstGeom prst="rect">
            <a:avLst/>
          </a:prstGeom>
        </p:spPr>
        <p:txBody>
          <a:bodyPr wrap="none">
            <a:spAutoFit/>
          </a:bodyPr>
          <a:lstStyle/>
          <a:p>
            <a:pPr algn="ctr"/>
            <a:r>
              <a:rPr lang="en-US" altLang="ja-JP"/>
              <a:t>SoundDirector</a:t>
            </a:r>
          </a:p>
        </p:txBody>
      </p:sp>
      <p:sp>
        <p:nvSpPr>
          <p:cNvPr id="13" name="右矢印 12"/>
          <p:cNvSpPr/>
          <p:nvPr/>
        </p:nvSpPr>
        <p:spPr>
          <a:xfrm>
            <a:off x="2755900" y="1803916"/>
            <a:ext cx="4699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4" name="右矢印 13"/>
          <p:cNvSpPr/>
          <p:nvPr/>
        </p:nvSpPr>
        <p:spPr>
          <a:xfrm>
            <a:off x="2755900" y="2890482"/>
            <a:ext cx="4699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5" name="右矢印 14"/>
          <p:cNvSpPr/>
          <p:nvPr/>
        </p:nvSpPr>
        <p:spPr>
          <a:xfrm>
            <a:off x="2755900" y="3960478"/>
            <a:ext cx="4699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6" name="右矢印 15"/>
          <p:cNvSpPr/>
          <p:nvPr/>
        </p:nvSpPr>
        <p:spPr>
          <a:xfrm>
            <a:off x="2732665" y="5030474"/>
            <a:ext cx="46990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8" name="正方形/長方形 17"/>
          <p:cNvSpPr/>
          <p:nvPr/>
        </p:nvSpPr>
        <p:spPr>
          <a:xfrm>
            <a:off x="3378200" y="371987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主人公を</a:t>
            </a:r>
            <a:endParaRPr kumimoji="1" lang="en-US" altLang="ja-JP" sz="1400" smtClean="0"/>
          </a:p>
          <a:p>
            <a:pPr algn="ctr"/>
            <a:r>
              <a:rPr lang="ja-JP" altLang="en-US" sz="1400"/>
              <a:t>考</a:t>
            </a:r>
            <a:r>
              <a:rPr lang="ja-JP" altLang="en-US" sz="1400" smtClean="0"/>
              <a:t>える</a:t>
            </a:r>
            <a:endParaRPr kumimoji="1" lang="ja-JP" altLang="en-US" sz="1400" smtClean="0"/>
          </a:p>
        </p:txBody>
      </p:sp>
      <p:sp>
        <p:nvSpPr>
          <p:cNvPr id="19" name="正方形/長方形 18"/>
          <p:cNvSpPr/>
          <p:nvPr/>
        </p:nvSpPr>
        <p:spPr>
          <a:xfrm>
            <a:off x="4318000" y="371987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主人公を</a:t>
            </a:r>
            <a:endParaRPr kumimoji="1" lang="en-US" altLang="ja-JP" sz="1400" smtClean="0"/>
          </a:p>
          <a:p>
            <a:pPr algn="ctr"/>
            <a:r>
              <a:rPr kumimoji="1" lang="ja-JP" altLang="en-US" sz="1400" smtClean="0"/>
              <a:t>描く</a:t>
            </a:r>
          </a:p>
        </p:txBody>
      </p:sp>
      <p:sp>
        <p:nvSpPr>
          <p:cNvPr id="20" name="正方形/長方形 19"/>
          <p:cNvSpPr/>
          <p:nvPr/>
        </p:nvSpPr>
        <p:spPr>
          <a:xfrm>
            <a:off x="5257800" y="371987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敵</a:t>
            </a:r>
            <a:r>
              <a:rPr kumimoji="1" lang="ja-JP" altLang="en-US" sz="1400" smtClean="0"/>
              <a:t>を</a:t>
            </a:r>
            <a:endParaRPr kumimoji="1" lang="en-US" altLang="ja-JP" sz="1400" smtClean="0"/>
          </a:p>
          <a:p>
            <a:pPr algn="ctr"/>
            <a:r>
              <a:rPr lang="ja-JP" altLang="en-US" sz="1400"/>
              <a:t>考</a:t>
            </a:r>
            <a:r>
              <a:rPr lang="ja-JP" altLang="en-US" sz="1400" smtClean="0"/>
              <a:t>える</a:t>
            </a:r>
            <a:endParaRPr kumimoji="1" lang="ja-JP" altLang="en-US" sz="1400" smtClean="0"/>
          </a:p>
        </p:txBody>
      </p:sp>
      <p:sp>
        <p:nvSpPr>
          <p:cNvPr id="21" name="正方形/長方形 20"/>
          <p:cNvSpPr/>
          <p:nvPr/>
        </p:nvSpPr>
        <p:spPr>
          <a:xfrm>
            <a:off x="6197600" y="371987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敵</a:t>
            </a:r>
            <a:r>
              <a:rPr kumimoji="1" lang="ja-JP" altLang="en-US" sz="1400" smtClean="0"/>
              <a:t>を</a:t>
            </a:r>
            <a:endParaRPr kumimoji="1" lang="en-US" altLang="ja-JP" sz="1400" smtClean="0"/>
          </a:p>
          <a:p>
            <a:pPr algn="ctr"/>
            <a:r>
              <a:rPr kumimoji="1" lang="ja-JP" altLang="en-US" sz="1400" smtClean="0"/>
              <a:t>描く</a:t>
            </a:r>
          </a:p>
        </p:txBody>
      </p:sp>
      <p:sp>
        <p:nvSpPr>
          <p:cNvPr id="22" name="正方形/長方形 21"/>
          <p:cNvSpPr/>
          <p:nvPr/>
        </p:nvSpPr>
        <p:spPr>
          <a:xfrm>
            <a:off x="7137400" y="371987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世界観</a:t>
            </a:r>
            <a:r>
              <a:rPr kumimoji="1" lang="ja-JP" altLang="en-US" sz="1400" smtClean="0"/>
              <a:t>を</a:t>
            </a:r>
            <a:endParaRPr kumimoji="1" lang="en-US" altLang="ja-JP" sz="1400" smtClean="0"/>
          </a:p>
          <a:p>
            <a:pPr algn="ctr"/>
            <a:r>
              <a:rPr lang="ja-JP" altLang="en-US" sz="1400"/>
              <a:t>考</a:t>
            </a:r>
            <a:r>
              <a:rPr lang="ja-JP" altLang="en-US" sz="1400" smtClean="0"/>
              <a:t>える</a:t>
            </a:r>
            <a:endParaRPr kumimoji="1" lang="ja-JP" altLang="en-US" sz="1400" smtClean="0"/>
          </a:p>
        </p:txBody>
      </p:sp>
      <p:sp>
        <p:nvSpPr>
          <p:cNvPr id="23" name="正方形/長方形 22"/>
          <p:cNvSpPr/>
          <p:nvPr/>
        </p:nvSpPr>
        <p:spPr>
          <a:xfrm>
            <a:off x="8747815" y="371987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世界観がわかる絵を描く</a:t>
            </a:r>
          </a:p>
        </p:txBody>
      </p:sp>
      <p:sp>
        <p:nvSpPr>
          <p:cNvPr id="26" name="正方形/長方形 25"/>
          <p:cNvSpPr/>
          <p:nvPr/>
        </p:nvSpPr>
        <p:spPr>
          <a:xfrm>
            <a:off x="3378200" y="159283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Gam</a:t>
            </a:r>
            <a:r>
              <a:rPr lang="en-US" altLang="ja-JP" sz="1400"/>
              <a:t>e</a:t>
            </a:r>
            <a:r>
              <a:rPr lang="ja-JP" altLang="en-US" sz="1400" smtClean="0"/>
              <a:t>画面を描く</a:t>
            </a:r>
            <a:endParaRPr kumimoji="1" lang="en-US" altLang="ja-JP" sz="1400" smtClean="0"/>
          </a:p>
        </p:txBody>
      </p:sp>
      <p:sp>
        <p:nvSpPr>
          <p:cNvPr id="27" name="正方形/長方形 26"/>
          <p:cNvSpPr/>
          <p:nvPr/>
        </p:nvSpPr>
        <p:spPr>
          <a:xfrm>
            <a:off x="4318000" y="159216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Title</a:t>
            </a:r>
            <a:r>
              <a:rPr lang="ja-JP" altLang="en-US" sz="1400" smtClean="0"/>
              <a:t>描く</a:t>
            </a:r>
            <a:endParaRPr kumimoji="1" lang="en-US" altLang="ja-JP" sz="1400" smtClean="0"/>
          </a:p>
        </p:txBody>
      </p:sp>
      <p:sp>
        <p:nvSpPr>
          <p:cNvPr id="28" name="正方形/長方形 27"/>
          <p:cNvSpPr/>
          <p:nvPr/>
        </p:nvSpPr>
        <p:spPr>
          <a:xfrm>
            <a:off x="5257800" y="159216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Gamesystem</a:t>
            </a:r>
            <a:r>
              <a:rPr kumimoji="1" lang="ja-JP" altLang="en-US" sz="1400" smtClean="0"/>
              <a:t>考える</a:t>
            </a:r>
            <a:endParaRPr kumimoji="1" lang="en-US" altLang="ja-JP" sz="1400" smtClean="0"/>
          </a:p>
        </p:txBody>
      </p:sp>
      <p:sp>
        <p:nvSpPr>
          <p:cNvPr id="29" name="正方形/長方形 28"/>
          <p:cNvSpPr/>
          <p:nvPr/>
        </p:nvSpPr>
        <p:spPr>
          <a:xfrm>
            <a:off x="6197600" y="159216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Gamesystem</a:t>
            </a:r>
            <a:r>
              <a:rPr lang="ja-JP" altLang="en-US" sz="1400"/>
              <a:t>描</a:t>
            </a:r>
            <a:r>
              <a:rPr lang="ja-JP" altLang="en-US" sz="1400" smtClean="0"/>
              <a:t>く</a:t>
            </a:r>
            <a:endParaRPr kumimoji="1" lang="en-US" altLang="ja-JP" sz="1400" smtClean="0"/>
          </a:p>
        </p:txBody>
      </p:sp>
      <p:sp>
        <p:nvSpPr>
          <p:cNvPr id="30" name="正方形/長方形 29"/>
          <p:cNvSpPr/>
          <p:nvPr/>
        </p:nvSpPr>
        <p:spPr>
          <a:xfrm>
            <a:off x="7137400" y="159216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Gamesystem</a:t>
            </a:r>
            <a:r>
              <a:rPr lang="ja-JP" altLang="en-US" sz="1400" smtClean="0"/>
              <a:t>を確認してもらう</a:t>
            </a:r>
            <a:endParaRPr kumimoji="1" lang="en-US" altLang="ja-JP" sz="1400" smtClean="0"/>
          </a:p>
        </p:txBody>
      </p:sp>
      <p:sp>
        <p:nvSpPr>
          <p:cNvPr id="31" name="正方形/長方形 30"/>
          <p:cNvSpPr/>
          <p:nvPr/>
        </p:nvSpPr>
        <p:spPr>
          <a:xfrm>
            <a:off x="8722415" y="1606202"/>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コンセプト考える</a:t>
            </a:r>
            <a:endParaRPr kumimoji="1" lang="en-US" altLang="ja-JP" sz="1400" smtClean="0"/>
          </a:p>
        </p:txBody>
      </p:sp>
      <p:sp>
        <p:nvSpPr>
          <p:cNvPr id="32" name="テキスト ボックス 31"/>
          <p:cNvSpPr txBox="1"/>
          <p:nvPr/>
        </p:nvSpPr>
        <p:spPr>
          <a:xfrm>
            <a:off x="8191500" y="1793322"/>
            <a:ext cx="530915" cy="369332"/>
          </a:xfrm>
          <a:prstGeom prst="rect">
            <a:avLst/>
          </a:prstGeom>
          <a:noFill/>
        </p:spPr>
        <p:txBody>
          <a:bodyPr wrap="none" rtlCol="0">
            <a:spAutoFit/>
          </a:bodyPr>
          <a:lstStyle/>
          <a:p>
            <a:r>
              <a:rPr kumimoji="1" lang="ja-JP" altLang="en-US" smtClean="0"/>
              <a:t>・・・</a:t>
            </a:r>
            <a:endParaRPr kumimoji="1" lang="ja-JP" altLang="en-US"/>
          </a:p>
        </p:txBody>
      </p:sp>
      <p:sp>
        <p:nvSpPr>
          <p:cNvPr id="33" name="テキスト ボックス 32"/>
          <p:cNvSpPr txBox="1"/>
          <p:nvPr/>
        </p:nvSpPr>
        <p:spPr>
          <a:xfrm>
            <a:off x="8180964" y="3908646"/>
            <a:ext cx="530915" cy="369332"/>
          </a:xfrm>
          <a:prstGeom prst="rect">
            <a:avLst/>
          </a:prstGeom>
          <a:noFill/>
        </p:spPr>
        <p:txBody>
          <a:bodyPr wrap="none" rtlCol="0">
            <a:spAutoFit/>
          </a:bodyPr>
          <a:lstStyle/>
          <a:p>
            <a:r>
              <a:rPr kumimoji="1" lang="ja-JP" altLang="en-US" smtClean="0"/>
              <a:t>・・・</a:t>
            </a:r>
            <a:endParaRPr kumimoji="1" lang="ja-JP" altLang="en-US"/>
          </a:p>
        </p:txBody>
      </p:sp>
      <p:sp>
        <p:nvSpPr>
          <p:cNvPr id="34" name="テキスト ボックス 33"/>
          <p:cNvSpPr txBox="1"/>
          <p:nvPr/>
        </p:nvSpPr>
        <p:spPr>
          <a:xfrm>
            <a:off x="3340100" y="1107570"/>
            <a:ext cx="8648137" cy="369332"/>
          </a:xfrm>
          <a:prstGeom prst="rect">
            <a:avLst/>
          </a:prstGeom>
          <a:noFill/>
        </p:spPr>
        <p:txBody>
          <a:bodyPr wrap="none" rtlCol="0">
            <a:spAutoFit/>
          </a:bodyPr>
          <a:lstStyle/>
          <a:p>
            <a:r>
              <a:rPr lang="ja-JP" altLang="en-US"/>
              <a:t>目標向けてどのような動きを考えて箇条書きをする</a:t>
            </a:r>
            <a:r>
              <a:rPr lang="ja-JP" altLang="en-US" smtClean="0"/>
              <a:t>。開発</a:t>
            </a:r>
            <a:r>
              <a:rPr lang="ja-JP" altLang="en-US"/>
              <a:t>工程の一つを</a:t>
            </a:r>
            <a:r>
              <a:rPr lang="en-US" altLang="ja-JP"/>
              <a:t>Task</a:t>
            </a:r>
            <a:r>
              <a:rPr lang="ja-JP" altLang="en-US"/>
              <a:t>と呼びます。</a:t>
            </a:r>
          </a:p>
        </p:txBody>
      </p:sp>
      <p:sp>
        <p:nvSpPr>
          <p:cNvPr id="35" name="テキスト ボックス 34"/>
          <p:cNvSpPr txBox="1"/>
          <p:nvPr/>
        </p:nvSpPr>
        <p:spPr>
          <a:xfrm>
            <a:off x="432137" y="1107570"/>
            <a:ext cx="2031325" cy="369332"/>
          </a:xfrm>
          <a:prstGeom prst="rect">
            <a:avLst/>
          </a:prstGeom>
          <a:noFill/>
        </p:spPr>
        <p:txBody>
          <a:bodyPr wrap="none" rtlCol="0">
            <a:spAutoFit/>
          </a:bodyPr>
          <a:lstStyle/>
          <a:p>
            <a:r>
              <a:rPr kumimoji="1" lang="ja-JP" altLang="en-US" smtClean="0"/>
              <a:t>各分野の完成目標</a:t>
            </a:r>
            <a:endParaRPr kumimoji="1" lang="ja-JP" altLang="en-US"/>
          </a:p>
        </p:txBody>
      </p:sp>
      <p:sp>
        <p:nvSpPr>
          <p:cNvPr id="36" name="正方形/長方形 35"/>
          <p:cNvSpPr/>
          <p:nvPr/>
        </p:nvSpPr>
        <p:spPr>
          <a:xfrm>
            <a:off x="3378200" y="266825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Unity</a:t>
            </a:r>
            <a:r>
              <a:rPr kumimoji="1" lang="ja-JP" altLang="en-US" sz="1400" smtClean="0"/>
              <a:t>を入れる</a:t>
            </a:r>
          </a:p>
        </p:txBody>
      </p:sp>
      <p:sp>
        <p:nvSpPr>
          <p:cNvPr id="37" name="正方形/長方形 36"/>
          <p:cNvSpPr/>
          <p:nvPr/>
        </p:nvSpPr>
        <p:spPr>
          <a:xfrm>
            <a:off x="4318000" y="267309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Unity</a:t>
            </a:r>
          </a:p>
          <a:p>
            <a:pPr algn="ctr"/>
            <a:r>
              <a:rPr kumimoji="1" lang="en-US" altLang="ja-JP" sz="1400" smtClean="0"/>
              <a:t>Manual</a:t>
            </a:r>
            <a:r>
              <a:rPr kumimoji="1" lang="ja-JP" altLang="en-US" sz="1400" smtClean="0"/>
              <a:t>を</a:t>
            </a:r>
            <a:endParaRPr kumimoji="1" lang="en-US" altLang="ja-JP" sz="1400" smtClean="0"/>
          </a:p>
          <a:p>
            <a:pPr algn="ctr"/>
            <a:r>
              <a:rPr kumimoji="1" lang="ja-JP" altLang="en-US" sz="1400" smtClean="0"/>
              <a:t>する</a:t>
            </a:r>
          </a:p>
        </p:txBody>
      </p:sp>
      <p:sp>
        <p:nvSpPr>
          <p:cNvPr id="38" name="正方形/長方形 37"/>
          <p:cNvSpPr/>
          <p:nvPr/>
        </p:nvSpPr>
        <p:spPr>
          <a:xfrm>
            <a:off x="5257800" y="2672423"/>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草案の内容が可能か調べる</a:t>
            </a:r>
          </a:p>
        </p:txBody>
      </p:sp>
      <p:sp>
        <p:nvSpPr>
          <p:cNvPr id="39" name="正方形/長方形 38"/>
          <p:cNvSpPr/>
          <p:nvPr/>
        </p:nvSpPr>
        <p:spPr>
          <a:xfrm>
            <a:off x="6197600" y="267174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草案の内容が可能か打つ</a:t>
            </a:r>
          </a:p>
        </p:txBody>
      </p:sp>
      <p:sp>
        <p:nvSpPr>
          <p:cNvPr id="40" name="正方形/長方形 39"/>
          <p:cNvSpPr/>
          <p:nvPr/>
        </p:nvSpPr>
        <p:spPr>
          <a:xfrm>
            <a:off x="7137400" y="267174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参考資料を探す</a:t>
            </a:r>
          </a:p>
        </p:txBody>
      </p:sp>
      <p:sp>
        <p:nvSpPr>
          <p:cNvPr id="41" name="正方形/長方形 40"/>
          <p:cNvSpPr/>
          <p:nvPr/>
        </p:nvSpPr>
        <p:spPr>
          <a:xfrm>
            <a:off x="8722415" y="2637624"/>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Program</a:t>
            </a:r>
            <a:r>
              <a:rPr lang="ja-JP" altLang="en-US" sz="1400" smtClean="0"/>
              <a:t>の</a:t>
            </a:r>
            <a:r>
              <a:rPr kumimoji="1" lang="en-US" altLang="ja-JP" sz="1400" smtClean="0"/>
              <a:t>Rule</a:t>
            </a:r>
            <a:r>
              <a:rPr kumimoji="1" lang="ja-JP" altLang="en-US" sz="1400" smtClean="0"/>
              <a:t>定める</a:t>
            </a:r>
          </a:p>
        </p:txBody>
      </p:sp>
      <p:sp>
        <p:nvSpPr>
          <p:cNvPr id="42" name="テキスト ボックス 41"/>
          <p:cNvSpPr txBox="1"/>
          <p:nvPr/>
        </p:nvSpPr>
        <p:spPr>
          <a:xfrm>
            <a:off x="8180965" y="2890761"/>
            <a:ext cx="530915" cy="369332"/>
          </a:xfrm>
          <a:prstGeom prst="rect">
            <a:avLst/>
          </a:prstGeom>
          <a:noFill/>
        </p:spPr>
        <p:txBody>
          <a:bodyPr wrap="none" rtlCol="0">
            <a:spAutoFit/>
          </a:bodyPr>
          <a:lstStyle/>
          <a:p>
            <a:r>
              <a:rPr kumimoji="1" lang="ja-JP" altLang="en-US" smtClean="0"/>
              <a:t>・・・</a:t>
            </a:r>
            <a:endParaRPr kumimoji="1" lang="ja-JP" altLang="en-US"/>
          </a:p>
        </p:txBody>
      </p:sp>
      <p:sp>
        <p:nvSpPr>
          <p:cNvPr id="43" name="正方形/長方形 42"/>
          <p:cNvSpPr/>
          <p:nvPr/>
        </p:nvSpPr>
        <p:spPr>
          <a:xfrm>
            <a:off x="3383308" y="476664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Sound</a:t>
            </a:r>
          </a:p>
          <a:p>
            <a:pPr algn="ctr"/>
            <a:r>
              <a:rPr kumimoji="1" lang="ja-JP" altLang="en-US" sz="1400" smtClean="0"/>
              <a:t>環境整える</a:t>
            </a:r>
          </a:p>
        </p:txBody>
      </p:sp>
      <p:sp>
        <p:nvSpPr>
          <p:cNvPr id="44" name="正方形/長方形 43"/>
          <p:cNvSpPr/>
          <p:nvPr/>
        </p:nvSpPr>
        <p:spPr>
          <a:xfrm>
            <a:off x="5257800" y="476664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仮</a:t>
            </a:r>
            <a:r>
              <a:rPr lang="en-US" altLang="ja-JP" sz="1400" smtClean="0"/>
              <a:t>BGM</a:t>
            </a:r>
            <a:r>
              <a:rPr lang="ja-JP" altLang="en-US" sz="1400" smtClean="0"/>
              <a:t>１を用意する</a:t>
            </a:r>
            <a:endParaRPr kumimoji="1" lang="ja-JP" altLang="en-US" sz="1400" smtClean="0"/>
          </a:p>
        </p:txBody>
      </p:sp>
      <p:sp>
        <p:nvSpPr>
          <p:cNvPr id="46" name="正方形/長方形 45"/>
          <p:cNvSpPr/>
          <p:nvPr/>
        </p:nvSpPr>
        <p:spPr>
          <a:xfrm>
            <a:off x="6197600" y="476664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仮</a:t>
            </a:r>
            <a:r>
              <a:rPr lang="en-US" altLang="ja-JP" sz="1400" smtClean="0"/>
              <a:t>BGM</a:t>
            </a:r>
            <a:r>
              <a:rPr lang="ja-JP" altLang="en-US" sz="1400" smtClean="0"/>
              <a:t>２を用意する</a:t>
            </a:r>
            <a:endParaRPr kumimoji="1" lang="ja-JP" altLang="en-US" sz="1400" smtClean="0"/>
          </a:p>
        </p:txBody>
      </p:sp>
      <p:sp>
        <p:nvSpPr>
          <p:cNvPr id="47" name="正方形/長方形 46"/>
          <p:cNvSpPr/>
          <p:nvPr/>
        </p:nvSpPr>
        <p:spPr>
          <a:xfrm>
            <a:off x="4318000" y="4766649"/>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世界</a:t>
            </a:r>
            <a:r>
              <a:rPr lang="ja-JP" altLang="en-US" sz="1400" smtClean="0"/>
              <a:t>観を相談す</a:t>
            </a:r>
            <a:r>
              <a:rPr lang="ja-JP" altLang="en-US" sz="1400"/>
              <a:t>る</a:t>
            </a:r>
            <a:endParaRPr kumimoji="1" lang="ja-JP" altLang="en-US" sz="1400" smtClean="0"/>
          </a:p>
        </p:txBody>
      </p:sp>
      <p:sp>
        <p:nvSpPr>
          <p:cNvPr id="48" name="テキスト ボックス 47"/>
          <p:cNvSpPr txBox="1"/>
          <p:nvPr/>
        </p:nvSpPr>
        <p:spPr>
          <a:xfrm>
            <a:off x="7133253" y="4981338"/>
            <a:ext cx="530915" cy="369332"/>
          </a:xfrm>
          <a:prstGeom prst="rect">
            <a:avLst/>
          </a:prstGeom>
          <a:noFill/>
        </p:spPr>
        <p:txBody>
          <a:bodyPr wrap="none" rtlCol="0">
            <a:spAutoFit/>
          </a:bodyPr>
          <a:lstStyle/>
          <a:p>
            <a:r>
              <a:rPr kumimoji="1" lang="ja-JP" altLang="en-US" smtClean="0"/>
              <a:t>・・・</a:t>
            </a:r>
            <a:endParaRPr kumimoji="1" lang="ja-JP" altLang="en-US"/>
          </a:p>
        </p:txBody>
      </p:sp>
      <p:sp>
        <p:nvSpPr>
          <p:cNvPr id="51" name="テキスト ボックス 50"/>
          <p:cNvSpPr txBox="1"/>
          <p:nvPr/>
        </p:nvSpPr>
        <p:spPr>
          <a:xfrm>
            <a:off x="292100" y="5867400"/>
            <a:ext cx="5692199" cy="369332"/>
          </a:xfrm>
          <a:prstGeom prst="rect">
            <a:avLst/>
          </a:prstGeom>
          <a:noFill/>
        </p:spPr>
        <p:txBody>
          <a:bodyPr wrap="none" rtlCol="0">
            <a:spAutoFit/>
          </a:bodyPr>
          <a:lstStyle/>
          <a:p>
            <a:r>
              <a:rPr lang="ja-JP" altLang="en-US" smtClean="0"/>
              <a:t>この</a:t>
            </a:r>
            <a:r>
              <a:rPr lang="en-US" altLang="ja-JP"/>
              <a:t>T</a:t>
            </a:r>
            <a:r>
              <a:rPr lang="en-US" altLang="ja-JP" smtClean="0"/>
              <a:t>ask</a:t>
            </a:r>
            <a:r>
              <a:rPr lang="ja-JP" altLang="en-US" smtClean="0"/>
              <a:t>が全て終わるということは、目標達成となります。</a:t>
            </a:r>
            <a:endParaRPr kumimoji="1" lang="ja-JP" altLang="en-US"/>
          </a:p>
        </p:txBody>
      </p:sp>
      <p:sp>
        <p:nvSpPr>
          <p:cNvPr id="9" name="テキスト ボックス 8"/>
          <p:cNvSpPr txBox="1"/>
          <p:nvPr/>
        </p:nvSpPr>
        <p:spPr>
          <a:xfrm>
            <a:off x="10147300" y="978270"/>
            <a:ext cx="500458" cy="246221"/>
          </a:xfrm>
          <a:prstGeom prst="rect">
            <a:avLst/>
          </a:prstGeom>
          <a:noFill/>
        </p:spPr>
        <p:txBody>
          <a:bodyPr wrap="none" rtlCol="0">
            <a:spAutoFit/>
          </a:bodyPr>
          <a:lstStyle/>
          <a:p>
            <a:r>
              <a:rPr kumimoji="1" lang="ja-JP" altLang="en-US" sz="1000" smtClean="0"/>
              <a:t>タスク</a:t>
            </a:r>
            <a:endParaRPr kumimoji="1" lang="ja-JP" altLang="en-US" sz="1000"/>
          </a:p>
        </p:txBody>
      </p:sp>
    </p:spTree>
    <p:extLst>
      <p:ext uri="{BB962C8B-B14F-4D97-AF65-F5344CB8AC3E}">
        <p14:creationId xmlns:p14="http://schemas.microsoft.com/office/powerpoint/2010/main" val="29850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92000" cy="923330"/>
          </a:xfrm>
          <a:prstGeom prst="rect">
            <a:avLst/>
          </a:prstGeom>
          <a:noFill/>
        </p:spPr>
        <p:txBody>
          <a:bodyPr wrap="square" rtlCol="0">
            <a:spAutoFit/>
          </a:bodyPr>
          <a:lstStyle/>
          <a:p>
            <a:r>
              <a:rPr kumimoji="1" lang="ja-JP" altLang="en-US" smtClean="0">
                <a:latin typeface="+mn-ea"/>
              </a:rPr>
              <a:t>・</a:t>
            </a:r>
            <a:r>
              <a:rPr kumimoji="1" lang="en-US" altLang="ja-JP" smtClean="0">
                <a:latin typeface="+mn-ea"/>
              </a:rPr>
              <a:t>Task</a:t>
            </a:r>
            <a:r>
              <a:rPr kumimoji="1" lang="ja-JP" altLang="en-US" smtClean="0">
                <a:latin typeface="+mn-ea"/>
              </a:rPr>
              <a:t>を</a:t>
            </a:r>
            <a:r>
              <a:rPr kumimoji="1" lang="en-US" altLang="ja-JP" smtClean="0">
                <a:latin typeface="+mn-ea"/>
              </a:rPr>
              <a:t>Back</a:t>
            </a:r>
            <a:r>
              <a:rPr lang="en-US" altLang="ja-JP" smtClean="0">
                <a:latin typeface="+mn-ea"/>
              </a:rPr>
              <a:t>Log</a:t>
            </a:r>
            <a:r>
              <a:rPr lang="ja-JP" altLang="en-US" smtClean="0">
                <a:latin typeface="+mn-ea"/>
              </a:rPr>
              <a:t>に入れる</a:t>
            </a:r>
            <a:endParaRPr lang="en-US" altLang="ja-JP" smtClean="0">
              <a:latin typeface="+mn-ea"/>
            </a:endParaRPr>
          </a:p>
          <a:p>
            <a:r>
              <a:rPr kumimoji="1" lang="ja-JP" altLang="en-US">
                <a:latin typeface="+mn-ea"/>
              </a:rPr>
              <a:t>　</a:t>
            </a:r>
            <a:r>
              <a:rPr kumimoji="1" lang="en-US" altLang="ja-JP" smtClean="0">
                <a:latin typeface="+mn-ea"/>
              </a:rPr>
              <a:t>BackLog</a:t>
            </a:r>
            <a:r>
              <a:rPr kumimoji="1" lang="ja-JP" altLang="en-US" smtClean="0">
                <a:latin typeface="+mn-ea"/>
              </a:rPr>
              <a:t>とは</a:t>
            </a:r>
            <a:r>
              <a:rPr lang="ja-JP" altLang="en-US" smtClean="0">
                <a:latin typeface="+mn-ea"/>
              </a:rPr>
              <a:t>、</a:t>
            </a:r>
            <a:r>
              <a:rPr lang="en-US" altLang="ja-JP">
                <a:latin typeface="+mn-ea"/>
              </a:rPr>
              <a:t>T</a:t>
            </a:r>
            <a:r>
              <a:rPr lang="en-US" altLang="ja-JP" smtClean="0">
                <a:latin typeface="+mn-ea"/>
              </a:rPr>
              <a:t>eam</a:t>
            </a:r>
            <a:r>
              <a:rPr lang="ja-JP" altLang="en-US" smtClean="0">
                <a:latin typeface="+mn-ea"/>
              </a:rPr>
              <a:t>の</a:t>
            </a:r>
            <a:r>
              <a:rPr lang="ja-JP" altLang="en-US">
                <a:latin typeface="+mn-ea"/>
              </a:rPr>
              <a:t>待ち行列であり、作業計画であり</a:t>
            </a:r>
            <a:r>
              <a:rPr lang="ja-JP" altLang="en-US" smtClean="0">
                <a:latin typeface="+mn-ea"/>
              </a:rPr>
              <a:t>、チーム</a:t>
            </a:r>
            <a:r>
              <a:rPr lang="ja-JP" altLang="en-US">
                <a:latin typeface="+mn-ea"/>
              </a:rPr>
              <a:t>の待ち行列であり、作業計画であり、計画変更の</a:t>
            </a:r>
            <a:r>
              <a:rPr lang="ja-JP" altLang="en-US" smtClean="0">
                <a:latin typeface="+mn-ea"/>
              </a:rPr>
              <a:t>キャンバス</a:t>
            </a:r>
            <a:endParaRPr lang="en-US" altLang="ja-JP" smtClean="0">
              <a:latin typeface="+mn-ea"/>
            </a:endParaRPr>
          </a:p>
          <a:p>
            <a:r>
              <a:rPr kumimoji="1" lang="ja-JP" altLang="en-US" smtClean="0">
                <a:latin typeface="+mn-ea"/>
              </a:rPr>
              <a:t>です</a:t>
            </a:r>
            <a:r>
              <a:rPr kumimoji="1" lang="ja-JP" altLang="en-US">
                <a:latin typeface="+mn-ea"/>
              </a:rPr>
              <a:t>。</a:t>
            </a:r>
            <a:endParaRPr kumimoji="1" lang="en-US" altLang="ja-JP" smtClean="0">
              <a:latin typeface="+mn-ea"/>
            </a:endParaRPr>
          </a:p>
        </p:txBody>
      </p:sp>
      <p:sp>
        <p:nvSpPr>
          <p:cNvPr id="5" name="正方形/長方形 4"/>
          <p:cNvSpPr/>
          <p:nvPr/>
        </p:nvSpPr>
        <p:spPr>
          <a:xfrm>
            <a:off x="0" y="923330"/>
            <a:ext cx="5998245" cy="646331"/>
          </a:xfrm>
          <a:prstGeom prst="rect">
            <a:avLst/>
          </a:prstGeom>
        </p:spPr>
        <p:txBody>
          <a:bodyPr wrap="none">
            <a:spAutoFit/>
          </a:bodyPr>
          <a:lstStyle/>
          <a:p>
            <a:r>
              <a:rPr lang="en-US" altLang="ja-JP" b="1" smtClean="0"/>
              <a:t>product</a:t>
            </a:r>
            <a:r>
              <a:rPr lang="ja-JP" altLang="en-US" b="1" smtClean="0"/>
              <a:t>・</a:t>
            </a:r>
            <a:r>
              <a:rPr lang="en-US" altLang="ja-JP" b="1" smtClean="0"/>
              <a:t>BackLog </a:t>
            </a:r>
            <a:r>
              <a:rPr lang="ja-JP" altLang="en-US" b="1" smtClean="0"/>
              <a:t>（プロダクト</a:t>
            </a:r>
            <a:r>
              <a:rPr lang="ja-JP" altLang="en-US" b="1"/>
              <a:t>・</a:t>
            </a:r>
            <a:r>
              <a:rPr lang="ja-JP" altLang="en-US" b="1" smtClean="0"/>
              <a:t>バックログ）</a:t>
            </a:r>
            <a:endParaRPr lang="en-US" altLang="ja-JP" b="1" smtClean="0"/>
          </a:p>
          <a:p>
            <a:r>
              <a:rPr lang="ja-JP" altLang="en-US" smtClean="0"/>
              <a:t>現在の</a:t>
            </a:r>
            <a:r>
              <a:rPr lang="en-US" altLang="ja-JP"/>
              <a:t>P</a:t>
            </a:r>
            <a:r>
              <a:rPr lang="en-US" altLang="ja-JP" smtClean="0"/>
              <a:t>roduct</a:t>
            </a:r>
            <a:r>
              <a:rPr lang="ja-JP" altLang="en-US" smtClean="0"/>
              <a:t>の</a:t>
            </a:r>
            <a:r>
              <a:rPr lang="ja-JP" altLang="en-US"/>
              <a:t>状況を把握できる</a:t>
            </a:r>
            <a:r>
              <a:rPr lang="ja-JP" altLang="en-US" smtClean="0"/>
              <a:t>ように記述</a:t>
            </a:r>
            <a:r>
              <a:rPr lang="ja-JP" altLang="en-US"/>
              <a:t>したものです。</a:t>
            </a:r>
          </a:p>
        </p:txBody>
      </p:sp>
      <p:sp>
        <p:nvSpPr>
          <p:cNvPr id="6" name="正方形/長方形 5"/>
          <p:cNvSpPr/>
          <p:nvPr/>
        </p:nvSpPr>
        <p:spPr>
          <a:xfrm>
            <a:off x="0" y="2291993"/>
            <a:ext cx="12021176" cy="1754326"/>
          </a:xfrm>
          <a:prstGeom prst="rect">
            <a:avLst/>
          </a:prstGeom>
        </p:spPr>
        <p:txBody>
          <a:bodyPr wrap="none">
            <a:spAutoFit/>
          </a:bodyPr>
          <a:lstStyle/>
          <a:p>
            <a:r>
              <a:rPr lang="en-US" altLang="ja-JP" b="1" smtClean="0"/>
              <a:t>Sprint</a:t>
            </a:r>
            <a:r>
              <a:rPr lang="ja-JP" altLang="en-US" b="1" smtClean="0"/>
              <a:t>・</a:t>
            </a:r>
            <a:r>
              <a:rPr lang="en-US" altLang="ja-JP" b="1"/>
              <a:t> BackLog</a:t>
            </a:r>
            <a:r>
              <a:rPr lang="en-US" altLang="ja-JP" b="1" smtClean="0"/>
              <a:t> </a:t>
            </a:r>
            <a:r>
              <a:rPr lang="ja-JP" altLang="en-US" b="1" smtClean="0"/>
              <a:t>（スプリント</a:t>
            </a:r>
            <a:r>
              <a:rPr lang="ja-JP" altLang="en-US" b="1"/>
              <a:t>・</a:t>
            </a:r>
            <a:r>
              <a:rPr lang="ja-JP" altLang="en-US" b="1" smtClean="0"/>
              <a:t>バックログ）</a:t>
            </a:r>
            <a:endParaRPr lang="en-US" altLang="ja-JP" b="1" smtClean="0"/>
          </a:p>
          <a:p>
            <a:r>
              <a:rPr lang="en-US" altLang="ja-JP" smtClean="0"/>
              <a:t>Sprint</a:t>
            </a:r>
            <a:r>
              <a:rPr lang="ja-JP" altLang="en-US" smtClean="0"/>
              <a:t>・</a:t>
            </a:r>
            <a:r>
              <a:rPr lang="en-US" altLang="ja-JP" smtClean="0"/>
              <a:t>BackLog</a:t>
            </a:r>
            <a:r>
              <a:rPr lang="ja-JP" altLang="en-US" smtClean="0"/>
              <a:t>は、</a:t>
            </a:r>
            <a:r>
              <a:rPr lang="en-US" altLang="ja-JP" smtClean="0"/>
              <a:t>product</a:t>
            </a:r>
            <a:r>
              <a:rPr lang="ja-JP" altLang="en-US" smtClean="0"/>
              <a:t>・</a:t>
            </a:r>
            <a:r>
              <a:rPr lang="en-US" altLang="ja-JP" smtClean="0"/>
              <a:t>BackLog</a:t>
            </a:r>
            <a:r>
              <a:rPr lang="ja-JP" altLang="en-US" smtClean="0"/>
              <a:t>から</a:t>
            </a:r>
            <a:r>
              <a:rPr lang="en-US" altLang="ja-JP" smtClean="0"/>
              <a:t>Sprint</a:t>
            </a:r>
            <a:r>
              <a:rPr lang="ja-JP" altLang="en-US" smtClean="0"/>
              <a:t>期間</a:t>
            </a:r>
            <a:r>
              <a:rPr lang="ja-JP" altLang="en-US"/>
              <a:t>（</a:t>
            </a:r>
            <a:r>
              <a:rPr lang="en-US" altLang="ja-JP"/>
              <a:t>1</a:t>
            </a:r>
            <a:r>
              <a:rPr lang="ja-JP" altLang="en-US" smtClean="0"/>
              <a:t>～</a:t>
            </a:r>
            <a:r>
              <a:rPr lang="en-US" altLang="ja-JP"/>
              <a:t>2</a:t>
            </a:r>
            <a:r>
              <a:rPr lang="ja-JP" altLang="en-US" smtClean="0"/>
              <a:t>週間</a:t>
            </a:r>
            <a:r>
              <a:rPr lang="ja-JP" altLang="en-US"/>
              <a:t>）分を抜き出した</a:t>
            </a:r>
            <a:r>
              <a:rPr lang="ja-JP" altLang="en-US" smtClean="0"/>
              <a:t>「</a:t>
            </a:r>
            <a:r>
              <a:rPr lang="en-US" altLang="ja-JP" smtClean="0"/>
              <a:t>Team</a:t>
            </a:r>
            <a:r>
              <a:rPr lang="ja-JP" altLang="en-US" smtClean="0"/>
              <a:t>の</a:t>
            </a:r>
            <a:r>
              <a:rPr lang="en-US" altLang="ja-JP" smtClean="0"/>
              <a:t>TaskLis</a:t>
            </a:r>
            <a:r>
              <a:rPr lang="en-US" altLang="ja-JP"/>
              <a:t>t</a:t>
            </a:r>
            <a:r>
              <a:rPr lang="ja-JP" altLang="en-US" smtClean="0"/>
              <a:t>」</a:t>
            </a:r>
            <a:r>
              <a:rPr lang="ja-JP" altLang="en-US"/>
              <a:t>です</a:t>
            </a:r>
            <a:r>
              <a:rPr lang="ja-JP" altLang="en-US" smtClean="0"/>
              <a:t>。</a:t>
            </a:r>
            <a:r>
              <a:rPr lang="en-US" altLang="ja-JP" smtClean="0"/>
              <a:t>Tea</a:t>
            </a:r>
            <a:r>
              <a:rPr lang="en-US" altLang="ja-JP"/>
              <a:t>m</a:t>
            </a:r>
            <a:r>
              <a:rPr lang="ja-JP" altLang="en-US" smtClean="0"/>
              <a:t>は</a:t>
            </a:r>
            <a:r>
              <a:rPr lang="ja-JP" altLang="en-US"/>
              <a:t>、予測</a:t>
            </a:r>
            <a:r>
              <a:rPr lang="ja-JP" altLang="en-US" smtClean="0"/>
              <a:t>どおり</a:t>
            </a:r>
            <a:endParaRPr lang="en-US" altLang="ja-JP" smtClean="0"/>
          </a:p>
          <a:p>
            <a:r>
              <a:rPr lang="ja-JP" altLang="en-US" smtClean="0"/>
              <a:t>にきちんと</a:t>
            </a:r>
            <a:r>
              <a:rPr lang="en-US" altLang="ja-JP" smtClean="0"/>
              <a:t>Tas</a:t>
            </a:r>
            <a:r>
              <a:rPr lang="en-US" altLang="ja-JP"/>
              <a:t>k</a:t>
            </a:r>
            <a:r>
              <a:rPr lang="ja-JP" altLang="en-US" smtClean="0"/>
              <a:t>を</a:t>
            </a:r>
            <a:r>
              <a:rPr lang="ja-JP" altLang="en-US"/>
              <a:t>終わらせられるかを検討します</a:t>
            </a:r>
            <a:r>
              <a:rPr lang="ja-JP" altLang="en-US" smtClean="0"/>
              <a:t>。</a:t>
            </a:r>
            <a:r>
              <a:rPr lang="en-US" altLang="ja-JP" smtClean="0"/>
              <a:t>TeamMember</a:t>
            </a:r>
            <a:r>
              <a:rPr lang="ja-JP" altLang="en-US" smtClean="0"/>
              <a:t>が自信</a:t>
            </a:r>
            <a:r>
              <a:rPr lang="ja-JP" altLang="en-US"/>
              <a:t>を持って「終わる」</a:t>
            </a:r>
            <a:r>
              <a:rPr lang="ja-JP" altLang="en-US" smtClean="0"/>
              <a:t>と宣言</a:t>
            </a:r>
            <a:r>
              <a:rPr lang="ja-JP" altLang="en-US"/>
              <a:t>できるかどうかが、確認</a:t>
            </a:r>
            <a:r>
              <a:rPr lang="ja-JP" altLang="en-US" smtClean="0"/>
              <a:t>すべ</a:t>
            </a:r>
            <a:endParaRPr lang="en-US" altLang="ja-JP" smtClean="0"/>
          </a:p>
          <a:p>
            <a:r>
              <a:rPr lang="ja-JP" altLang="en-US" smtClean="0"/>
              <a:t>き</a:t>
            </a:r>
            <a:r>
              <a:rPr lang="en-US" altLang="ja-JP" smtClean="0"/>
              <a:t>Point</a:t>
            </a:r>
            <a:r>
              <a:rPr lang="ja-JP" altLang="en-US" smtClean="0"/>
              <a:t>です。</a:t>
            </a:r>
            <a:r>
              <a:rPr lang="en-US" altLang="ja-JP" smtClean="0"/>
              <a:t>Sprint</a:t>
            </a:r>
            <a:r>
              <a:rPr lang="ja-JP" altLang="en-US" smtClean="0"/>
              <a:t>期間中は</a:t>
            </a:r>
            <a:r>
              <a:rPr lang="en-US" altLang="ja-JP" smtClean="0"/>
              <a:t>Sprint</a:t>
            </a:r>
            <a:r>
              <a:rPr lang="ja-JP" altLang="en-US" smtClean="0"/>
              <a:t>・</a:t>
            </a:r>
            <a:r>
              <a:rPr lang="en-US" altLang="ja-JP" smtClean="0"/>
              <a:t>BackLog</a:t>
            </a:r>
            <a:r>
              <a:rPr lang="ja-JP" altLang="en-US" smtClean="0"/>
              <a:t>に</a:t>
            </a:r>
            <a:r>
              <a:rPr lang="ja-JP" altLang="en-US"/>
              <a:t>ある作業や機能を完了させるべく</a:t>
            </a:r>
            <a:r>
              <a:rPr lang="ja-JP" altLang="en-US" smtClean="0"/>
              <a:t>、</a:t>
            </a:r>
            <a:r>
              <a:rPr lang="en-US" altLang="ja-JP" smtClean="0"/>
              <a:t>Team</a:t>
            </a:r>
            <a:r>
              <a:rPr lang="ja-JP" altLang="en-US" smtClean="0"/>
              <a:t>として</a:t>
            </a:r>
            <a:r>
              <a:rPr lang="en-US" altLang="ja-JP"/>
              <a:t>B</a:t>
            </a:r>
            <a:r>
              <a:rPr lang="en-US" altLang="ja-JP" smtClean="0"/>
              <a:t>est</a:t>
            </a:r>
            <a:r>
              <a:rPr lang="ja-JP" altLang="en-US" smtClean="0"/>
              <a:t>を</a:t>
            </a:r>
            <a:r>
              <a:rPr lang="ja-JP" altLang="en-US"/>
              <a:t>尽くします。「私の仕事</a:t>
            </a:r>
            <a:r>
              <a:rPr lang="ja-JP" altLang="en-US" smtClean="0"/>
              <a:t>、</a:t>
            </a:r>
            <a:endParaRPr lang="en-US" altLang="ja-JP" smtClean="0"/>
          </a:p>
          <a:p>
            <a:r>
              <a:rPr lang="ja-JP" altLang="en-US" smtClean="0"/>
              <a:t>あなた</a:t>
            </a:r>
            <a:r>
              <a:rPr lang="ja-JP" altLang="en-US"/>
              <a:t>の仕事」ではなく、</a:t>
            </a:r>
            <a:r>
              <a:rPr lang="ja-JP" altLang="en-US" smtClean="0"/>
              <a:t>「</a:t>
            </a:r>
            <a:r>
              <a:rPr lang="en-US" altLang="ja-JP" smtClean="0"/>
              <a:t>Team</a:t>
            </a:r>
            <a:r>
              <a:rPr lang="ja-JP" altLang="en-US" smtClean="0"/>
              <a:t>の</a:t>
            </a:r>
            <a:r>
              <a:rPr lang="ja-JP" altLang="en-US"/>
              <a:t>仕事」です</a:t>
            </a:r>
            <a:r>
              <a:rPr lang="ja-JP" altLang="en-US" smtClean="0"/>
              <a:t>。</a:t>
            </a:r>
            <a:r>
              <a:rPr lang="en-US" altLang="ja-JP" smtClean="0"/>
              <a:t>Team</a:t>
            </a:r>
            <a:r>
              <a:rPr lang="ja-JP" altLang="en-US" smtClean="0"/>
              <a:t>と</a:t>
            </a:r>
            <a:r>
              <a:rPr lang="ja-JP" altLang="en-US"/>
              <a:t>して責任を持ち、全力で</a:t>
            </a:r>
            <a:r>
              <a:rPr lang="ja-JP" altLang="en-US" smtClean="0"/>
              <a:t>仕上げていきます</a:t>
            </a:r>
            <a:r>
              <a:rPr lang="ja-JP" altLang="en-US"/>
              <a:t>。</a:t>
            </a:r>
          </a:p>
          <a:p>
            <a:endParaRPr lang="ja-JP" altLang="en-US"/>
          </a:p>
        </p:txBody>
      </p:sp>
      <p:sp>
        <p:nvSpPr>
          <p:cNvPr id="7" name="正方形/長方形 6"/>
          <p:cNvSpPr/>
          <p:nvPr/>
        </p:nvSpPr>
        <p:spPr>
          <a:xfrm>
            <a:off x="559745" y="1569661"/>
            <a:ext cx="1537336" cy="6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企画書完成</a:t>
            </a:r>
          </a:p>
        </p:txBody>
      </p:sp>
      <p:sp>
        <p:nvSpPr>
          <p:cNvPr id="8" name="正方形/長方形 7"/>
          <p:cNvSpPr/>
          <p:nvPr/>
        </p:nvSpPr>
        <p:spPr>
          <a:xfrm>
            <a:off x="2097081" y="1569661"/>
            <a:ext cx="2006600" cy="6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目環境構築と研究</a:t>
            </a:r>
          </a:p>
        </p:txBody>
      </p:sp>
      <p:sp>
        <p:nvSpPr>
          <p:cNvPr id="9" name="正方形/長方形 8"/>
          <p:cNvSpPr/>
          <p:nvPr/>
        </p:nvSpPr>
        <p:spPr>
          <a:xfrm>
            <a:off x="4103681" y="1569661"/>
            <a:ext cx="2209800" cy="6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草案沿った</a:t>
            </a:r>
            <a:r>
              <a:rPr lang="en-US" altLang="ja-JP" smtClean="0"/>
              <a:t>DharacterDesign</a:t>
            </a:r>
            <a:r>
              <a:rPr lang="ja-JP" altLang="en-US" smtClean="0"/>
              <a:t>する</a:t>
            </a:r>
            <a:endParaRPr kumimoji="1" lang="ja-JP" altLang="en-US" smtClean="0"/>
          </a:p>
        </p:txBody>
      </p:sp>
      <p:sp>
        <p:nvSpPr>
          <p:cNvPr id="10" name="正方形/長方形 9"/>
          <p:cNvSpPr/>
          <p:nvPr/>
        </p:nvSpPr>
        <p:spPr>
          <a:xfrm>
            <a:off x="6313481" y="1569661"/>
            <a:ext cx="2006600" cy="6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草案沿った</a:t>
            </a:r>
            <a:endParaRPr lang="en-US" altLang="ja-JP" smtClean="0"/>
          </a:p>
          <a:p>
            <a:pPr algn="ctr"/>
            <a:r>
              <a:rPr kumimoji="1" lang="ja-JP" altLang="en-US" smtClean="0"/>
              <a:t>仮音楽を作る</a:t>
            </a:r>
          </a:p>
        </p:txBody>
      </p:sp>
      <p:sp>
        <p:nvSpPr>
          <p:cNvPr id="11" name="正方形/長方形 10"/>
          <p:cNvSpPr/>
          <p:nvPr/>
        </p:nvSpPr>
        <p:spPr>
          <a:xfrm>
            <a:off x="89845" y="544856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主人公を</a:t>
            </a:r>
            <a:endParaRPr kumimoji="1" lang="en-US" altLang="ja-JP" sz="1400" smtClean="0"/>
          </a:p>
          <a:p>
            <a:pPr algn="ctr"/>
            <a:r>
              <a:rPr lang="ja-JP" altLang="en-US" sz="1400"/>
              <a:t>考</a:t>
            </a:r>
            <a:r>
              <a:rPr lang="ja-JP" altLang="en-US" sz="1400" smtClean="0"/>
              <a:t>える</a:t>
            </a:r>
            <a:endParaRPr kumimoji="1" lang="ja-JP" altLang="en-US" sz="1400" smtClean="0"/>
          </a:p>
        </p:txBody>
      </p:sp>
      <p:sp>
        <p:nvSpPr>
          <p:cNvPr id="12" name="正方形/長方形 11"/>
          <p:cNvSpPr/>
          <p:nvPr/>
        </p:nvSpPr>
        <p:spPr>
          <a:xfrm>
            <a:off x="1029645" y="544912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主人公を</a:t>
            </a:r>
            <a:endParaRPr kumimoji="1" lang="en-US" altLang="ja-JP" sz="1400" smtClean="0"/>
          </a:p>
          <a:p>
            <a:pPr algn="ctr"/>
            <a:r>
              <a:rPr kumimoji="1" lang="ja-JP" altLang="en-US" sz="1400" smtClean="0"/>
              <a:t>描く</a:t>
            </a:r>
          </a:p>
        </p:txBody>
      </p:sp>
      <p:sp>
        <p:nvSpPr>
          <p:cNvPr id="13" name="正方形/長方形 12"/>
          <p:cNvSpPr/>
          <p:nvPr/>
        </p:nvSpPr>
        <p:spPr>
          <a:xfrm>
            <a:off x="1969445" y="544912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敵</a:t>
            </a:r>
            <a:r>
              <a:rPr kumimoji="1" lang="ja-JP" altLang="en-US" sz="1400" smtClean="0"/>
              <a:t>を</a:t>
            </a:r>
            <a:endParaRPr kumimoji="1" lang="en-US" altLang="ja-JP" sz="1400" smtClean="0"/>
          </a:p>
          <a:p>
            <a:pPr algn="ctr"/>
            <a:r>
              <a:rPr lang="ja-JP" altLang="en-US" sz="1400"/>
              <a:t>考</a:t>
            </a:r>
            <a:r>
              <a:rPr lang="ja-JP" altLang="en-US" sz="1400" smtClean="0"/>
              <a:t>える</a:t>
            </a:r>
            <a:endParaRPr kumimoji="1" lang="ja-JP" altLang="en-US" sz="1400" smtClean="0"/>
          </a:p>
        </p:txBody>
      </p:sp>
      <p:sp>
        <p:nvSpPr>
          <p:cNvPr id="14" name="正方形/長方形 13"/>
          <p:cNvSpPr/>
          <p:nvPr/>
        </p:nvSpPr>
        <p:spPr>
          <a:xfrm>
            <a:off x="2909245" y="544912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敵</a:t>
            </a:r>
            <a:r>
              <a:rPr kumimoji="1" lang="ja-JP" altLang="en-US" sz="1400" smtClean="0"/>
              <a:t>を</a:t>
            </a:r>
            <a:endParaRPr kumimoji="1" lang="en-US" altLang="ja-JP" sz="1400" smtClean="0"/>
          </a:p>
          <a:p>
            <a:pPr algn="ctr"/>
            <a:r>
              <a:rPr kumimoji="1" lang="ja-JP" altLang="en-US" sz="1400" smtClean="0"/>
              <a:t>描く</a:t>
            </a:r>
          </a:p>
        </p:txBody>
      </p:sp>
      <p:sp>
        <p:nvSpPr>
          <p:cNvPr id="15" name="正方形/長方形 14"/>
          <p:cNvSpPr/>
          <p:nvPr/>
        </p:nvSpPr>
        <p:spPr>
          <a:xfrm>
            <a:off x="3849045" y="544912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世界観</a:t>
            </a:r>
            <a:r>
              <a:rPr kumimoji="1" lang="ja-JP" altLang="en-US" sz="1400" smtClean="0"/>
              <a:t>を</a:t>
            </a:r>
            <a:endParaRPr kumimoji="1" lang="en-US" altLang="ja-JP" sz="1400" smtClean="0"/>
          </a:p>
          <a:p>
            <a:pPr algn="ctr"/>
            <a:r>
              <a:rPr lang="ja-JP" altLang="en-US" sz="1400"/>
              <a:t>考</a:t>
            </a:r>
            <a:r>
              <a:rPr lang="ja-JP" altLang="en-US" sz="1400" smtClean="0"/>
              <a:t>える</a:t>
            </a:r>
            <a:endParaRPr kumimoji="1" lang="ja-JP" altLang="en-US" sz="1400" smtClean="0"/>
          </a:p>
        </p:txBody>
      </p:sp>
      <p:sp>
        <p:nvSpPr>
          <p:cNvPr id="16" name="正方形/長方形 15"/>
          <p:cNvSpPr/>
          <p:nvPr/>
        </p:nvSpPr>
        <p:spPr>
          <a:xfrm>
            <a:off x="4788845" y="544856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世界観がわかる絵を描く</a:t>
            </a:r>
          </a:p>
        </p:txBody>
      </p:sp>
      <p:sp>
        <p:nvSpPr>
          <p:cNvPr id="17" name="正方形/長方形 16"/>
          <p:cNvSpPr/>
          <p:nvPr/>
        </p:nvSpPr>
        <p:spPr>
          <a:xfrm>
            <a:off x="89845" y="4219708"/>
            <a:ext cx="939800" cy="79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Gam</a:t>
            </a:r>
            <a:r>
              <a:rPr lang="en-US" altLang="ja-JP" sz="1400"/>
              <a:t>e</a:t>
            </a:r>
            <a:r>
              <a:rPr lang="ja-JP" altLang="en-US" sz="1400" smtClean="0"/>
              <a:t>画面を描く</a:t>
            </a:r>
            <a:endParaRPr kumimoji="1" lang="en-US" altLang="ja-JP" sz="1400" smtClean="0"/>
          </a:p>
        </p:txBody>
      </p:sp>
      <p:sp>
        <p:nvSpPr>
          <p:cNvPr id="18" name="正方形/長方形 17"/>
          <p:cNvSpPr/>
          <p:nvPr/>
        </p:nvSpPr>
        <p:spPr>
          <a:xfrm>
            <a:off x="1029645" y="4219034"/>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Title</a:t>
            </a:r>
            <a:r>
              <a:rPr lang="ja-JP" altLang="en-US" sz="1400" smtClean="0"/>
              <a:t>描く</a:t>
            </a:r>
            <a:endParaRPr kumimoji="1" lang="en-US" altLang="ja-JP" sz="1400" smtClean="0"/>
          </a:p>
        </p:txBody>
      </p:sp>
      <p:sp>
        <p:nvSpPr>
          <p:cNvPr id="19" name="正方形/長方形 18"/>
          <p:cNvSpPr/>
          <p:nvPr/>
        </p:nvSpPr>
        <p:spPr>
          <a:xfrm>
            <a:off x="1969445" y="4219034"/>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Gamesystem</a:t>
            </a:r>
            <a:r>
              <a:rPr kumimoji="1" lang="ja-JP" altLang="en-US" sz="1400" smtClean="0"/>
              <a:t>考える</a:t>
            </a:r>
            <a:endParaRPr kumimoji="1" lang="en-US" altLang="ja-JP" sz="1400" smtClean="0"/>
          </a:p>
        </p:txBody>
      </p:sp>
      <p:sp>
        <p:nvSpPr>
          <p:cNvPr id="20" name="正方形/長方形 19"/>
          <p:cNvSpPr/>
          <p:nvPr/>
        </p:nvSpPr>
        <p:spPr>
          <a:xfrm>
            <a:off x="2909245" y="4219034"/>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Gamesystem</a:t>
            </a:r>
            <a:r>
              <a:rPr lang="ja-JP" altLang="en-US" sz="1400"/>
              <a:t>描</a:t>
            </a:r>
            <a:r>
              <a:rPr lang="ja-JP" altLang="en-US" sz="1400" smtClean="0"/>
              <a:t>く</a:t>
            </a:r>
            <a:endParaRPr kumimoji="1" lang="en-US" altLang="ja-JP" sz="1400" smtClean="0"/>
          </a:p>
        </p:txBody>
      </p:sp>
      <p:sp>
        <p:nvSpPr>
          <p:cNvPr id="21" name="正方形/長方形 20"/>
          <p:cNvSpPr/>
          <p:nvPr/>
        </p:nvSpPr>
        <p:spPr>
          <a:xfrm>
            <a:off x="3849045" y="4219034"/>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Gamesystem</a:t>
            </a:r>
            <a:r>
              <a:rPr lang="ja-JP" altLang="en-US" sz="1400" smtClean="0"/>
              <a:t>を確認してもらう</a:t>
            </a:r>
            <a:endParaRPr kumimoji="1" lang="en-US" altLang="ja-JP" sz="1400" smtClean="0"/>
          </a:p>
        </p:txBody>
      </p:sp>
      <p:sp>
        <p:nvSpPr>
          <p:cNvPr id="22" name="正方形/長方形 21"/>
          <p:cNvSpPr/>
          <p:nvPr/>
        </p:nvSpPr>
        <p:spPr>
          <a:xfrm>
            <a:off x="4788845" y="421869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コンセプト考える</a:t>
            </a:r>
            <a:endParaRPr kumimoji="1" lang="en-US" altLang="ja-JP" sz="1400" smtClean="0"/>
          </a:p>
        </p:txBody>
      </p:sp>
      <p:sp>
        <p:nvSpPr>
          <p:cNvPr id="25" name="正方形/長方形 24"/>
          <p:cNvSpPr/>
          <p:nvPr/>
        </p:nvSpPr>
        <p:spPr>
          <a:xfrm>
            <a:off x="5998245" y="421869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Unity</a:t>
            </a:r>
            <a:r>
              <a:rPr kumimoji="1" lang="ja-JP" altLang="en-US" sz="1400" smtClean="0"/>
              <a:t>を入れる</a:t>
            </a:r>
          </a:p>
        </p:txBody>
      </p:sp>
      <p:sp>
        <p:nvSpPr>
          <p:cNvPr id="26" name="正方形/長方形 25"/>
          <p:cNvSpPr/>
          <p:nvPr/>
        </p:nvSpPr>
        <p:spPr>
          <a:xfrm>
            <a:off x="6938045" y="4220045"/>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Unity</a:t>
            </a:r>
          </a:p>
          <a:p>
            <a:pPr algn="ctr"/>
            <a:r>
              <a:rPr kumimoji="1" lang="en-US" altLang="ja-JP" sz="1400" smtClean="0"/>
              <a:t>Manual</a:t>
            </a:r>
            <a:r>
              <a:rPr kumimoji="1" lang="ja-JP" altLang="en-US" sz="1400" smtClean="0"/>
              <a:t>を</a:t>
            </a:r>
            <a:endParaRPr kumimoji="1" lang="en-US" altLang="ja-JP" sz="1400" smtClean="0"/>
          </a:p>
          <a:p>
            <a:pPr algn="ctr"/>
            <a:r>
              <a:rPr kumimoji="1" lang="ja-JP" altLang="en-US" sz="1400" smtClean="0"/>
              <a:t>する</a:t>
            </a:r>
          </a:p>
        </p:txBody>
      </p:sp>
      <p:sp>
        <p:nvSpPr>
          <p:cNvPr id="27" name="正方形/長方形 26"/>
          <p:cNvSpPr/>
          <p:nvPr/>
        </p:nvSpPr>
        <p:spPr>
          <a:xfrm>
            <a:off x="7877845" y="4219371"/>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草案の内容が可能か調べる</a:t>
            </a:r>
          </a:p>
        </p:txBody>
      </p:sp>
      <p:sp>
        <p:nvSpPr>
          <p:cNvPr id="28" name="正方形/長方形 27"/>
          <p:cNvSpPr/>
          <p:nvPr/>
        </p:nvSpPr>
        <p:spPr>
          <a:xfrm>
            <a:off x="8817645" y="421869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草案の内容が可能か打つ</a:t>
            </a:r>
          </a:p>
        </p:txBody>
      </p:sp>
      <p:sp>
        <p:nvSpPr>
          <p:cNvPr id="29" name="正方形/長方形 28"/>
          <p:cNvSpPr/>
          <p:nvPr/>
        </p:nvSpPr>
        <p:spPr>
          <a:xfrm>
            <a:off x="9757445" y="421869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t>参考資料を探す</a:t>
            </a:r>
          </a:p>
        </p:txBody>
      </p:sp>
      <p:sp>
        <p:nvSpPr>
          <p:cNvPr id="30" name="正方形/長方形 29"/>
          <p:cNvSpPr/>
          <p:nvPr/>
        </p:nvSpPr>
        <p:spPr>
          <a:xfrm>
            <a:off x="10697245" y="421869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t>Program</a:t>
            </a:r>
            <a:r>
              <a:rPr lang="ja-JP" altLang="en-US" sz="1400" smtClean="0"/>
              <a:t>の</a:t>
            </a:r>
            <a:r>
              <a:rPr kumimoji="1" lang="en-US" altLang="ja-JP" sz="1400" smtClean="0"/>
              <a:t>Rule</a:t>
            </a:r>
            <a:r>
              <a:rPr kumimoji="1" lang="ja-JP" altLang="en-US" sz="1400" smtClean="0"/>
              <a:t>定める</a:t>
            </a:r>
          </a:p>
        </p:txBody>
      </p:sp>
      <p:sp>
        <p:nvSpPr>
          <p:cNvPr id="32" name="正方形/長方形 31"/>
          <p:cNvSpPr/>
          <p:nvPr/>
        </p:nvSpPr>
        <p:spPr>
          <a:xfrm>
            <a:off x="6003353" y="544856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t>Sound</a:t>
            </a:r>
          </a:p>
          <a:p>
            <a:pPr algn="ctr"/>
            <a:r>
              <a:rPr kumimoji="1" lang="ja-JP" altLang="en-US" sz="1400" smtClean="0"/>
              <a:t>環境整える</a:t>
            </a:r>
          </a:p>
        </p:txBody>
      </p:sp>
      <p:sp>
        <p:nvSpPr>
          <p:cNvPr id="33" name="正方形/長方形 32"/>
          <p:cNvSpPr/>
          <p:nvPr/>
        </p:nvSpPr>
        <p:spPr>
          <a:xfrm>
            <a:off x="7877845" y="544856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仮</a:t>
            </a:r>
            <a:r>
              <a:rPr lang="en-US" altLang="ja-JP" sz="1400" smtClean="0"/>
              <a:t>BGM</a:t>
            </a:r>
            <a:r>
              <a:rPr lang="ja-JP" altLang="en-US" sz="1400" smtClean="0"/>
              <a:t>１を用意する</a:t>
            </a:r>
            <a:endParaRPr kumimoji="1" lang="ja-JP" altLang="en-US" sz="1400" smtClean="0"/>
          </a:p>
        </p:txBody>
      </p:sp>
      <p:sp>
        <p:nvSpPr>
          <p:cNvPr id="34" name="正方形/長方形 33"/>
          <p:cNvSpPr/>
          <p:nvPr/>
        </p:nvSpPr>
        <p:spPr>
          <a:xfrm>
            <a:off x="8817645" y="544856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仮</a:t>
            </a:r>
            <a:r>
              <a:rPr lang="en-US" altLang="ja-JP" sz="1400" smtClean="0"/>
              <a:t>BGM</a:t>
            </a:r>
            <a:r>
              <a:rPr lang="ja-JP" altLang="en-US" sz="1400" smtClean="0"/>
              <a:t>２を用意する</a:t>
            </a:r>
            <a:endParaRPr kumimoji="1" lang="ja-JP" altLang="en-US" sz="1400" smtClean="0"/>
          </a:p>
        </p:txBody>
      </p:sp>
      <p:sp>
        <p:nvSpPr>
          <p:cNvPr id="35" name="正方形/長方形 34"/>
          <p:cNvSpPr/>
          <p:nvPr/>
        </p:nvSpPr>
        <p:spPr>
          <a:xfrm>
            <a:off x="6938045" y="5448567"/>
            <a:ext cx="939800" cy="798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世界</a:t>
            </a:r>
            <a:r>
              <a:rPr lang="ja-JP" altLang="en-US" sz="1400" smtClean="0"/>
              <a:t>観を相談す</a:t>
            </a:r>
            <a:r>
              <a:rPr lang="ja-JP" altLang="en-US" sz="1400"/>
              <a:t>る</a:t>
            </a:r>
            <a:endParaRPr kumimoji="1" lang="ja-JP" altLang="en-US" sz="1400" smtClean="0"/>
          </a:p>
        </p:txBody>
      </p:sp>
      <p:sp>
        <p:nvSpPr>
          <p:cNvPr id="37" name="テキスト ボックス 36"/>
          <p:cNvSpPr txBox="1"/>
          <p:nvPr/>
        </p:nvSpPr>
        <p:spPr>
          <a:xfrm>
            <a:off x="0" y="6401429"/>
            <a:ext cx="5664436" cy="369332"/>
          </a:xfrm>
          <a:prstGeom prst="rect">
            <a:avLst/>
          </a:prstGeom>
          <a:noFill/>
        </p:spPr>
        <p:txBody>
          <a:bodyPr wrap="none" rtlCol="0">
            <a:spAutoFit/>
          </a:bodyPr>
          <a:lstStyle/>
          <a:p>
            <a:r>
              <a:rPr lang="ja-JP" altLang="en-US" smtClean="0"/>
              <a:t>各</a:t>
            </a:r>
            <a:r>
              <a:rPr lang="en-US" altLang="ja-JP" smtClean="0"/>
              <a:t>Task</a:t>
            </a:r>
            <a:r>
              <a:rPr lang="ja-JP" altLang="en-US" smtClean="0"/>
              <a:t>は</a:t>
            </a:r>
            <a:r>
              <a:rPr lang="en-US" altLang="ja-JP" smtClean="0"/>
              <a:t>Sprint</a:t>
            </a:r>
            <a:r>
              <a:rPr lang="ja-JP" altLang="en-US" smtClean="0"/>
              <a:t>期間から割った分の締め切りを設定する。</a:t>
            </a:r>
            <a:endParaRPr kumimoji="1" lang="ja-JP" altLang="en-US"/>
          </a:p>
        </p:txBody>
      </p:sp>
      <p:sp>
        <p:nvSpPr>
          <p:cNvPr id="38" name="正方形/長方形 37"/>
          <p:cNvSpPr/>
          <p:nvPr/>
        </p:nvSpPr>
        <p:spPr>
          <a:xfrm>
            <a:off x="60876" y="3880217"/>
            <a:ext cx="1737592" cy="369332"/>
          </a:xfrm>
          <a:prstGeom prst="rect">
            <a:avLst/>
          </a:prstGeom>
        </p:spPr>
        <p:txBody>
          <a:bodyPr wrap="none">
            <a:spAutoFit/>
          </a:bodyPr>
          <a:lstStyle/>
          <a:p>
            <a:pPr algn="ctr"/>
            <a:r>
              <a:rPr lang="ja-JP" altLang="en-US"/>
              <a:t>企画書</a:t>
            </a:r>
            <a:r>
              <a:rPr lang="ja-JP" altLang="en-US" smtClean="0"/>
              <a:t>完成</a:t>
            </a:r>
            <a:r>
              <a:rPr lang="en-US" altLang="ja-JP"/>
              <a:t>T</a:t>
            </a:r>
            <a:r>
              <a:rPr lang="en-US" altLang="ja-JP" smtClean="0"/>
              <a:t>ask</a:t>
            </a:r>
            <a:endParaRPr lang="ja-JP" altLang="en-US"/>
          </a:p>
        </p:txBody>
      </p:sp>
      <p:sp>
        <p:nvSpPr>
          <p:cNvPr id="39" name="正方形/長方形 38"/>
          <p:cNvSpPr/>
          <p:nvPr/>
        </p:nvSpPr>
        <p:spPr>
          <a:xfrm>
            <a:off x="5903467" y="3880217"/>
            <a:ext cx="2375587" cy="369332"/>
          </a:xfrm>
          <a:prstGeom prst="rect">
            <a:avLst/>
          </a:prstGeom>
        </p:spPr>
        <p:txBody>
          <a:bodyPr wrap="none">
            <a:spAutoFit/>
          </a:bodyPr>
          <a:lstStyle/>
          <a:p>
            <a:pPr algn="ctr"/>
            <a:r>
              <a:rPr lang="ja-JP" altLang="en-US"/>
              <a:t>目環境構築と</a:t>
            </a:r>
            <a:r>
              <a:rPr lang="ja-JP" altLang="en-US" smtClean="0"/>
              <a:t>研究</a:t>
            </a:r>
            <a:r>
              <a:rPr lang="en-US" altLang="ja-JP" smtClean="0"/>
              <a:t>Task</a:t>
            </a:r>
            <a:endParaRPr lang="ja-JP" altLang="en-US"/>
          </a:p>
        </p:txBody>
      </p:sp>
      <p:sp>
        <p:nvSpPr>
          <p:cNvPr id="40" name="正方形/長方形 39"/>
          <p:cNvSpPr/>
          <p:nvPr/>
        </p:nvSpPr>
        <p:spPr>
          <a:xfrm>
            <a:off x="23341" y="5140823"/>
            <a:ext cx="3235566" cy="369332"/>
          </a:xfrm>
          <a:prstGeom prst="rect">
            <a:avLst/>
          </a:prstGeom>
        </p:spPr>
        <p:txBody>
          <a:bodyPr wrap="none">
            <a:spAutoFit/>
          </a:bodyPr>
          <a:lstStyle/>
          <a:p>
            <a:pPr algn="ctr"/>
            <a:r>
              <a:rPr lang="ja-JP" altLang="en-US"/>
              <a:t>草案沿った</a:t>
            </a:r>
            <a:r>
              <a:rPr lang="en-US" altLang="ja-JP" smtClean="0"/>
              <a:t>DharacterDesignTask</a:t>
            </a:r>
            <a:endParaRPr lang="ja-JP" altLang="en-US"/>
          </a:p>
        </p:txBody>
      </p:sp>
      <p:sp>
        <p:nvSpPr>
          <p:cNvPr id="41" name="正方形/長方形 40"/>
          <p:cNvSpPr/>
          <p:nvPr/>
        </p:nvSpPr>
        <p:spPr>
          <a:xfrm>
            <a:off x="4359945" y="5148710"/>
            <a:ext cx="6096000" cy="369332"/>
          </a:xfrm>
          <a:prstGeom prst="rect">
            <a:avLst/>
          </a:prstGeom>
        </p:spPr>
        <p:txBody>
          <a:bodyPr>
            <a:spAutoFit/>
          </a:bodyPr>
          <a:lstStyle/>
          <a:p>
            <a:pPr algn="ctr"/>
            <a:r>
              <a:rPr lang="ja-JP" altLang="en-US"/>
              <a:t>草案</a:t>
            </a:r>
            <a:r>
              <a:rPr lang="ja-JP" altLang="en-US" smtClean="0"/>
              <a:t>沿った仮音楽</a:t>
            </a:r>
            <a:r>
              <a:rPr lang="ja-JP" altLang="en-US"/>
              <a:t>を</a:t>
            </a:r>
            <a:r>
              <a:rPr lang="ja-JP" altLang="en-US" smtClean="0"/>
              <a:t>作る</a:t>
            </a:r>
            <a:r>
              <a:rPr lang="en-US" altLang="ja-JP" smtClean="0"/>
              <a:t>Task</a:t>
            </a:r>
            <a:endParaRPr lang="ja-JP" altLang="en-US"/>
          </a:p>
        </p:txBody>
      </p:sp>
    </p:spTree>
    <p:extLst>
      <p:ext uri="{BB962C8B-B14F-4D97-AF65-F5344CB8AC3E}">
        <p14:creationId xmlns:p14="http://schemas.microsoft.com/office/powerpoint/2010/main" val="360394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045753" cy="369332"/>
          </a:xfrm>
          <a:prstGeom prst="rect">
            <a:avLst/>
          </a:prstGeom>
          <a:noFill/>
        </p:spPr>
        <p:txBody>
          <a:bodyPr wrap="none" rtlCol="0">
            <a:spAutoFit/>
          </a:bodyPr>
          <a:lstStyle/>
          <a:p>
            <a:r>
              <a:rPr kumimoji="1" lang="ja-JP" altLang="en-US" smtClean="0"/>
              <a:t>・</a:t>
            </a:r>
            <a:r>
              <a:rPr lang="en-US" altLang="ja-JP" smtClean="0"/>
              <a:t>D</a:t>
            </a:r>
            <a:r>
              <a:rPr kumimoji="1" lang="en-US" altLang="ja-JP" smtClean="0"/>
              <a:t>ailyScrum</a:t>
            </a:r>
            <a:r>
              <a:rPr kumimoji="1" lang="ja-JP" altLang="en-US" smtClean="0"/>
              <a:t>（</a:t>
            </a:r>
            <a:r>
              <a:rPr lang="ja-JP" altLang="en-US"/>
              <a:t>朝会</a:t>
            </a:r>
            <a:r>
              <a:rPr kumimoji="1" lang="ja-JP" altLang="en-US" smtClean="0"/>
              <a:t>）</a:t>
            </a:r>
            <a:endParaRPr kumimoji="1" lang="en-US" altLang="ja-JP" smtClean="0"/>
          </a:p>
        </p:txBody>
      </p:sp>
      <p:pic>
        <p:nvPicPr>
          <p:cNvPr id="2" name="図 1"/>
          <p:cNvPicPr>
            <a:picLocks noChangeAspect="1"/>
          </p:cNvPicPr>
          <p:nvPr/>
        </p:nvPicPr>
        <p:blipFill>
          <a:blip r:embed="rId2"/>
          <a:stretch>
            <a:fillRect/>
          </a:stretch>
        </p:blipFill>
        <p:spPr>
          <a:xfrm>
            <a:off x="204786" y="3803650"/>
            <a:ext cx="7961359" cy="1683801"/>
          </a:xfrm>
          <a:prstGeom prst="rect">
            <a:avLst/>
          </a:prstGeom>
          <a:ln>
            <a:solidFill>
              <a:schemeClr val="tx1"/>
            </a:solidFill>
          </a:ln>
        </p:spPr>
      </p:pic>
      <p:sp>
        <p:nvSpPr>
          <p:cNvPr id="3" name="正方形/長方形 2"/>
          <p:cNvSpPr/>
          <p:nvPr/>
        </p:nvSpPr>
        <p:spPr>
          <a:xfrm>
            <a:off x="204786" y="369332"/>
            <a:ext cx="11733213" cy="2862322"/>
          </a:xfrm>
          <a:prstGeom prst="rect">
            <a:avLst/>
          </a:prstGeom>
        </p:spPr>
        <p:txBody>
          <a:bodyPr wrap="square">
            <a:spAutoFit/>
          </a:bodyPr>
          <a:lstStyle/>
          <a:p>
            <a:r>
              <a:rPr lang="en-US" altLang="ja-JP"/>
              <a:t>DailyScrum</a:t>
            </a:r>
            <a:r>
              <a:rPr lang="ja-JP" altLang="en-US" smtClean="0"/>
              <a:t>は</a:t>
            </a:r>
            <a:r>
              <a:rPr lang="ja-JP" altLang="en-US"/>
              <a:t>毎日、全員で進捗を確認</a:t>
            </a:r>
            <a:r>
              <a:rPr lang="ja-JP" altLang="en-US" smtClean="0"/>
              <a:t>する</a:t>
            </a:r>
            <a:r>
              <a:rPr lang="en-US" altLang="ja-JP"/>
              <a:t>meeting</a:t>
            </a:r>
            <a:r>
              <a:rPr lang="ja-JP" altLang="en-US" smtClean="0"/>
              <a:t>です。答える</a:t>
            </a:r>
            <a:r>
              <a:rPr lang="ja-JP" altLang="en-US"/>
              <a:t>ことは</a:t>
            </a:r>
            <a:r>
              <a:rPr lang="en-US" altLang="ja-JP"/>
              <a:t>3</a:t>
            </a:r>
            <a:r>
              <a:rPr lang="ja-JP" altLang="en-US"/>
              <a:t>つの質問だけ。</a:t>
            </a:r>
          </a:p>
          <a:p>
            <a:pPr>
              <a:buFont typeface="Arial" panose="020B0604020202020204" pitchFamily="34" charset="0"/>
              <a:buChar char="•"/>
            </a:pPr>
            <a:endParaRPr lang="en-US" altLang="ja-JP" smtClean="0"/>
          </a:p>
          <a:p>
            <a:pPr>
              <a:buFont typeface="Arial" panose="020B0604020202020204" pitchFamily="34" charset="0"/>
              <a:buChar char="•"/>
            </a:pPr>
            <a:r>
              <a:rPr lang="ja-JP" altLang="en-US" smtClean="0"/>
              <a:t>昨日</a:t>
            </a:r>
            <a:r>
              <a:rPr lang="ja-JP" altLang="en-US"/>
              <a:t>やったこと </a:t>
            </a:r>
          </a:p>
          <a:p>
            <a:pPr>
              <a:buFont typeface="Arial" panose="020B0604020202020204" pitchFamily="34" charset="0"/>
              <a:buChar char="•"/>
            </a:pPr>
            <a:endParaRPr lang="en-US" altLang="ja-JP" smtClean="0"/>
          </a:p>
          <a:p>
            <a:pPr>
              <a:buFont typeface="Arial" panose="020B0604020202020204" pitchFamily="34" charset="0"/>
              <a:buChar char="•"/>
            </a:pPr>
            <a:r>
              <a:rPr lang="ja-JP" altLang="en-US" smtClean="0"/>
              <a:t>今日</a:t>
            </a:r>
            <a:r>
              <a:rPr lang="ja-JP" altLang="en-US"/>
              <a:t>やること </a:t>
            </a:r>
          </a:p>
          <a:p>
            <a:pPr>
              <a:buFont typeface="Arial" panose="020B0604020202020204" pitchFamily="34" charset="0"/>
              <a:buChar char="•"/>
            </a:pPr>
            <a:endParaRPr lang="en-US" altLang="ja-JP" smtClean="0"/>
          </a:p>
          <a:p>
            <a:pPr>
              <a:buFont typeface="Arial" panose="020B0604020202020204" pitchFamily="34" charset="0"/>
              <a:buChar char="•"/>
            </a:pPr>
            <a:r>
              <a:rPr lang="ja-JP" altLang="en-US" smtClean="0"/>
              <a:t>障害</a:t>
            </a:r>
            <a:r>
              <a:rPr lang="ja-JP" altLang="en-US"/>
              <a:t>になっていること</a:t>
            </a:r>
          </a:p>
          <a:p>
            <a:endParaRPr lang="en-US" altLang="ja-JP" smtClean="0"/>
          </a:p>
          <a:p>
            <a:r>
              <a:rPr lang="ja-JP" altLang="en-US" smtClean="0"/>
              <a:t>この</a:t>
            </a:r>
            <a:r>
              <a:rPr lang="en-US" altLang="ja-JP"/>
              <a:t>3</a:t>
            </a:r>
            <a:r>
              <a:rPr lang="ja-JP" altLang="en-US"/>
              <a:t>つの答え</a:t>
            </a:r>
            <a:r>
              <a:rPr lang="ja-JP" altLang="en-US" smtClean="0"/>
              <a:t>を</a:t>
            </a:r>
            <a:r>
              <a:rPr lang="en-US" altLang="ja-JP"/>
              <a:t>team</a:t>
            </a:r>
            <a:r>
              <a:rPr lang="ja-JP" altLang="en-US" smtClean="0"/>
              <a:t>全員</a:t>
            </a:r>
            <a:r>
              <a:rPr lang="ja-JP" altLang="en-US"/>
              <a:t>で共有します。細かい問題に立ち入ることは避け（別に時間を取る）</a:t>
            </a:r>
            <a:r>
              <a:rPr lang="ja-JP" altLang="en-US" smtClean="0"/>
              <a:t>、</a:t>
            </a:r>
            <a:r>
              <a:rPr lang="en-US" altLang="ja-JP"/>
              <a:t>total</a:t>
            </a:r>
            <a:r>
              <a:rPr lang="en-US" altLang="ja-JP" smtClean="0"/>
              <a:t>15</a:t>
            </a:r>
            <a:r>
              <a:rPr lang="ja-JP" altLang="en-US"/>
              <a:t>分を目安に完了させます。</a:t>
            </a:r>
          </a:p>
        </p:txBody>
      </p:sp>
      <p:sp>
        <p:nvSpPr>
          <p:cNvPr id="5" name="テキスト ボックス 4"/>
          <p:cNvSpPr txBox="1"/>
          <p:nvPr/>
        </p:nvSpPr>
        <p:spPr>
          <a:xfrm>
            <a:off x="204786" y="3416320"/>
            <a:ext cx="9969332" cy="369332"/>
          </a:xfrm>
          <a:prstGeom prst="rect">
            <a:avLst/>
          </a:prstGeom>
          <a:noFill/>
        </p:spPr>
        <p:txBody>
          <a:bodyPr wrap="none" rtlCol="0">
            <a:spAutoFit/>
          </a:bodyPr>
          <a:lstStyle/>
          <a:p>
            <a:r>
              <a:rPr kumimoji="1" lang="ja-JP" altLang="en-US" smtClean="0"/>
              <a:t>・今日やる事は</a:t>
            </a:r>
            <a:r>
              <a:rPr kumimoji="1" lang="en-US" altLang="ja-JP" smtClean="0"/>
              <a:t>task</a:t>
            </a:r>
            <a:r>
              <a:rPr kumimoji="1" lang="ja-JP" altLang="en-US" smtClean="0"/>
              <a:t>から</a:t>
            </a:r>
            <a:r>
              <a:rPr lang="en-US" altLang="ja-JP"/>
              <a:t>D</a:t>
            </a:r>
            <a:r>
              <a:rPr kumimoji="1" lang="en-US" altLang="ja-JP" smtClean="0"/>
              <a:t>irector</a:t>
            </a:r>
            <a:r>
              <a:rPr kumimoji="1" lang="ja-JP" altLang="en-US" smtClean="0"/>
              <a:t>と本人から決めていきますが、優先度が高いモノから選んでいきます。</a:t>
            </a:r>
            <a:endParaRPr kumimoji="1" lang="ja-JP" altLang="en-US"/>
          </a:p>
        </p:txBody>
      </p:sp>
      <p:sp>
        <p:nvSpPr>
          <p:cNvPr id="8" name="円/楕円 7"/>
          <p:cNvSpPr/>
          <p:nvPr/>
        </p:nvSpPr>
        <p:spPr>
          <a:xfrm>
            <a:off x="4185465" y="4021118"/>
            <a:ext cx="602435" cy="5688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9" name="円/楕円 8"/>
          <p:cNvSpPr/>
          <p:nvPr/>
        </p:nvSpPr>
        <p:spPr>
          <a:xfrm>
            <a:off x="204786" y="4008661"/>
            <a:ext cx="602435" cy="5688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0" name="円/楕円 9"/>
          <p:cNvSpPr/>
          <p:nvPr/>
        </p:nvSpPr>
        <p:spPr>
          <a:xfrm>
            <a:off x="4185465" y="4871422"/>
            <a:ext cx="602435" cy="5688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1" name="円/楕円 10"/>
          <p:cNvSpPr/>
          <p:nvPr/>
        </p:nvSpPr>
        <p:spPr>
          <a:xfrm>
            <a:off x="2775765" y="4871422"/>
            <a:ext cx="602435" cy="5688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12" name="テキスト ボックス 11"/>
          <p:cNvSpPr txBox="1"/>
          <p:nvPr/>
        </p:nvSpPr>
        <p:spPr>
          <a:xfrm>
            <a:off x="204786" y="5638800"/>
            <a:ext cx="11466216" cy="646331"/>
          </a:xfrm>
          <a:prstGeom prst="rect">
            <a:avLst/>
          </a:prstGeom>
          <a:noFill/>
        </p:spPr>
        <p:txBody>
          <a:bodyPr wrap="none" rtlCol="0">
            <a:spAutoFit/>
          </a:bodyPr>
          <a:lstStyle/>
          <a:p>
            <a:r>
              <a:rPr lang="en-US" altLang="ja-JP" smtClean="0"/>
              <a:t>T</a:t>
            </a:r>
            <a:r>
              <a:rPr kumimoji="1" lang="en-US" altLang="ja-JP" smtClean="0"/>
              <a:t>ask</a:t>
            </a:r>
            <a:r>
              <a:rPr lang="ja-JP" altLang="en-US" smtClean="0"/>
              <a:t>１に対して人１が理想ですが、例えば、</a:t>
            </a:r>
            <a:r>
              <a:rPr lang="en-US" altLang="ja-JP" smtClean="0"/>
              <a:t>unity</a:t>
            </a:r>
            <a:r>
              <a:rPr lang="ja-JP" altLang="en-US" smtClean="0"/>
              <a:t>を入れるなど、全員がやらないといけないモノもあるので適材適所で、</a:t>
            </a:r>
            <a:endParaRPr lang="en-US" altLang="ja-JP" smtClean="0"/>
          </a:p>
          <a:p>
            <a:r>
              <a:rPr kumimoji="1" lang="ja-JP" altLang="en-US"/>
              <a:t>今日</a:t>
            </a:r>
            <a:r>
              <a:rPr kumimoji="1" lang="ja-JP" altLang="en-US" smtClean="0"/>
              <a:t>やることを決めましょう。</a:t>
            </a:r>
            <a:endParaRPr kumimoji="1" lang="ja-JP" altLang="en-US"/>
          </a:p>
        </p:txBody>
      </p:sp>
    </p:spTree>
    <p:extLst>
      <p:ext uri="{BB962C8B-B14F-4D97-AF65-F5344CB8AC3E}">
        <p14:creationId xmlns:p14="http://schemas.microsoft.com/office/powerpoint/2010/main" val="67473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25362" cy="2308324"/>
          </a:xfrm>
          <a:prstGeom prst="rect">
            <a:avLst/>
          </a:prstGeom>
          <a:noFill/>
        </p:spPr>
        <p:txBody>
          <a:bodyPr wrap="none" rtlCol="0">
            <a:spAutoFit/>
          </a:bodyPr>
          <a:lstStyle/>
          <a:p>
            <a:r>
              <a:rPr kumimoji="1" lang="ja-JP" altLang="en-US" smtClean="0"/>
              <a:t>・昨日やったこと</a:t>
            </a:r>
            <a:endParaRPr kumimoji="1" lang="en-US" altLang="ja-JP" smtClean="0"/>
          </a:p>
          <a:p>
            <a:r>
              <a:rPr lang="ja-JP" altLang="en-US"/>
              <a:t>　</a:t>
            </a:r>
            <a:r>
              <a:rPr lang="ja-JP" altLang="en-US" smtClean="0"/>
              <a:t>　現在作成してる</a:t>
            </a:r>
            <a:r>
              <a:rPr lang="en-US" altLang="ja-JP" smtClean="0"/>
              <a:t>Task</a:t>
            </a:r>
            <a:r>
              <a:rPr lang="ja-JP" altLang="en-US" smtClean="0"/>
              <a:t>の進捗を言います。締め切りが何日が必ず言うようにするといいと思います。</a:t>
            </a:r>
            <a:endParaRPr lang="en-US" altLang="ja-JP" smtClean="0"/>
          </a:p>
          <a:p>
            <a:endParaRPr kumimoji="1" lang="en-US" altLang="ja-JP"/>
          </a:p>
          <a:p>
            <a:r>
              <a:rPr lang="ja-JP" altLang="en-US" smtClean="0"/>
              <a:t>・</a:t>
            </a:r>
            <a:r>
              <a:rPr lang="ja-JP" altLang="en-US"/>
              <a:t>障害になっていること</a:t>
            </a:r>
          </a:p>
          <a:p>
            <a:r>
              <a:rPr kumimoji="1" lang="ja-JP" altLang="en-US" smtClean="0"/>
              <a:t>　　障害とは、</a:t>
            </a:r>
            <a:r>
              <a:rPr kumimoji="1" lang="ja-JP" altLang="en-US" smtClean="0">
                <a:solidFill>
                  <a:srgbClr val="FF0000"/>
                </a:solidFill>
              </a:rPr>
              <a:t>「制作上の問題」「締め切り」など、隠さずに言うことが必要</a:t>
            </a:r>
            <a:r>
              <a:rPr kumimoji="1" lang="ja-JP" altLang="en-US" smtClean="0"/>
              <a:t>です。</a:t>
            </a:r>
            <a:r>
              <a:rPr kumimoji="1" lang="en-US" altLang="ja-JP" smtClean="0"/>
              <a:t>Director</a:t>
            </a:r>
            <a:r>
              <a:rPr kumimoji="1" lang="ja-JP" altLang="en-US" smtClean="0"/>
              <a:t>はこれに対して、問題点として聞くだけで</a:t>
            </a:r>
            <a:endParaRPr kumimoji="1" lang="en-US" altLang="ja-JP" smtClean="0"/>
          </a:p>
          <a:p>
            <a:r>
              <a:rPr lang="ja-JP" altLang="en-US"/>
              <a:t>返答</a:t>
            </a:r>
            <a:r>
              <a:rPr lang="ja-JP" altLang="en-US" smtClean="0"/>
              <a:t>に関しては</a:t>
            </a:r>
            <a:r>
              <a:rPr lang="en-US" altLang="ja-JP" smtClean="0"/>
              <a:t>meeting</a:t>
            </a:r>
            <a:r>
              <a:rPr lang="ja-JP" altLang="en-US" smtClean="0"/>
              <a:t>終了後に個々に対応に当たると良いです。また、仕様の問題では</a:t>
            </a:r>
            <a:r>
              <a:rPr lang="en-US" altLang="ja-JP" smtClean="0"/>
              <a:t>planner</a:t>
            </a:r>
            <a:r>
              <a:rPr lang="ja-JP" altLang="en-US" smtClean="0"/>
              <a:t>と確認を変更すべきかどうか</a:t>
            </a:r>
            <a:endParaRPr lang="en-US" altLang="ja-JP" smtClean="0"/>
          </a:p>
          <a:p>
            <a:r>
              <a:rPr kumimoji="1" lang="ja-JP" altLang="en-US"/>
              <a:t>対応</a:t>
            </a:r>
            <a:r>
              <a:rPr kumimoji="1" lang="ja-JP" altLang="en-US" smtClean="0"/>
              <a:t>に</a:t>
            </a:r>
            <a:r>
              <a:rPr kumimoji="1" lang="ja-JP" altLang="en-US"/>
              <a:t>当</a:t>
            </a:r>
            <a:r>
              <a:rPr kumimoji="1" lang="ja-JP" altLang="en-US" smtClean="0"/>
              <a:t>たりましましょう。</a:t>
            </a:r>
            <a:r>
              <a:rPr kumimoji="1" lang="en-US" altLang="ja-JP" smtClean="0">
                <a:solidFill>
                  <a:srgbClr val="FF0000"/>
                </a:solidFill>
              </a:rPr>
              <a:t>Meeting</a:t>
            </a:r>
            <a:r>
              <a:rPr kumimoji="1" lang="ja-JP" altLang="en-US" smtClean="0">
                <a:solidFill>
                  <a:srgbClr val="FF0000"/>
                </a:solidFill>
              </a:rPr>
              <a:t>内で障害に対して答えを出してはいけません</a:t>
            </a:r>
            <a:r>
              <a:rPr kumimoji="1" lang="ja-JP" altLang="en-US" smtClean="0"/>
              <a:t>。これらの</a:t>
            </a:r>
            <a:r>
              <a:rPr lang="en-US" altLang="ja-JP"/>
              <a:t>T</a:t>
            </a:r>
            <a:r>
              <a:rPr kumimoji="1" lang="en-US" altLang="ja-JP" smtClean="0"/>
              <a:t>ask</a:t>
            </a:r>
            <a:r>
              <a:rPr kumimoji="1" lang="ja-JP" altLang="en-US" smtClean="0"/>
              <a:t>状態を全員が把握できるように</a:t>
            </a:r>
            <a:endParaRPr kumimoji="1" lang="en-US" altLang="ja-JP" smtClean="0"/>
          </a:p>
          <a:p>
            <a:r>
              <a:rPr lang="en-US" altLang="ja-JP" smtClean="0"/>
              <a:t>TaskBoard</a:t>
            </a:r>
            <a:r>
              <a:rPr lang="ja-JP" altLang="en-US" smtClean="0"/>
              <a:t>に張り付けます。</a:t>
            </a:r>
            <a:endParaRPr kumimoji="1" lang="ja-JP" altLang="en-US"/>
          </a:p>
        </p:txBody>
      </p:sp>
      <p:pic>
        <p:nvPicPr>
          <p:cNvPr id="6" name="図 5"/>
          <p:cNvPicPr>
            <a:picLocks noChangeAspect="1"/>
          </p:cNvPicPr>
          <p:nvPr/>
        </p:nvPicPr>
        <p:blipFill>
          <a:blip r:embed="rId2"/>
          <a:stretch>
            <a:fillRect/>
          </a:stretch>
        </p:blipFill>
        <p:spPr>
          <a:xfrm>
            <a:off x="8896350" y="3505876"/>
            <a:ext cx="3295650" cy="2476500"/>
          </a:xfrm>
          <a:prstGeom prst="rect">
            <a:avLst/>
          </a:prstGeom>
        </p:spPr>
      </p:pic>
      <p:sp>
        <p:nvSpPr>
          <p:cNvPr id="5" name="正方形/長方形 4"/>
          <p:cNvSpPr/>
          <p:nvPr/>
        </p:nvSpPr>
        <p:spPr>
          <a:xfrm>
            <a:off x="101600" y="2712641"/>
            <a:ext cx="11709400" cy="4247317"/>
          </a:xfrm>
          <a:prstGeom prst="rect">
            <a:avLst/>
          </a:prstGeom>
        </p:spPr>
        <p:txBody>
          <a:bodyPr wrap="square">
            <a:spAutoFit/>
          </a:bodyPr>
          <a:lstStyle/>
          <a:p>
            <a:r>
              <a:rPr lang="ja-JP" altLang="en-US" b="1" smtClean="0"/>
              <a:t>・</a:t>
            </a:r>
            <a:r>
              <a:rPr lang="en-US" altLang="ja-JP" b="1" smtClean="0"/>
              <a:t>TaskBoard</a:t>
            </a:r>
            <a:endParaRPr lang="ja-JP" altLang="en-US"/>
          </a:p>
          <a:p>
            <a:r>
              <a:rPr lang="en-US" altLang="ja-JP" smtClean="0"/>
              <a:t>TaskBoard</a:t>
            </a:r>
            <a:r>
              <a:rPr lang="ja-JP" altLang="en-US" smtClean="0"/>
              <a:t>は、</a:t>
            </a:r>
            <a:r>
              <a:rPr lang="en-US" altLang="ja-JP" smtClean="0"/>
              <a:t>BackLog</a:t>
            </a:r>
            <a:r>
              <a:rPr lang="ja-JP" altLang="en-US" smtClean="0"/>
              <a:t>を</a:t>
            </a:r>
            <a:r>
              <a:rPr lang="ja-JP" altLang="en-US"/>
              <a:t>壁とふせんで表現したものです。視覚的に状況を把握できるため、短時間で最新状況を共有するのに役立ちます</a:t>
            </a:r>
            <a:r>
              <a:rPr lang="ja-JP" altLang="en-US" smtClean="0"/>
              <a:t>。</a:t>
            </a:r>
            <a:endParaRPr lang="en-US" altLang="ja-JP" smtClean="0"/>
          </a:p>
          <a:p>
            <a:endParaRPr lang="ja-JP" altLang="en-US"/>
          </a:p>
          <a:p>
            <a:pPr>
              <a:buFont typeface="Arial" panose="020B0604020202020204" pitchFamily="34" charset="0"/>
              <a:buChar char="•"/>
            </a:pPr>
            <a:r>
              <a:rPr lang="en-US" altLang="ja-JP"/>
              <a:t>ToDo</a:t>
            </a:r>
            <a:r>
              <a:rPr lang="ja-JP" altLang="en-US"/>
              <a:t>（これからやること） </a:t>
            </a:r>
          </a:p>
          <a:p>
            <a:pPr>
              <a:buFont typeface="Arial" panose="020B0604020202020204" pitchFamily="34" charset="0"/>
              <a:buChar char="•"/>
            </a:pPr>
            <a:r>
              <a:rPr lang="en-US" altLang="ja-JP"/>
              <a:t>InProgress</a:t>
            </a:r>
            <a:r>
              <a:rPr lang="ja-JP" altLang="en-US"/>
              <a:t>（着手していること） </a:t>
            </a:r>
          </a:p>
          <a:p>
            <a:pPr>
              <a:buFont typeface="Arial" panose="020B0604020202020204" pitchFamily="34" charset="0"/>
              <a:buChar char="•"/>
            </a:pPr>
            <a:r>
              <a:rPr lang="en-US" altLang="ja-JP"/>
              <a:t>Done</a:t>
            </a:r>
            <a:r>
              <a:rPr lang="ja-JP" altLang="en-US"/>
              <a:t>（完了したこと）</a:t>
            </a:r>
          </a:p>
          <a:p>
            <a:endParaRPr lang="en-US" altLang="ja-JP" smtClean="0"/>
          </a:p>
          <a:p>
            <a:r>
              <a:rPr lang="ja-JP" altLang="en-US"/>
              <a:t>　という領域の中で</a:t>
            </a:r>
            <a:r>
              <a:rPr lang="ja-JP" altLang="en-US" smtClean="0"/>
              <a:t>、</a:t>
            </a:r>
            <a:r>
              <a:rPr lang="en-US" altLang="ja-JP" smtClean="0"/>
              <a:t>Tas</a:t>
            </a:r>
            <a:r>
              <a:rPr lang="en-US" altLang="ja-JP"/>
              <a:t>k</a:t>
            </a:r>
            <a:r>
              <a:rPr lang="ja-JP" altLang="en-US" smtClean="0"/>
              <a:t>を</a:t>
            </a:r>
            <a:r>
              <a:rPr lang="ja-JP" altLang="en-US"/>
              <a:t>表すふせんを動かしていきます。</a:t>
            </a:r>
          </a:p>
          <a:p>
            <a:endParaRPr lang="en-US" altLang="ja-JP" b="1" smtClean="0"/>
          </a:p>
          <a:p>
            <a:r>
              <a:rPr lang="ja-JP" altLang="en-US" b="1"/>
              <a:t>・</a:t>
            </a:r>
            <a:r>
              <a:rPr lang="ja-JP" altLang="en-US" b="1" smtClean="0"/>
              <a:t>使い方</a:t>
            </a:r>
            <a:endParaRPr lang="ja-JP" altLang="en-US"/>
          </a:p>
          <a:p>
            <a:pPr>
              <a:buFont typeface="+mj-lt"/>
              <a:buAutoNum type="arabicPeriod"/>
            </a:pPr>
            <a:r>
              <a:rPr lang="en-US" altLang="ja-JP"/>
              <a:t>Sprint</a:t>
            </a:r>
            <a:r>
              <a:rPr lang="ja-JP" altLang="en-US"/>
              <a:t>・</a:t>
            </a:r>
            <a:r>
              <a:rPr lang="en-US" altLang="ja-JP"/>
              <a:t>BackLog</a:t>
            </a:r>
            <a:r>
              <a:rPr lang="ja-JP" altLang="en-US" smtClean="0"/>
              <a:t>の全</a:t>
            </a:r>
            <a:r>
              <a:rPr lang="en-US" altLang="ja-JP" smtClean="0"/>
              <a:t>Task</a:t>
            </a:r>
            <a:r>
              <a:rPr lang="ja-JP" altLang="en-US" smtClean="0"/>
              <a:t>を</a:t>
            </a:r>
            <a:r>
              <a:rPr lang="ja-JP" altLang="en-US"/>
              <a:t>ふせんに書いて「</a:t>
            </a:r>
            <a:r>
              <a:rPr lang="en-US" altLang="ja-JP"/>
              <a:t>ToDo</a:t>
            </a:r>
            <a:r>
              <a:rPr lang="ja-JP" altLang="en-US"/>
              <a:t>」にはる</a:t>
            </a:r>
          </a:p>
          <a:p>
            <a:pPr>
              <a:buFont typeface="+mj-lt"/>
              <a:buAutoNum type="arabicPeriod"/>
            </a:pPr>
            <a:r>
              <a:rPr lang="en-US" altLang="ja-JP"/>
              <a:t>DailyScrum</a:t>
            </a:r>
            <a:r>
              <a:rPr lang="ja-JP" altLang="en-US" smtClean="0"/>
              <a:t>で</a:t>
            </a:r>
            <a:r>
              <a:rPr lang="ja-JP" altLang="en-US"/>
              <a:t>は「</a:t>
            </a:r>
            <a:r>
              <a:rPr lang="en-US" altLang="ja-JP"/>
              <a:t>1.</a:t>
            </a:r>
            <a:r>
              <a:rPr lang="ja-JP" altLang="en-US"/>
              <a:t>昨日やったこと」は「</a:t>
            </a:r>
            <a:r>
              <a:rPr lang="en-US" altLang="ja-JP"/>
              <a:t>Done</a:t>
            </a:r>
            <a:r>
              <a:rPr lang="ja-JP" altLang="en-US"/>
              <a:t>」に動かし、「</a:t>
            </a:r>
            <a:r>
              <a:rPr lang="en-US" altLang="ja-JP"/>
              <a:t>2.</a:t>
            </a:r>
            <a:r>
              <a:rPr lang="ja-JP" altLang="en-US"/>
              <a:t>今日やること」は「</a:t>
            </a:r>
            <a:r>
              <a:rPr lang="en-US" altLang="ja-JP"/>
              <a:t>InProgress</a:t>
            </a:r>
            <a:r>
              <a:rPr lang="ja-JP" altLang="en-US"/>
              <a:t>」に</a:t>
            </a:r>
            <a:r>
              <a:rPr lang="ja-JP" altLang="en-US" smtClean="0"/>
              <a:t>動かす</a:t>
            </a:r>
            <a:endParaRPr lang="en-US" altLang="ja-JP" smtClean="0"/>
          </a:p>
          <a:p>
            <a:endParaRPr lang="en-US" altLang="ja-JP"/>
          </a:p>
          <a:p>
            <a:r>
              <a:rPr lang="en-US" altLang="ja-JP" smtClean="0">
                <a:solidFill>
                  <a:srgbClr val="FF0000"/>
                </a:solidFill>
              </a:rPr>
              <a:t>TaskBoard</a:t>
            </a:r>
            <a:r>
              <a:rPr lang="ja-JP" altLang="en-US" smtClean="0">
                <a:solidFill>
                  <a:srgbClr val="FF0000"/>
                </a:solidFill>
              </a:rPr>
              <a:t>は、次の章の</a:t>
            </a:r>
            <a:r>
              <a:rPr lang="en-US" altLang="ja-JP" smtClean="0">
                <a:solidFill>
                  <a:srgbClr val="FF0000"/>
                </a:solidFill>
              </a:rPr>
              <a:t>Trello</a:t>
            </a:r>
            <a:r>
              <a:rPr lang="ja-JP" altLang="en-US" smtClean="0">
                <a:solidFill>
                  <a:srgbClr val="FF0000"/>
                </a:solidFill>
              </a:rPr>
              <a:t>と言う</a:t>
            </a:r>
            <a:r>
              <a:rPr lang="en-US" altLang="ja-JP" smtClean="0">
                <a:solidFill>
                  <a:srgbClr val="FF0000"/>
                </a:solidFill>
              </a:rPr>
              <a:t>WebService</a:t>
            </a:r>
            <a:r>
              <a:rPr lang="ja-JP" altLang="en-US" smtClean="0">
                <a:solidFill>
                  <a:srgbClr val="FF0000"/>
                </a:solidFill>
              </a:rPr>
              <a:t>を使います。</a:t>
            </a:r>
            <a:endParaRPr lang="ja-JP" altLang="en-US">
              <a:solidFill>
                <a:srgbClr val="FF0000"/>
              </a:solidFill>
            </a:endParaRPr>
          </a:p>
        </p:txBody>
      </p:sp>
    </p:spTree>
    <p:extLst>
      <p:ext uri="{BB962C8B-B14F-4D97-AF65-F5344CB8AC3E}">
        <p14:creationId xmlns:p14="http://schemas.microsoft.com/office/powerpoint/2010/main" val="105047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3144" y="0"/>
            <a:ext cx="12402754" cy="1754326"/>
          </a:xfrm>
          <a:prstGeom prst="rect">
            <a:avLst/>
          </a:prstGeom>
          <a:noFill/>
        </p:spPr>
        <p:txBody>
          <a:bodyPr wrap="none" rtlCol="0">
            <a:spAutoFit/>
          </a:bodyPr>
          <a:lstStyle/>
          <a:p>
            <a:r>
              <a:rPr kumimoji="1" lang="ja-JP" altLang="en-US" smtClean="0"/>
              <a:t>・振り返り</a:t>
            </a:r>
            <a:r>
              <a:rPr lang="en-US" altLang="ja-JP"/>
              <a:t>M</a:t>
            </a:r>
            <a:r>
              <a:rPr kumimoji="1" lang="en-US" altLang="ja-JP" smtClean="0"/>
              <a:t>eeting</a:t>
            </a:r>
          </a:p>
          <a:p>
            <a:r>
              <a:rPr kumimoji="1" lang="ja-JP" altLang="en-US" smtClean="0"/>
              <a:t>　終了</a:t>
            </a:r>
            <a:r>
              <a:rPr kumimoji="1" lang="en-US" altLang="ja-JP" smtClean="0"/>
              <a:t>15</a:t>
            </a:r>
            <a:r>
              <a:rPr kumimoji="1" lang="ja-JP" altLang="en-US" smtClean="0"/>
              <a:t>分をめどに、</a:t>
            </a:r>
            <a:r>
              <a:rPr kumimoji="1" lang="en-US" altLang="ja-JP" smtClean="0"/>
              <a:t>meeting</a:t>
            </a:r>
            <a:r>
              <a:rPr kumimoji="1" lang="ja-JP" altLang="en-US" smtClean="0"/>
              <a:t>を行います。</a:t>
            </a:r>
            <a:r>
              <a:rPr lang="en-US" altLang="ja-JP"/>
              <a:t>InProgress</a:t>
            </a:r>
            <a:r>
              <a:rPr lang="ja-JP" altLang="en-US"/>
              <a:t>（着手していること） </a:t>
            </a:r>
            <a:r>
              <a:rPr lang="ja-JP" altLang="en-US" smtClean="0"/>
              <a:t>に対して、「どこまでやったのか」「障害が生じたか」を</a:t>
            </a:r>
            <a:endParaRPr lang="en-US" altLang="ja-JP" smtClean="0"/>
          </a:p>
          <a:p>
            <a:r>
              <a:rPr lang="ja-JP" altLang="en-US"/>
              <a:t>口頭</a:t>
            </a:r>
            <a:r>
              <a:rPr lang="ja-JP" altLang="en-US" smtClean="0"/>
              <a:t>で簡単に言ってもらいます。</a:t>
            </a:r>
            <a:r>
              <a:rPr lang="ja-JP" altLang="en-US" smtClean="0">
                <a:solidFill>
                  <a:srgbClr val="FF0000"/>
                </a:solidFill>
              </a:rPr>
              <a:t>締め切りは問題無いか障害が発生していないかを正直に言ってもらう事です</a:t>
            </a:r>
            <a:r>
              <a:rPr lang="ja-JP" altLang="en-US" smtClean="0"/>
              <a:t>。</a:t>
            </a:r>
            <a:endParaRPr lang="en-US" altLang="ja-JP" smtClean="0"/>
          </a:p>
          <a:p>
            <a:r>
              <a:rPr lang="en-US" altLang="ja-JP" smtClean="0"/>
              <a:t>DailyScrum</a:t>
            </a:r>
            <a:r>
              <a:rPr lang="ja-JP" altLang="en-US" smtClean="0"/>
              <a:t>や振り返り</a:t>
            </a:r>
            <a:r>
              <a:rPr lang="en-US" altLang="ja-JP" smtClean="0"/>
              <a:t>meeting</a:t>
            </a:r>
            <a:r>
              <a:rPr lang="ja-JP" altLang="en-US" smtClean="0"/>
              <a:t>の役目は、個人で問題を抱えずに全員が問題を意識する事です。このような</a:t>
            </a:r>
            <a:r>
              <a:rPr lang="en-US" altLang="ja-JP" smtClean="0">
                <a:solidFill>
                  <a:srgbClr val="FF0000"/>
                </a:solidFill>
              </a:rPr>
              <a:t>Team</a:t>
            </a:r>
            <a:r>
              <a:rPr lang="ja-JP" altLang="en-US" smtClean="0">
                <a:solidFill>
                  <a:srgbClr val="FF0000"/>
                </a:solidFill>
              </a:rPr>
              <a:t>での最大の障</a:t>
            </a:r>
            <a:endParaRPr lang="en-US" altLang="ja-JP" smtClean="0">
              <a:solidFill>
                <a:srgbClr val="FF0000"/>
              </a:solidFill>
            </a:endParaRPr>
          </a:p>
          <a:p>
            <a:r>
              <a:rPr lang="ja-JP" altLang="en-US" smtClean="0">
                <a:solidFill>
                  <a:srgbClr val="FF0000"/>
                </a:solidFill>
              </a:rPr>
              <a:t>害は「自分の</a:t>
            </a:r>
            <a:r>
              <a:rPr lang="en-US" altLang="ja-JP">
                <a:solidFill>
                  <a:srgbClr val="FF0000"/>
                </a:solidFill>
              </a:rPr>
              <a:t>T</a:t>
            </a:r>
            <a:r>
              <a:rPr lang="en-US" altLang="ja-JP" smtClean="0">
                <a:solidFill>
                  <a:srgbClr val="FF0000"/>
                </a:solidFill>
              </a:rPr>
              <a:t>ask</a:t>
            </a:r>
            <a:r>
              <a:rPr lang="ja-JP" altLang="en-US" smtClean="0">
                <a:solidFill>
                  <a:srgbClr val="FF0000"/>
                </a:solidFill>
              </a:rPr>
              <a:t>は自分でなんとかする」と言った誤った答えの出し方です。</a:t>
            </a:r>
            <a:r>
              <a:rPr lang="ja-JP" altLang="en-US" smtClean="0"/>
              <a:t>個人で</a:t>
            </a:r>
            <a:r>
              <a:rPr lang="en-US" altLang="ja-JP"/>
              <a:t>B</a:t>
            </a:r>
            <a:r>
              <a:rPr lang="en-US" altLang="ja-JP" smtClean="0"/>
              <a:t>est</a:t>
            </a:r>
            <a:r>
              <a:rPr lang="ja-JP" altLang="en-US" smtClean="0"/>
              <a:t>を尽くすのではなく</a:t>
            </a:r>
            <a:r>
              <a:rPr lang="en-US" altLang="ja-JP"/>
              <a:t>T</a:t>
            </a:r>
            <a:r>
              <a:rPr lang="en-US" altLang="ja-JP" smtClean="0"/>
              <a:t>eam</a:t>
            </a:r>
            <a:r>
              <a:rPr lang="ja-JP" altLang="en-US" smtClean="0"/>
              <a:t>で</a:t>
            </a:r>
            <a:r>
              <a:rPr lang="en-US" altLang="ja-JP" smtClean="0"/>
              <a:t>Best</a:t>
            </a:r>
            <a:r>
              <a:rPr lang="ja-JP" altLang="en-US" smtClean="0"/>
              <a:t>を尽くす</a:t>
            </a:r>
            <a:endParaRPr lang="en-US" altLang="ja-JP" smtClean="0"/>
          </a:p>
          <a:p>
            <a:r>
              <a:rPr lang="ja-JP" altLang="en-US" smtClean="0"/>
              <a:t>事を意識し勇気を振り絞って発言しましょう。</a:t>
            </a:r>
            <a:endParaRPr lang="en-US" altLang="ja-JP" smtClean="0"/>
          </a:p>
        </p:txBody>
      </p:sp>
      <p:sp>
        <p:nvSpPr>
          <p:cNvPr id="2" name="テキスト ボックス 1"/>
          <p:cNvSpPr txBox="1"/>
          <p:nvPr/>
        </p:nvSpPr>
        <p:spPr>
          <a:xfrm>
            <a:off x="101600" y="2044700"/>
            <a:ext cx="11819261" cy="923330"/>
          </a:xfrm>
          <a:prstGeom prst="rect">
            <a:avLst/>
          </a:prstGeom>
          <a:noFill/>
        </p:spPr>
        <p:txBody>
          <a:bodyPr wrap="none" rtlCol="0">
            <a:spAutoFit/>
          </a:bodyPr>
          <a:lstStyle/>
          <a:p>
            <a:r>
              <a:rPr lang="ja-JP" altLang="en-US" smtClean="0"/>
              <a:t>これらの毎日行い、週一回</a:t>
            </a:r>
            <a:r>
              <a:rPr lang="en-US" altLang="ja-JP"/>
              <a:t>B</a:t>
            </a:r>
            <a:r>
              <a:rPr lang="en-US" altLang="ja-JP" smtClean="0"/>
              <a:t>ase</a:t>
            </a:r>
            <a:r>
              <a:rPr lang="ja-JP" altLang="en-US" smtClean="0"/>
              <a:t>で成果をまとめていきます。よく</a:t>
            </a:r>
            <a:r>
              <a:rPr lang="en-US" altLang="ja-JP" smtClean="0"/>
              <a:t>α</a:t>
            </a:r>
            <a:r>
              <a:rPr lang="ja-JP" altLang="en-US" smtClean="0"/>
              <a:t>版や</a:t>
            </a:r>
            <a:r>
              <a:rPr lang="en-US" altLang="ja-JP" smtClean="0"/>
              <a:t>β</a:t>
            </a:r>
            <a:r>
              <a:rPr lang="ja-JP" altLang="en-US" smtClean="0"/>
              <a:t>版と言いますが、この</a:t>
            </a:r>
            <a:r>
              <a:rPr lang="en-US" altLang="ja-JP" smtClean="0"/>
              <a:t>AgileModel</a:t>
            </a:r>
            <a:r>
              <a:rPr lang="ja-JP" altLang="en-US" smtClean="0"/>
              <a:t>では、遥かに多い</a:t>
            </a:r>
            <a:endParaRPr lang="en-US" altLang="ja-JP" smtClean="0"/>
          </a:p>
          <a:p>
            <a:r>
              <a:rPr lang="en-US" altLang="ja-JP" smtClean="0"/>
              <a:t>Prototype</a:t>
            </a:r>
            <a:r>
              <a:rPr lang="ja-JP" altLang="en-US" smtClean="0"/>
              <a:t>が出てきます。常に</a:t>
            </a:r>
            <a:r>
              <a:rPr lang="en-US" altLang="ja-JP" smtClean="0"/>
              <a:t>Prototype</a:t>
            </a:r>
            <a:r>
              <a:rPr lang="ja-JP" altLang="en-US" smtClean="0"/>
              <a:t>を見て細かな仕様を変更し次の次の</a:t>
            </a:r>
            <a:r>
              <a:rPr lang="en-US" altLang="ja-JP" smtClean="0"/>
              <a:t>Prototype</a:t>
            </a:r>
            <a:r>
              <a:rPr lang="ja-JP" altLang="en-US" smtClean="0"/>
              <a:t>に向けての</a:t>
            </a:r>
            <a:r>
              <a:rPr lang="ja-JP" altLang="en-US" b="1" smtClean="0"/>
              <a:t>プロダクト</a:t>
            </a:r>
            <a:r>
              <a:rPr lang="ja-JP" altLang="en-US" b="1"/>
              <a:t>・</a:t>
            </a:r>
            <a:r>
              <a:rPr lang="ja-JP" altLang="en-US" b="1" smtClean="0"/>
              <a:t>バックログ</a:t>
            </a:r>
            <a:r>
              <a:rPr lang="ja-JP" altLang="en-US" smtClean="0"/>
              <a:t>に</a:t>
            </a:r>
            <a:endParaRPr lang="en-US" altLang="ja-JP" smtClean="0"/>
          </a:p>
          <a:p>
            <a:r>
              <a:rPr lang="en-US" altLang="ja-JP" smtClean="0"/>
              <a:t>Task</a:t>
            </a:r>
            <a:r>
              <a:rPr lang="ja-JP" altLang="en-US" smtClean="0"/>
              <a:t>を入れていきます。</a:t>
            </a:r>
            <a:endParaRPr lang="en-US" altLang="ja-JP" smtClean="0"/>
          </a:p>
        </p:txBody>
      </p:sp>
      <p:sp>
        <p:nvSpPr>
          <p:cNvPr id="3" name="テキスト ボックス 2"/>
          <p:cNvSpPr txBox="1"/>
          <p:nvPr/>
        </p:nvSpPr>
        <p:spPr>
          <a:xfrm>
            <a:off x="101126" y="3644900"/>
            <a:ext cx="11624401" cy="2031325"/>
          </a:xfrm>
          <a:prstGeom prst="rect">
            <a:avLst/>
          </a:prstGeom>
          <a:noFill/>
        </p:spPr>
        <p:txBody>
          <a:bodyPr wrap="none" rtlCol="0">
            <a:spAutoFit/>
          </a:bodyPr>
          <a:lstStyle/>
          <a:p>
            <a:r>
              <a:rPr kumimoji="1" lang="ja-JP" altLang="en-US" smtClean="0"/>
              <a:t>次の</a:t>
            </a:r>
            <a:r>
              <a:rPr kumimoji="1" lang="en-US" altLang="ja-JP" smtClean="0"/>
              <a:t>page</a:t>
            </a:r>
            <a:r>
              <a:rPr kumimoji="1" lang="ja-JP" altLang="en-US" smtClean="0"/>
              <a:t>には、</a:t>
            </a:r>
            <a:r>
              <a:rPr lang="en-US" altLang="ja-JP" smtClean="0"/>
              <a:t>N</a:t>
            </a:r>
            <a:r>
              <a:rPr kumimoji="1" lang="en-US" altLang="ja-JP" smtClean="0"/>
              <a:t>et</a:t>
            </a:r>
            <a:r>
              <a:rPr kumimoji="1" lang="ja-JP" altLang="en-US" smtClean="0"/>
              <a:t>からパクってきた</a:t>
            </a:r>
            <a:r>
              <a:rPr lang="en-US" altLang="ja-JP"/>
              <a:t>S</a:t>
            </a:r>
            <a:r>
              <a:rPr kumimoji="1" lang="en-US" altLang="ja-JP" smtClean="0"/>
              <a:t>crum</a:t>
            </a:r>
            <a:r>
              <a:rPr kumimoji="1" lang="ja-JP" altLang="en-US" smtClean="0"/>
              <a:t>を一目でわかる画像を置いていますので参考にしてください。</a:t>
            </a:r>
            <a:endParaRPr kumimoji="1" lang="en-US" altLang="ja-JP" smtClean="0"/>
          </a:p>
          <a:p>
            <a:r>
              <a:rPr lang="ja-JP" altLang="en-US" smtClean="0"/>
              <a:t>また、ここに書かれてた</a:t>
            </a:r>
            <a:r>
              <a:rPr lang="en-US" altLang="ja-JP" smtClean="0"/>
              <a:t>Scrum</a:t>
            </a:r>
            <a:r>
              <a:rPr lang="ja-JP" altLang="en-US" smtClean="0"/>
              <a:t>は変更を加えています。</a:t>
            </a:r>
            <a:r>
              <a:rPr lang="en-US" altLang="ja-JP" smtClean="0"/>
              <a:t>Scrum</a:t>
            </a:r>
            <a:r>
              <a:rPr lang="ja-JP" altLang="en-US" smtClean="0"/>
              <a:t>できるかぎり自分なりと言うよりも</a:t>
            </a:r>
            <a:r>
              <a:rPr lang="en-US" altLang="ja-JP" smtClean="0"/>
              <a:t>Team</a:t>
            </a:r>
            <a:r>
              <a:rPr lang="ja-JP" altLang="en-US"/>
              <a:t>的</a:t>
            </a:r>
            <a:r>
              <a:rPr lang="ja-JP" altLang="en-US" smtClean="0"/>
              <a:t>に変更を加えると</a:t>
            </a:r>
            <a:endParaRPr lang="en-US" altLang="ja-JP" smtClean="0"/>
          </a:p>
          <a:p>
            <a:r>
              <a:rPr kumimoji="1" lang="ja-JP" altLang="en-US"/>
              <a:t>良</a:t>
            </a:r>
            <a:r>
              <a:rPr kumimoji="1" lang="ja-JP" altLang="en-US" smtClean="0"/>
              <a:t>いでしょう。基本を守って応用を利かすと効率も</a:t>
            </a:r>
            <a:r>
              <a:rPr lang="ja-JP" altLang="en-US"/>
              <a:t>良</a:t>
            </a:r>
            <a:r>
              <a:rPr lang="ja-JP" altLang="en-US" smtClean="0"/>
              <a:t>くなります</a:t>
            </a:r>
            <a:r>
              <a:rPr lang="ja-JP" altLang="en-US"/>
              <a:t>。</a:t>
            </a:r>
            <a:endParaRPr kumimoji="1" lang="en-US" altLang="ja-JP" smtClean="0"/>
          </a:p>
          <a:p>
            <a:endParaRPr lang="en-US" altLang="ja-JP"/>
          </a:p>
          <a:p>
            <a:r>
              <a:rPr lang="en-US" altLang="ja-JP" smtClean="0"/>
              <a:t>S</a:t>
            </a:r>
            <a:r>
              <a:rPr kumimoji="1" lang="en-US" altLang="ja-JP" smtClean="0"/>
              <a:t>crum</a:t>
            </a:r>
            <a:r>
              <a:rPr lang="ja-JP" altLang="en-US" smtClean="0"/>
              <a:t>を行うときは色々と</a:t>
            </a:r>
            <a:r>
              <a:rPr lang="en-US" altLang="ja-JP" smtClean="0"/>
              <a:t>net</a:t>
            </a:r>
            <a:r>
              <a:rPr lang="ja-JP" altLang="en-US" smtClean="0"/>
              <a:t>で調べてから行うと良いと思います。</a:t>
            </a:r>
            <a:r>
              <a:rPr lang="en-US" altLang="ja-JP" smtClean="0"/>
              <a:t>Team</a:t>
            </a:r>
            <a:r>
              <a:rPr lang="ja-JP" altLang="en-US" smtClean="0"/>
              <a:t>戦はなかなかうまくいかないと思います。</a:t>
            </a:r>
            <a:endParaRPr lang="en-US" altLang="ja-JP" smtClean="0"/>
          </a:p>
          <a:p>
            <a:r>
              <a:rPr lang="ja-JP" altLang="en-US" smtClean="0"/>
              <a:t>しかし、企業にいけば</a:t>
            </a:r>
            <a:r>
              <a:rPr lang="en-US" altLang="ja-JP" smtClean="0"/>
              <a:t>Team</a:t>
            </a:r>
            <a:r>
              <a:rPr lang="ja-JP" altLang="en-US" smtClean="0"/>
              <a:t>を組みます。なのでなりより経験です。</a:t>
            </a:r>
            <a:r>
              <a:rPr lang="ja-JP" altLang="en-US"/>
              <a:t>失敗</a:t>
            </a:r>
            <a:r>
              <a:rPr lang="ja-JP" altLang="en-US" smtClean="0"/>
              <a:t>してもいいのです。重要なのは失敗を経験にして</a:t>
            </a:r>
            <a:endParaRPr lang="en-US" altLang="ja-JP" smtClean="0"/>
          </a:p>
          <a:p>
            <a:r>
              <a:rPr lang="ja-JP" altLang="en-US" smtClean="0"/>
              <a:t>次回の</a:t>
            </a:r>
            <a:r>
              <a:rPr lang="en-US" altLang="ja-JP" smtClean="0"/>
              <a:t>team</a:t>
            </a:r>
            <a:r>
              <a:rPr lang="ja-JP" altLang="en-US" smtClean="0"/>
              <a:t>活かすことです。</a:t>
            </a:r>
            <a:r>
              <a:rPr lang="ja-JP" altLang="en-US" smtClean="0">
                <a:solidFill>
                  <a:srgbClr val="FF0000"/>
                </a:solidFill>
              </a:rPr>
              <a:t>一人で作った方が早いと思う人は</a:t>
            </a:r>
            <a:r>
              <a:rPr lang="en-US" altLang="ja-JP" smtClean="0">
                <a:solidFill>
                  <a:srgbClr val="FF0000"/>
                </a:solidFill>
              </a:rPr>
              <a:t>software</a:t>
            </a:r>
            <a:r>
              <a:rPr lang="ja-JP" altLang="en-US">
                <a:solidFill>
                  <a:srgbClr val="FF0000"/>
                </a:solidFill>
              </a:rPr>
              <a:t>危機</a:t>
            </a:r>
            <a:r>
              <a:rPr lang="ja-JP" altLang="en-US" smtClean="0">
                <a:solidFill>
                  <a:srgbClr val="FF0000"/>
                </a:solidFill>
              </a:rPr>
              <a:t>を招くだけです。歴史を知ってください。</a:t>
            </a:r>
            <a:endParaRPr lang="en-US" altLang="ja-JP" smtClean="0">
              <a:solidFill>
                <a:srgbClr val="FF0000"/>
              </a:solidFill>
            </a:endParaRPr>
          </a:p>
        </p:txBody>
      </p:sp>
    </p:spTree>
    <p:extLst>
      <p:ext uri="{BB962C8B-B14F-4D97-AF65-F5344CB8AC3E}">
        <p14:creationId xmlns:p14="http://schemas.microsoft.com/office/powerpoint/2010/main" val="18172267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13171</TotalTime>
  <Words>1334</Words>
  <Application>Microsoft Office PowerPoint</Application>
  <PresentationFormat>ワイド画面</PresentationFormat>
  <Paragraphs>237</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Ｇａｍｅ開発指南書１６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742</cp:revision>
  <dcterms:created xsi:type="dcterms:W3CDTF">2016-04-21T00:45:06Z</dcterms:created>
  <dcterms:modified xsi:type="dcterms:W3CDTF">2016-09-26T08:38:20Z</dcterms:modified>
</cp:coreProperties>
</file>