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7" autoAdjust="0"/>
    <p:restoredTop sz="96182" autoAdjust="0"/>
  </p:normalViewPr>
  <p:slideViewPr>
    <p:cSldViewPr snapToGrid="0">
      <p:cViewPr varScale="1">
        <p:scale>
          <a:sx n="76" d="100"/>
          <a:sy n="76" d="100"/>
        </p:scale>
        <p:origin x="108"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48829-EC38-4DA6-A169-35DA3ADBB96F}" type="datetimeFigureOut">
              <a:rPr kumimoji="1" lang="ja-JP" altLang="en-US" smtClean="0"/>
              <a:t>2016/9/23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2A808-C7B4-4B91-AC83-47355B8E4F5B}" type="slidenum">
              <a:rPr kumimoji="1" lang="ja-JP" altLang="en-US" smtClean="0"/>
              <a:t>‹#›</a:t>
            </a:fld>
            <a:endParaRPr kumimoji="1" lang="ja-JP" altLang="en-US"/>
          </a:p>
        </p:txBody>
      </p:sp>
    </p:spTree>
    <p:extLst>
      <p:ext uri="{BB962C8B-B14F-4D97-AF65-F5344CB8AC3E}">
        <p14:creationId xmlns:p14="http://schemas.microsoft.com/office/powerpoint/2010/main" val="2251270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７</a:t>
            </a:r>
            <a:endParaRPr kumimoji="1" lang="ja-JP" altLang="en-US" dirty="0"/>
          </a:p>
        </p:txBody>
      </p:sp>
      <p:sp>
        <p:nvSpPr>
          <p:cNvPr id="3" name="サブタイトル 2"/>
          <p:cNvSpPr>
            <a:spLocks noGrp="1"/>
          </p:cNvSpPr>
          <p:nvPr>
            <p:ph type="subTitle" idx="1"/>
          </p:nvPr>
        </p:nvSpPr>
        <p:spPr>
          <a:xfrm>
            <a:off x="1524000" y="3602038"/>
            <a:ext cx="9144000" cy="2125662"/>
          </a:xfrm>
        </p:spPr>
        <p:txBody>
          <a:bodyPr>
            <a:normAutofit/>
          </a:bodyPr>
          <a:lstStyle/>
          <a:p>
            <a:r>
              <a:rPr lang="en-US" altLang="ja-JP"/>
              <a:t>T</a:t>
            </a:r>
            <a:r>
              <a:rPr kumimoji="1" lang="en-US" altLang="ja-JP" smtClean="0"/>
              <a:t>eam</a:t>
            </a:r>
            <a:r>
              <a:rPr kumimoji="1" lang="ja-JP" altLang="en-US" smtClean="0"/>
              <a:t>開発</a:t>
            </a:r>
            <a:endParaRPr lang="en-US" altLang="ja-JP" smtClean="0"/>
          </a:p>
          <a:p>
            <a:r>
              <a:rPr lang="en-US" altLang="ja-JP" smtClean="0"/>
              <a:t>Trello</a:t>
            </a:r>
            <a:r>
              <a:rPr lang="ja-JP" altLang="en-US" smtClean="0"/>
              <a:t>（トレノ）の使い方</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8896350" y="902376"/>
            <a:ext cx="3295650" cy="2476500"/>
          </a:xfrm>
          <a:prstGeom prst="rect">
            <a:avLst/>
          </a:prstGeom>
        </p:spPr>
      </p:pic>
      <p:sp>
        <p:nvSpPr>
          <p:cNvPr id="5" name="正方形/長方形 4"/>
          <p:cNvSpPr/>
          <p:nvPr/>
        </p:nvSpPr>
        <p:spPr>
          <a:xfrm>
            <a:off x="101600" y="109141"/>
            <a:ext cx="11709400" cy="3693319"/>
          </a:xfrm>
          <a:prstGeom prst="rect">
            <a:avLst/>
          </a:prstGeom>
        </p:spPr>
        <p:txBody>
          <a:bodyPr wrap="square">
            <a:spAutoFit/>
          </a:bodyPr>
          <a:lstStyle/>
          <a:p>
            <a:r>
              <a:rPr lang="ja-JP" altLang="en-US" b="1" smtClean="0"/>
              <a:t>・</a:t>
            </a:r>
            <a:r>
              <a:rPr lang="en-US" altLang="ja-JP" b="1" smtClean="0"/>
              <a:t>TaskBoard</a:t>
            </a:r>
            <a:endParaRPr lang="ja-JP" altLang="en-US"/>
          </a:p>
          <a:p>
            <a:r>
              <a:rPr lang="en-US" altLang="ja-JP" smtClean="0"/>
              <a:t>TaskBoard</a:t>
            </a:r>
            <a:r>
              <a:rPr lang="ja-JP" altLang="en-US" smtClean="0"/>
              <a:t>は、</a:t>
            </a:r>
            <a:r>
              <a:rPr lang="en-US" altLang="ja-JP" smtClean="0"/>
              <a:t>BackLog</a:t>
            </a:r>
            <a:r>
              <a:rPr lang="ja-JP" altLang="en-US" smtClean="0"/>
              <a:t>を</a:t>
            </a:r>
            <a:r>
              <a:rPr lang="ja-JP" altLang="en-US"/>
              <a:t>壁とふせんで表現したものです。視覚的に状況を把握できるため、短時間で最新状況を共有するのに役立ちます</a:t>
            </a:r>
            <a:r>
              <a:rPr lang="ja-JP" altLang="en-US" smtClean="0"/>
              <a:t>。</a:t>
            </a:r>
            <a:endParaRPr lang="en-US" altLang="ja-JP" smtClean="0"/>
          </a:p>
          <a:p>
            <a:endParaRPr lang="ja-JP" altLang="en-US"/>
          </a:p>
          <a:p>
            <a:pPr>
              <a:buFont typeface="Arial" panose="020B0604020202020204" pitchFamily="34" charset="0"/>
              <a:buChar char="•"/>
            </a:pPr>
            <a:r>
              <a:rPr lang="en-US" altLang="ja-JP"/>
              <a:t>ToDo</a:t>
            </a:r>
            <a:r>
              <a:rPr lang="ja-JP" altLang="en-US"/>
              <a:t>（これからやること） </a:t>
            </a:r>
          </a:p>
          <a:p>
            <a:pPr>
              <a:buFont typeface="Arial" panose="020B0604020202020204" pitchFamily="34" charset="0"/>
              <a:buChar char="•"/>
            </a:pPr>
            <a:r>
              <a:rPr lang="en-US" altLang="ja-JP"/>
              <a:t>InProgress</a:t>
            </a:r>
            <a:r>
              <a:rPr lang="ja-JP" altLang="en-US"/>
              <a:t>（着手していること） </a:t>
            </a:r>
          </a:p>
          <a:p>
            <a:pPr>
              <a:buFont typeface="Arial" panose="020B0604020202020204" pitchFamily="34" charset="0"/>
              <a:buChar char="•"/>
            </a:pPr>
            <a:r>
              <a:rPr lang="en-US" altLang="ja-JP"/>
              <a:t>Done</a:t>
            </a:r>
            <a:r>
              <a:rPr lang="ja-JP" altLang="en-US"/>
              <a:t>（完了したこと）</a:t>
            </a:r>
          </a:p>
          <a:p>
            <a:endParaRPr lang="en-US" altLang="ja-JP" smtClean="0"/>
          </a:p>
          <a:p>
            <a:r>
              <a:rPr lang="ja-JP" altLang="en-US"/>
              <a:t>　という領域の中で</a:t>
            </a:r>
            <a:r>
              <a:rPr lang="ja-JP" altLang="en-US" smtClean="0"/>
              <a:t>、</a:t>
            </a:r>
            <a:r>
              <a:rPr lang="en-US" altLang="ja-JP" smtClean="0"/>
              <a:t>Tas</a:t>
            </a:r>
            <a:r>
              <a:rPr lang="en-US" altLang="ja-JP"/>
              <a:t>k</a:t>
            </a:r>
            <a:r>
              <a:rPr lang="ja-JP" altLang="en-US" smtClean="0"/>
              <a:t>を</a:t>
            </a:r>
            <a:r>
              <a:rPr lang="ja-JP" altLang="en-US"/>
              <a:t>表すふせんを動かしていきます。</a:t>
            </a:r>
          </a:p>
          <a:p>
            <a:endParaRPr lang="en-US" altLang="ja-JP" b="1" smtClean="0"/>
          </a:p>
          <a:p>
            <a:r>
              <a:rPr lang="ja-JP" altLang="en-US" b="1"/>
              <a:t>・</a:t>
            </a:r>
            <a:r>
              <a:rPr lang="ja-JP" altLang="en-US" b="1" smtClean="0"/>
              <a:t>使い方</a:t>
            </a:r>
            <a:endParaRPr lang="ja-JP" altLang="en-US"/>
          </a:p>
          <a:p>
            <a:pPr>
              <a:buFont typeface="+mj-lt"/>
              <a:buAutoNum type="arabicPeriod"/>
            </a:pPr>
            <a:r>
              <a:rPr lang="en-US" altLang="ja-JP"/>
              <a:t>Sprint</a:t>
            </a:r>
            <a:r>
              <a:rPr lang="ja-JP" altLang="en-US"/>
              <a:t>・</a:t>
            </a:r>
            <a:r>
              <a:rPr lang="en-US" altLang="ja-JP"/>
              <a:t>BackLog</a:t>
            </a:r>
            <a:r>
              <a:rPr lang="ja-JP" altLang="en-US" smtClean="0"/>
              <a:t>の全</a:t>
            </a:r>
            <a:r>
              <a:rPr lang="en-US" altLang="ja-JP" smtClean="0"/>
              <a:t>Task</a:t>
            </a:r>
            <a:r>
              <a:rPr lang="ja-JP" altLang="en-US" smtClean="0"/>
              <a:t>を</a:t>
            </a:r>
            <a:r>
              <a:rPr lang="ja-JP" altLang="en-US"/>
              <a:t>ふせんに書いて「</a:t>
            </a:r>
            <a:r>
              <a:rPr lang="en-US" altLang="ja-JP"/>
              <a:t>ToDo</a:t>
            </a:r>
            <a:r>
              <a:rPr lang="ja-JP" altLang="en-US"/>
              <a:t>」にはる</a:t>
            </a:r>
          </a:p>
          <a:p>
            <a:pPr>
              <a:buFont typeface="+mj-lt"/>
              <a:buAutoNum type="arabicPeriod"/>
            </a:pPr>
            <a:r>
              <a:rPr lang="en-US" altLang="ja-JP"/>
              <a:t>DailyScrum</a:t>
            </a:r>
            <a:r>
              <a:rPr lang="ja-JP" altLang="en-US" smtClean="0"/>
              <a:t>で</a:t>
            </a:r>
            <a:r>
              <a:rPr lang="ja-JP" altLang="en-US"/>
              <a:t>は「</a:t>
            </a:r>
            <a:r>
              <a:rPr lang="en-US" altLang="ja-JP"/>
              <a:t>1.</a:t>
            </a:r>
            <a:r>
              <a:rPr lang="ja-JP" altLang="en-US"/>
              <a:t>昨日やったこと」は「</a:t>
            </a:r>
            <a:r>
              <a:rPr lang="en-US" altLang="ja-JP"/>
              <a:t>Done</a:t>
            </a:r>
            <a:r>
              <a:rPr lang="ja-JP" altLang="en-US"/>
              <a:t>」に動かし、「</a:t>
            </a:r>
            <a:r>
              <a:rPr lang="en-US" altLang="ja-JP"/>
              <a:t>2.</a:t>
            </a:r>
            <a:r>
              <a:rPr lang="ja-JP" altLang="en-US"/>
              <a:t>今日やること」は「</a:t>
            </a:r>
            <a:r>
              <a:rPr lang="en-US" altLang="ja-JP"/>
              <a:t>InProgress</a:t>
            </a:r>
            <a:r>
              <a:rPr lang="ja-JP" altLang="en-US"/>
              <a:t>」に</a:t>
            </a:r>
            <a:r>
              <a:rPr lang="ja-JP" altLang="en-US" smtClean="0"/>
              <a:t>動かす</a:t>
            </a:r>
            <a:endParaRPr lang="en-US" altLang="ja-JP" smtClean="0"/>
          </a:p>
        </p:txBody>
      </p:sp>
      <p:sp>
        <p:nvSpPr>
          <p:cNvPr id="6" name="テキスト ボックス 5"/>
          <p:cNvSpPr txBox="1"/>
          <p:nvPr/>
        </p:nvSpPr>
        <p:spPr>
          <a:xfrm>
            <a:off x="101600" y="4305300"/>
            <a:ext cx="11398954" cy="646331"/>
          </a:xfrm>
          <a:prstGeom prst="rect">
            <a:avLst/>
          </a:prstGeom>
          <a:noFill/>
        </p:spPr>
        <p:txBody>
          <a:bodyPr wrap="none" rtlCol="0">
            <a:spAutoFit/>
          </a:bodyPr>
          <a:lstStyle/>
          <a:p>
            <a:r>
              <a:rPr kumimoji="1" lang="ja-JP" altLang="en-US" smtClean="0"/>
              <a:t>・</a:t>
            </a:r>
            <a:r>
              <a:rPr lang="en-US" altLang="ja-JP" smtClean="0"/>
              <a:t>T</a:t>
            </a:r>
            <a:r>
              <a:rPr kumimoji="1" lang="en-US" altLang="ja-JP" smtClean="0"/>
              <a:t>askBoard</a:t>
            </a:r>
            <a:r>
              <a:rPr kumimoji="1" lang="ja-JP" altLang="en-US" smtClean="0"/>
              <a:t>を壁に付箋を貼って動かすモノわかりやすくて見やすいのですが、この辺は</a:t>
            </a:r>
            <a:r>
              <a:rPr lang="en-US" altLang="ja-JP" smtClean="0"/>
              <a:t>Cloud</a:t>
            </a:r>
            <a:r>
              <a:rPr lang="ja-JP" altLang="en-US" smtClean="0"/>
              <a:t>で対応すると楽ですので</a:t>
            </a:r>
            <a:endParaRPr lang="en-US" altLang="ja-JP" smtClean="0"/>
          </a:p>
          <a:p>
            <a:r>
              <a:rPr lang="en-US" altLang="ja-JP"/>
              <a:t>Trello</a:t>
            </a:r>
            <a:r>
              <a:rPr lang="ja-JP" altLang="en-US"/>
              <a:t>（トレノ</a:t>
            </a:r>
            <a:r>
              <a:rPr lang="ja-JP" altLang="en-US" smtClean="0"/>
              <a:t>）を紹介します。</a:t>
            </a:r>
            <a:endParaRPr kumimoji="1" lang="ja-JP" altLang="en-US"/>
          </a:p>
        </p:txBody>
      </p:sp>
    </p:spTree>
    <p:extLst>
      <p:ext uri="{BB962C8B-B14F-4D97-AF65-F5344CB8AC3E}">
        <p14:creationId xmlns:p14="http://schemas.microsoft.com/office/powerpoint/2010/main" val="236068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76225" y="639763"/>
            <a:ext cx="6543675" cy="4020424"/>
          </a:xfrm>
          <a:prstGeom prst="rect">
            <a:avLst/>
          </a:prstGeom>
          <a:ln>
            <a:solidFill>
              <a:schemeClr val="tx1"/>
            </a:solidFill>
          </a:ln>
        </p:spPr>
      </p:pic>
      <p:sp>
        <p:nvSpPr>
          <p:cNvPr id="5" name="テキスト ボックス 4"/>
          <p:cNvSpPr txBox="1"/>
          <p:nvPr/>
        </p:nvSpPr>
        <p:spPr>
          <a:xfrm>
            <a:off x="0" y="88900"/>
            <a:ext cx="6310638" cy="369332"/>
          </a:xfrm>
          <a:prstGeom prst="rect">
            <a:avLst/>
          </a:prstGeom>
          <a:noFill/>
        </p:spPr>
        <p:txBody>
          <a:bodyPr wrap="none" rtlCol="0">
            <a:spAutoFit/>
          </a:bodyPr>
          <a:lstStyle/>
          <a:p>
            <a:r>
              <a:rPr kumimoji="1" lang="ja-JP" altLang="en-US" smtClean="0"/>
              <a:t>・</a:t>
            </a:r>
            <a:r>
              <a:rPr lang="en-US" altLang="ja-JP" smtClean="0"/>
              <a:t>S</a:t>
            </a:r>
            <a:r>
              <a:rPr kumimoji="1" lang="en-US" altLang="ja-JP" smtClean="0"/>
              <a:t>chedule</a:t>
            </a:r>
            <a:r>
              <a:rPr kumimoji="1" lang="ja-JP" altLang="en-US" smtClean="0"/>
              <a:t>を</a:t>
            </a:r>
            <a:r>
              <a:rPr kumimoji="1" lang="en-US" altLang="ja-JP" smtClean="0"/>
              <a:t>task</a:t>
            </a:r>
            <a:r>
              <a:rPr lang="ja-JP" altLang="en-US" smtClean="0"/>
              <a:t>で管理、視覚的に整理できるので便利な</a:t>
            </a:r>
            <a:r>
              <a:rPr lang="en-US" altLang="ja-JP"/>
              <a:t>S</a:t>
            </a:r>
            <a:r>
              <a:rPr lang="en-US" altLang="ja-JP" smtClean="0"/>
              <a:t>ervice</a:t>
            </a:r>
            <a:endParaRPr kumimoji="1" lang="ja-JP" altLang="en-US"/>
          </a:p>
        </p:txBody>
      </p:sp>
      <p:sp>
        <p:nvSpPr>
          <p:cNvPr id="6" name="テキスト ボックス 5"/>
          <p:cNvSpPr txBox="1"/>
          <p:nvPr/>
        </p:nvSpPr>
        <p:spPr>
          <a:xfrm>
            <a:off x="276225" y="4940300"/>
            <a:ext cx="11596060" cy="369332"/>
          </a:xfrm>
          <a:prstGeom prst="rect">
            <a:avLst/>
          </a:prstGeom>
          <a:noFill/>
        </p:spPr>
        <p:txBody>
          <a:bodyPr wrap="none" rtlCol="0">
            <a:spAutoFit/>
          </a:bodyPr>
          <a:lstStyle/>
          <a:p>
            <a:r>
              <a:rPr lang="ja-JP" altLang="en-US"/>
              <a:t>企業でも使用してる</a:t>
            </a:r>
            <a:r>
              <a:rPr lang="en-US" altLang="ja-JP"/>
              <a:t>webService</a:t>
            </a:r>
            <a:r>
              <a:rPr lang="ja-JP" altLang="en-US"/>
              <a:t>です</a:t>
            </a:r>
            <a:r>
              <a:rPr lang="ja-JP" altLang="en-US" smtClean="0"/>
              <a:t>。</a:t>
            </a:r>
            <a:r>
              <a:rPr kumimoji="1" lang="ja-JP" altLang="en-US" smtClean="0"/>
              <a:t>学校で</a:t>
            </a:r>
            <a:r>
              <a:rPr kumimoji="1" lang="en-US" altLang="ja-JP" smtClean="0"/>
              <a:t>office365</a:t>
            </a:r>
            <a:r>
              <a:rPr kumimoji="1" lang="ja-JP" altLang="en-US" smtClean="0"/>
              <a:t>の</a:t>
            </a:r>
            <a:r>
              <a:rPr lang="en-US" altLang="ja-JP" smtClean="0"/>
              <a:t>M</a:t>
            </a:r>
            <a:r>
              <a:rPr kumimoji="1" lang="en-US" altLang="ja-JP" smtClean="0"/>
              <a:t>ailAddress</a:t>
            </a:r>
            <a:r>
              <a:rPr kumimoji="1" lang="ja-JP" altLang="en-US" smtClean="0"/>
              <a:t>を貰っているのでそれを使って新規登録しましょう。</a:t>
            </a:r>
            <a:endParaRPr kumimoji="1" lang="ja-JP" altLang="en-US"/>
          </a:p>
        </p:txBody>
      </p:sp>
    </p:spTree>
    <p:extLst>
      <p:ext uri="{BB962C8B-B14F-4D97-AF65-F5344CB8AC3E}">
        <p14:creationId xmlns:p14="http://schemas.microsoft.com/office/powerpoint/2010/main" val="6338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9237" y="762000"/>
            <a:ext cx="6951663" cy="2461933"/>
          </a:xfrm>
          <a:prstGeom prst="rect">
            <a:avLst/>
          </a:prstGeom>
          <a:ln>
            <a:solidFill>
              <a:schemeClr val="tx1"/>
            </a:solidFill>
          </a:ln>
        </p:spPr>
      </p:pic>
      <p:sp>
        <p:nvSpPr>
          <p:cNvPr id="5" name="テキスト ボックス 4"/>
          <p:cNvSpPr txBox="1"/>
          <p:nvPr/>
        </p:nvSpPr>
        <p:spPr>
          <a:xfrm>
            <a:off x="0" y="0"/>
            <a:ext cx="7978466" cy="646331"/>
          </a:xfrm>
          <a:prstGeom prst="rect">
            <a:avLst/>
          </a:prstGeom>
          <a:noFill/>
        </p:spPr>
        <p:txBody>
          <a:bodyPr wrap="none" rtlCol="0">
            <a:spAutoFit/>
          </a:bodyPr>
          <a:lstStyle/>
          <a:p>
            <a:r>
              <a:rPr kumimoji="1" lang="ja-JP" altLang="en-US" smtClean="0"/>
              <a:t>・登録するとこんな画面が出てきます。</a:t>
            </a:r>
            <a:endParaRPr kumimoji="1" lang="en-US" altLang="ja-JP" smtClean="0"/>
          </a:p>
          <a:p>
            <a:r>
              <a:rPr kumimoji="1" lang="ja-JP" altLang="en-US" smtClean="0"/>
              <a:t>　画面は自分が使用してるのでなんか色々と出ていますが気にしないでください。</a:t>
            </a:r>
            <a:endParaRPr kumimoji="1" lang="ja-JP" altLang="en-US"/>
          </a:p>
        </p:txBody>
      </p:sp>
      <p:sp>
        <p:nvSpPr>
          <p:cNvPr id="6" name="テキスト ボックス 5"/>
          <p:cNvSpPr txBox="1"/>
          <p:nvPr/>
        </p:nvSpPr>
        <p:spPr>
          <a:xfrm>
            <a:off x="263309" y="3272596"/>
            <a:ext cx="5361917" cy="369332"/>
          </a:xfrm>
          <a:prstGeom prst="rect">
            <a:avLst/>
          </a:prstGeom>
          <a:noFill/>
        </p:spPr>
        <p:txBody>
          <a:bodyPr wrap="none" rtlCol="0">
            <a:spAutoFit/>
          </a:bodyPr>
          <a:lstStyle/>
          <a:p>
            <a:r>
              <a:rPr kumimoji="1" lang="ja-JP" altLang="en-US" smtClean="0"/>
              <a:t>ここは</a:t>
            </a:r>
            <a:r>
              <a:rPr lang="en-US" altLang="ja-JP" smtClean="0"/>
              <a:t>B</a:t>
            </a:r>
            <a:r>
              <a:rPr kumimoji="1" lang="en-US" altLang="ja-JP" smtClean="0"/>
              <a:t>oard</a:t>
            </a:r>
            <a:r>
              <a:rPr kumimoji="1" lang="ja-JP" altLang="en-US" smtClean="0"/>
              <a:t>画面です。</a:t>
            </a:r>
            <a:r>
              <a:rPr lang="en-US" altLang="ja-JP" smtClean="0"/>
              <a:t>P</a:t>
            </a:r>
            <a:r>
              <a:rPr kumimoji="1" lang="en-US" altLang="ja-JP" smtClean="0"/>
              <a:t>roject</a:t>
            </a:r>
            <a:r>
              <a:rPr kumimoji="1" lang="ja-JP" altLang="en-US" smtClean="0"/>
              <a:t>単位で表示しています。</a:t>
            </a:r>
            <a:endParaRPr kumimoji="1" lang="ja-JP" altLang="en-US"/>
          </a:p>
        </p:txBody>
      </p:sp>
      <p:pic>
        <p:nvPicPr>
          <p:cNvPr id="7" name="図 6"/>
          <p:cNvPicPr>
            <a:picLocks noChangeAspect="1"/>
          </p:cNvPicPr>
          <p:nvPr/>
        </p:nvPicPr>
        <p:blipFill>
          <a:blip r:embed="rId2"/>
          <a:stretch>
            <a:fillRect/>
          </a:stretch>
        </p:blipFill>
        <p:spPr>
          <a:xfrm>
            <a:off x="249237" y="3846995"/>
            <a:ext cx="6951663" cy="2461933"/>
          </a:xfrm>
          <a:prstGeom prst="rect">
            <a:avLst/>
          </a:prstGeom>
          <a:ln>
            <a:solidFill>
              <a:schemeClr val="tx1"/>
            </a:solidFill>
          </a:ln>
        </p:spPr>
      </p:pic>
      <p:cxnSp>
        <p:nvCxnSpPr>
          <p:cNvPr id="9" name="直線矢印コネクタ 8"/>
          <p:cNvCxnSpPr/>
          <p:nvPr/>
        </p:nvCxnSpPr>
        <p:spPr>
          <a:xfrm flipH="1">
            <a:off x="6696292" y="4165600"/>
            <a:ext cx="957336" cy="13501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525738" y="2577602"/>
            <a:ext cx="4298036" cy="646331"/>
          </a:xfrm>
          <a:prstGeom prst="rect">
            <a:avLst/>
          </a:prstGeom>
          <a:noFill/>
        </p:spPr>
        <p:txBody>
          <a:bodyPr wrap="none" rtlCol="0">
            <a:spAutoFit/>
          </a:bodyPr>
          <a:lstStyle/>
          <a:p>
            <a:r>
              <a:rPr kumimoji="1" lang="ja-JP" altLang="en-US" smtClean="0"/>
              <a:t>「新しいボードを作成」を押して新しい</a:t>
            </a:r>
            <a:r>
              <a:rPr lang="en-US" altLang="ja-JP" smtClean="0"/>
              <a:t>B</a:t>
            </a:r>
            <a:r>
              <a:rPr kumimoji="1" lang="en-US" altLang="ja-JP" smtClean="0"/>
              <a:t>oard</a:t>
            </a:r>
          </a:p>
          <a:p>
            <a:r>
              <a:rPr lang="ja-JP" altLang="en-US" smtClean="0"/>
              <a:t>作ります</a:t>
            </a:r>
            <a:r>
              <a:rPr lang="ja-JP" altLang="en-US"/>
              <a:t>。</a:t>
            </a:r>
            <a:endParaRPr kumimoji="1" lang="ja-JP" altLang="en-US"/>
          </a:p>
        </p:txBody>
      </p:sp>
      <p:pic>
        <p:nvPicPr>
          <p:cNvPr id="12" name="図 11"/>
          <p:cNvPicPr>
            <a:picLocks noChangeAspect="1"/>
          </p:cNvPicPr>
          <p:nvPr/>
        </p:nvPicPr>
        <p:blipFill>
          <a:blip r:embed="rId3"/>
          <a:stretch>
            <a:fillRect/>
          </a:stretch>
        </p:blipFill>
        <p:spPr>
          <a:xfrm>
            <a:off x="8226956" y="3292852"/>
            <a:ext cx="2895600" cy="3095625"/>
          </a:xfrm>
          <a:prstGeom prst="rect">
            <a:avLst/>
          </a:prstGeom>
          <a:ln>
            <a:solidFill>
              <a:schemeClr val="tx1"/>
            </a:solidFill>
          </a:ln>
        </p:spPr>
      </p:pic>
      <p:sp>
        <p:nvSpPr>
          <p:cNvPr id="17" name="テキスト ボックス 16"/>
          <p:cNvSpPr txBox="1"/>
          <p:nvPr/>
        </p:nvSpPr>
        <p:spPr>
          <a:xfrm>
            <a:off x="5333480" y="6442867"/>
            <a:ext cx="6853158" cy="369332"/>
          </a:xfrm>
          <a:prstGeom prst="rect">
            <a:avLst/>
          </a:prstGeom>
          <a:noFill/>
        </p:spPr>
        <p:txBody>
          <a:bodyPr wrap="none" rtlCol="0">
            <a:spAutoFit/>
          </a:bodyPr>
          <a:lstStyle/>
          <a:p>
            <a:r>
              <a:rPr lang="ja-JP" altLang="en-US" smtClean="0"/>
              <a:t>作る</a:t>
            </a:r>
            <a:r>
              <a:rPr lang="en-US" altLang="ja-JP" smtClean="0"/>
              <a:t>Game</a:t>
            </a:r>
            <a:r>
              <a:rPr lang="ja-JP" altLang="en-US" smtClean="0"/>
              <a:t>の</a:t>
            </a:r>
            <a:r>
              <a:rPr lang="en-US" altLang="ja-JP" smtClean="0"/>
              <a:t>title</a:t>
            </a:r>
            <a:r>
              <a:rPr lang="ja-JP" altLang="en-US" smtClean="0"/>
              <a:t>を書きますが、今回は</a:t>
            </a:r>
            <a:r>
              <a:rPr lang="en-US" altLang="ja-JP" smtClean="0"/>
              <a:t>sample</a:t>
            </a:r>
            <a:r>
              <a:rPr lang="ja-JP" altLang="en-US" smtClean="0"/>
              <a:t>なので</a:t>
            </a:r>
            <a:r>
              <a:rPr lang="en-US" altLang="ja-JP" smtClean="0"/>
              <a:t>scrum</a:t>
            </a:r>
            <a:r>
              <a:rPr lang="ja-JP" altLang="en-US" smtClean="0"/>
              <a:t>を打ちます</a:t>
            </a:r>
            <a:endParaRPr kumimoji="1" lang="ja-JP" altLang="en-US"/>
          </a:p>
        </p:txBody>
      </p:sp>
    </p:spTree>
    <p:extLst>
      <p:ext uri="{BB962C8B-B14F-4D97-AF65-F5344CB8AC3E}">
        <p14:creationId xmlns:p14="http://schemas.microsoft.com/office/powerpoint/2010/main" val="260765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42887" y="1198563"/>
            <a:ext cx="6056313" cy="2438752"/>
          </a:xfrm>
          <a:prstGeom prst="rect">
            <a:avLst/>
          </a:prstGeom>
          <a:ln>
            <a:solidFill>
              <a:schemeClr val="tx1"/>
            </a:solidFill>
          </a:ln>
        </p:spPr>
      </p:pic>
      <p:sp>
        <p:nvSpPr>
          <p:cNvPr id="4" name="テキスト ボックス 3"/>
          <p:cNvSpPr txBox="1"/>
          <p:nvPr/>
        </p:nvSpPr>
        <p:spPr>
          <a:xfrm>
            <a:off x="153987" y="165100"/>
            <a:ext cx="3615157" cy="369332"/>
          </a:xfrm>
          <a:prstGeom prst="rect">
            <a:avLst/>
          </a:prstGeom>
          <a:noFill/>
        </p:spPr>
        <p:txBody>
          <a:bodyPr wrap="none" rtlCol="0">
            <a:spAutoFit/>
          </a:bodyPr>
          <a:lstStyle/>
          <a:p>
            <a:r>
              <a:rPr kumimoji="1" lang="ja-JP" altLang="en-US" smtClean="0"/>
              <a:t>・新規作成した</a:t>
            </a:r>
            <a:r>
              <a:rPr lang="en-US" altLang="ja-JP" smtClean="0"/>
              <a:t>B</a:t>
            </a:r>
            <a:r>
              <a:rPr kumimoji="1" lang="en-US" altLang="ja-JP" smtClean="0"/>
              <a:t>oard</a:t>
            </a:r>
            <a:r>
              <a:rPr kumimoji="1" lang="ja-JP" altLang="en-US" smtClean="0"/>
              <a:t>が出てきます。</a:t>
            </a:r>
            <a:endParaRPr kumimoji="1" lang="ja-JP" altLang="en-US"/>
          </a:p>
        </p:txBody>
      </p:sp>
      <p:cxnSp>
        <p:nvCxnSpPr>
          <p:cNvPr id="5" name="直線矢印コネクタ 4"/>
          <p:cNvCxnSpPr/>
          <p:nvPr/>
        </p:nvCxnSpPr>
        <p:spPr>
          <a:xfrm flipH="1">
            <a:off x="3572092" y="719098"/>
            <a:ext cx="2755802" cy="580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299200" y="349766"/>
            <a:ext cx="2128981" cy="369332"/>
          </a:xfrm>
          <a:prstGeom prst="rect">
            <a:avLst/>
          </a:prstGeom>
          <a:noFill/>
        </p:spPr>
        <p:txBody>
          <a:bodyPr wrap="none" rtlCol="0">
            <a:spAutoFit/>
          </a:bodyPr>
          <a:lstStyle/>
          <a:p>
            <a:r>
              <a:rPr kumimoji="1" lang="en-US" altLang="ja-JP" smtClean="0"/>
              <a:t>TOP</a:t>
            </a:r>
            <a:r>
              <a:rPr kumimoji="1" lang="ja-JP" altLang="en-US" smtClean="0"/>
              <a:t>画面に戻れます</a:t>
            </a:r>
            <a:endParaRPr kumimoji="1" lang="ja-JP" altLang="en-US"/>
          </a:p>
        </p:txBody>
      </p:sp>
      <p:cxnSp>
        <p:nvCxnSpPr>
          <p:cNvPr id="8" name="直線矢印コネクタ 7"/>
          <p:cNvCxnSpPr/>
          <p:nvPr/>
        </p:nvCxnSpPr>
        <p:spPr>
          <a:xfrm flipH="1">
            <a:off x="5504836" y="1378427"/>
            <a:ext cx="1126908" cy="5373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327894" y="1009095"/>
            <a:ext cx="5864106" cy="369332"/>
          </a:xfrm>
          <a:prstGeom prst="rect">
            <a:avLst/>
          </a:prstGeom>
          <a:noFill/>
        </p:spPr>
        <p:txBody>
          <a:bodyPr wrap="none" rtlCol="0">
            <a:spAutoFit/>
          </a:bodyPr>
          <a:lstStyle/>
          <a:p>
            <a:r>
              <a:rPr kumimoji="1" lang="ja-JP" altLang="en-US" smtClean="0"/>
              <a:t>この画面の共由する</a:t>
            </a:r>
            <a:r>
              <a:rPr kumimoji="1" lang="en-US" altLang="ja-JP" smtClean="0"/>
              <a:t>member</a:t>
            </a:r>
            <a:r>
              <a:rPr kumimoji="1" lang="ja-JP" altLang="en-US" smtClean="0"/>
              <a:t>を探して追加することができる</a:t>
            </a:r>
            <a:endParaRPr kumimoji="1" lang="ja-JP" altLang="en-US"/>
          </a:p>
        </p:txBody>
      </p:sp>
      <p:cxnSp>
        <p:nvCxnSpPr>
          <p:cNvPr id="10" name="直線矢印コネクタ 9"/>
          <p:cNvCxnSpPr/>
          <p:nvPr/>
        </p:nvCxnSpPr>
        <p:spPr>
          <a:xfrm flipH="1">
            <a:off x="5504836" y="2579888"/>
            <a:ext cx="1126908" cy="5373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299200" y="2167654"/>
            <a:ext cx="5448992" cy="369332"/>
          </a:xfrm>
          <a:prstGeom prst="rect">
            <a:avLst/>
          </a:prstGeom>
          <a:noFill/>
        </p:spPr>
        <p:txBody>
          <a:bodyPr wrap="none" rtlCol="0">
            <a:spAutoFit/>
          </a:bodyPr>
          <a:lstStyle/>
          <a:p>
            <a:r>
              <a:rPr kumimoji="1" lang="en-US" altLang="ja-JP" smtClean="0"/>
              <a:t>Board</a:t>
            </a:r>
            <a:r>
              <a:rPr kumimoji="1" lang="ja-JP" altLang="en-US" smtClean="0"/>
              <a:t>に関しての</a:t>
            </a:r>
            <a:r>
              <a:rPr kumimoji="1" lang="en-US" altLang="ja-JP" smtClean="0"/>
              <a:t>Action</a:t>
            </a:r>
            <a:r>
              <a:rPr kumimoji="1" lang="ja-JP" altLang="en-US" smtClean="0"/>
              <a:t>が誰が何をしたかが表示される</a:t>
            </a:r>
            <a:endParaRPr kumimoji="1" lang="ja-JP" altLang="en-US"/>
          </a:p>
        </p:txBody>
      </p:sp>
      <p:cxnSp>
        <p:nvCxnSpPr>
          <p:cNvPr id="13" name="直線矢印コネクタ 12"/>
          <p:cNvCxnSpPr/>
          <p:nvPr/>
        </p:nvCxnSpPr>
        <p:spPr>
          <a:xfrm flipH="1">
            <a:off x="689192" y="914400"/>
            <a:ext cx="453808" cy="33077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65604" y="615911"/>
            <a:ext cx="4368568" cy="369332"/>
          </a:xfrm>
          <a:prstGeom prst="rect">
            <a:avLst/>
          </a:prstGeom>
          <a:noFill/>
        </p:spPr>
        <p:txBody>
          <a:bodyPr wrap="none" rtlCol="0">
            <a:spAutoFit/>
          </a:bodyPr>
          <a:lstStyle/>
          <a:p>
            <a:r>
              <a:rPr kumimoji="1" lang="ja-JP" altLang="en-US" smtClean="0"/>
              <a:t>別の</a:t>
            </a:r>
            <a:r>
              <a:rPr kumimoji="1" lang="en-US" altLang="ja-JP" smtClean="0"/>
              <a:t>board</a:t>
            </a:r>
            <a:r>
              <a:rPr kumimoji="1" lang="ja-JP" altLang="en-US" smtClean="0"/>
              <a:t>を見る場合はここから移動できる</a:t>
            </a:r>
            <a:endParaRPr kumimoji="1" lang="ja-JP" altLang="en-US"/>
          </a:p>
        </p:txBody>
      </p:sp>
      <p:cxnSp>
        <p:nvCxnSpPr>
          <p:cNvPr id="16" name="直線矢印コネクタ 15"/>
          <p:cNvCxnSpPr/>
          <p:nvPr/>
        </p:nvCxnSpPr>
        <p:spPr>
          <a:xfrm flipV="1">
            <a:off x="689192" y="1865246"/>
            <a:ext cx="237792" cy="198538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1879" y="3866347"/>
            <a:ext cx="12150121" cy="369332"/>
          </a:xfrm>
          <a:prstGeom prst="rect">
            <a:avLst/>
          </a:prstGeom>
          <a:noFill/>
        </p:spPr>
        <p:txBody>
          <a:bodyPr wrap="none" rtlCol="0">
            <a:spAutoFit/>
          </a:bodyPr>
          <a:lstStyle/>
          <a:p>
            <a:r>
              <a:rPr lang="en-US" altLang="ja-JP" smtClean="0"/>
              <a:t>L</a:t>
            </a:r>
            <a:r>
              <a:rPr kumimoji="1" lang="en-US" altLang="ja-JP" smtClean="0"/>
              <a:t>ist</a:t>
            </a:r>
            <a:r>
              <a:rPr lang="ja-JP" altLang="en-US" smtClean="0"/>
              <a:t>が付箋を貼れる場所ですので、「</a:t>
            </a:r>
            <a:r>
              <a:rPr lang="en-US" altLang="ja-JP" smtClean="0"/>
              <a:t>ToDo</a:t>
            </a:r>
            <a:r>
              <a:rPr lang="ja-JP" altLang="en-US"/>
              <a:t>（これからやること</a:t>
            </a:r>
            <a:r>
              <a:rPr lang="ja-JP" altLang="en-US"/>
              <a:t>） </a:t>
            </a:r>
            <a:r>
              <a:rPr lang="en-US" altLang="ja-JP" smtClean="0"/>
              <a:t>InProgress</a:t>
            </a:r>
            <a:r>
              <a:rPr lang="ja-JP" altLang="en-US"/>
              <a:t>（着手していること</a:t>
            </a:r>
            <a:r>
              <a:rPr lang="ja-JP" altLang="en-US"/>
              <a:t>） </a:t>
            </a:r>
            <a:r>
              <a:rPr lang="en-US" altLang="ja-JP" smtClean="0"/>
              <a:t>Done</a:t>
            </a:r>
            <a:r>
              <a:rPr lang="ja-JP" altLang="en-US"/>
              <a:t>（完了した</a:t>
            </a:r>
            <a:r>
              <a:rPr lang="ja-JP" altLang="en-US"/>
              <a:t>こと</a:t>
            </a:r>
            <a:r>
              <a:rPr lang="ja-JP" altLang="en-US" smtClean="0"/>
              <a:t>）」を追加します</a:t>
            </a:r>
            <a:endParaRPr lang="ja-JP" altLang="en-US"/>
          </a:p>
        </p:txBody>
      </p:sp>
      <p:pic>
        <p:nvPicPr>
          <p:cNvPr id="20" name="図 19"/>
          <p:cNvPicPr>
            <a:picLocks noChangeAspect="1"/>
          </p:cNvPicPr>
          <p:nvPr/>
        </p:nvPicPr>
        <p:blipFill>
          <a:blip r:embed="rId3"/>
          <a:stretch>
            <a:fillRect/>
          </a:stretch>
        </p:blipFill>
        <p:spPr>
          <a:xfrm>
            <a:off x="153987" y="4464711"/>
            <a:ext cx="2771775" cy="1228725"/>
          </a:xfrm>
          <a:prstGeom prst="rect">
            <a:avLst/>
          </a:prstGeom>
        </p:spPr>
      </p:pic>
      <p:cxnSp>
        <p:nvCxnSpPr>
          <p:cNvPr id="21" name="直線矢印コネクタ 20"/>
          <p:cNvCxnSpPr>
            <a:stCxn id="24" idx="1"/>
          </p:cNvCxnSpPr>
          <p:nvPr/>
        </p:nvCxnSpPr>
        <p:spPr>
          <a:xfrm flipH="1">
            <a:off x="2108084" y="4595046"/>
            <a:ext cx="1162959" cy="48402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271043" y="4410380"/>
            <a:ext cx="2081019" cy="369332"/>
          </a:xfrm>
          <a:prstGeom prst="rect">
            <a:avLst/>
          </a:prstGeom>
          <a:noFill/>
        </p:spPr>
        <p:txBody>
          <a:bodyPr wrap="none" rtlCol="0">
            <a:spAutoFit/>
          </a:bodyPr>
          <a:lstStyle/>
          <a:p>
            <a:r>
              <a:rPr kumimoji="1" lang="ja-JP" altLang="en-US" smtClean="0"/>
              <a:t>こんな感じに書いて</a:t>
            </a:r>
            <a:endParaRPr kumimoji="1" lang="ja-JP" altLang="en-US"/>
          </a:p>
        </p:txBody>
      </p:sp>
      <p:cxnSp>
        <p:nvCxnSpPr>
          <p:cNvPr id="25" name="直線矢印コネクタ 24"/>
          <p:cNvCxnSpPr/>
          <p:nvPr/>
        </p:nvCxnSpPr>
        <p:spPr>
          <a:xfrm flipH="1">
            <a:off x="1001337" y="4984808"/>
            <a:ext cx="2269706" cy="46359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271043" y="4825534"/>
            <a:ext cx="1295547" cy="369332"/>
          </a:xfrm>
          <a:prstGeom prst="rect">
            <a:avLst/>
          </a:prstGeom>
          <a:noFill/>
        </p:spPr>
        <p:txBody>
          <a:bodyPr wrap="none" rtlCol="0">
            <a:spAutoFit/>
          </a:bodyPr>
          <a:lstStyle/>
          <a:p>
            <a:r>
              <a:rPr kumimoji="1" lang="ja-JP" altLang="en-US" smtClean="0"/>
              <a:t>保存を押す</a:t>
            </a:r>
            <a:endParaRPr kumimoji="1" lang="ja-JP" altLang="en-US"/>
          </a:p>
        </p:txBody>
      </p:sp>
      <p:pic>
        <p:nvPicPr>
          <p:cNvPr id="28" name="図 27"/>
          <p:cNvPicPr>
            <a:picLocks noChangeAspect="1"/>
          </p:cNvPicPr>
          <p:nvPr/>
        </p:nvPicPr>
        <p:blipFill>
          <a:blip r:embed="rId4"/>
          <a:stretch>
            <a:fillRect/>
          </a:stretch>
        </p:blipFill>
        <p:spPr>
          <a:xfrm>
            <a:off x="1539874" y="5739258"/>
            <a:ext cx="10629900" cy="1066800"/>
          </a:xfrm>
          <a:prstGeom prst="rect">
            <a:avLst/>
          </a:prstGeom>
        </p:spPr>
      </p:pic>
      <p:sp>
        <p:nvSpPr>
          <p:cNvPr id="31" name="テキスト ボックス 30"/>
          <p:cNvSpPr txBox="1"/>
          <p:nvPr/>
        </p:nvSpPr>
        <p:spPr>
          <a:xfrm>
            <a:off x="8001000" y="5010200"/>
            <a:ext cx="4079002" cy="369332"/>
          </a:xfrm>
          <a:prstGeom prst="rect">
            <a:avLst/>
          </a:prstGeom>
          <a:noFill/>
        </p:spPr>
        <p:txBody>
          <a:bodyPr wrap="none" rtlCol="0">
            <a:spAutoFit/>
          </a:bodyPr>
          <a:lstStyle/>
          <a:p>
            <a:r>
              <a:rPr kumimoji="1" lang="ja-JP" altLang="en-US" smtClean="0"/>
              <a:t>あと、障害や問題を入れる</a:t>
            </a:r>
            <a:r>
              <a:rPr kumimoji="1" lang="en-US" altLang="ja-JP" smtClean="0"/>
              <a:t>list</a:t>
            </a:r>
            <a:r>
              <a:rPr kumimoji="1" lang="ja-JP" altLang="en-US" smtClean="0"/>
              <a:t>追加します</a:t>
            </a:r>
            <a:endParaRPr kumimoji="1" lang="ja-JP" altLang="en-US"/>
          </a:p>
        </p:txBody>
      </p:sp>
      <p:cxnSp>
        <p:nvCxnSpPr>
          <p:cNvPr id="32" name="直線矢印コネクタ 31"/>
          <p:cNvCxnSpPr/>
          <p:nvPr/>
        </p:nvCxnSpPr>
        <p:spPr>
          <a:xfrm>
            <a:off x="8304658" y="5362033"/>
            <a:ext cx="1271142" cy="65776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2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84174" y="811658"/>
            <a:ext cx="10629900" cy="1066800"/>
          </a:xfrm>
          <a:prstGeom prst="rect">
            <a:avLst/>
          </a:prstGeom>
        </p:spPr>
      </p:pic>
      <p:sp>
        <p:nvSpPr>
          <p:cNvPr id="5" name="テキスト ボックス 4"/>
          <p:cNvSpPr txBox="1"/>
          <p:nvPr/>
        </p:nvSpPr>
        <p:spPr>
          <a:xfrm>
            <a:off x="101600" y="127000"/>
            <a:ext cx="5363969" cy="646331"/>
          </a:xfrm>
          <a:prstGeom prst="rect">
            <a:avLst/>
          </a:prstGeom>
          <a:noFill/>
        </p:spPr>
        <p:txBody>
          <a:bodyPr wrap="none" rtlCol="0">
            <a:spAutoFit/>
          </a:bodyPr>
          <a:lstStyle/>
          <a:p>
            <a:r>
              <a:rPr kumimoji="1" lang="ja-JP" altLang="en-US" smtClean="0"/>
              <a:t>・各</a:t>
            </a:r>
            <a:r>
              <a:rPr kumimoji="1" lang="en-US" altLang="ja-JP" smtClean="0"/>
              <a:t>list</a:t>
            </a:r>
            <a:r>
              <a:rPr kumimoji="1" lang="ja-JP" altLang="en-US" smtClean="0"/>
              <a:t>の操作方法</a:t>
            </a:r>
            <a:endParaRPr lang="en-US" altLang="ja-JP"/>
          </a:p>
          <a:p>
            <a:r>
              <a:rPr kumimoji="1" lang="ja-JP" altLang="en-US" smtClean="0"/>
              <a:t>「カードを追加」を押すと付箋を作成することができる。</a:t>
            </a:r>
            <a:endParaRPr kumimoji="1" lang="ja-JP" altLang="en-US"/>
          </a:p>
        </p:txBody>
      </p:sp>
      <p:pic>
        <p:nvPicPr>
          <p:cNvPr id="6" name="図 5"/>
          <p:cNvPicPr>
            <a:picLocks noChangeAspect="1"/>
          </p:cNvPicPr>
          <p:nvPr/>
        </p:nvPicPr>
        <p:blipFill>
          <a:blip r:embed="rId3"/>
          <a:stretch>
            <a:fillRect/>
          </a:stretch>
        </p:blipFill>
        <p:spPr>
          <a:xfrm>
            <a:off x="384174" y="2290762"/>
            <a:ext cx="2638425" cy="1438275"/>
          </a:xfrm>
          <a:prstGeom prst="rect">
            <a:avLst/>
          </a:prstGeom>
        </p:spPr>
      </p:pic>
      <p:cxnSp>
        <p:nvCxnSpPr>
          <p:cNvPr id="7" name="直線矢印コネクタ 6"/>
          <p:cNvCxnSpPr/>
          <p:nvPr/>
        </p:nvCxnSpPr>
        <p:spPr>
          <a:xfrm flipH="1">
            <a:off x="2017337" y="2501900"/>
            <a:ext cx="1360863" cy="25246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78200" y="2290762"/>
            <a:ext cx="1609351" cy="369332"/>
          </a:xfrm>
          <a:prstGeom prst="rect">
            <a:avLst/>
          </a:prstGeom>
          <a:noFill/>
        </p:spPr>
        <p:txBody>
          <a:bodyPr wrap="none" rtlCol="0">
            <a:spAutoFit/>
          </a:bodyPr>
          <a:lstStyle/>
          <a:p>
            <a:r>
              <a:rPr kumimoji="1" lang="en-US" altLang="ja-JP" smtClean="0"/>
              <a:t>Task</a:t>
            </a:r>
            <a:r>
              <a:rPr kumimoji="1" lang="ja-JP" altLang="en-US" smtClean="0"/>
              <a:t>内容を書く</a:t>
            </a:r>
            <a:endParaRPr kumimoji="1" lang="ja-JP" altLang="en-US"/>
          </a:p>
        </p:txBody>
      </p:sp>
      <p:cxnSp>
        <p:nvCxnSpPr>
          <p:cNvPr id="10" name="直線矢印コネクタ 9"/>
          <p:cNvCxnSpPr/>
          <p:nvPr/>
        </p:nvCxnSpPr>
        <p:spPr>
          <a:xfrm flipH="1">
            <a:off x="912438" y="2844800"/>
            <a:ext cx="2465762" cy="57432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492500" y="2754360"/>
            <a:ext cx="1295547" cy="369332"/>
          </a:xfrm>
          <a:prstGeom prst="rect">
            <a:avLst/>
          </a:prstGeom>
          <a:noFill/>
        </p:spPr>
        <p:txBody>
          <a:bodyPr wrap="none" rtlCol="0">
            <a:spAutoFit/>
          </a:bodyPr>
          <a:lstStyle/>
          <a:p>
            <a:r>
              <a:rPr kumimoji="1" lang="ja-JP" altLang="en-US" smtClean="0"/>
              <a:t>追加を押す</a:t>
            </a:r>
            <a:endParaRPr kumimoji="1" lang="ja-JP" altLang="en-US"/>
          </a:p>
        </p:txBody>
      </p:sp>
      <p:pic>
        <p:nvPicPr>
          <p:cNvPr id="13" name="図 12"/>
          <p:cNvPicPr>
            <a:picLocks noChangeAspect="1"/>
          </p:cNvPicPr>
          <p:nvPr/>
        </p:nvPicPr>
        <p:blipFill>
          <a:blip r:embed="rId4"/>
          <a:stretch>
            <a:fillRect/>
          </a:stretch>
        </p:blipFill>
        <p:spPr>
          <a:xfrm>
            <a:off x="384174" y="4283075"/>
            <a:ext cx="2628900" cy="1866900"/>
          </a:xfrm>
          <a:prstGeom prst="rect">
            <a:avLst/>
          </a:prstGeom>
        </p:spPr>
      </p:pic>
      <p:sp>
        <p:nvSpPr>
          <p:cNvPr id="14" name="テキスト ボックス 13"/>
          <p:cNvSpPr txBox="1"/>
          <p:nvPr/>
        </p:nvSpPr>
        <p:spPr>
          <a:xfrm>
            <a:off x="384174" y="3898900"/>
            <a:ext cx="4447436" cy="369332"/>
          </a:xfrm>
          <a:prstGeom prst="rect">
            <a:avLst/>
          </a:prstGeom>
          <a:noFill/>
        </p:spPr>
        <p:txBody>
          <a:bodyPr wrap="none" rtlCol="0">
            <a:spAutoFit/>
          </a:bodyPr>
          <a:lstStyle/>
          <a:p>
            <a:r>
              <a:rPr kumimoji="1" lang="ja-JP" altLang="en-US" smtClean="0"/>
              <a:t>・</a:t>
            </a:r>
            <a:r>
              <a:rPr kumimoji="1" lang="en-US" altLang="ja-JP" smtClean="0"/>
              <a:t>task</a:t>
            </a:r>
            <a:r>
              <a:rPr kumimoji="1" lang="ja-JP" altLang="en-US" smtClean="0"/>
              <a:t>を書いてく中で</a:t>
            </a:r>
            <a:r>
              <a:rPr kumimoji="1" lang="en-US" altLang="ja-JP" smtClean="0"/>
              <a:t>miss</a:t>
            </a:r>
            <a:r>
              <a:rPr kumimoji="1" lang="ja-JP" altLang="en-US" smtClean="0"/>
              <a:t>してしまったときは、</a:t>
            </a:r>
            <a:endParaRPr kumimoji="1" lang="ja-JP" altLang="en-US"/>
          </a:p>
        </p:txBody>
      </p:sp>
      <p:cxnSp>
        <p:nvCxnSpPr>
          <p:cNvPr id="15" name="直線矢印コネクタ 14"/>
          <p:cNvCxnSpPr/>
          <p:nvPr/>
        </p:nvCxnSpPr>
        <p:spPr>
          <a:xfrm flipH="1">
            <a:off x="1375011" y="4504245"/>
            <a:ext cx="2003189" cy="1016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366198" y="4358243"/>
            <a:ext cx="2005677" cy="369332"/>
          </a:xfrm>
          <a:prstGeom prst="rect">
            <a:avLst/>
          </a:prstGeom>
          <a:noFill/>
        </p:spPr>
        <p:txBody>
          <a:bodyPr wrap="none" rtlCol="0">
            <a:spAutoFit/>
          </a:bodyPr>
          <a:lstStyle/>
          <a:p>
            <a:r>
              <a:rPr kumimoji="1" lang="ja-JP" altLang="en-US" smtClean="0"/>
              <a:t>付箋を</a:t>
            </a:r>
            <a:r>
              <a:rPr kumimoji="1" lang="en-US" altLang="ja-JP" smtClean="0"/>
              <a:t>click</a:t>
            </a:r>
            <a:r>
              <a:rPr kumimoji="1" lang="ja-JP" altLang="en-US" smtClean="0"/>
              <a:t>します。</a:t>
            </a:r>
            <a:endParaRPr kumimoji="1" lang="ja-JP" altLang="en-US"/>
          </a:p>
        </p:txBody>
      </p:sp>
      <p:cxnSp>
        <p:nvCxnSpPr>
          <p:cNvPr id="20" name="直線矢印コネクタ 19"/>
          <p:cNvCxnSpPr/>
          <p:nvPr/>
        </p:nvCxnSpPr>
        <p:spPr>
          <a:xfrm flipV="1">
            <a:off x="3352304" y="5012688"/>
            <a:ext cx="1726243" cy="18377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図 22"/>
          <p:cNvPicPr>
            <a:picLocks noChangeAspect="1"/>
          </p:cNvPicPr>
          <p:nvPr/>
        </p:nvPicPr>
        <p:blipFill>
          <a:blip r:embed="rId5"/>
          <a:stretch>
            <a:fillRect/>
          </a:stretch>
        </p:blipFill>
        <p:spPr>
          <a:xfrm>
            <a:off x="5603162" y="2699305"/>
            <a:ext cx="5321153" cy="3276868"/>
          </a:xfrm>
          <a:prstGeom prst="rect">
            <a:avLst/>
          </a:prstGeom>
          <a:ln>
            <a:solidFill>
              <a:schemeClr val="tx1"/>
            </a:solidFill>
          </a:ln>
        </p:spPr>
      </p:pic>
      <p:sp>
        <p:nvSpPr>
          <p:cNvPr id="25" name="テキスト ボックス 24"/>
          <p:cNvSpPr txBox="1"/>
          <p:nvPr/>
        </p:nvSpPr>
        <p:spPr>
          <a:xfrm>
            <a:off x="3022599" y="6207045"/>
            <a:ext cx="9311652" cy="646331"/>
          </a:xfrm>
          <a:prstGeom prst="rect">
            <a:avLst/>
          </a:prstGeom>
          <a:noFill/>
        </p:spPr>
        <p:txBody>
          <a:bodyPr wrap="none" rtlCol="0">
            <a:spAutoFit/>
          </a:bodyPr>
          <a:lstStyle/>
          <a:p>
            <a:r>
              <a:rPr kumimoji="1" lang="ja-JP" altLang="en-US" smtClean="0"/>
              <a:t>この付箋に対しての</a:t>
            </a:r>
            <a:r>
              <a:rPr kumimoji="1" lang="en-US" altLang="ja-JP" smtClean="0"/>
              <a:t>Action</a:t>
            </a:r>
            <a:r>
              <a:rPr kumimoji="1" lang="ja-JP" altLang="en-US" smtClean="0"/>
              <a:t>が出てきます。</a:t>
            </a:r>
            <a:endParaRPr kumimoji="1" lang="en-US" altLang="ja-JP" smtClean="0"/>
          </a:p>
          <a:p>
            <a:r>
              <a:rPr lang="en-US" altLang="ja-JP" smtClean="0"/>
              <a:t>Comment</a:t>
            </a:r>
            <a:r>
              <a:rPr lang="ja-JP" altLang="en-US" smtClean="0"/>
              <a:t>を入れたり、色々できますが、「アーカイブ」を押すと削除が出てくるので削除しましょう</a:t>
            </a:r>
            <a:endParaRPr kumimoji="1" lang="ja-JP" altLang="en-US"/>
          </a:p>
        </p:txBody>
      </p:sp>
      <p:cxnSp>
        <p:nvCxnSpPr>
          <p:cNvPr id="26" name="直線矢印コネクタ 25"/>
          <p:cNvCxnSpPr/>
          <p:nvPr/>
        </p:nvCxnSpPr>
        <p:spPr>
          <a:xfrm flipV="1">
            <a:off x="8026400" y="5792403"/>
            <a:ext cx="1763847" cy="55759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07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396601" cy="369332"/>
          </a:xfrm>
          <a:prstGeom prst="rect">
            <a:avLst/>
          </a:prstGeom>
          <a:noFill/>
        </p:spPr>
        <p:txBody>
          <a:bodyPr wrap="none" rtlCol="0">
            <a:spAutoFit/>
          </a:bodyPr>
          <a:lstStyle/>
          <a:p>
            <a:r>
              <a:rPr kumimoji="1" lang="ja-JP" altLang="en-US" smtClean="0"/>
              <a:t>・付箋を</a:t>
            </a:r>
            <a:r>
              <a:rPr lang="en-US" altLang="ja-JP"/>
              <a:t>D</a:t>
            </a:r>
            <a:r>
              <a:rPr kumimoji="1" lang="en-US" altLang="ja-JP" smtClean="0"/>
              <a:t>rag</a:t>
            </a:r>
            <a:endParaRPr kumimoji="1" lang="ja-JP" altLang="en-US"/>
          </a:p>
        </p:txBody>
      </p:sp>
      <p:pic>
        <p:nvPicPr>
          <p:cNvPr id="5" name="図 4"/>
          <p:cNvPicPr>
            <a:picLocks noChangeAspect="1"/>
          </p:cNvPicPr>
          <p:nvPr/>
        </p:nvPicPr>
        <p:blipFill>
          <a:blip r:embed="rId2"/>
          <a:stretch>
            <a:fillRect/>
          </a:stretch>
        </p:blipFill>
        <p:spPr>
          <a:xfrm>
            <a:off x="211137" y="512762"/>
            <a:ext cx="6672995" cy="2446338"/>
          </a:xfrm>
          <a:prstGeom prst="rect">
            <a:avLst/>
          </a:prstGeom>
          <a:ln>
            <a:solidFill>
              <a:schemeClr val="tx1"/>
            </a:solidFill>
          </a:ln>
        </p:spPr>
      </p:pic>
      <p:sp>
        <p:nvSpPr>
          <p:cNvPr id="6" name="テキスト ボックス 5"/>
          <p:cNvSpPr txBox="1"/>
          <p:nvPr/>
        </p:nvSpPr>
        <p:spPr>
          <a:xfrm>
            <a:off x="211137" y="3187700"/>
            <a:ext cx="11430822" cy="369332"/>
          </a:xfrm>
          <a:prstGeom prst="rect">
            <a:avLst/>
          </a:prstGeom>
          <a:noFill/>
        </p:spPr>
        <p:txBody>
          <a:bodyPr wrap="none" rtlCol="0">
            <a:spAutoFit/>
          </a:bodyPr>
          <a:lstStyle/>
          <a:p>
            <a:r>
              <a:rPr kumimoji="1" lang="ja-JP" altLang="en-US" smtClean="0"/>
              <a:t>付箋は</a:t>
            </a:r>
            <a:r>
              <a:rPr lang="en-US" altLang="ja-JP" smtClean="0"/>
              <a:t>D</a:t>
            </a:r>
            <a:r>
              <a:rPr kumimoji="1" lang="en-US" altLang="ja-JP" smtClean="0"/>
              <a:t>rag</a:t>
            </a:r>
            <a:r>
              <a:rPr kumimoji="1" lang="ja-JP" altLang="en-US" smtClean="0"/>
              <a:t>すると他の</a:t>
            </a:r>
            <a:r>
              <a:rPr kumimoji="1" lang="en-US" altLang="ja-JP" smtClean="0"/>
              <a:t>list</a:t>
            </a:r>
            <a:r>
              <a:rPr kumimoji="1" lang="ja-JP" altLang="en-US" smtClean="0"/>
              <a:t>に持っていくことができます。</a:t>
            </a:r>
            <a:r>
              <a:rPr kumimoji="1" lang="en-US" altLang="ja-JP" smtClean="0"/>
              <a:t>DailyScrum</a:t>
            </a:r>
            <a:r>
              <a:rPr kumimoji="1" lang="ja-JP" altLang="en-US" smtClean="0"/>
              <a:t>で</a:t>
            </a:r>
            <a:r>
              <a:rPr kumimoji="1" lang="en-US" altLang="ja-JP" smtClean="0"/>
              <a:t>task</a:t>
            </a:r>
            <a:r>
              <a:rPr kumimoji="1" lang="ja-JP" altLang="en-US" smtClean="0"/>
              <a:t>を割り当てる場合はこのように移動させます。</a:t>
            </a:r>
            <a:endParaRPr kumimoji="1" lang="ja-JP" altLang="en-US"/>
          </a:p>
        </p:txBody>
      </p:sp>
      <p:pic>
        <p:nvPicPr>
          <p:cNvPr id="7" name="図 6"/>
          <p:cNvPicPr>
            <a:picLocks noChangeAspect="1"/>
          </p:cNvPicPr>
          <p:nvPr/>
        </p:nvPicPr>
        <p:blipFill>
          <a:blip r:embed="rId3"/>
          <a:stretch>
            <a:fillRect/>
          </a:stretch>
        </p:blipFill>
        <p:spPr>
          <a:xfrm>
            <a:off x="211137" y="3664466"/>
            <a:ext cx="6430231" cy="2364807"/>
          </a:xfrm>
          <a:prstGeom prst="rect">
            <a:avLst/>
          </a:prstGeom>
          <a:ln>
            <a:solidFill>
              <a:schemeClr val="tx1"/>
            </a:solidFill>
          </a:ln>
        </p:spPr>
      </p:pic>
      <p:sp>
        <p:nvSpPr>
          <p:cNvPr id="8" name="テキスト ボックス 7"/>
          <p:cNvSpPr txBox="1"/>
          <p:nvPr/>
        </p:nvSpPr>
        <p:spPr>
          <a:xfrm>
            <a:off x="211137" y="6235700"/>
            <a:ext cx="5916620" cy="369332"/>
          </a:xfrm>
          <a:prstGeom prst="rect">
            <a:avLst/>
          </a:prstGeom>
          <a:noFill/>
        </p:spPr>
        <p:txBody>
          <a:bodyPr wrap="none" rtlCol="0">
            <a:spAutoFit/>
          </a:bodyPr>
          <a:lstStyle/>
          <a:p>
            <a:r>
              <a:rPr kumimoji="1" lang="en-US" altLang="ja-JP" smtClean="0"/>
              <a:t>Task</a:t>
            </a:r>
            <a:r>
              <a:rPr lang="ja-JP" altLang="en-US" smtClean="0"/>
              <a:t>の担当が「メンバー」から追加するとわかりやすいです。</a:t>
            </a:r>
            <a:endParaRPr kumimoji="1" lang="ja-JP" altLang="en-US"/>
          </a:p>
        </p:txBody>
      </p:sp>
    </p:spTree>
    <p:extLst>
      <p:ext uri="{BB962C8B-B14F-4D97-AF65-F5344CB8AC3E}">
        <p14:creationId xmlns:p14="http://schemas.microsoft.com/office/powerpoint/2010/main" val="285350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83913" cy="4247317"/>
          </a:xfrm>
          <a:prstGeom prst="rect">
            <a:avLst/>
          </a:prstGeom>
          <a:noFill/>
        </p:spPr>
        <p:txBody>
          <a:bodyPr wrap="none" rtlCol="0">
            <a:spAutoFit/>
          </a:bodyPr>
          <a:lstStyle/>
          <a:p>
            <a:r>
              <a:rPr kumimoji="1" lang="ja-JP" altLang="en-US" smtClean="0"/>
              <a:t>・補足</a:t>
            </a:r>
            <a:endParaRPr kumimoji="1" lang="en-US" altLang="ja-JP" smtClean="0"/>
          </a:p>
          <a:p>
            <a:r>
              <a:rPr lang="ja-JP" altLang="en-US"/>
              <a:t>　</a:t>
            </a:r>
            <a:r>
              <a:rPr lang="ja-JP" altLang="en-US" smtClean="0"/>
              <a:t>・</a:t>
            </a:r>
            <a:r>
              <a:rPr lang="en-US" altLang="ja-JP" smtClean="0"/>
              <a:t>Done</a:t>
            </a:r>
            <a:r>
              <a:rPr lang="ja-JP" altLang="en-US" smtClean="0"/>
              <a:t>（完了したこと）に入れた内容は</a:t>
            </a:r>
            <a:r>
              <a:rPr lang="en-US" altLang="ja-JP" smtClean="0"/>
              <a:t>Prototype</a:t>
            </a:r>
            <a:r>
              <a:rPr lang="ja-JP" altLang="en-US" smtClean="0"/>
              <a:t>完了まで消さない。</a:t>
            </a:r>
            <a:endParaRPr lang="en-US" altLang="ja-JP" smtClean="0"/>
          </a:p>
          <a:p>
            <a:r>
              <a:rPr kumimoji="1" lang="ja-JP" altLang="en-US" smtClean="0"/>
              <a:t>　</a:t>
            </a:r>
            <a:endParaRPr kumimoji="1" lang="en-US" altLang="ja-JP" smtClean="0"/>
          </a:p>
          <a:p>
            <a:r>
              <a:rPr kumimoji="1" lang="ja-JP" altLang="en-US" smtClean="0"/>
              <a:t>　・</a:t>
            </a:r>
            <a:r>
              <a:rPr lang="en-US" altLang="ja-JP"/>
              <a:t>T</a:t>
            </a:r>
            <a:r>
              <a:rPr kumimoji="1" lang="en-US" altLang="ja-JP" smtClean="0"/>
              <a:t>ask</a:t>
            </a:r>
            <a:r>
              <a:rPr kumimoji="1" lang="ja-JP" altLang="en-US" smtClean="0"/>
              <a:t>移動は、各</a:t>
            </a:r>
            <a:r>
              <a:rPr lang="en-US" altLang="ja-JP" smtClean="0"/>
              <a:t>D</a:t>
            </a:r>
            <a:r>
              <a:rPr kumimoji="1" lang="en-US" altLang="ja-JP" smtClean="0"/>
              <a:t>irector</a:t>
            </a:r>
            <a:r>
              <a:rPr kumimoji="1" lang="ja-JP" altLang="en-US" smtClean="0"/>
              <a:t>のみ、開発者は</a:t>
            </a:r>
            <a:r>
              <a:rPr lang="en-US" altLang="ja-JP" smtClean="0"/>
              <a:t>T</a:t>
            </a:r>
            <a:r>
              <a:rPr kumimoji="1" lang="en-US" altLang="ja-JP" smtClean="0"/>
              <a:t>ask</a:t>
            </a:r>
            <a:r>
              <a:rPr kumimoji="1" lang="ja-JP" altLang="en-US" smtClean="0"/>
              <a:t>移動は</a:t>
            </a:r>
            <a:r>
              <a:rPr lang="en-US" altLang="ja-JP" smtClean="0"/>
              <a:t>D</a:t>
            </a:r>
            <a:r>
              <a:rPr kumimoji="1" lang="en-US" altLang="ja-JP" smtClean="0"/>
              <a:t>irector</a:t>
            </a:r>
            <a:r>
              <a:rPr kumimoji="1" lang="ja-JP" altLang="en-US" smtClean="0"/>
              <a:t>言ってやってもらう。（内容</a:t>
            </a:r>
            <a:r>
              <a:rPr kumimoji="1" lang="en-US" altLang="ja-JP" smtClean="0"/>
              <a:t>check</a:t>
            </a:r>
            <a:r>
              <a:rPr kumimoji="1" lang="ja-JP" altLang="en-US" smtClean="0"/>
              <a:t>も兼ねている）</a:t>
            </a:r>
            <a:endParaRPr kumimoji="1" lang="en-US" altLang="ja-JP" smtClean="0"/>
          </a:p>
          <a:p>
            <a:endParaRPr lang="en-US" altLang="ja-JP" smtClean="0"/>
          </a:p>
          <a:p>
            <a:r>
              <a:rPr lang="ja-JP" altLang="en-US"/>
              <a:t>　</a:t>
            </a:r>
            <a:r>
              <a:rPr lang="ja-JP" altLang="en-US" smtClean="0"/>
              <a:t>・</a:t>
            </a:r>
            <a:r>
              <a:rPr lang="en-US" altLang="ja-JP"/>
              <a:t>T</a:t>
            </a:r>
            <a:r>
              <a:rPr lang="en-US" altLang="ja-JP" smtClean="0"/>
              <a:t>ask</a:t>
            </a:r>
            <a:r>
              <a:rPr lang="ja-JP" altLang="en-US" smtClean="0"/>
              <a:t>の削除は、障害の</a:t>
            </a:r>
            <a:r>
              <a:rPr lang="en-US" altLang="ja-JP"/>
              <a:t>T</a:t>
            </a:r>
            <a:r>
              <a:rPr lang="en-US" altLang="ja-JP" smtClean="0"/>
              <a:t>ask</a:t>
            </a:r>
            <a:r>
              <a:rPr lang="ja-JP" altLang="en-US" smtClean="0"/>
              <a:t>のみです。</a:t>
            </a:r>
            <a:r>
              <a:rPr lang="en-US" altLang="ja-JP" smtClean="0"/>
              <a:t>DailyScrum</a:t>
            </a:r>
            <a:r>
              <a:rPr lang="ja-JP" altLang="en-US" smtClean="0"/>
              <a:t>や振り返り</a:t>
            </a:r>
            <a:r>
              <a:rPr lang="en-US" altLang="ja-JP" smtClean="0"/>
              <a:t>meeting</a:t>
            </a:r>
            <a:r>
              <a:rPr lang="ja-JP" altLang="en-US" smtClean="0"/>
              <a:t>等で</a:t>
            </a:r>
            <a:r>
              <a:rPr lang="en-US" altLang="ja-JP"/>
              <a:t>T</a:t>
            </a:r>
            <a:r>
              <a:rPr lang="en-US" altLang="ja-JP" smtClean="0"/>
              <a:t>eam</a:t>
            </a:r>
            <a:r>
              <a:rPr lang="ja-JP" altLang="en-US" smtClean="0"/>
              <a:t>で意見を聞き、</a:t>
            </a:r>
            <a:r>
              <a:rPr lang="en-US" altLang="ja-JP" smtClean="0"/>
              <a:t>ProductOwner</a:t>
            </a:r>
            <a:r>
              <a:rPr lang="ja-JP" altLang="en-US" smtClean="0"/>
              <a:t>に</a:t>
            </a:r>
            <a:r>
              <a:rPr kumimoji="1" lang="ja-JP" altLang="en-US" smtClean="0"/>
              <a:t>削除するか</a:t>
            </a:r>
            <a:endParaRPr kumimoji="1" lang="en-US" altLang="ja-JP" smtClean="0"/>
          </a:p>
          <a:p>
            <a:r>
              <a:rPr lang="ja-JP" altLang="en-US"/>
              <a:t>　</a:t>
            </a:r>
            <a:r>
              <a:rPr lang="ja-JP" altLang="en-US" smtClean="0"/>
              <a:t>　</a:t>
            </a:r>
            <a:r>
              <a:rPr kumimoji="1" lang="ja-JP" altLang="en-US" smtClean="0"/>
              <a:t>どうかを</a:t>
            </a:r>
            <a:r>
              <a:rPr kumimoji="1" lang="en-US" altLang="ja-JP" smtClean="0"/>
              <a:t>check</a:t>
            </a:r>
            <a:r>
              <a:rPr kumimoji="1" lang="ja-JP" altLang="en-US" smtClean="0"/>
              <a:t>してもらう。</a:t>
            </a:r>
            <a:endParaRPr kumimoji="1" lang="en-US" altLang="ja-JP" smtClean="0"/>
          </a:p>
          <a:p>
            <a:endParaRPr lang="en-US" altLang="ja-JP" smtClean="0"/>
          </a:p>
          <a:p>
            <a:r>
              <a:rPr lang="ja-JP" altLang="en-US"/>
              <a:t>　</a:t>
            </a:r>
            <a:r>
              <a:rPr lang="ja-JP" altLang="en-US" smtClean="0"/>
              <a:t>・急遽、各部署に確認がいる場合は、（</a:t>
            </a:r>
            <a:r>
              <a:rPr lang="en-US" altLang="ja-JP" smtClean="0"/>
              <a:t>programmer</a:t>
            </a:r>
            <a:r>
              <a:rPr lang="ja-JP" altLang="en-US" smtClean="0"/>
              <a:t>なら</a:t>
            </a:r>
            <a:r>
              <a:rPr lang="en-US" altLang="ja-JP" smtClean="0"/>
              <a:t>character</a:t>
            </a:r>
            <a:r>
              <a:rPr lang="ja-JP" altLang="en-US" smtClean="0"/>
              <a:t>の演出等で）</a:t>
            </a:r>
            <a:r>
              <a:rPr lang="en-US" altLang="ja-JP" smtClean="0"/>
              <a:t>Director</a:t>
            </a:r>
            <a:r>
              <a:rPr lang="ja-JP" altLang="en-US" smtClean="0"/>
              <a:t>に一言いう。事前に確認が必要と</a:t>
            </a:r>
            <a:endParaRPr lang="en-US" altLang="ja-JP" smtClean="0"/>
          </a:p>
          <a:p>
            <a:r>
              <a:rPr lang="ja-JP" altLang="en-US" smtClean="0"/>
              <a:t>　  解ってる</a:t>
            </a:r>
            <a:r>
              <a:rPr lang="ja-JP" altLang="en-US"/>
              <a:t>場合</a:t>
            </a:r>
            <a:r>
              <a:rPr lang="ja-JP" altLang="en-US" smtClean="0"/>
              <a:t>は</a:t>
            </a:r>
            <a:r>
              <a:rPr lang="en-US" altLang="ja-JP"/>
              <a:t>DailyScrum</a:t>
            </a:r>
            <a:r>
              <a:rPr lang="ja-JP" altLang="en-US"/>
              <a:t>や</a:t>
            </a:r>
            <a:r>
              <a:rPr lang="ja-JP" altLang="en-US"/>
              <a:t>振り返り</a:t>
            </a:r>
            <a:r>
              <a:rPr lang="en-US" altLang="ja-JP" smtClean="0"/>
              <a:t>meeting</a:t>
            </a:r>
            <a:r>
              <a:rPr lang="ja-JP" altLang="en-US" smtClean="0"/>
              <a:t>で話す事。</a:t>
            </a:r>
            <a:endParaRPr lang="en-US" altLang="ja-JP" smtClean="0"/>
          </a:p>
          <a:p>
            <a:endParaRPr lang="en-US" altLang="ja-JP"/>
          </a:p>
          <a:p>
            <a:r>
              <a:rPr lang="ja-JP" altLang="en-US" smtClean="0"/>
              <a:t>　・</a:t>
            </a:r>
            <a:r>
              <a:rPr lang="en-US" altLang="ja-JP"/>
              <a:t>D</a:t>
            </a:r>
            <a:r>
              <a:rPr lang="en-US" altLang="ja-JP" smtClean="0"/>
              <a:t>irector</a:t>
            </a:r>
            <a:r>
              <a:rPr lang="ja-JP" altLang="en-US" smtClean="0"/>
              <a:t>は、割り振った</a:t>
            </a:r>
            <a:r>
              <a:rPr lang="en-US" altLang="ja-JP"/>
              <a:t>T</a:t>
            </a:r>
            <a:r>
              <a:rPr lang="en-US" altLang="ja-JP" smtClean="0"/>
              <a:t>ask</a:t>
            </a:r>
            <a:r>
              <a:rPr lang="ja-JP" altLang="en-US" smtClean="0"/>
              <a:t>が完了に向かってるかどうか各開発者に話しかける。問題が生じてるなら解決できるように対応</a:t>
            </a:r>
            <a:endParaRPr lang="en-US" altLang="ja-JP" smtClean="0"/>
          </a:p>
          <a:p>
            <a:r>
              <a:rPr lang="ja-JP" altLang="en-US" smtClean="0"/>
              <a:t>　  する現状で不可能と判断した時は障害に</a:t>
            </a:r>
            <a:r>
              <a:rPr lang="en-US" altLang="ja-JP"/>
              <a:t>T</a:t>
            </a:r>
            <a:r>
              <a:rPr lang="en-US" altLang="ja-JP" smtClean="0"/>
              <a:t>ask</a:t>
            </a:r>
            <a:r>
              <a:rPr lang="ja-JP" altLang="en-US" smtClean="0"/>
              <a:t>を移動し別の</a:t>
            </a:r>
            <a:r>
              <a:rPr lang="en-US" altLang="ja-JP" smtClean="0"/>
              <a:t>Task</a:t>
            </a:r>
            <a:r>
              <a:rPr lang="ja-JP" altLang="en-US" smtClean="0"/>
              <a:t>をしてもらうようにする。</a:t>
            </a:r>
            <a:endParaRPr lang="en-US" altLang="ja-JP" smtClean="0"/>
          </a:p>
          <a:p>
            <a:endParaRPr lang="en-US" altLang="ja-JP"/>
          </a:p>
          <a:p>
            <a:r>
              <a:rPr lang="ja-JP" altLang="en-US" smtClean="0"/>
              <a:t>　・</a:t>
            </a:r>
            <a:r>
              <a:rPr lang="en-US" altLang="ja-JP"/>
              <a:t> </a:t>
            </a:r>
            <a:r>
              <a:rPr lang="en-US" altLang="ja-JP" smtClean="0"/>
              <a:t>Trello</a:t>
            </a:r>
            <a:r>
              <a:rPr lang="ja-JP" altLang="en-US" smtClean="0"/>
              <a:t>は色々機能があるので、</a:t>
            </a:r>
            <a:r>
              <a:rPr lang="en-US" altLang="ja-JP"/>
              <a:t>N</a:t>
            </a:r>
            <a:r>
              <a:rPr lang="en-US" altLang="ja-JP" smtClean="0"/>
              <a:t>et</a:t>
            </a:r>
            <a:r>
              <a:rPr lang="ja-JP" altLang="en-US" smtClean="0"/>
              <a:t>で調べてもらうと良いでしょう。</a:t>
            </a:r>
            <a:endParaRPr lang="en-US" altLang="ja-JP" smtClean="0"/>
          </a:p>
        </p:txBody>
      </p:sp>
      <p:sp>
        <p:nvSpPr>
          <p:cNvPr id="5" name="テキスト ボックス 4"/>
          <p:cNvSpPr txBox="1"/>
          <p:nvPr/>
        </p:nvSpPr>
        <p:spPr>
          <a:xfrm>
            <a:off x="190500" y="4483100"/>
            <a:ext cx="11549508" cy="1754326"/>
          </a:xfrm>
          <a:prstGeom prst="rect">
            <a:avLst/>
          </a:prstGeom>
          <a:noFill/>
          <a:ln>
            <a:solidFill>
              <a:srgbClr val="FF0000"/>
            </a:solidFill>
          </a:ln>
        </p:spPr>
        <p:txBody>
          <a:bodyPr wrap="none" rtlCol="0">
            <a:spAutoFit/>
          </a:bodyPr>
          <a:lstStyle/>
          <a:p>
            <a:r>
              <a:rPr lang="ja-JP" altLang="en-US" smtClean="0"/>
              <a:t>最後に、</a:t>
            </a:r>
            <a:r>
              <a:rPr lang="en-US" altLang="ja-JP" smtClean="0"/>
              <a:t>Team</a:t>
            </a:r>
            <a:r>
              <a:rPr lang="ja-JP" altLang="en-US" smtClean="0"/>
              <a:t>制作の利点</a:t>
            </a:r>
            <a:endParaRPr lang="en-US" altLang="ja-JP" smtClean="0"/>
          </a:p>
          <a:p>
            <a:r>
              <a:rPr kumimoji="1" lang="ja-JP" altLang="en-US"/>
              <a:t>　</a:t>
            </a:r>
            <a:r>
              <a:rPr kumimoji="1" lang="en-US" altLang="ja-JP" smtClean="0"/>
              <a:t>team</a:t>
            </a:r>
            <a:r>
              <a:rPr kumimoji="1" lang="ja-JP" altLang="en-US" smtClean="0"/>
              <a:t>制作の作品は就職作品としては使えません。この利点とは面接かなりに有利に働くと言う事です。</a:t>
            </a:r>
            <a:r>
              <a:rPr kumimoji="1" lang="en-US" altLang="ja-JP" smtClean="0"/>
              <a:t>Team</a:t>
            </a:r>
            <a:r>
              <a:rPr kumimoji="1" lang="ja-JP" altLang="en-US" smtClean="0"/>
              <a:t>制作で</a:t>
            </a:r>
            <a:endParaRPr kumimoji="1" lang="en-US" altLang="ja-JP" smtClean="0"/>
          </a:p>
          <a:p>
            <a:r>
              <a:rPr lang="ja-JP" altLang="en-US"/>
              <a:t>大変</a:t>
            </a:r>
            <a:r>
              <a:rPr lang="ja-JP" altLang="en-US" smtClean="0"/>
              <a:t>であればあるほど、あなたは</a:t>
            </a:r>
            <a:r>
              <a:rPr lang="en-US" altLang="ja-JP" smtClean="0"/>
              <a:t>team</a:t>
            </a:r>
            <a:r>
              <a:rPr lang="ja-JP" altLang="en-US" smtClean="0"/>
              <a:t>に貢献したと言えるでしょう。そのことを自己</a:t>
            </a:r>
            <a:r>
              <a:rPr lang="en-US" altLang="ja-JP" smtClean="0"/>
              <a:t>PR</a:t>
            </a:r>
            <a:r>
              <a:rPr lang="ja-JP" altLang="en-US" smtClean="0"/>
              <a:t>や面接での「がんばった事」とは</a:t>
            </a:r>
            <a:endParaRPr lang="en-US" altLang="ja-JP" smtClean="0"/>
          </a:p>
          <a:p>
            <a:r>
              <a:rPr lang="ja-JP" altLang="en-US" smtClean="0"/>
              <a:t>で使える訳です。ただの労働者でなく、開発者や</a:t>
            </a:r>
            <a:r>
              <a:rPr lang="en-US" altLang="ja-JP"/>
              <a:t>D</a:t>
            </a:r>
            <a:r>
              <a:rPr lang="en-US" altLang="ja-JP" smtClean="0"/>
              <a:t>irector</a:t>
            </a:r>
            <a:r>
              <a:rPr lang="ja-JP" altLang="en-US" smtClean="0"/>
              <a:t>としていかに貢献したかを言えば面接者も好感が上がります。</a:t>
            </a:r>
            <a:endParaRPr lang="en-US" altLang="ja-JP" smtClean="0"/>
          </a:p>
          <a:p>
            <a:r>
              <a:rPr lang="ja-JP" altLang="en-US" smtClean="0"/>
              <a:t>仮に</a:t>
            </a:r>
            <a:r>
              <a:rPr lang="en-US" altLang="ja-JP" smtClean="0"/>
              <a:t>team</a:t>
            </a:r>
            <a:r>
              <a:rPr lang="ja-JP" altLang="en-US" smtClean="0"/>
              <a:t>制作が失敗してもその反省を次回の開発にどう生かすかを話しましょう。それが人間としての優位性となり</a:t>
            </a:r>
            <a:endParaRPr lang="en-US" altLang="ja-JP" smtClean="0"/>
          </a:p>
          <a:p>
            <a:r>
              <a:rPr lang="ja-JP" altLang="en-US" smtClean="0"/>
              <a:t>ます</a:t>
            </a:r>
            <a:r>
              <a:rPr lang="ja-JP" altLang="en-US"/>
              <a:t>。</a:t>
            </a:r>
            <a:endParaRPr lang="en-US" altLang="ja-JP" smtClean="0"/>
          </a:p>
        </p:txBody>
      </p:sp>
    </p:spTree>
    <p:extLst>
      <p:ext uri="{BB962C8B-B14F-4D97-AF65-F5344CB8AC3E}">
        <p14:creationId xmlns:p14="http://schemas.microsoft.com/office/powerpoint/2010/main" val="40771439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13267</TotalTime>
  <Words>421</Words>
  <Application>Microsoft Office PowerPoint</Application>
  <PresentationFormat>ワイド画面</PresentationFormat>
  <Paragraphs>66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Ｇａｍｅ開発指南書１７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753</cp:revision>
  <dcterms:created xsi:type="dcterms:W3CDTF">2016-04-21T00:45:06Z</dcterms:created>
  <dcterms:modified xsi:type="dcterms:W3CDTF">2016-09-23T04:36:11Z</dcterms:modified>
</cp:coreProperties>
</file>