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dirty="0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lang="ja-JP" altLang="en-US" smtClean="0"/>
              <a:t>主人公</a:t>
            </a:r>
            <a:r>
              <a:rPr lang="en-US" altLang="ja-JP" smtClean="0"/>
              <a:t>Setup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0" y="0"/>
            <a:ext cx="278236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入力で</a:t>
            </a:r>
            <a:r>
              <a:rPr kumimoji="1" lang="en-US" altLang="ja-JP" smtClean="0"/>
              <a:t>energy</a:t>
            </a:r>
            <a:r>
              <a:rPr kumimoji="1" lang="ja-JP" altLang="en-US" smtClean="0"/>
              <a:t>を加える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" y="527050"/>
            <a:ext cx="4986674" cy="5314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H="1">
            <a:off x="1704624" y="1752600"/>
            <a:ext cx="3896076" cy="817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600700" y="1576110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削除　：　</a:t>
            </a:r>
            <a:r>
              <a:rPr lang="en-US" altLang="ja-JP" smtClean="0"/>
              <a:t>m</a:t>
            </a:r>
            <a:r>
              <a:rPr kumimoji="1" lang="en-US" altLang="ja-JP" smtClean="0"/>
              <a:t>_vx</a:t>
            </a:r>
            <a:r>
              <a:rPr kumimoji="1" lang="ja-JP" altLang="en-US" smtClean="0"/>
              <a:t>は常に初期化しないようにする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2314224" y="2641600"/>
            <a:ext cx="3286476" cy="2087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600700" y="247781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更新　：　入力により</a:t>
            </a:r>
            <a:r>
              <a:rPr kumimoji="1" lang="en-US" altLang="ja-JP" smtClean="0"/>
              <a:t>m_vx</a:t>
            </a:r>
            <a:r>
              <a:rPr kumimoji="1" lang="ja-JP" altLang="en-US" smtClean="0"/>
              <a:t>の値を増加</a:t>
            </a:r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2314224" y="3965178"/>
            <a:ext cx="3286476" cy="2087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600700" y="380138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更新　：　入力により</a:t>
            </a:r>
            <a:r>
              <a:rPr kumimoji="1" lang="en-US" altLang="ja-JP" smtClean="0"/>
              <a:t>m_vx</a:t>
            </a:r>
            <a:r>
              <a:rPr kumimoji="1" lang="ja-JP" altLang="en-US" smtClean="0"/>
              <a:t>の値を</a:t>
            </a:r>
            <a:r>
              <a:rPr lang="ja-JP" altLang="en-US"/>
              <a:t>減少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2562" y="6108700"/>
            <a:ext cx="11586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を入力するとその方向に徐々に運動</a:t>
            </a:r>
            <a:r>
              <a:rPr kumimoji="1" lang="en-US" altLang="ja-JP" smtClean="0"/>
              <a:t>energy</a:t>
            </a:r>
            <a:r>
              <a:rPr lang="ja-JP" altLang="en-US" smtClean="0"/>
              <a:t>の値が</a:t>
            </a:r>
            <a:r>
              <a:rPr kumimoji="1" lang="ja-JP" altLang="en-US" smtClean="0"/>
              <a:t>増加し速度が上がります。逆の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を入力すると</a:t>
            </a:r>
            <a:r>
              <a:rPr kumimoji="1" lang="en-US" altLang="ja-JP" smtClean="0"/>
              <a:t>energy</a:t>
            </a:r>
            <a:r>
              <a:rPr kumimoji="1" lang="ja-JP" altLang="en-US" smtClean="0"/>
              <a:t>を</a:t>
            </a:r>
            <a:endParaRPr kumimoji="1" lang="en-US" altLang="ja-JP" smtClean="0"/>
          </a:p>
          <a:p>
            <a:r>
              <a:rPr lang="ja-JP" altLang="en-US"/>
              <a:t>値</a:t>
            </a:r>
            <a:r>
              <a:rPr lang="ja-JP" altLang="en-US" smtClean="0"/>
              <a:t>が減少し最後には値が</a:t>
            </a:r>
            <a:r>
              <a:rPr lang="en-US" altLang="ja-JP" smtClean="0"/>
              <a:t>minus</a:t>
            </a:r>
            <a:r>
              <a:rPr lang="ja-JP" altLang="en-US" smtClean="0"/>
              <a:t>値となり入力した方向に移動となります。見た目は滑ってる感じになります。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31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883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・止まるは摩擦で表現する。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慣性の法則では動くものは常に動き続けてるわけですが、現実の物は動いてもすぐに止まっています。それはどこかで</a:t>
            </a:r>
            <a:endParaRPr lang="en-US" altLang="ja-JP" smtClean="0"/>
          </a:p>
          <a:p>
            <a:r>
              <a:rPr kumimoji="1" lang="ja-JP" altLang="en-US" smtClean="0"/>
              <a:t>運動</a:t>
            </a:r>
            <a:r>
              <a:rPr kumimoji="1" lang="en-US" altLang="ja-JP" smtClean="0"/>
              <a:t>energy</a:t>
            </a:r>
            <a:r>
              <a:rPr kumimoji="1" lang="ja-JP" altLang="en-US" smtClean="0"/>
              <a:t>が消耗してるわけです。では何で消耗していうのかと言うと「</a:t>
            </a:r>
            <a:r>
              <a:rPr kumimoji="1" lang="ja-JP" altLang="en-US" smtClean="0">
                <a:solidFill>
                  <a:srgbClr val="FF0000"/>
                </a:solidFill>
              </a:rPr>
              <a:t>摩擦</a:t>
            </a:r>
            <a:r>
              <a:rPr kumimoji="1" lang="ja-JP" altLang="en-US" smtClean="0"/>
              <a:t>」です。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980528" y="1412136"/>
            <a:ext cx="7366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3910435" y="1640736"/>
            <a:ext cx="9398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64242" y="2074456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運動</a:t>
            </a:r>
            <a:r>
              <a:rPr kumimoji="1" lang="en-US" altLang="ja-JP" smtClean="0"/>
              <a:t>Energy</a:t>
            </a:r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0800000">
            <a:off x="5778615" y="1730526"/>
            <a:ext cx="972479" cy="225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41690" y="2074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摩擦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600" y="2590800"/>
            <a:ext cx="11609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運動する逆方向から摩擦が発生し最終的に止まります。</a:t>
            </a:r>
            <a:r>
              <a:rPr kumimoji="1" lang="ja-JP" altLang="en-US" smtClean="0"/>
              <a:t>摩擦をしっかり考えると、地面と物体が当たっている表面積や</a:t>
            </a:r>
            <a:endParaRPr kumimoji="1" lang="en-US" altLang="ja-JP" smtClean="0"/>
          </a:p>
          <a:p>
            <a:r>
              <a:rPr lang="ja-JP" altLang="en-US"/>
              <a:t>地面</a:t>
            </a:r>
            <a:r>
              <a:rPr lang="ja-JP" altLang="en-US" smtClean="0"/>
              <a:t>の材質による摩擦係数から、摩擦</a:t>
            </a:r>
            <a:r>
              <a:rPr lang="en-US" altLang="ja-JP" smtClean="0"/>
              <a:t>Energy</a:t>
            </a:r>
            <a:r>
              <a:rPr lang="ja-JP" altLang="en-US" smtClean="0"/>
              <a:t>を求めるのですが、この辺は簡略してとりあえず適当な摩擦を加えて運動</a:t>
            </a:r>
            <a:endParaRPr lang="en-US" altLang="ja-JP" smtClean="0"/>
          </a:p>
          <a:p>
            <a:r>
              <a:rPr kumimoji="1" lang="en-US" altLang="ja-JP" smtClean="0"/>
              <a:t>Energy</a:t>
            </a:r>
            <a:r>
              <a:rPr kumimoji="1" lang="ja-JP" altLang="en-US" smtClean="0"/>
              <a:t>を消費させてみましょう。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33266" y="3797300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</a:t>
            </a:r>
            <a:r>
              <a:rPr kumimoji="1" lang="en-US" altLang="ja-JP" smtClean="0"/>
              <a:t>_</a:t>
            </a:r>
            <a:r>
              <a:rPr kumimoji="1" lang="ja-JP" altLang="en-US" smtClean="0"/>
              <a:t>ｖｘ　</a:t>
            </a:r>
            <a:r>
              <a:rPr kumimoji="1" lang="en-US" altLang="ja-JP" smtClean="0"/>
              <a:t>+</a:t>
            </a:r>
            <a:r>
              <a:rPr kumimoji="1" lang="ja-JP" altLang="en-US" smtClean="0"/>
              <a:t>＝　－（　　　</a:t>
            </a:r>
            <a:r>
              <a:rPr kumimoji="1" lang="en-US" altLang="ja-JP" smtClean="0"/>
              <a:t>m_vx  </a:t>
            </a:r>
            <a:r>
              <a:rPr kumimoji="1" lang="ja-JP" altLang="en-US" smtClean="0"/>
              <a:t>　　</a:t>
            </a:r>
            <a:r>
              <a:rPr kumimoji="1" lang="en-US" altLang="ja-JP" smtClean="0"/>
              <a:t>*</a:t>
            </a:r>
            <a:r>
              <a:rPr kumimoji="1" lang="ja-JP" altLang="en-US" smtClean="0"/>
              <a:t>　　</a:t>
            </a:r>
            <a:r>
              <a:rPr kumimoji="1" lang="en-US" altLang="ja-JP" smtClean="0"/>
              <a:t>0.98</a:t>
            </a:r>
            <a:r>
              <a:rPr kumimoji="1" lang="ja-JP" altLang="en-US" smtClean="0"/>
              <a:t>　　　　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） </a:t>
            </a:r>
            <a:r>
              <a:rPr kumimoji="1" lang="en-US" altLang="ja-JP" smtClean="0"/>
              <a:t>;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96163" y="4145002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－（　</a:t>
            </a:r>
            <a:r>
              <a:rPr kumimoji="1" lang="ja-JP" altLang="en-US" smtClean="0"/>
              <a:t>運動</a:t>
            </a:r>
            <a:r>
              <a:rPr lang="en-US" altLang="ja-JP"/>
              <a:t>energy</a:t>
            </a:r>
            <a:r>
              <a:rPr lang="en-US" altLang="ja-JP" smtClean="0"/>
              <a:t>  </a:t>
            </a:r>
            <a:r>
              <a:rPr lang="en-US" altLang="ja-JP" smtClean="0"/>
              <a:t>×</a:t>
            </a:r>
            <a:r>
              <a:rPr lang="ja-JP" altLang="en-US" smtClean="0"/>
              <a:t>　</a:t>
            </a:r>
            <a:r>
              <a:rPr lang="ja-JP" altLang="en-US"/>
              <a:t>摩擦</a:t>
            </a:r>
            <a:r>
              <a:rPr lang="ja-JP" altLang="en-US" smtClean="0"/>
              <a:t>係数　）</a:t>
            </a:r>
            <a:endParaRPr lang="en-US" altLang="ja-JP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796163" y="4407227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↑</a:t>
            </a:r>
            <a:endParaRPr kumimoji="1" lang="en-US" altLang="ja-JP" smtClean="0"/>
          </a:p>
          <a:p>
            <a:r>
              <a:rPr lang="ja-JP" altLang="en-US"/>
              <a:t>運動</a:t>
            </a:r>
            <a:r>
              <a:rPr lang="ja-JP" altLang="en-US" smtClean="0"/>
              <a:t>の逆に</a:t>
            </a:r>
            <a:r>
              <a:rPr kumimoji="1" lang="ja-JP" altLang="en-US" smtClean="0"/>
              <a:t>摩擦が発生する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48828" y="5211583"/>
            <a:ext cx="567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常に摩擦が発生することで主人公が止まります。</a:t>
            </a:r>
            <a:endParaRPr kumimoji="1" lang="en-US" altLang="ja-JP" smtClean="0"/>
          </a:p>
          <a:p>
            <a:r>
              <a:rPr lang="ja-JP" altLang="en-US" smtClean="0"/>
              <a:t>また、摩擦係数を</a:t>
            </a:r>
            <a:r>
              <a:rPr lang="en-US" altLang="ja-JP" smtClean="0"/>
              <a:t>0.0098</a:t>
            </a:r>
            <a:r>
              <a:rPr lang="ja-JP" altLang="en-US" smtClean="0"/>
              <a:t>に下げると氷</a:t>
            </a:r>
            <a:r>
              <a:rPr lang="en-US" altLang="ja-JP" smtClean="0"/>
              <a:t>Stage</a:t>
            </a:r>
            <a:r>
              <a:rPr lang="ja-JP" altLang="en-US" smtClean="0"/>
              <a:t>っぽくなります</a:t>
            </a:r>
            <a:endParaRPr lang="en-US" altLang="ja-JP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3" y="3594923"/>
            <a:ext cx="4617401" cy="29172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>
            <a:stCxn id="15" idx="1"/>
          </p:cNvCxnSpPr>
          <p:nvPr/>
        </p:nvCxnSpPr>
        <p:spPr>
          <a:xfrm flipH="1">
            <a:off x="3564242" y="3981966"/>
            <a:ext cx="2469024" cy="14155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12431" y="0"/>
            <a:ext cx="12204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・主人公に歩く</a:t>
            </a:r>
            <a:r>
              <a:rPr kumimoji="1" lang="en-US" altLang="ja-JP" smtClean="0"/>
              <a:t>Animation</a:t>
            </a:r>
            <a:r>
              <a:rPr lang="ja-JP" altLang="en-US" smtClean="0"/>
              <a:t>をさせる。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主人公を押してる感じでしたのでしっかりと歩く</a:t>
            </a:r>
            <a:r>
              <a:rPr kumimoji="1" lang="en-US" altLang="ja-JP" smtClean="0"/>
              <a:t>Animation</a:t>
            </a:r>
            <a:r>
              <a:rPr kumimoji="1" lang="ja-JP" altLang="en-US" smtClean="0"/>
              <a:t>を追加させましょう。その過程の中で</a:t>
            </a:r>
            <a:r>
              <a:rPr kumimoji="1" lang="en-US" altLang="ja-JP" smtClean="0"/>
              <a:t>Animation</a:t>
            </a:r>
            <a:r>
              <a:rPr lang="ja-JP" altLang="en-US"/>
              <a:t>情報</a:t>
            </a:r>
            <a:r>
              <a:rPr lang="ja-JP" altLang="en-US" smtClean="0"/>
              <a:t>を</a:t>
            </a:r>
            <a:r>
              <a:rPr lang="en-US" altLang="ja-JP" smtClean="0"/>
              <a:t>DataBase</a:t>
            </a:r>
            <a:r>
              <a:rPr lang="ja-JP" altLang="en-US" smtClean="0"/>
              <a:t>化も</a:t>
            </a:r>
            <a:endParaRPr lang="en-US" altLang="ja-JP" smtClean="0"/>
          </a:p>
          <a:p>
            <a:r>
              <a:rPr lang="ja-JP" altLang="en-US" smtClean="0"/>
              <a:t>させましょう。</a:t>
            </a:r>
            <a:endParaRPr lang="en-US" altLang="ja-JP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3088" y="1300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⓪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52588" y="1300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①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669400"/>
            <a:ext cx="5710238" cy="115252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30484" y="13217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②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97740" y="13217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③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64996" y="133078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④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90190" y="930736"/>
            <a:ext cx="369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主人公の</a:t>
            </a:r>
            <a:r>
              <a:rPr kumimoji="1" lang="en-US" altLang="ja-JP" smtClean="0"/>
              <a:t>Animation</a:t>
            </a:r>
            <a:r>
              <a:rPr kumimoji="1" lang="ja-JP" altLang="en-US" smtClean="0"/>
              <a:t>は全部で５</a:t>
            </a:r>
            <a:r>
              <a:rPr kumimoji="1" lang="en-US" altLang="ja-JP" smtClean="0"/>
              <a:t>frame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0" y="3377542"/>
            <a:ext cx="681492" cy="9843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79968" y="2832866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静止</a:t>
            </a:r>
            <a:r>
              <a:rPr kumimoji="1" lang="en-US" altLang="ja-JP" smtClean="0"/>
              <a:t>Animation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4971" y="4424367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歩く走る</a:t>
            </a:r>
            <a:r>
              <a:rPr lang="en-US" altLang="ja-JP"/>
              <a:t>Animation</a:t>
            </a:r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69" y="5012234"/>
            <a:ext cx="876155" cy="100359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808" y="5031919"/>
            <a:ext cx="779270" cy="101305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585" y="4980653"/>
            <a:ext cx="784225" cy="1035177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58778" y="47490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①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93534" y="31397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⓪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18115" y="47490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⓪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1274255" y="5475058"/>
            <a:ext cx="368300" cy="21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2658331" y="5460829"/>
            <a:ext cx="368300" cy="21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カーブ矢印 29"/>
          <p:cNvSpPr/>
          <p:nvPr/>
        </p:nvSpPr>
        <p:spPr>
          <a:xfrm rot="5400000">
            <a:off x="2513067" y="4274258"/>
            <a:ext cx="644160" cy="4066124"/>
          </a:xfrm>
          <a:prstGeom prst="curvedLeftArrow">
            <a:avLst>
              <a:gd name="adj1" fmla="val 29966"/>
              <a:gd name="adj2" fmla="val 50000"/>
              <a:gd name="adj3" fmla="val 3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682" y="5031919"/>
            <a:ext cx="779270" cy="1013052"/>
          </a:xfrm>
          <a:prstGeom prst="rect">
            <a:avLst/>
          </a:prstGeom>
        </p:spPr>
      </p:pic>
      <p:sp>
        <p:nvSpPr>
          <p:cNvPr id="32" name="右矢印 31"/>
          <p:cNvSpPr/>
          <p:nvPr/>
        </p:nvSpPr>
        <p:spPr>
          <a:xfrm>
            <a:off x="3943416" y="5460829"/>
            <a:ext cx="368300" cy="21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14312" y="47490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②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09766" y="476073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⓪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048" y="4250842"/>
            <a:ext cx="4035353" cy="20564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6" name="直線矢印コネクタ 35"/>
          <p:cNvCxnSpPr/>
          <p:nvPr/>
        </p:nvCxnSpPr>
        <p:spPr>
          <a:xfrm flipH="1">
            <a:off x="7107502" y="3771900"/>
            <a:ext cx="893498" cy="126001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8020875" y="3587234"/>
            <a:ext cx="365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追加：歩く走る</a:t>
            </a:r>
            <a:r>
              <a:rPr kumimoji="1" lang="en-US" altLang="ja-JP" smtClean="0"/>
              <a:t>Animation</a:t>
            </a:r>
            <a:r>
              <a:rPr kumimoji="1" lang="ja-JP" altLang="en-US" smtClean="0"/>
              <a:t>情報を</a:t>
            </a:r>
            <a:r>
              <a:rPr lang="ja-JP" altLang="en-US" smtClean="0"/>
              <a:t>登録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2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40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Animation</a:t>
            </a:r>
            <a:r>
              <a:rPr kumimoji="1" lang="ja-JP" altLang="en-US" smtClean="0"/>
              <a:t>に必要な変数を用意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830997"/>
            <a:ext cx="5238349" cy="43550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929203" y="184666"/>
            <a:ext cx="2764898" cy="43238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07740" y="0"/>
            <a:ext cx="613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Animation</a:t>
            </a:r>
            <a:r>
              <a:rPr kumimoji="1" lang="ja-JP" altLang="en-US" smtClean="0"/>
              <a:t>管理用の変数を用意</a:t>
            </a:r>
            <a:endParaRPr kumimoji="1" lang="en-US" altLang="ja-JP" smtClean="0"/>
          </a:p>
          <a:p>
            <a:r>
              <a:rPr lang="en-US" altLang="ja-JP" smtClean="0"/>
              <a:t>Shooting</a:t>
            </a:r>
            <a:r>
              <a:rPr lang="ja-JP" altLang="en-US" smtClean="0"/>
              <a:t>の着弾</a:t>
            </a:r>
            <a:r>
              <a:rPr lang="en-US" altLang="ja-JP" smtClean="0"/>
              <a:t>Animation</a:t>
            </a:r>
            <a:r>
              <a:rPr lang="ja-JP" altLang="en-US" smtClean="0"/>
              <a:t>と同じような仕組みで作り上げます</a:t>
            </a:r>
            <a:r>
              <a:rPr lang="ja-JP" altLang="en-US"/>
              <a:t>。</a:t>
            </a: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76212" y="461665"/>
            <a:ext cx="11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ObjHero.h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10564496" y="2572029"/>
            <a:ext cx="18759" cy="14113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20" idx="0"/>
          </p:cNvCxnSpPr>
          <p:nvPr/>
        </p:nvCxnSpPr>
        <p:spPr>
          <a:xfrm>
            <a:off x="7317058" y="1409773"/>
            <a:ext cx="18757" cy="40873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端子 4"/>
          <p:cNvSpPr/>
          <p:nvPr/>
        </p:nvSpPr>
        <p:spPr>
          <a:xfrm>
            <a:off x="6384672" y="626228"/>
            <a:ext cx="19050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Animation</a:t>
            </a:r>
            <a:r>
              <a:rPr lang="ja-JP" altLang="en-US" smtClean="0"/>
              <a:t>処理</a:t>
            </a:r>
            <a:endParaRPr lang="en-US" altLang="ja-JP" dirty="0"/>
          </a:p>
        </p:txBody>
      </p:sp>
      <p:sp>
        <p:nvSpPr>
          <p:cNvPr id="13" name="フローチャート: 判断 7"/>
          <p:cNvSpPr/>
          <p:nvPr/>
        </p:nvSpPr>
        <p:spPr>
          <a:xfrm>
            <a:off x="5747054" y="2283456"/>
            <a:ext cx="3180235" cy="5771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m_ani_time</a:t>
            </a:r>
            <a:r>
              <a:rPr lang="en-US" altLang="ja-JP" dirty="0" smtClean="0"/>
              <a:t> &gt;2</a:t>
            </a:r>
            <a:endParaRPr kumimoji="1" lang="ja-JP" altLang="en-US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5607739" y="3026949"/>
            <a:ext cx="3472147" cy="3549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mtClean="0"/>
              <a:t>m_ani_frame</a:t>
            </a:r>
            <a:r>
              <a:rPr lang="ja-JP" altLang="en-US" dirty="0" smtClean="0"/>
              <a:t>　</a:t>
            </a:r>
            <a:r>
              <a:rPr lang="ja-JP" altLang="en-US" smtClean="0"/>
              <a:t>←</a:t>
            </a:r>
            <a:r>
              <a:rPr lang="en-US" altLang="ja-JP" smtClean="0"/>
              <a:t> m_ani_frame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+1</a:t>
            </a:r>
            <a:endParaRPr lang="en-US" altLang="ja-JP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163496" y="3535426"/>
            <a:ext cx="2366114" cy="29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m_ani_time</a:t>
            </a:r>
            <a:r>
              <a:rPr lang="ja-JP" altLang="en-US" dirty="0"/>
              <a:t> </a:t>
            </a:r>
            <a:r>
              <a:rPr lang="ja-JP" altLang="en-US" dirty="0" smtClean="0"/>
              <a:t>← </a:t>
            </a:r>
            <a:r>
              <a:rPr lang="en-US" altLang="ja-JP" dirty="0" smtClean="0"/>
              <a:t>0</a:t>
            </a:r>
            <a:endParaRPr lang="en-US" altLang="ja-JP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7719543" y="6353357"/>
            <a:ext cx="4281488" cy="3463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/>
              <a:t>描画</a:t>
            </a:r>
            <a:r>
              <a:rPr lang="ja-JP" altLang="en-US" dirty="0" smtClean="0"/>
              <a:t>　←</a:t>
            </a:r>
            <a:r>
              <a:rPr lang="ja-JP" altLang="en-US" smtClean="0"/>
              <a:t>　</a:t>
            </a:r>
            <a:r>
              <a:rPr lang="en-US" altLang="ja-JP" smtClean="0"/>
              <a:t>AnimationData[</a:t>
            </a:r>
            <a:r>
              <a:rPr lang="ja-JP" altLang="en-US" smtClean="0"/>
              <a:t> </a:t>
            </a:r>
            <a:r>
              <a:rPr lang="en-US" altLang="ja-JP" smtClean="0"/>
              <a:t>m_ani_frame </a:t>
            </a:r>
            <a:r>
              <a:rPr lang="en-US" altLang="ja-JP" dirty="0" smtClean="0"/>
              <a:t>]</a:t>
            </a:r>
            <a:endParaRPr lang="en-US" altLang="ja-JP" dirty="0"/>
          </a:p>
        </p:txBody>
      </p:sp>
      <p:sp>
        <p:nvSpPr>
          <p:cNvPr id="18" name="フローチャート: 判断 7"/>
          <p:cNvSpPr/>
          <p:nvPr/>
        </p:nvSpPr>
        <p:spPr>
          <a:xfrm>
            <a:off x="5474002" y="4133941"/>
            <a:ext cx="3644650" cy="4805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/>
              <a:t>  </a:t>
            </a:r>
            <a:r>
              <a:rPr lang="en-US" altLang="ja-JP" sz="1600" err="1" smtClean="0"/>
              <a:t>m_ani</a:t>
            </a:r>
            <a:r>
              <a:rPr lang="ja-JP" altLang="en-US" sz="1600" smtClean="0"/>
              <a:t> </a:t>
            </a:r>
            <a:r>
              <a:rPr lang="en-US" altLang="ja-JP" sz="1600" smtClean="0"/>
              <a:t>_frame== </a:t>
            </a:r>
            <a:r>
              <a:rPr lang="en-US" altLang="ja-JP" sz="1600" dirty="0" smtClean="0"/>
              <a:t>4</a:t>
            </a:r>
            <a:endParaRPr lang="en-US" altLang="ja-JP" sz="1600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6264594" y="4918076"/>
            <a:ext cx="2366114" cy="3031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mtClean="0"/>
              <a:t>m_ani_frame</a:t>
            </a:r>
            <a:r>
              <a:rPr lang="ja-JP" altLang="en-US" smtClean="0"/>
              <a:t>←</a:t>
            </a:r>
            <a:r>
              <a:rPr lang="en-US" altLang="ja-JP" smtClean="0"/>
              <a:t>0</a:t>
            </a:r>
            <a:endParaRPr lang="en-US" altLang="ja-JP" dirty="0"/>
          </a:p>
        </p:txBody>
      </p:sp>
      <p:sp>
        <p:nvSpPr>
          <p:cNvPr id="20" name="フローチャート: 端子 4"/>
          <p:cNvSpPr/>
          <p:nvPr/>
        </p:nvSpPr>
        <p:spPr>
          <a:xfrm>
            <a:off x="6383315" y="5497147"/>
            <a:ext cx="1905000" cy="4242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Animation</a:t>
            </a:r>
            <a:r>
              <a:rPr lang="ja-JP" altLang="en-US" smtClean="0"/>
              <a:t>終了</a:t>
            </a:r>
            <a:endParaRPr lang="en-US" altLang="ja-JP" dirty="0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8932352" y="2572029"/>
            <a:ext cx="16709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7311399" y="3983360"/>
            <a:ext cx="3269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8927289" y="4386747"/>
            <a:ext cx="553392" cy="12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9480681" y="4374223"/>
            <a:ext cx="0" cy="9910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7330532" y="5365287"/>
            <a:ext cx="21501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8852099" y="22067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839141" y="408321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48061" y="27260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648061" y="452690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7316703" y="1042955"/>
            <a:ext cx="11092" cy="9817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判断 7"/>
          <p:cNvSpPr/>
          <p:nvPr/>
        </p:nvSpPr>
        <p:spPr>
          <a:xfrm>
            <a:off x="5706210" y="1075799"/>
            <a:ext cx="3180235" cy="5771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左右</a:t>
            </a:r>
            <a:r>
              <a:rPr lang="en-US" altLang="ja-JP" smtClean="0"/>
              <a:t>Key</a:t>
            </a:r>
            <a:r>
              <a:rPr lang="ja-JP" altLang="en-US" smtClean="0"/>
              <a:t>入力</a:t>
            </a:r>
            <a:endParaRPr kumimoji="1" lang="ja-JP" altLang="en-US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5943684" y="1772033"/>
            <a:ext cx="2882900" cy="3155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m_ani_time</a:t>
            </a:r>
            <a:r>
              <a:rPr lang="ja-JP" altLang="en-US" dirty="0" smtClean="0"/>
              <a:t>←</a:t>
            </a:r>
            <a:r>
              <a:rPr lang="en-US" altLang="ja-JP" dirty="0" smtClean="0"/>
              <a:t>m_ani_time+1</a:t>
            </a:r>
            <a:endParaRPr lang="en-US" altLang="ja-JP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9111085" y="1510344"/>
            <a:ext cx="1927177" cy="5591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err="1" smtClean="0"/>
              <a:t>m_ani_time</a:t>
            </a:r>
            <a:r>
              <a:rPr lang="ja-JP" altLang="en-US" smtClean="0"/>
              <a:t>←</a:t>
            </a:r>
            <a:r>
              <a:rPr lang="en-US" altLang="ja-JP" smtClean="0"/>
              <a:t>0</a:t>
            </a:r>
          </a:p>
          <a:p>
            <a:r>
              <a:rPr lang="en-US" altLang="ja-JP" smtClean="0"/>
              <a:t>m_ani_frame</a:t>
            </a:r>
            <a:r>
              <a:rPr lang="ja-JP" altLang="en-US" smtClean="0"/>
              <a:t>←</a:t>
            </a:r>
            <a:r>
              <a:rPr lang="en-US" altLang="ja-JP"/>
              <a:t>1</a:t>
            </a:r>
            <a:endParaRPr lang="en-US" altLang="ja-JP" dirty="0"/>
          </a:p>
        </p:txBody>
      </p:sp>
      <p:cxnSp>
        <p:nvCxnSpPr>
          <p:cNvPr id="36" name="直線コネクタ 35"/>
          <p:cNvCxnSpPr/>
          <p:nvPr/>
        </p:nvCxnSpPr>
        <p:spPr>
          <a:xfrm flipV="1">
            <a:off x="8839089" y="1338802"/>
            <a:ext cx="1075774" cy="137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9914863" y="1338802"/>
            <a:ext cx="0" cy="1715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9914863" y="2119177"/>
            <a:ext cx="0" cy="1642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 flipV="1">
            <a:off x="7346554" y="2201316"/>
            <a:ext cx="2568309" cy="8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546684" y="14775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15150" y="10126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543331" y="5972052"/>
            <a:ext cx="349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Draw</a:t>
            </a:r>
            <a:r>
              <a:rPr lang="ja-JP" altLang="en-US" smtClean="0"/>
              <a:t>部分でこの</a:t>
            </a:r>
            <a:r>
              <a:rPr lang="ja-JP" altLang="en-US"/>
              <a:t>以下</a:t>
            </a:r>
            <a:r>
              <a:rPr lang="ja-JP" altLang="en-US" smtClean="0"/>
              <a:t>の処理を行う</a:t>
            </a:r>
            <a:endParaRPr kumimoji="1" lang="ja-JP" altLang="en-US"/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5666151"/>
            <a:ext cx="5251464" cy="1100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正方形/長方形 58"/>
          <p:cNvSpPr/>
          <p:nvPr/>
        </p:nvSpPr>
        <p:spPr>
          <a:xfrm>
            <a:off x="176212" y="5278398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ObjHero.cpp</a:t>
            </a:r>
            <a:endParaRPr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 flipH="1">
            <a:off x="2446098" y="6341384"/>
            <a:ext cx="3090031" cy="13834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499291" y="6157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9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53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AnimationAlgorithm</a:t>
            </a:r>
            <a:r>
              <a:rPr kumimoji="1" lang="ja-JP" altLang="en-US" smtClean="0"/>
              <a:t>通りに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を打つ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/>
              <a:t>F</a:t>
            </a:r>
            <a:r>
              <a:rPr lang="en-US" altLang="ja-JP" smtClean="0"/>
              <a:t>lowchart</a:t>
            </a:r>
            <a:r>
              <a:rPr lang="ja-JP" altLang="en-US" smtClean="0"/>
              <a:t>を観察しながら打ってみてください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" y="900112"/>
            <a:ext cx="5346823" cy="595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42" y="900112"/>
            <a:ext cx="5214831" cy="5309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0" y="558800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ObjHero.cpp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595042" y="530780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ObjHero.cpp</a:t>
            </a:r>
            <a:endParaRPr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5981700" y="4408588"/>
            <a:ext cx="2734632" cy="19414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60495" y="6393934"/>
            <a:ext cx="472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frame</a:t>
            </a:r>
            <a:r>
              <a:rPr kumimoji="1" lang="ja-JP" altLang="en-US" smtClean="0"/>
              <a:t>を要素番号にして</a:t>
            </a:r>
            <a:r>
              <a:rPr kumimoji="1" lang="en-US" altLang="ja-JP" smtClean="0"/>
              <a:t>Animation</a:t>
            </a:r>
            <a:r>
              <a:rPr kumimoji="1" lang="ja-JP" altLang="en-US" smtClean="0"/>
              <a:t>を操作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1909132" y="2833460"/>
            <a:ext cx="614098" cy="103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1909132" y="3760560"/>
            <a:ext cx="614098" cy="103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2732656" y="4135942"/>
            <a:ext cx="830096" cy="31856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574030" y="5640020"/>
            <a:ext cx="614098" cy="103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2574030" y="6452960"/>
            <a:ext cx="614098" cy="103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2409491" y="2648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09491" y="3586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49013" y="39578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33281" y="5444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21246" y="6268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74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049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・走るを仕組みを作る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en-US" altLang="ja-JP" smtClean="0"/>
              <a:t>Zkey</a:t>
            </a:r>
            <a:r>
              <a:rPr lang="ja-JP" altLang="en-US" smtClean="0"/>
              <a:t>を押してる間、主人公の移動速度が上がる仕組みを作りましょう。これまで移動速度は定数でしたが、変数にすることで</a:t>
            </a:r>
            <a:endParaRPr lang="en-US" altLang="ja-JP" smtClean="0"/>
          </a:p>
          <a:p>
            <a:r>
              <a:rPr lang="en-US" altLang="ja-JP" smtClean="0"/>
              <a:t>Game</a:t>
            </a:r>
            <a:r>
              <a:rPr lang="ja-JP" altLang="en-US" smtClean="0"/>
              <a:t>内で変更できるようにしましょう。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189037"/>
            <a:ext cx="5871612" cy="1198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07949" y="819705"/>
            <a:ext cx="11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ObjHero.h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7950" y="2890112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ObjHero.cpp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478325" y="2221428"/>
            <a:ext cx="169898" cy="2670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7949" y="252078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追加：速度変更用の変数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949" y="4836334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追加：通常時の速度設定で</a:t>
            </a:r>
            <a:r>
              <a:rPr lang="en-US" altLang="ja-JP" smtClean="0"/>
              <a:t>l</a:t>
            </a:r>
            <a:r>
              <a:rPr lang="ja-JP" altLang="en-US" smtClean="0"/>
              <a:t>初期化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9" y="3271190"/>
            <a:ext cx="5907349" cy="12963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 flipV="1">
            <a:off x="571500" y="4471987"/>
            <a:ext cx="221637" cy="26347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748" y="702487"/>
            <a:ext cx="3668451" cy="61059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/>
          <p:cNvCxnSpPr/>
          <p:nvPr/>
        </p:nvCxnSpPr>
        <p:spPr>
          <a:xfrm flipH="1">
            <a:off x="8586282" y="2221428"/>
            <a:ext cx="1548318" cy="1661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8586282" y="3271190"/>
            <a:ext cx="1548318" cy="1324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30" idx="1"/>
          </p:cNvCxnSpPr>
          <p:nvPr/>
        </p:nvCxnSpPr>
        <p:spPr>
          <a:xfrm flipH="1">
            <a:off x="9030241" y="5205666"/>
            <a:ext cx="1094586" cy="508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0134600" y="2018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133231" y="3034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124827" y="5021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7331" y="6439115"/>
            <a:ext cx="582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移動時の</a:t>
            </a:r>
            <a:r>
              <a:rPr kumimoji="1" lang="en-US" altLang="ja-JP" smtClean="0"/>
              <a:t>power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Animation</a:t>
            </a:r>
            <a:r>
              <a:rPr kumimoji="1" lang="ja-JP" altLang="en-US" smtClean="0"/>
              <a:t>間隔の部分を変数化しました。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36478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47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ZKey</a:t>
            </a:r>
            <a:r>
              <a:rPr kumimoji="1" lang="ja-JP" altLang="en-US" smtClean="0"/>
              <a:t>を押してるかどうかで速度系の変数の値を変える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42924"/>
            <a:ext cx="4018164" cy="43338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3467102" y="924273"/>
            <a:ext cx="1308098" cy="8664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775200" y="750681"/>
            <a:ext cx="723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　</a:t>
            </a:r>
            <a:r>
              <a:rPr kumimoji="1" lang="en-US" altLang="ja-JP" smtClean="0"/>
              <a:t>Zkey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ON</a:t>
            </a:r>
            <a:r>
              <a:rPr kumimoji="1" lang="ja-JP" altLang="en-US" smtClean="0"/>
              <a:t>で</a:t>
            </a:r>
            <a:r>
              <a:rPr lang="ja-JP" altLang="en-US"/>
              <a:t>速度</a:t>
            </a:r>
            <a:r>
              <a:rPr lang="en-US" altLang="ja-JP"/>
              <a:t>Up </a:t>
            </a:r>
            <a:r>
              <a:rPr lang="ja-JP" altLang="en-US" smtClean="0"/>
              <a:t>の値します。</a:t>
            </a:r>
            <a:r>
              <a:rPr kumimoji="1" lang="en-US" altLang="ja-JP" smtClean="0"/>
              <a:t>OFF</a:t>
            </a:r>
            <a:r>
              <a:rPr kumimoji="1" lang="ja-JP" altLang="en-US" smtClean="0"/>
              <a:t>で通常速度の値になることで</a:t>
            </a:r>
            <a:endParaRPr kumimoji="1" lang="en-US" altLang="ja-JP" smtClean="0"/>
          </a:p>
          <a:p>
            <a:r>
              <a:rPr lang="en-US" altLang="ja-JP" smtClean="0"/>
              <a:t>D</a:t>
            </a:r>
            <a:r>
              <a:rPr kumimoji="1" lang="en-US" altLang="ja-JP" smtClean="0"/>
              <a:t>ashButton</a:t>
            </a:r>
            <a:r>
              <a:rPr lang="ja-JP" altLang="en-US" smtClean="0"/>
              <a:t>が完成します。</a:t>
            </a:r>
            <a:endParaRPr kumimoji="1" lang="en-US" altLang="ja-JP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4800" y="5130800"/>
            <a:ext cx="864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これで、一旦</a:t>
            </a:r>
            <a:r>
              <a:rPr lang="en-US" altLang="ja-JP" smtClean="0"/>
              <a:t>C</a:t>
            </a:r>
            <a:r>
              <a:rPr kumimoji="1" lang="en-US" altLang="ja-JP" smtClean="0"/>
              <a:t>haracterSetup</a:t>
            </a:r>
            <a:r>
              <a:rPr lang="ja-JP" altLang="en-US" smtClean="0"/>
              <a:t>は完了です。次の工程を踏んでから改良を加えていきます。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2735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cene:GameMain</a:t>
            </a:r>
            <a:r>
              <a:rPr kumimoji="1" lang="ja-JP" altLang="en-US" smtClean="0"/>
              <a:t>を作成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Scene</a:t>
            </a:r>
            <a:r>
              <a:rPr lang="ja-JP" altLang="en-US" smtClean="0"/>
              <a:t>作成からしていきましょう。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62000"/>
            <a:ext cx="2034886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直線矢印コネクタ 3"/>
          <p:cNvCxnSpPr/>
          <p:nvPr/>
        </p:nvCxnSpPr>
        <p:spPr>
          <a:xfrm flipH="1">
            <a:off x="2208180" y="1079647"/>
            <a:ext cx="382620" cy="4612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482941" y="73660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cpp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h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440801"/>
            <a:ext cx="4413432" cy="362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210993" y="20714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SceneMain.h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9" y="391994"/>
            <a:ext cx="3081011" cy="6332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4722229" y="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SceneMain.cpp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916" y="2440801"/>
            <a:ext cx="4110633" cy="1386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7942916" y="2046069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84701" y="5894169"/>
            <a:ext cx="402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Scene:Main</a:t>
            </a:r>
            <a:r>
              <a:rPr lang="ja-JP" altLang="en-US" smtClean="0"/>
              <a:t>を作成して</a:t>
            </a:r>
            <a:r>
              <a:rPr lang="en-US" altLang="ja-JP" smtClean="0"/>
              <a:t>Game</a:t>
            </a:r>
            <a:r>
              <a:rPr lang="ja-JP" altLang="en-US" smtClean="0"/>
              <a:t>開始に登録</a:t>
            </a:r>
            <a:endParaRPr lang="en-US" altLang="ja-JP" smtClean="0"/>
          </a:p>
          <a:p>
            <a:r>
              <a:rPr lang="ja-JP" altLang="en-US" smtClean="0"/>
              <a:t>しました</a:t>
            </a:r>
            <a:r>
              <a:rPr lang="ja-JP" altLang="en-US"/>
              <a:t>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0378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426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・主人公</a:t>
            </a:r>
            <a:r>
              <a:rPr kumimoji="1" lang="en-US" altLang="ja-JP" smtClean="0"/>
              <a:t>Setup</a:t>
            </a:r>
          </a:p>
          <a:p>
            <a:r>
              <a:rPr lang="ja-JP" altLang="en-US"/>
              <a:t>　</a:t>
            </a:r>
            <a:r>
              <a:rPr lang="ja-JP" altLang="en-US" smtClean="0"/>
              <a:t>主人公の表示からやっていきましょう。</a:t>
            </a:r>
            <a:r>
              <a:rPr lang="en-US" altLang="ja-JP" smtClean="0"/>
              <a:t>Graphic</a:t>
            </a:r>
            <a:r>
              <a:rPr lang="ja-JP" altLang="en-US" smtClean="0"/>
              <a:t>は、「指南書２」の「</a:t>
            </a:r>
            <a:r>
              <a:rPr lang="ja-JP" altLang="en-US"/>
              <a:t>グラフィック</a:t>
            </a:r>
            <a:r>
              <a:rPr lang="ja-JP" altLang="en-US" smtClean="0"/>
              <a:t>」</a:t>
            </a:r>
            <a:r>
              <a:rPr lang="en-US" altLang="ja-JP" smtClean="0"/>
              <a:t>folder</a:t>
            </a:r>
            <a:r>
              <a:rPr lang="ja-JP" altLang="en-US" smtClean="0"/>
              <a:t>にある</a:t>
            </a:r>
            <a:r>
              <a:rPr lang="ja-JP" altLang="en-US"/>
              <a:t>「</a:t>
            </a:r>
            <a:r>
              <a:rPr lang="en-US" altLang="ja-JP" smtClean="0"/>
              <a:t>image.png</a:t>
            </a:r>
            <a:r>
              <a:rPr lang="ja-JP" altLang="en-US" smtClean="0"/>
              <a:t>」を使います。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4" y="710993"/>
            <a:ext cx="2020936" cy="1853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9632" y="2814983"/>
            <a:ext cx="1216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今回の</a:t>
            </a:r>
            <a:r>
              <a:rPr kumimoji="1" lang="en-US" altLang="ja-JP" smtClean="0"/>
              <a:t>Graphic</a:t>
            </a:r>
            <a:r>
              <a:rPr kumimoji="1" lang="ja-JP" altLang="en-US" smtClean="0"/>
              <a:t>には、主人公・敵・</a:t>
            </a:r>
            <a:r>
              <a:rPr kumimoji="1" lang="en-US" altLang="ja-JP" smtClean="0"/>
              <a:t>field</a:t>
            </a:r>
            <a:r>
              <a:rPr kumimoji="1" lang="ja-JP" altLang="en-US" smtClean="0"/>
              <a:t>用の壁・背景・その他と</a:t>
            </a:r>
            <a:r>
              <a:rPr lang="en-US" altLang="ja-JP" smtClean="0"/>
              <a:t>Game</a:t>
            </a:r>
            <a:r>
              <a:rPr lang="ja-JP" altLang="en-US" smtClean="0"/>
              <a:t>の</a:t>
            </a:r>
            <a:r>
              <a:rPr lang="en-US" altLang="ja-JP" smtClean="0"/>
              <a:t>Main</a:t>
            </a:r>
            <a:r>
              <a:rPr lang="ja-JP" altLang="en-US" smtClean="0"/>
              <a:t>に必要になりそうなモノをひとまとめにしています。</a:t>
            </a:r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2008788" y="1941269"/>
            <a:ext cx="2615661" cy="26520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449" y="646331"/>
            <a:ext cx="1873423" cy="2109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45" y="5119616"/>
            <a:ext cx="2313441" cy="16150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2324100" y="5650350"/>
            <a:ext cx="667219" cy="23853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17826" y="5465684"/>
            <a:ext cx="31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ObjHero</a:t>
            </a:r>
            <a:r>
              <a:rPr kumimoji="1" lang="ja-JP" altLang="en-US" smtClean="0"/>
              <a:t>の</a:t>
            </a:r>
            <a:r>
              <a:rPr lang="en-US" altLang="ja-JP" smtClean="0"/>
              <a:t>.cpp</a:t>
            </a:r>
            <a:r>
              <a:rPr lang="ja-JP" altLang="en-US" smtClean="0"/>
              <a:t>と</a:t>
            </a:r>
            <a:r>
              <a:rPr lang="en-US" altLang="ja-JP" smtClean="0"/>
              <a:t>.h</a:t>
            </a:r>
            <a:r>
              <a:rPr lang="ja-JP" altLang="en-US" smtClean="0"/>
              <a:t>を作成</a:t>
            </a:r>
            <a:endParaRPr kumimoji="1" lang="en-US" altLang="ja-JP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0" y="4722740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・主人公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45" y="3561974"/>
            <a:ext cx="3530865" cy="711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542" y="3585156"/>
            <a:ext cx="4596257" cy="732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>
          <a:xfrm>
            <a:off x="202831" y="3204101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090542" y="3204101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8723" y="4356054"/>
            <a:ext cx="111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Method</a:t>
            </a:r>
            <a:r>
              <a:rPr kumimoji="1" lang="ja-JP" altLang="en-US" smtClean="0"/>
              <a:t>名や各種の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</a:t>
            </a:r>
            <a:r>
              <a:rPr lang="ja-JP" altLang="en-US"/>
              <a:t>使</a:t>
            </a:r>
            <a:r>
              <a:rPr lang="ja-JP" altLang="en-US" smtClean="0"/>
              <a:t>うときの</a:t>
            </a:r>
            <a:r>
              <a:rPr lang="en-US" altLang="ja-JP" smtClean="0"/>
              <a:t>Scope</a:t>
            </a:r>
            <a:r>
              <a:rPr lang="ja-JP" altLang="en-US" smtClean="0"/>
              <a:t>名を忘れたときは</a:t>
            </a:r>
            <a:r>
              <a:rPr lang="en-US" altLang="ja-JP" smtClean="0"/>
              <a:t>GameL</a:t>
            </a:r>
            <a:r>
              <a:rPr lang="ja-JP" altLang="en-US" smtClean="0"/>
              <a:t>：：を打つと良いよ。小</a:t>
            </a:r>
            <a:r>
              <a:rPr lang="en-US" altLang="ja-JP" smtClean="0"/>
              <a:t>window</a:t>
            </a:r>
            <a:r>
              <a:rPr lang="ja-JP" altLang="en-US" smtClean="0"/>
              <a:t>が出てくるので</a:t>
            </a:r>
            <a:endParaRPr lang="en-US" altLang="ja-JP" smtClean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8950966" y="3912789"/>
            <a:ext cx="563867" cy="1023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523120" y="3561974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追加：読み込みに</a:t>
            </a:r>
            <a:endParaRPr kumimoji="1" lang="en-US" altLang="ja-JP" smtClean="0"/>
          </a:p>
          <a:p>
            <a:r>
              <a:rPr lang="ja-JP" altLang="en-US"/>
              <a:t>必要</a:t>
            </a:r>
            <a:r>
              <a:rPr lang="ja-JP" altLang="en-US" smtClean="0"/>
              <a:t>なモノを追加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1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7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・主人公の雛型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を追加する。</a:t>
            </a:r>
            <a:endParaRPr kumimoji="1"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7" y="817006"/>
            <a:ext cx="3446103" cy="3068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74" y="817006"/>
            <a:ext cx="3184525" cy="5402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35818" y="447674"/>
            <a:ext cx="11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ObjHero.h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846139" y="447674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ObjHero.cpp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741" y="817006"/>
            <a:ext cx="4064797" cy="1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7566741" y="447674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741" y="2472769"/>
            <a:ext cx="4059110" cy="1007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4993042" y="6404477"/>
            <a:ext cx="719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雛型</a:t>
            </a:r>
            <a:r>
              <a:rPr lang="en-US" altLang="ja-JP" smtClean="0"/>
              <a:t>Program</a:t>
            </a:r>
            <a:r>
              <a:rPr lang="ja-JP" altLang="en-US" smtClean="0"/>
              <a:t>を突っ込んだら、主人公をとりあえず描画までやってみよう。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81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0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・描画の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を追加する。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726757"/>
            <a:ext cx="3353294" cy="4113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74625" y="357425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ObjHero.cpp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49" y="726756"/>
            <a:ext cx="5257445" cy="2156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3702544" y="36933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5005070"/>
            <a:ext cx="1820377" cy="163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2298700" y="5361920"/>
            <a:ext cx="9381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主人公が描画されたら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です。</a:t>
            </a:r>
            <a:endParaRPr kumimoji="1" lang="en-US" altLang="ja-JP" smtClean="0"/>
          </a:p>
          <a:p>
            <a:r>
              <a:rPr lang="ja-JP" altLang="en-US" smtClean="0"/>
              <a:t>ついでに、この</a:t>
            </a:r>
            <a:r>
              <a:rPr lang="en-US" altLang="ja-JP" smtClean="0"/>
              <a:t>Character</a:t>
            </a:r>
            <a:r>
              <a:rPr lang="ja-JP" altLang="en-US" smtClean="0"/>
              <a:t>は「ナイト君」です。</a:t>
            </a:r>
            <a:r>
              <a:rPr lang="ja-JP" altLang="en-US"/>
              <a:t>田中</a:t>
            </a:r>
            <a:r>
              <a:rPr lang="ja-JP" altLang="en-US" smtClean="0"/>
              <a:t>先生が小学</a:t>
            </a:r>
            <a:r>
              <a:rPr lang="en-US" altLang="ja-JP" smtClean="0"/>
              <a:t>1</a:t>
            </a:r>
            <a:r>
              <a:rPr lang="ja-JP" altLang="en-US" smtClean="0"/>
              <a:t>年の時に考えた</a:t>
            </a:r>
            <a:r>
              <a:rPr lang="en-US" altLang="ja-JP"/>
              <a:t>C</a:t>
            </a:r>
            <a:r>
              <a:rPr lang="en-US" altLang="ja-JP" smtClean="0"/>
              <a:t>haracter</a:t>
            </a:r>
            <a:r>
              <a:rPr lang="ja-JP" altLang="en-US" smtClean="0"/>
              <a:t>です。</a:t>
            </a:r>
            <a:endParaRPr lang="en-US" altLang="ja-JP" smtClean="0"/>
          </a:p>
          <a:p>
            <a:r>
              <a:rPr kumimoji="1" lang="ja-JP" altLang="en-US" smtClean="0"/>
              <a:t>可愛がってやってくださいね。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484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00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 smtClean="0"/>
              <a:t>主人公</a:t>
            </a:r>
            <a:r>
              <a:rPr lang="en-US" altLang="ja-JP" smtClean="0"/>
              <a:t>SetUp</a:t>
            </a:r>
          </a:p>
          <a:p>
            <a:r>
              <a:rPr kumimoji="1" lang="ja-JP" altLang="en-US"/>
              <a:t>　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操作で左右に移動させる。</a:t>
            </a:r>
            <a:r>
              <a:rPr lang="ja-JP" altLang="en-US"/>
              <a:t>要領</a:t>
            </a:r>
            <a:r>
              <a:rPr lang="ja-JP" altLang="en-US" smtClean="0"/>
              <a:t>は</a:t>
            </a:r>
            <a:r>
              <a:rPr lang="en-US" altLang="ja-JP" smtClean="0"/>
              <a:t>S</a:t>
            </a:r>
            <a:r>
              <a:rPr kumimoji="1" lang="en-US" altLang="ja-JP" smtClean="0"/>
              <a:t>hooting</a:t>
            </a:r>
            <a:r>
              <a:rPr kumimoji="1" lang="ja-JP" altLang="en-US" smtClean="0"/>
              <a:t>と同じなので説明なしで作ります。</a:t>
            </a:r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" y="4836101"/>
            <a:ext cx="3422522" cy="1483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9117" y="646331"/>
            <a:ext cx="11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ObjHero.h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3162" y="4466769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ObjHero.cpp</a:t>
            </a:r>
            <a:endParaRPr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95" y="1015662"/>
            <a:ext cx="4392495" cy="5303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3588143" y="646331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ObjHero.cpp</a:t>
            </a:r>
            <a:endParaRPr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" y="1015662"/>
            <a:ext cx="3378596" cy="33559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814" y="1015662"/>
            <a:ext cx="3819278" cy="4833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8149814" y="646331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ObjHero.cpp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62" y="6475956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左右動作しましたね。次は左右の動作で主人公の向きを変更しましょう。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72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97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・左右用の変数を用意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err="1" smtClean="0"/>
              <a:t>ShootingGame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の操作で向きが変わることはありませんでしたが、</a:t>
            </a:r>
            <a:r>
              <a:rPr lang="en-US" altLang="ja-JP" dirty="0" err="1" smtClean="0"/>
              <a:t>ActionGame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の操作で主人公の向きが変化</a:t>
            </a:r>
            <a:endParaRPr lang="en-US" altLang="ja-JP" dirty="0" smtClean="0"/>
          </a:p>
          <a:p>
            <a:r>
              <a:rPr kumimoji="1" lang="ja-JP" altLang="en-US" dirty="0"/>
              <a:t>します。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918" y="5263630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追加：主人公の向きを表現する変数</a:t>
            </a:r>
            <a:endParaRPr kumimoji="1" lang="en-US" altLang="ja-JP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9" y="1279962"/>
            <a:ext cx="3676610" cy="3835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V="1">
            <a:off x="1432613" y="4914900"/>
            <a:ext cx="107950" cy="29364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8" y="1292663"/>
            <a:ext cx="4078192" cy="1602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281849" y="923330"/>
            <a:ext cx="11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ObjHero.h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240308" y="923330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ObjHero.cpp</a:t>
            </a:r>
            <a:endParaRPr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7571732" y="1536700"/>
            <a:ext cx="873768" cy="82708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418378" y="1205486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追加：主人公の向きを表現。</a:t>
            </a:r>
            <a:endParaRPr lang="en-US" altLang="ja-JP" smtClean="0"/>
          </a:p>
          <a:p>
            <a:r>
              <a:rPr kumimoji="1" lang="en-US" altLang="ja-JP" smtClean="0"/>
              <a:t>0.0f</a:t>
            </a:r>
            <a:r>
              <a:rPr kumimoji="1" lang="ja-JP" altLang="en-US" smtClean="0"/>
              <a:t>＝右向き　</a:t>
            </a:r>
            <a:r>
              <a:rPr kumimoji="1" lang="en-US" altLang="ja-JP" smtClean="0"/>
              <a:t>1.0</a:t>
            </a:r>
            <a:r>
              <a:rPr lang="ja-JP" altLang="en-US" smtClean="0"/>
              <a:t>＝左向き</a:t>
            </a:r>
            <a:endParaRPr kumimoji="1" lang="en-US" altLang="ja-JP" smtClean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09" y="3273732"/>
            <a:ext cx="6084792" cy="1861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正方形/長方形 19"/>
          <p:cNvSpPr/>
          <p:nvPr/>
        </p:nvSpPr>
        <p:spPr>
          <a:xfrm>
            <a:off x="4240307" y="2895237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ObjHero.cpp</a:t>
            </a:r>
            <a:endParaRPr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610682" y="4335694"/>
            <a:ext cx="2461434" cy="92793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0307" y="5263630"/>
            <a:ext cx="720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更新：</a:t>
            </a:r>
            <a:r>
              <a:rPr kumimoji="1" lang="en-US" altLang="ja-JP" smtClean="0"/>
              <a:t>m_posture</a:t>
            </a:r>
            <a:r>
              <a:rPr kumimoji="1" lang="ja-JP" altLang="en-US" smtClean="0"/>
              <a:t>の値（</a:t>
            </a:r>
            <a:r>
              <a:rPr kumimoji="1" lang="en-US" altLang="ja-JP" smtClean="0"/>
              <a:t>0.0 </a:t>
            </a:r>
            <a:r>
              <a:rPr lang="en-US" altLang="ja-JP" smtClean="0"/>
              <a:t>OR </a:t>
            </a:r>
            <a:r>
              <a:rPr kumimoji="1" lang="en-US" altLang="ja-JP" smtClean="0"/>
              <a:t>1.0</a:t>
            </a:r>
            <a:r>
              <a:rPr kumimoji="1" lang="ja-JP" altLang="en-US" smtClean="0"/>
              <a:t>）に</a:t>
            </a:r>
            <a:r>
              <a:rPr lang="ja-JP" altLang="en-US" smtClean="0"/>
              <a:t>よって</a:t>
            </a:r>
            <a:r>
              <a:rPr lang="en-US" altLang="ja-JP" smtClean="0"/>
              <a:t>Graphic</a:t>
            </a:r>
            <a:r>
              <a:rPr lang="ja-JP" altLang="en-US" smtClean="0"/>
              <a:t>表示位置を反転にする</a:t>
            </a:r>
            <a:endParaRPr lang="en-US" altLang="ja-JP" smtClean="0"/>
          </a:p>
          <a:p>
            <a:r>
              <a:rPr kumimoji="1" lang="ja-JP" altLang="en-US"/>
              <a:t>仕組</a:t>
            </a:r>
            <a:r>
              <a:rPr kumimoji="1" lang="ja-JP" altLang="en-US" smtClean="0"/>
              <a:t>みを作った。</a:t>
            </a:r>
            <a:endParaRPr kumimoji="1" lang="en-US" altLang="ja-JP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69918" y="6091860"/>
            <a:ext cx="10667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m_lect </a:t>
            </a:r>
            <a:r>
              <a:rPr kumimoji="1" lang="ja-JP" altLang="en-US" smtClean="0"/>
              <a:t>と </a:t>
            </a:r>
            <a:r>
              <a:rPr kumimoji="1" lang="en-US" altLang="ja-JP" smtClean="0"/>
              <a:t>m_right </a:t>
            </a:r>
            <a:r>
              <a:rPr kumimoji="1" lang="ja-JP" altLang="en-US" smtClean="0"/>
              <a:t>の値が</a:t>
            </a:r>
            <a:r>
              <a:rPr kumimoji="1" lang="en-US" altLang="ja-JP" smtClean="0"/>
              <a:t>m_posture</a:t>
            </a:r>
            <a:r>
              <a:rPr kumimoji="1" lang="ja-JP" altLang="en-US" smtClean="0"/>
              <a:t>に値によって反転するすることがわかると思います。</a:t>
            </a:r>
            <a:endParaRPr kumimoji="1" lang="en-US" altLang="ja-JP" smtClean="0"/>
          </a:p>
          <a:p>
            <a:r>
              <a:rPr kumimoji="1" lang="ja-JP" altLang="en-US" smtClean="0"/>
              <a:t>わからない場合は</a:t>
            </a:r>
            <a:r>
              <a:rPr kumimoji="1" lang="en-US" altLang="ja-JP" smtClean="0"/>
              <a:t>InitializeMethod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m_posture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0.0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1.0</a:t>
            </a:r>
            <a:r>
              <a:rPr kumimoji="1" lang="ja-JP" altLang="en-US" smtClean="0"/>
              <a:t>にすると反転して描画されるので確認してみよう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5055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3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で向きが変わる。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573087"/>
            <a:ext cx="4871550" cy="45069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2314223" y="782875"/>
            <a:ext cx="3045177" cy="2839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59400" y="92483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更新：左向きにしておく</a:t>
            </a:r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H="1" flipV="1">
            <a:off x="2648502" y="3538776"/>
            <a:ext cx="3079198" cy="63369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2627376" y="4172466"/>
            <a:ext cx="3100324" cy="5982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829300" y="39878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の入力方向で</a:t>
            </a:r>
            <a:r>
              <a:rPr kumimoji="1" lang="en-US" altLang="ja-JP" smtClean="0"/>
              <a:t>m_posture</a:t>
            </a:r>
            <a:r>
              <a:rPr kumimoji="1" lang="ja-JP" altLang="en-US" smtClean="0"/>
              <a:t>の値を変更する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2725" y="5194439"/>
            <a:ext cx="584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m_posture</a:t>
            </a:r>
            <a:r>
              <a:rPr lang="ja-JP" altLang="en-US" smtClean="0"/>
              <a:t>を</a:t>
            </a:r>
            <a:r>
              <a:rPr lang="en-US" altLang="ja-JP" smtClean="0"/>
              <a:t>flag</a:t>
            </a:r>
            <a:r>
              <a:rPr lang="ja-JP" altLang="en-US" smtClean="0"/>
              <a:t>の</a:t>
            </a:r>
            <a:r>
              <a:rPr lang="en-US" altLang="ja-JP" smtClean="0"/>
              <a:t>switchON</a:t>
            </a:r>
            <a:r>
              <a:rPr lang="ja-JP" altLang="en-US" smtClean="0"/>
              <a:t>・</a:t>
            </a:r>
            <a:r>
              <a:rPr lang="en-US" altLang="ja-JP" smtClean="0"/>
              <a:t>OFF</a:t>
            </a:r>
            <a:r>
              <a:rPr lang="ja-JP" altLang="en-US" smtClean="0"/>
              <a:t>みたいに扱ってみました。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97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" y="76944"/>
            <a:ext cx="11696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・移動</a:t>
            </a:r>
            <a:r>
              <a:rPr lang="en-US" altLang="ja-JP" smtClean="0"/>
              <a:t>Energy</a:t>
            </a:r>
            <a:r>
              <a:rPr lang="ja-JP" altLang="en-US" smtClean="0"/>
              <a:t>の蓄積と摩擦による減少を表現。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en-US" altLang="ja-JP" smtClean="0">
                <a:solidFill>
                  <a:srgbClr val="FF0000"/>
                </a:solidFill>
              </a:rPr>
              <a:t>ActionGame</a:t>
            </a:r>
            <a:r>
              <a:rPr kumimoji="1" lang="ja-JP" altLang="en-US" smtClean="0">
                <a:solidFill>
                  <a:srgbClr val="FF0000"/>
                </a:solidFill>
              </a:rPr>
              <a:t>を作る際に、動きをある程度現実に近づける必要</a:t>
            </a:r>
            <a:r>
              <a:rPr kumimoji="1" lang="ja-JP" altLang="en-US" smtClean="0"/>
              <a:t>が出てきます。動きが現実に近づけると</a:t>
            </a:r>
            <a:r>
              <a:rPr lang="en-US" altLang="ja-JP" smtClean="0"/>
              <a:t>F</a:t>
            </a:r>
            <a:r>
              <a:rPr kumimoji="1" lang="en-US" altLang="ja-JP" smtClean="0"/>
              <a:t>antasy</a:t>
            </a:r>
            <a:r>
              <a:rPr lang="ja-JP" altLang="en-US" smtClean="0"/>
              <a:t>の部分が</a:t>
            </a:r>
            <a:endParaRPr lang="en-US" altLang="ja-JP" smtClean="0"/>
          </a:p>
          <a:p>
            <a:r>
              <a:rPr lang="ja-JP" altLang="en-US"/>
              <a:t>目立</a:t>
            </a:r>
            <a:r>
              <a:rPr lang="ja-JP" altLang="en-US" smtClean="0"/>
              <a:t>ちやすくなるので、</a:t>
            </a:r>
            <a:r>
              <a:rPr lang="ja-JP" altLang="en-US"/>
              <a:t>臨場感</a:t>
            </a:r>
            <a:r>
              <a:rPr lang="ja-JP" altLang="en-US" smtClean="0"/>
              <a:t>も良く感じるでしょう。</a:t>
            </a:r>
            <a:endParaRPr lang="en-US" altLang="ja-JP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8400" y="280144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ファンタジー</a:t>
            </a:r>
            <a:endParaRPr kumimoji="1" lang="ja-JP" altLang="en-US" sz="1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00" y="1203474"/>
            <a:ext cx="12037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・運動</a:t>
            </a:r>
            <a:r>
              <a:rPr kumimoji="1" lang="en-US" altLang="ja-JP" smtClean="0"/>
              <a:t>Energy</a:t>
            </a:r>
            <a:r>
              <a:rPr kumimoji="1" lang="ja-JP" altLang="en-US" smtClean="0"/>
              <a:t>を蓄積変数を追加。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>
                <a:solidFill>
                  <a:srgbClr val="FF0000"/>
                </a:solidFill>
              </a:rPr>
              <a:t>慣性</a:t>
            </a:r>
            <a:r>
              <a:rPr lang="ja-JP" altLang="en-US" smtClean="0">
                <a:solidFill>
                  <a:srgbClr val="FF0000"/>
                </a:solidFill>
              </a:rPr>
              <a:t>の法則</a:t>
            </a:r>
            <a:r>
              <a:rPr lang="ja-JP" altLang="en-US" smtClean="0"/>
              <a:t>から始めましょう。慣性の法則とは「物体は力を加えない限り、物体は動かず。動いた物体は力を加えない限り</a:t>
            </a:r>
            <a:endParaRPr lang="en-US" altLang="ja-JP" smtClean="0"/>
          </a:p>
          <a:p>
            <a:r>
              <a:rPr lang="ja-JP" altLang="en-US"/>
              <a:t>止</a:t>
            </a:r>
            <a:r>
              <a:rPr lang="ja-JP" altLang="en-US" smtClean="0"/>
              <a:t>まらない」と言うものです。要するに、</a:t>
            </a:r>
            <a:r>
              <a:rPr lang="ja-JP" altLang="en-US" smtClean="0">
                <a:solidFill>
                  <a:srgbClr val="FF0000"/>
                </a:solidFill>
              </a:rPr>
              <a:t>物体は運動</a:t>
            </a:r>
            <a:r>
              <a:rPr lang="en-US" altLang="ja-JP" smtClean="0">
                <a:solidFill>
                  <a:srgbClr val="FF0000"/>
                </a:solidFill>
              </a:rPr>
              <a:t>Energy</a:t>
            </a:r>
            <a:r>
              <a:rPr lang="ja-JP" altLang="en-US" smtClean="0">
                <a:solidFill>
                  <a:srgbClr val="FF0000"/>
                </a:solidFill>
              </a:rPr>
              <a:t>を増減を任意的に与える事で動いたり止まったりする。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514600" y="2330004"/>
            <a:ext cx="7366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2600" y="3300968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物は勝手には動かない</a:t>
            </a:r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7326735" y="2326536"/>
            <a:ext cx="7366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32935" y="3300968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動</a:t>
            </a:r>
            <a:r>
              <a:rPr lang="ja-JP" altLang="en-US" smtClean="0"/>
              <a:t>いている物</a:t>
            </a:r>
            <a:r>
              <a:rPr kumimoji="1" lang="ja-JP" altLang="en-US" smtClean="0"/>
              <a:t>は勝手には止まらない</a:t>
            </a:r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6386935" y="2517036"/>
            <a:ext cx="9398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718" y="3875866"/>
            <a:ext cx="97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運動</a:t>
            </a:r>
            <a:r>
              <a:rPr kumimoji="1" lang="en-US" altLang="ja-JP" smtClean="0"/>
              <a:t>energy</a:t>
            </a:r>
            <a:r>
              <a:rPr kumimoji="1" lang="ja-JP" altLang="en-US" smtClean="0"/>
              <a:t>を表現する変数を用意し、</a:t>
            </a:r>
            <a:r>
              <a:rPr kumimoji="1" lang="ja-JP" altLang="en-US" smtClean="0">
                <a:solidFill>
                  <a:srgbClr val="FF0000"/>
                </a:solidFill>
              </a:rPr>
              <a:t>移動</a:t>
            </a:r>
            <a:r>
              <a:rPr kumimoji="1" lang="en-US" altLang="ja-JP" smtClean="0">
                <a:solidFill>
                  <a:srgbClr val="FF0000"/>
                </a:solidFill>
              </a:rPr>
              <a:t>vector</a:t>
            </a:r>
            <a:r>
              <a:rPr kumimoji="1" lang="ja-JP" altLang="en-US" smtClean="0">
                <a:solidFill>
                  <a:srgbClr val="FF0000"/>
                </a:solidFill>
              </a:rPr>
              <a:t>の量を運動</a:t>
            </a:r>
            <a:r>
              <a:rPr kumimoji="1" lang="en-US" altLang="ja-JP" smtClean="0">
                <a:solidFill>
                  <a:srgbClr val="FF0000"/>
                </a:solidFill>
              </a:rPr>
              <a:t>energy</a:t>
            </a:r>
            <a:r>
              <a:rPr kumimoji="1" lang="ja-JP" altLang="en-US" smtClean="0">
                <a:solidFill>
                  <a:srgbClr val="FF0000"/>
                </a:solidFill>
              </a:rPr>
              <a:t>として扱う仕組み</a:t>
            </a:r>
            <a:r>
              <a:rPr kumimoji="1" lang="ja-JP" altLang="en-US" smtClean="0"/>
              <a:t>を作りましょう。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30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875</Words>
  <Application>Microsoft Office PowerPoint</Application>
  <PresentationFormat>ワイド画面</PresentationFormat>
  <Paragraphs>153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テーマ</vt:lpstr>
      <vt:lpstr>Ｇａｍｅ開発指南書２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113</cp:revision>
  <dcterms:created xsi:type="dcterms:W3CDTF">2016-04-21T00:45:06Z</dcterms:created>
  <dcterms:modified xsi:type="dcterms:W3CDTF">2016-10-31T08:09:13Z</dcterms:modified>
</cp:coreProperties>
</file>