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en-US" altLang="ja-JP" smtClean="0"/>
              <a:t>Map</a:t>
            </a:r>
            <a:r>
              <a:rPr lang="ja-JP" altLang="en-US" smtClean="0"/>
              <a:t>を作る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490537"/>
            <a:ext cx="4346787" cy="6113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281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を</a:t>
            </a:r>
            <a:r>
              <a:rPr lang="en-US" altLang="ja-JP" smtClean="0"/>
              <a:t>program</a:t>
            </a:r>
            <a:r>
              <a:rPr lang="ja-JP" altLang="en-US" smtClean="0"/>
              <a:t>にした</a:t>
            </a:r>
            <a:endParaRPr kumimoji="1" lang="ja-JP" altLang="en-US"/>
          </a:p>
        </p:txBody>
      </p:sp>
      <p:cxnSp>
        <p:nvCxnSpPr>
          <p:cNvPr id="6" name="直線コネクタ 5"/>
          <p:cNvCxnSpPr>
            <a:stCxn id="7" idx="2"/>
            <a:endCxn id="18" idx="2"/>
          </p:cNvCxnSpPr>
          <p:nvPr/>
        </p:nvCxnSpPr>
        <p:spPr>
          <a:xfrm flipH="1">
            <a:off x="6491612" y="884237"/>
            <a:ext cx="52152" cy="54327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端子 6"/>
          <p:cNvSpPr/>
          <p:nvPr/>
        </p:nvSpPr>
        <p:spPr>
          <a:xfrm>
            <a:off x="5591264" y="490537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Draw</a:t>
            </a:r>
            <a:r>
              <a:rPr lang="ja-JP" altLang="en-US" smtClean="0"/>
              <a:t>処理</a:t>
            </a:r>
            <a:endParaRPr lang="en-US" altLang="ja-JP" dirty="0"/>
          </a:p>
        </p:txBody>
      </p:sp>
      <p:sp>
        <p:nvSpPr>
          <p:cNvPr id="8" name="フローチャート: 判断 7"/>
          <p:cNvSpPr/>
          <p:nvPr/>
        </p:nvSpPr>
        <p:spPr>
          <a:xfrm>
            <a:off x="4764895" y="1970237"/>
            <a:ext cx="3502036" cy="7925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Map[ i ] [ j ] &gt; 0</a:t>
            </a:r>
            <a:endParaRPr kumimoji="1" lang="ja-JP" altLang="en-US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5707898" y="3000498"/>
            <a:ext cx="1684432" cy="423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/>
              <a:t>y</a:t>
            </a:r>
            <a:r>
              <a:rPr lang="en-US" altLang="ja-JP" smtClean="0"/>
              <a:t> </a:t>
            </a:r>
            <a:r>
              <a:rPr lang="ja-JP" altLang="en-US" smtClean="0"/>
              <a:t>←　</a:t>
            </a:r>
            <a:r>
              <a:rPr lang="en-US" altLang="ja-JP" smtClean="0"/>
              <a:t>i ×</a:t>
            </a:r>
            <a:r>
              <a:rPr lang="ja-JP" altLang="en-US"/>
              <a:t> </a:t>
            </a:r>
            <a:r>
              <a:rPr lang="en-US" altLang="ja-JP" smtClean="0"/>
              <a:t>64 </a:t>
            </a:r>
            <a:endParaRPr lang="en-US" altLang="ja-JP" dirty="0"/>
          </a:p>
        </p:txBody>
      </p:sp>
      <p:sp>
        <p:nvSpPr>
          <p:cNvPr id="10" name="台形 9"/>
          <p:cNvSpPr/>
          <p:nvPr/>
        </p:nvSpPr>
        <p:spPr>
          <a:xfrm>
            <a:off x="5578564" y="1084441"/>
            <a:ext cx="1917700" cy="3670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i&lt;10</a:t>
            </a:r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>
            <a:off x="5591264" y="1518819"/>
            <a:ext cx="1917700" cy="3452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j</a:t>
            </a:r>
            <a:r>
              <a:rPr kumimoji="1" lang="en-US" altLang="ja-JP" smtClean="0"/>
              <a:t>&lt;10</a:t>
            </a:r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5532762" y="4999510"/>
            <a:ext cx="1917700" cy="378034"/>
            <a:chOff x="2523872" y="4747592"/>
            <a:chExt cx="1917700" cy="482117"/>
          </a:xfrm>
        </p:grpSpPr>
        <p:sp>
          <p:nvSpPr>
            <p:cNvPr id="13" name="台形 12"/>
            <p:cNvSpPr/>
            <p:nvPr/>
          </p:nvSpPr>
          <p:spPr>
            <a:xfrm rot="10800000">
              <a:off x="2523872" y="4747592"/>
              <a:ext cx="1917700" cy="482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363938" y="480398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539112" y="5475275"/>
            <a:ext cx="1917700" cy="350295"/>
            <a:chOff x="2523872" y="4747592"/>
            <a:chExt cx="1917700" cy="482117"/>
          </a:xfrm>
        </p:grpSpPr>
        <p:sp>
          <p:nvSpPr>
            <p:cNvPr id="16" name="台形 15"/>
            <p:cNvSpPr/>
            <p:nvPr/>
          </p:nvSpPr>
          <p:spPr>
            <a:xfrm rot="10800000">
              <a:off x="2523872" y="4747592"/>
              <a:ext cx="1917700" cy="482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63938" y="480398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フローチャート: 端子 17"/>
          <p:cNvSpPr/>
          <p:nvPr/>
        </p:nvSpPr>
        <p:spPr>
          <a:xfrm>
            <a:off x="5539112" y="5923301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終了</a:t>
            </a:r>
            <a:endParaRPr lang="en-US" altLang="ja-JP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8266931" y="2366519"/>
            <a:ext cx="40549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8672425" y="2366519"/>
            <a:ext cx="1" cy="2492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6489700" y="4859014"/>
            <a:ext cx="2199639" cy="177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5707898" y="3521145"/>
            <a:ext cx="1684432" cy="423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/>
              <a:t>x</a:t>
            </a:r>
            <a:r>
              <a:rPr lang="ja-JP" altLang="en-US" smtClean="0"/>
              <a:t> ←　</a:t>
            </a:r>
            <a:r>
              <a:rPr lang="en-US" altLang="ja-JP"/>
              <a:t>j</a:t>
            </a:r>
            <a:r>
              <a:rPr lang="en-US" altLang="ja-JP" smtClean="0"/>
              <a:t> ×</a:t>
            </a:r>
            <a:r>
              <a:rPr lang="ja-JP" altLang="en-US" smtClean="0"/>
              <a:t> </a:t>
            </a:r>
            <a:r>
              <a:rPr lang="en-US" altLang="ja-JP" smtClean="0"/>
              <a:t>64 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66931" y="1970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32861" y="26634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25" name="フローチャート: 定義済み処理 24"/>
          <p:cNvSpPr/>
          <p:nvPr/>
        </p:nvSpPr>
        <p:spPr>
          <a:xfrm>
            <a:off x="5216580" y="4087646"/>
            <a:ext cx="2714911" cy="52064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/>
              <a:t>Block</a:t>
            </a:r>
            <a:r>
              <a:rPr kumimoji="1" lang="ja-JP" altLang="en-US" smtClean="0"/>
              <a:t>を描画（</a:t>
            </a:r>
            <a:r>
              <a:rPr kumimoji="1" lang="en-US" altLang="ja-JP" smtClean="0"/>
              <a:t>x,y</a:t>
            </a:r>
            <a:r>
              <a:rPr kumimoji="1" lang="ja-JP" altLang="en-US" smtClean="0"/>
              <a:t>）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3098800" y="1569241"/>
            <a:ext cx="2289627" cy="18547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098800" y="2527300"/>
            <a:ext cx="2009039" cy="14173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730790" y="3508834"/>
            <a:ext cx="1770071" cy="10722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4475646" y="4514513"/>
            <a:ext cx="1162598" cy="10982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925955" y="718236"/>
            <a:ext cx="420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Algorithm</a:t>
            </a:r>
            <a:r>
              <a:rPr lang="ja-JP" altLang="en-US" smtClean="0"/>
              <a:t>をそのまま使っています。</a:t>
            </a:r>
            <a:endParaRPr lang="en-US" altLang="ja-JP" smtClean="0"/>
          </a:p>
          <a:p>
            <a:r>
              <a:rPr kumimoji="1" lang="ja-JP" altLang="en-US" smtClean="0"/>
              <a:t>当然、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との鐘合わせはありますが</a:t>
            </a:r>
            <a:endParaRPr kumimoji="1" lang="en-US" altLang="ja-JP" smtClean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03" y="2496603"/>
            <a:ext cx="2873978" cy="2339012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7925955" y="5188527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要素が</a:t>
            </a:r>
            <a:r>
              <a:rPr kumimoji="1" lang="en-US" altLang="ja-JP" smtClean="0"/>
              <a:t>1</a:t>
            </a:r>
            <a:r>
              <a:rPr lang="ja-JP" altLang="en-US"/>
              <a:t>以上</a:t>
            </a:r>
            <a:r>
              <a:rPr lang="ja-JP" altLang="en-US" smtClean="0"/>
              <a:t>の部分に</a:t>
            </a:r>
            <a:r>
              <a:rPr lang="en-US" altLang="ja-JP" smtClean="0"/>
              <a:t>block</a:t>
            </a:r>
            <a:r>
              <a:rPr lang="ja-JP" altLang="en-US" smtClean="0"/>
              <a:t>が描画されてい</a:t>
            </a:r>
            <a:endParaRPr lang="en-US" altLang="ja-JP" smtClean="0"/>
          </a:p>
          <a:p>
            <a:r>
              <a:rPr lang="ja-JP" altLang="en-US" smtClean="0"/>
              <a:t>たら</a:t>
            </a:r>
            <a:r>
              <a:rPr lang="en-US" altLang="ja-JP" smtClean="0"/>
              <a:t>OK</a:t>
            </a:r>
            <a:r>
              <a:rPr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52400"/>
            <a:ext cx="104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・背景を描画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背景が暗いままでは嫌なので背景をつけたいと思います。背景は</a:t>
            </a:r>
            <a:r>
              <a:rPr lang="en-US" altLang="ja-JP" smtClean="0"/>
              <a:t>BlockObject</a:t>
            </a:r>
            <a:r>
              <a:rPr lang="ja-JP" altLang="en-US" smtClean="0"/>
              <a:t>が担当してもらいましょう。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926841"/>
            <a:ext cx="4000316" cy="487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47650" y="592857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背景を描画してから、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を描画しています。</a:t>
            </a:r>
            <a:endParaRPr kumimoji="1"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708793"/>
            <a:ext cx="4370387" cy="330972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054600" y="5018514"/>
            <a:ext cx="72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背景を置けば見栄えも良くなってきましたね。</a:t>
            </a:r>
            <a:r>
              <a:rPr kumimoji="1" lang="en-US" altLang="ja-JP" smtClean="0"/>
              <a:t>Block</a:t>
            </a:r>
            <a:r>
              <a:rPr lang="ja-JP" altLang="en-US" smtClean="0"/>
              <a:t>に隙間がかなり目立つ</a:t>
            </a:r>
            <a:endParaRPr lang="en-US" altLang="ja-JP" smtClean="0"/>
          </a:p>
          <a:p>
            <a:r>
              <a:rPr lang="ja-JP" altLang="en-US" smtClean="0"/>
              <a:t>ので</a:t>
            </a:r>
            <a:r>
              <a:rPr lang="en-US" altLang="ja-JP" smtClean="0"/>
              <a:t>ActionGame</a:t>
            </a:r>
            <a:r>
              <a:rPr lang="ja-JP" altLang="en-US" smtClean="0"/>
              <a:t>の指南書終了後にでも</a:t>
            </a:r>
            <a:r>
              <a:rPr kumimoji="1" lang="en-US" altLang="ja-JP" smtClean="0"/>
              <a:t>Offset</a:t>
            </a:r>
            <a:r>
              <a:rPr kumimoji="1" lang="ja-JP" altLang="en-US" smtClean="0"/>
              <a:t>調整しといてください。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909786" y="3505200"/>
            <a:ext cx="2478314" cy="106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4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28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を作る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主人公をある程度</a:t>
            </a:r>
            <a:r>
              <a:rPr lang="en-US" altLang="ja-JP" smtClean="0"/>
              <a:t>Setup</a:t>
            </a:r>
            <a:r>
              <a:rPr lang="ja-JP" altLang="en-US" smtClean="0"/>
              <a:t>したので続いて</a:t>
            </a:r>
            <a:r>
              <a:rPr lang="en-US" altLang="ja-JP" smtClean="0"/>
              <a:t>Map</a:t>
            </a:r>
            <a:r>
              <a:rPr lang="ja-JP" altLang="en-US" smtClean="0"/>
              <a:t>を作り上げましょう。</a:t>
            </a:r>
            <a:r>
              <a:rPr lang="en-US" altLang="ja-JP" smtClean="0"/>
              <a:t>Map</a:t>
            </a:r>
            <a:r>
              <a:rPr lang="ja-JP" altLang="en-US" smtClean="0"/>
              <a:t>は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の複数並べる事で表現していきます。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4" y="1041285"/>
            <a:ext cx="3394006" cy="33940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2647125" y="1329610"/>
            <a:ext cx="2993393" cy="83448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85" y="1292662"/>
            <a:ext cx="571429" cy="58095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13" y="1292662"/>
            <a:ext cx="571429" cy="58095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41" y="1292662"/>
            <a:ext cx="571429" cy="5809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82" y="1292662"/>
            <a:ext cx="571429" cy="5809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85" y="2454566"/>
            <a:ext cx="571429" cy="58095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85" y="1873614"/>
            <a:ext cx="571429" cy="58095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14" y="2454566"/>
            <a:ext cx="571429" cy="58095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42" y="2454566"/>
            <a:ext cx="571429" cy="58095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970" y="2454566"/>
            <a:ext cx="571429" cy="58095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988085" y="3272238"/>
            <a:ext cx="607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このように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</a:t>
            </a:r>
            <a:r>
              <a:rPr lang="ja-JP" altLang="en-US" smtClean="0">
                <a:solidFill>
                  <a:srgbClr val="FF0000"/>
                </a:solidFill>
              </a:rPr>
              <a:t>複数並べる事で大きな</a:t>
            </a:r>
            <a:r>
              <a:rPr lang="en-US" altLang="ja-JP" smtClean="0">
                <a:solidFill>
                  <a:srgbClr val="FF0000"/>
                </a:solidFill>
              </a:rPr>
              <a:t>graphic</a:t>
            </a:r>
            <a:r>
              <a:rPr lang="ja-JP" altLang="en-US" smtClean="0">
                <a:solidFill>
                  <a:srgbClr val="FF0000"/>
                </a:solidFill>
              </a:rPr>
              <a:t>や</a:t>
            </a:r>
            <a:r>
              <a:rPr lang="en-US" altLang="ja-JP" smtClean="0">
                <a:solidFill>
                  <a:srgbClr val="FF0000"/>
                </a:solidFill>
              </a:rPr>
              <a:t>MAP</a:t>
            </a:r>
            <a:r>
              <a:rPr lang="ja-JP" altLang="en-US" smtClean="0">
                <a:solidFill>
                  <a:srgbClr val="FF0000"/>
                </a:solidFill>
              </a:rPr>
              <a:t>を作る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>
                <a:solidFill>
                  <a:srgbClr val="FF0000"/>
                </a:solidFill>
              </a:rPr>
              <a:t>この手法を</a:t>
            </a:r>
            <a:r>
              <a:rPr kumimoji="1" lang="en-US" altLang="ja-JP" smtClean="0">
                <a:solidFill>
                  <a:srgbClr val="FF0000"/>
                </a:solidFill>
              </a:rPr>
              <a:t>MapChip</a:t>
            </a:r>
            <a:r>
              <a:rPr kumimoji="1" lang="ja-JP" altLang="en-US" smtClean="0"/>
              <a:t>と言う。今は３</a:t>
            </a:r>
            <a:r>
              <a:rPr kumimoji="1" lang="en-US" altLang="ja-JP" smtClean="0"/>
              <a:t>D</a:t>
            </a:r>
            <a:r>
              <a:rPr kumimoji="1" lang="ja-JP" altLang="en-US" smtClean="0"/>
              <a:t>が支流なのでこの手法は</a:t>
            </a:r>
            <a:endParaRPr kumimoji="1" lang="en-US" altLang="ja-JP" smtClean="0"/>
          </a:p>
          <a:p>
            <a:r>
              <a:rPr lang="ja-JP" altLang="en-US" smtClean="0"/>
              <a:t>かなり見えないようになっていますが、すごく重要な手法です</a:t>
            </a:r>
            <a:endParaRPr lang="en-US" altLang="ja-JP" smtClean="0"/>
          </a:p>
          <a:p>
            <a:r>
              <a:rPr lang="ja-JP" altLang="en-US" smtClean="0"/>
              <a:t>のでしっかりと理解しましょう。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8194" y="4749800"/>
            <a:ext cx="1041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MapChip</a:t>
            </a:r>
            <a:r>
              <a:rPr lang="ja-JP" altLang="en-US" smtClean="0"/>
              <a:t>を用いて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を設置</a:t>
            </a:r>
            <a:r>
              <a:rPr kumimoji="1" lang="ja-JP" altLang="en-US" smtClean="0">
                <a:solidFill>
                  <a:srgbClr val="FF0000"/>
                </a:solidFill>
              </a:rPr>
              <a:t>する</a:t>
            </a:r>
            <a:r>
              <a:rPr kumimoji="1" lang="ja-JP" altLang="en-US" smtClean="0"/>
              <a:t>か</a:t>
            </a:r>
            <a:r>
              <a:rPr kumimoji="1" lang="ja-JP" altLang="en-US" smtClean="0">
                <a:solidFill>
                  <a:srgbClr val="FF0000"/>
                </a:solidFill>
              </a:rPr>
              <a:t>しないか</a:t>
            </a:r>
            <a:r>
              <a:rPr lang="ja-JP" altLang="en-US" smtClean="0"/>
              <a:t>と言う情報を</a:t>
            </a:r>
            <a:r>
              <a:rPr kumimoji="1" lang="en-US" altLang="ja-JP" smtClean="0"/>
              <a:t>Map</a:t>
            </a:r>
            <a:r>
              <a:rPr lang="ja-JP" altLang="en-US" smtClean="0"/>
              <a:t>のように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軸と</a:t>
            </a:r>
            <a:r>
              <a:rPr kumimoji="1" lang="en-US" altLang="ja-JP" smtClean="0"/>
              <a:t>Y</a:t>
            </a:r>
            <a:r>
              <a:rPr kumimoji="1" lang="ja-JP" altLang="en-US" smtClean="0"/>
              <a:t>軸に並べる必要があります。</a:t>
            </a:r>
            <a:endParaRPr kumimoji="1" lang="en-US" altLang="ja-JP" smtClean="0"/>
          </a:p>
          <a:p>
            <a:r>
              <a:rPr lang="ja-JP" altLang="en-US"/>
              <a:t>一</a:t>
            </a:r>
            <a:r>
              <a:rPr lang="ja-JP" altLang="en-US" smtClean="0"/>
              <a:t>方向だけ情報を並べる方法として配列と言うものがありましたが、それでは一軸だけです。</a:t>
            </a:r>
            <a:endParaRPr lang="en-US" altLang="ja-JP" smtClean="0"/>
          </a:p>
          <a:p>
            <a:r>
              <a:rPr kumimoji="1" lang="ja-JP" altLang="en-US" smtClean="0"/>
              <a:t>そこで、</a:t>
            </a:r>
            <a:r>
              <a:rPr kumimoji="1" lang="ja-JP" altLang="en-US" smtClean="0">
                <a:solidFill>
                  <a:srgbClr val="FF0000"/>
                </a:solidFill>
              </a:rPr>
              <a:t>二次元配列</a:t>
            </a:r>
            <a:r>
              <a:rPr kumimoji="1" lang="ja-JP" altLang="en-US" smtClean="0"/>
              <a:t>の学びます。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13" y="1615700"/>
            <a:ext cx="571429" cy="58095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871400" y="2248078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任意の位置に</a:t>
            </a:r>
            <a:endParaRPr kumimoji="1" lang="en-US" altLang="ja-JP" smtClean="0"/>
          </a:p>
          <a:p>
            <a:r>
              <a:rPr kumimoji="1" lang="ja-JP" altLang="en-US" smtClean="0"/>
              <a:t>複数描画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65100"/>
            <a:ext cx="1039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・二次元配列を学ぶ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配列は</a:t>
            </a:r>
            <a:r>
              <a:rPr lang="en-US" altLang="ja-JP" smtClean="0"/>
              <a:t>shooting</a:t>
            </a:r>
            <a:r>
              <a:rPr lang="ja-JP" altLang="en-US" smtClean="0"/>
              <a:t>の時に学びました。二次元配列とは配列に一軸足して面のような形にした</a:t>
            </a:r>
            <a:r>
              <a:rPr lang="en-US" altLang="ja-JP" smtClean="0"/>
              <a:t>Data</a:t>
            </a:r>
            <a:r>
              <a:rPr lang="ja-JP" altLang="en-US" smtClean="0"/>
              <a:t>構造です。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733800" y="1201475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46600" y="1201475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59400" y="1201475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[2]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72200" y="1201475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[3]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733800" y="29110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[0][0]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46600" y="29110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[0][1]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359400" y="29110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[0][2]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172200" y="29110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[0][3]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33800" y="37111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[1][0]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546600" y="37111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[1][1]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59400" y="37111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[1][2]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72200" y="37111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[1][3]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733800" y="45112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[2][0]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46600" y="45112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[2][1]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359400" y="45112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[2][2]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172200" y="4511271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[2][3]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8526" y="1415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54100" y="1426865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int a[4];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975481" y="1611531"/>
            <a:ext cx="1351919" cy="3066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733800" y="2133600"/>
            <a:ext cx="3251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733800" y="2745971"/>
            <a:ext cx="3251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619500" y="2911071"/>
            <a:ext cx="0" cy="24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054100" y="2596297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int b[3][4]</a:t>
            </a:r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2166515" y="2726405"/>
            <a:ext cx="1160885" cy="545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66253" y="2541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04100" y="1396440"/>
            <a:ext cx="269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Data</a:t>
            </a:r>
            <a:r>
              <a:rPr kumimoji="1" lang="ja-JP" altLang="en-US" smtClean="0"/>
              <a:t>を格納できる最大数</a:t>
            </a:r>
            <a:r>
              <a:rPr lang="en-US" altLang="ja-JP" smtClean="0"/>
              <a:t>4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04100" y="3757484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Data</a:t>
            </a:r>
            <a:r>
              <a:rPr kumimoji="1" lang="ja-JP" altLang="en-US" smtClean="0"/>
              <a:t>を格納できる最大数</a:t>
            </a:r>
            <a:r>
              <a:rPr kumimoji="1" lang="en-US" altLang="ja-JP" smtClean="0"/>
              <a:t>12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4000" y="5613400"/>
            <a:ext cx="1192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二次元配列は要素番号を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つ扱うことになります。この２つ要素番号を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軸</a:t>
            </a:r>
            <a:r>
              <a:rPr kumimoji="1" lang="en-US" altLang="ja-JP" smtClean="0"/>
              <a:t>Y</a:t>
            </a:r>
            <a:r>
              <a:rPr kumimoji="1" lang="ja-JP" altLang="en-US" smtClean="0"/>
              <a:t>軸として見る事で、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のように扱うことになる。</a:t>
            </a:r>
            <a:endParaRPr kumimoji="1" lang="en-US" altLang="ja-JP" smtClean="0"/>
          </a:p>
          <a:p>
            <a:r>
              <a:rPr lang="ja-JP" altLang="en-US" smtClean="0"/>
              <a:t>なので二次元配列の</a:t>
            </a:r>
            <a:r>
              <a:rPr lang="en-US" altLang="ja-JP" smtClean="0"/>
              <a:t>Data</a:t>
            </a:r>
            <a:r>
              <a:rPr lang="ja-JP" altLang="en-US" smtClean="0"/>
              <a:t>構造を</a:t>
            </a:r>
            <a:r>
              <a:rPr lang="en-US" altLang="ja-JP">
                <a:solidFill>
                  <a:srgbClr val="FF0000"/>
                </a:solidFill>
              </a:rPr>
              <a:t>Array</a:t>
            </a:r>
            <a:r>
              <a:rPr lang="en-US" altLang="ja-JP" smtClean="0">
                <a:solidFill>
                  <a:srgbClr val="FF0000"/>
                </a:solidFill>
              </a:rPr>
              <a:t>Map</a:t>
            </a:r>
            <a:r>
              <a:rPr lang="ja-JP" altLang="en-US" smtClean="0"/>
              <a:t>ともいいます。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13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・二次元配列の作り方と</a:t>
            </a:r>
            <a:r>
              <a:rPr kumimoji="1" lang="en-US" altLang="ja-JP" smtClean="0"/>
              <a:t>access</a:t>
            </a:r>
            <a:r>
              <a:rPr kumimoji="1" lang="ja-JP" altLang="en-US" smtClean="0"/>
              <a:t>方法を知ってみよう。</a:t>
            </a:r>
            <a:endParaRPr kumimoji="1" lang="en-US" altLang="ja-JP" smtClean="0"/>
          </a:p>
          <a:p>
            <a:r>
              <a:rPr lang="ja-JP" altLang="en-US" smtClean="0"/>
              <a:t>要素</a:t>
            </a:r>
            <a:r>
              <a:rPr lang="ja-JP" altLang="en-US"/>
              <a:t>数</a:t>
            </a:r>
            <a:r>
              <a:rPr lang="ja-JP" altLang="en-US" smtClean="0"/>
              <a:t>を入れる</a:t>
            </a:r>
            <a:r>
              <a:rPr lang="en-US" altLang="ja-JP" smtClean="0"/>
              <a:t>[ ] </a:t>
            </a:r>
            <a:r>
              <a:rPr lang="ja-JP" altLang="en-US" smtClean="0"/>
              <a:t>が増えたぐらうで、基本的な</a:t>
            </a:r>
            <a:r>
              <a:rPr lang="en-US" altLang="ja-JP" smtClean="0"/>
              <a:t>access</a:t>
            </a:r>
            <a:r>
              <a:rPr lang="ja-JP" altLang="en-US" smtClean="0"/>
              <a:t>方法は</a:t>
            </a:r>
            <a:endParaRPr lang="en-US" altLang="ja-JP" smtClean="0"/>
          </a:p>
          <a:p>
            <a:r>
              <a:rPr lang="ja-JP" altLang="en-US" smtClean="0"/>
              <a:t>配列とほぼ変わりません。要素番号を入れる</a:t>
            </a:r>
            <a:r>
              <a:rPr lang="en-US" altLang="ja-JP" smtClean="0"/>
              <a:t>[ ] </a:t>
            </a:r>
            <a:r>
              <a:rPr lang="ja-JP" altLang="en-US" smtClean="0"/>
              <a:t>が</a:t>
            </a:r>
            <a:r>
              <a:rPr lang="en-US" altLang="ja-JP" smtClean="0"/>
              <a:t>2</a:t>
            </a:r>
            <a:r>
              <a:rPr lang="ja-JP" altLang="en-US" smtClean="0"/>
              <a:t>つに増え</a:t>
            </a:r>
            <a:endParaRPr lang="en-US" altLang="ja-JP" smtClean="0"/>
          </a:p>
          <a:p>
            <a:r>
              <a:rPr lang="ja-JP" altLang="en-US" smtClean="0"/>
              <a:t>たぐらいです。</a:t>
            </a:r>
            <a:endParaRPr kumimoji="1" lang="en-US" altLang="ja-JP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2400" y="1200329"/>
            <a:ext cx="14825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int  x[ 2 ]</a:t>
            </a:r>
            <a:r>
              <a:rPr lang="en-US" altLang="ja-JP" smtClean="0"/>
              <a:t>[ 3 ] ;</a:t>
            </a:r>
          </a:p>
          <a:p>
            <a:endParaRPr kumimoji="1" lang="en-US" altLang="ja-JP"/>
          </a:p>
          <a:p>
            <a:r>
              <a:rPr lang="en-US" altLang="ja-JP" smtClean="0"/>
              <a:t>x[0][0]=1;</a:t>
            </a:r>
          </a:p>
          <a:p>
            <a:r>
              <a:rPr lang="en-US" altLang="ja-JP" smtClean="0"/>
              <a:t>x</a:t>
            </a:r>
            <a:r>
              <a:rPr kumimoji="1" lang="en-US" altLang="ja-JP" smtClean="0"/>
              <a:t>[0][1]=2;</a:t>
            </a:r>
          </a:p>
          <a:p>
            <a:r>
              <a:rPr lang="en-US" altLang="ja-JP" smtClean="0"/>
              <a:t>x[0][2]=3;</a:t>
            </a:r>
            <a:endParaRPr lang="ja-JP" altLang="en-US"/>
          </a:p>
          <a:p>
            <a:endParaRPr lang="en-US" altLang="ja-JP" smtClean="0"/>
          </a:p>
          <a:p>
            <a:r>
              <a:rPr lang="en-US" altLang="ja-JP" smtClean="0"/>
              <a:t>x[1][0]=4;</a:t>
            </a:r>
            <a:endParaRPr lang="ja-JP" altLang="en-US"/>
          </a:p>
          <a:p>
            <a:r>
              <a:rPr lang="en-US" altLang="ja-JP"/>
              <a:t>x[1</a:t>
            </a:r>
            <a:r>
              <a:rPr lang="en-US" altLang="ja-JP" smtClean="0"/>
              <a:t>][1]=5;</a:t>
            </a:r>
            <a:endParaRPr lang="ja-JP" altLang="en-US"/>
          </a:p>
          <a:p>
            <a:r>
              <a:rPr lang="en-US" altLang="ja-JP"/>
              <a:t>x[1][2</a:t>
            </a:r>
            <a:r>
              <a:rPr lang="en-US" altLang="ja-JP" smtClean="0"/>
              <a:t>]=6;</a:t>
            </a:r>
            <a:endParaRPr lang="ja-JP" altLang="en-US"/>
          </a:p>
          <a:p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33525" y="1194158"/>
            <a:ext cx="1588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i</a:t>
            </a:r>
            <a:r>
              <a:rPr kumimoji="1" lang="en-US" altLang="ja-JP" smtClean="0"/>
              <a:t>nt x[ 2  ][ 3 ] = </a:t>
            </a:r>
          </a:p>
          <a:p>
            <a:r>
              <a:rPr lang="en-US" altLang="ja-JP" smtClean="0"/>
              <a:t>{</a:t>
            </a:r>
          </a:p>
          <a:p>
            <a:endParaRPr lang="en-US" altLang="ja-JP" smtClean="0"/>
          </a:p>
          <a:p>
            <a:r>
              <a:rPr lang="en-US" altLang="ja-JP" smtClean="0"/>
              <a:t>    { 1 ,  2 , 3 },</a:t>
            </a:r>
            <a:endParaRPr lang="en-US" altLang="ja-JP"/>
          </a:p>
          <a:p>
            <a:r>
              <a:rPr lang="en-US" altLang="ja-JP" smtClean="0"/>
              <a:t>    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{ 4 </a:t>
            </a:r>
            <a:r>
              <a:rPr lang="en-US" altLang="ja-JP"/>
              <a:t>,  </a:t>
            </a:r>
            <a:r>
              <a:rPr lang="en-US" altLang="ja-JP" smtClean="0"/>
              <a:t>5 </a:t>
            </a:r>
            <a:r>
              <a:rPr lang="en-US" altLang="ja-JP"/>
              <a:t>, </a:t>
            </a:r>
            <a:r>
              <a:rPr lang="en-US" altLang="ja-JP" smtClean="0"/>
              <a:t>6 </a:t>
            </a:r>
            <a:r>
              <a:rPr lang="en-US" altLang="ja-JP"/>
              <a:t>},</a:t>
            </a:r>
            <a:endParaRPr lang="en-US" altLang="ja-JP" smtClean="0"/>
          </a:p>
          <a:p>
            <a:endParaRPr lang="en-US" altLang="ja-JP" smtClean="0"/>
          </a:p>
          <a:p>
            <a:r>
              <a:rPr lang="en-US" altLang="ja-JP" smtClean="0"/>
              <a:t>};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79525" y="0"/>
            <a:ext cx="25113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981125" y="0"/>
            <a:ext cx="428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・二次元配列の初期化</a:t>
            </a:r>
            <a:endParaRPr lang="en-US" altLang="ja-JP" smtClean="0"/>
          </a:p>
          <a:p>
            <a:r>
              <a:rPr lang="ja-JP" altLang="en-US" smtClean="0"/>
              <a:t>配列宣言時にもできた初期化も可能です。</a:t>
            </a:r>
            <a:endParaRPr lang="en-US" altLang="ja-JP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38481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911" y="3880694"/>
            <a:ext cx="559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memory</a:t>
            </a:r>
            <a:r>
              <a:rPr lang="ja-JP" altLang="en-US" smtClean="0"/>
              <a:t>では二次元配列は一次元と同じような並び方。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15875" y="4597064"/>
            <a:ext cx="180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int x[ 2  ][ 3 </a:t>
            </a:r>
            <a:r>
              <a:rPr lang="en-US" altLang="ja-JP" smtClean="0"/>
              <a:t>]</a:t>
            </a:r>
            <a:r>
              <a:rPr lang="ja-JP" altLang="en-US" smtClean="0"/>
              <a:t>　＝</a:t>
            </a:r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45109" y="4395927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[0][0]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657909" y="4395927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[0][1]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470709" y="4395927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[0][2]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283509" y="4395927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[1][0]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96309" y="4395927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[1][1]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909109" y="4398698"/>
            <a:ext cx="812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[1][2]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68218" y="46113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ｘ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0549" y="5465664"/>
            <a:ext cx="752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二次元配列名の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は先頭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[0][0]</a:t>
            </a:r>
            <a:r>
              <a:rPr kumimoji="1" lang="ja-JP" altLang="en-US" smtClean="0"/>
              <a:t>を指している。</a:t>
            </a:r>
            <a:endParaRPr kumimoji="1" lang="en-US" altLang="ja-JP" smtClean="0"/>
          </a:p>
          <a:p>
            <a:r>
              <a:rPr lang="ja-JP" altLang="en-US" smtClean="0"/>
              <a:t>この二次元配列に</a:t>
            </a:r>
            <a:r>
              <a:rPr lang="en-US" altLang="ja-JP" smtClean="0"/>
              <a:t>block</a:t>
            </a:r>
            <a:r>
              <a:rPr lang="ja-JP" altLang="en-US" smtClean="0"/>
              <a:t>設置するかどうかと言う情報を入れたいと思います。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620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96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・背景用の</a:t>
            </a:r>
            <a:r>
              <a:rPr lang="en-US" altLang="ja-JP" smtClean="0"/>
              <a:t>BlockObject</a:t>
            </a:r>
            <a:r>
              <a:rPr lang="ja-JP" altLang="en-US" smtClean="0"/>
              <a:t>を作成。</a:t>
            </a:r>
            <a:endParaRPr lang="en-US" altLang="ja-JP" smtClean="0"/>
          </a:p>
          <a:p>
            <a:r>
              <a:rPr kumimoji="1" lang="ja-JP" altLang="en-US" smtClean="0"/>
              <a:t>この</a:t>
            </a:r>
            <a:r>
              <a:rPr lang="en-US" altLang="ja-JP" smtClean="0"/>
              <a:t>B</a:t>
            </a:r>
            <a:r>
              <a:rPr kumimoji="1" lang="en-US" altLang="ja-JP" smtClean="0"/>
              <a:t>lockObject</a:t>
            </a:r>
            <a:r>
              <a:rPr kumimoji="1" lang="ja-JP" altLang="en-US" smtClean="0"/>
              <a:t>は、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となる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関連の</a:t>
            </a:r>
            <a:r>
              <a:rPr lang="en-US" altLang="ja-JP" smtClean="0"/>
              <a:t>proguram</a:t>
            </a:r>
            <a:r>
              <a:rPr lang="ja-JP" altLang="en-US" smtClean="0"/>
              <a:t>と</a:t>
            </a:r>
            <a:r>
              <a:rPr kumimoji="1" lang="ja-JP" altLang="en-US" smtClean="0"/>
              <a:t>描画。</a:t>
            </a:r>
            <a:r>
              <a:rPr kumimoji="1" lang="en-US" altLang="ja-JP" smtClean="0"/>
              <a:t>Sub</a:t>
            </a:r>
            <a:r>
              <a:rPr lang="ja-JP" altLang="en-US" smtClean="0"/>
              <a:t>の内容として背景描画を行います。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5" y="1003300"/>
            <a:ext cx="1978415" cy="2622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 flipV="1">
            <a:off x="2127250" y="1903296"/>
            <a:ext cx="482600" cy="13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09850" y="171863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h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04" y="1071482"/>
            <a:ext cx="3594047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5481904" y="690255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005" y="1029037"/>
            <a:ext cx="2735831" cy="4535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214750" y="653018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765" y="4486809"/>
            <a:ext cx="3054806" cy="1065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765" y="5603350"/>
            <a:ext cx="3054806" cy="927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5552151" y="4111831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53573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</a:t>
            </a:r>
            <a:r>
              <a:rPr kumimoji="1" lang="en-US" altLang="ja-JP" smtClean="0"/>
              <a:t>bjectClass</a:t>
            </a:r>
            <a:r>
              <a:rPr kumimoji="1" lang="ja-JP" altLang="en-US" smtClean="0"/>
              <a:t>を作ったら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用二次元配列を用意します。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04788" y="367632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0" y="4096126"/>
            <a:ext cx="5075020" cy="2026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531886" y="559120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用の二次元配列を用意する。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94021"/>
            <a:ext cx="3201574" cy="2563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477381" y="484187"/>
            <a:ext cx="578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追加：仮の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情報を格納するための</a:t>
            </a:r>
            <a:r>
              <a:rPr lang="en-US" altLang="ja-JP" smtClean="0"/>
              <a:t>member</a:t>
            </a:r>
            <a:r>
              <a:rPr lang="ja-JP" altLang="en-US" smtClean="0"/>
              <a:t>変数を用意</a:t>
            </a:r>
            <a:endParaRPr lang="en-US" altLang="ja-JP" smtClean="0"/>
          </a:p>
          <a:p>
            <a:r>
              <a:rPr lang="ja-JP" altLang="en-US"/>
              <a:t>要素</a:t>
            </a:r>
            <a:r>
              <a:rPr lang="en-US" altLang="ja-JP" smtClean="0"/>
              <a:t>Size</a:t>
            </a:r>
            <a:r>
              <a:rPr kumimoji="1" lang="ja-JP" altLang="en-US" smtClean="0"/>
              <a:t>は後で変更するので仮の数字を入れておきます。</a:t>
            </a:r>
            <a:endParaRPr kumimoji="1" lang="ja-JP" altLang="en-US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895600" y="807353"/>
            <a:ext cx="1581781" cy="19993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571100" y="1338520"/>
            <a:ext cx="563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Member</a:t>
            </a:r>
            <a:r>
              <a:rPr lang="ja-JP" altLang="en-US" smtClean="0">
                <a:solidFill>
                  <a:srgbClr val="FF0000"/>
                </a:solidFill>
              </a:rPr>
              <a:t>で宣言した配列は初期化での値登録ができない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のでとある手法を使います。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526639"/>
            <a:ext cx="3965146" cy="32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15831" y="25885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ObjBlock.h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09550" y="3157307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77381" y="3526639"/>
            <a:ext cx="762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Map</a:t>
            </a:r>
            <a:r>
              <a:rPr lang="ja-JP" altLang="en-US" smtClean="0"/>
              <a:t>情報を</a:t>
            </a:r>
            <a:r>
              <a:rPr lang="en-US" altLang="ja-JP" smtClean="0"/>
              <a:t>Local</a:t>
            </a:r>
            <a:r>
              <a:rPr lang="ja-JP" altLang="en-US" smtClean="0"/>
              <a:t>で宣言し情報を初期化する。その後、</a:t>
            </a:r>
            <a:r>
              <a:rPr lang="en-US" altLang="ja-JP" smtClean="0"/>
              <a:t>membe</a:t>
            </a:r>
            <a:r>
              <a:rPr lang="ja-JP" altLang="en-US" smtClean="0"/>
              <a:t>変数に置いた</a:t>
            </a:r>
            <a:endParaRPr lang="en-US" altLang="ja-JP" smtClean="0"/>
          </a:p>
          <a:p>
            <a:r>
              <a:rPr lang="en-US" altLang="ja-JP"/>
              <a:t>m</a:t>
            </a:r>
            <a:r>
              <a:rPr lang="en-US" altLang="ja-JP" smtClean="0"/>
              <a:t>_map</a:t>
            </a:r>
            <a:r>
              <a:rPr lang="ja-JP" altLang="en-US" smtClean="0"/>
              <a:t>に</a:t>
            </a:r>
            <a:r>
              <a:rPr lang="en-US" altLang="ja-JP" smtClean="0"/>
              <a:t>Data</a:t>
            </a:r>
            <a:r>
              <a:rPr lang="ja-JP" altLang="en-US" smtClean="0"/>
              <a:t>を</a:t>
            </a:r>
            <a:r>
              <a:rPr lang="en-US" altLang="ja-JP" smtClean="0"/>
              <a:t>Copy</a:t>
            </a:r>
            <a:r>
              <a:rPr lang="ja-JP" altLang="en-US" smtClean="0"/>
              <a:t>すれば良いのです。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77381" y="4505908"/>
            <a:ext cx="7275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</a:t>
            </a:r>
            <a:r>
              <a:rPr kumimoji="1" lang="en-US" altLang="ja-JP" smtClean="0"/>
              <a:t>emcpy</a:t>
            </a:r>
            <a:r>
              <a:rPr kumimoji="1" lang="ja-JP" altLang="en-US" smtClean="0"/>
              <a:t>関数</a:t>
            </a:r>
            <a:r>
              <a:rPr lang="ja-JP" altLang="en-US" smtClean="0"/>
              <a:t>・・・第二引数の</a:t>
            </a:r>
            <a:r>
              <a:rPr lang="en-US" altLang="ja-JP" smtClean="0"/>
              <a:t>address</a:t>
            </a:r>
            <a:r>
              <a:rPr lang="ja-JP" altLang="en-US" smtClean="0"/>
              <a:t>から第三引数の</a:t>
            </a:r>
            <a:r>
              <a:rPr lang="en-US" altLang="ja-JP" smtClean="0"/>
              <a:t>size</a:t>
            </a:r>
            <a:r>
              <a:rPr lang="ja-JP" altLang="en-US" smtClean="0"/>
              <a:t>分</a:t>
            </a:r>
            <a:r>
              <a:rPr lang="en-US" altLang="ja-JP" smtClean="0"/>
              <a:t>(byte</a:t>
            </a:r>
            <a:r>
              <a:rPr lang="ja-JP" altLang="en-US" smtClean="0"/>
              <a:t>単位</a:t>
            </a:r>
            <a:r>
              <a:rPr lang="en-US" altLang="ja-JP" smtClean="0"/>
              <a:t>)</a:t>
            </a:r>
            <a:r>
              <a:rPr lang="ja-JP" altLang="en-US" smtClean="0"/>
              <a:t>だけ</a:t>
            </a:r>
            <a:endParaRPr lang="en-US" altLang="ja-JP" smtClean="0"/>
          </a:p>
          <a:p>
            <a:r>
              <a:rPr lang="en-US" altLang="ja-JP" smtClean="0"/>
              <a:t>memory</a:t>
            </a:r>
            <a:r>
              <a:rPr lang="ja-JP" altLang="en-US" smtClean="0"/>
              <a:t>を第一引数の</a:t>
            </a:r>
            <a:r>
              <a:rPr lang="en-US" altLang="ja-JP" smtClean="0"/>
              <a:t>address</a:t>
            </a:r>
            <a:r>
              <a:rPr lang="ja-JP" altLang="en-US"/>
              <a:t>に</a:t>
            </a:r>
            <a:r>
              <a:rPr kumimoji="1" lang="en-US" altLang="ja-JP" smtClean="0"/>
              <a:t>Copy</a:t>
            </a:r>
            <a:r>
              <a:rPr kumimoji="1" lang="ja-JP" altLang="en-US" smtClean="0"/>
              <a:t>する関数。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memcpy( </a:t>
            </a:r>
            <a:r>
              <a:rPr kumimoji="1" lang="en-US" altLang="ja-JP" smtClean="0">
                <a:solidFill>
                  <a:srgbClr val="FF0000"/>
                </a:solidFill>
              </a:rPr>
              <a:t>Copy</a:t>
            </a:r>
            <a:r>
              <a:rPr kumimoji="1" lang="ja-JP" altLang="en-US" smtClean="0">
                <a:solidFill>
                  <a:srgbClr val="FF0000"/>
                </a:solidFill>
              </a:rPr>
              <a:t>先の</a:t>
            </a:r>
            <a:r>
              <a:rPr kumimoji="1" lang="en-US" altLang="ja-JP" smtClean="0">
                <a:solidFill>
                  <a:srgbClr val="FF0000"/>
                </a:solidFill>
              </a:rPr>
              <a:t>address </a:t>
            </a:r>
            <a:r>
              <a:rPr kumimoji="1" lang="en-US" altLang="ja-JP" smtClean="0"/>
              <a:t>, </a:t>
            </a:r>
            <a:r>
              <a:rPr kumimoji="1" lang="en-US" altLang="ja-JP" smtClean="0">
                <a:solidFill>
                  <a:srgbClr val="FF0000"/>
                </a:solidFill>
              </a:rPr>
              <a:t>Copy</a:t>
            </a:r>
            <a:r>
              <a:rPr kumimoji="1" lang="ja-JP" altLang="en-US" smtClean="0">
                <a:solidFill>
                  <a:srgbClr val="FF0000"/>
                </a:solidFill>
              </a:rPr>
              <a:t>元の</a:t>
            </a:r>
            <a:r>
              <a:rPr kumimoji="1" lang="en-US" altLang="ja-JP" smtClean="0">
                <a:solidFill>
                  <a:srgbClr val="FF0000"/>
                </a:solidFill>
              </a:rPr>
              <a:t>address</a:t>
            </a:r>
            <a:r>
              <a:rPr lang="ja-JP" altLang="en-US"/>
              <a:t> </a:t>
            </a:r>
            <a:r>
              <a:rPr lang="en-US" altLang="ja-JP" smtClean="0"/>
              <a:t>,</a:t>
            </a:r>
            <a:r>
              <a:rPr lang="ja-JP" altLang="en-US" smtClean="0"/>
              <a:t> </a:t>
            </a:r>
            <a:r>
              <a:rPr lang="en-US" altLang="ja-JP" smtClean="0">
                <a:solidFill>
                  <a:srgbClr val="FF0000"/>
                </a:solidFill>
              </a:rPr>
              <a:t>copy</a:t>
            </a:r>
            <a:r>
              <a:rPr lang="ja-JP" altLang="en-US" smtClean="0">
                <a:solidFill>
                  <a:srgbClr val="FF0000"/>
                </a:solidFill>
              </a:rPr>
              <a:t>する</a:t>
            </a:r>
            <a:r>
              <a:rPr lang="en-US" altLang="ja-JP" smtClean="0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lang="en-US" altLang="ja-JP" smtClean="0">
                <a:solidFill>
                  <a:srgbClr val="FF0000"/>
                </a:solidFill>
              </a:rPr>
              <a:t>size</a:t>
            </a:r>
            <a:r>
              <a:rPr kumimoji="1" lang="en-US" altLang="ja-JP" smtClean="0"/>
              <a:t> );</a:t>
            </a:r>
            <a:endParaRPr lang="en-US" altLang="ja-JP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71100" y="5994400"/>
            <a:ext cx="673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この関数を使えば、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文を使わなくても一行で</a:t>
            </a:r>
            <a:r>
              <a:rPr lang="en-US" altLang="ja-JP"/>
              <a:t>D</a:t>
            </a:r>
            <a:r>
              <a:rPr kumimoji="1" lang="en-US" altLang="ja-JP" smtClean="0"/>
              <a:t>ata</a:t>
            </a:r>
            <a:r>
              <a:rPr kumimoji="1" lang="ja-JP" altLang="en-US" smtClean="0"/>
              <a:t>を</a:t>
            </a:r>
            <a:r>
              <a:rPr lang="en-US" altLang="ja-JP" smtClean="0"/>
              <a:t>C</a:t>
            </a:r>
            <a:r>
              <a:rPr kumimoji="1" lang="en-US" altLang="ja-JP" smtClean="0"/>
              <a:t>opy</a:t>
            </a:r>
            <a:r>
              <a:rPr kumimoji="1" lang="ja-JP" altLang="en-US" smtClean="0"/>
              <a:t>できます。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293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>
                <a:solidFill>
                  <a:srgbClr val="000099"/>
                </a:solidFill>
              </a:rPr>
              <a:t>sizeof</a:t>
            </a:r>
            <a:r>
              <a:rPr kumimoji="1" lang="ja-JP" altLang="en-US" smtClean="0"/>
              <a:t>演算子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memcpy</a:t>
            </a:r>
            <a:r>
              <a:rPr lang="ja-JP" altLang="en-US" smtClean="0"/>
              <a:t>関数の第三引数の</a:t>
            </a:r>
            <a:r>
              <a:rPr lang="en-US" altLang="ja-JP">
                <a:solidFill>
                  <a:srgbClr val="FF0000"/>
                </a:solidFill>
              </a:rPr>
              <a:t>copy</a:t>
            </a:r>
            <a:r>
              <a:rPr lang="ja-JP" altLang="en-US">
                <a:solidFill>
                  <a:srgbClr val="FF0000"/>
                </a:solidFill>
              </a:rPr>
              <a:t>する</a:t>
            </a:r>
            <a:r>
              <a:rPr lang="en-US" altLang="ja-JP">
                <a:solidFill>
                  <a:srgbClr val="FF0000"/>
                </a:solidFill>
              </a:rPr>
              <a:t>memory</a:t>
            </a:r>
            <a:r>
              <a:rPr lang="ja-JP" altLang="en-US">
                <a:solidFill>
                  <a:srgbClr val="FF0000"/>
                </a:solidFill>
              </a:rPr>
              <a:t>の</a:t>
            </a:r>
            <a:r>
              <a:rPr lang="en-US" altLang="ja-JP">
                <a:solidFill>
                  <a:srgbClr val="FF0000"/>
                </a:solidFill>
              </a:rPr>
              <a:t>size</a:t>
            </a:r>
            <a:r>
              <a:rPr lang="en-US" altLang="ja-JP"/>
              <a:t> </a:t>
            </a:r>
            <a:r>
              <a:rPr lang="ja-JP" altLang="en-US" smtClean="0"/>
              <a:t>ですが、</a:t>
            </a:r>
            <a:r>
              <a:rPr lang="en-US" altLang="ja-JP" smtClean="0"/>
              <a:t>byte</a:t>
            </a:r>
            <a:r>
              <a:rPr lang="ja-JP" altLang="en-US" smtClean="0"/>
              <a:t>単位で変数の型の大きさを測らないといけません。</a:t>
            </a:r>
            <a:endParaRPr lang="en-US" altLang="ja-JP" smtClean="0"/>
          </a:p>
          <a:p>
            <a:r>
              <a:rPr kumimoji="1" lang="ja-JP" altLang="en-US" smtClean="0"/>
              <a:t>そこで使用するのが</a:t>
            </a:r>
            <a:r>
              <a:rPr kumimoji="1" lang="en-US" altLang="ja-JP" smtClean="0"/>
              <a:t>sizeof</a:t>
            </a:r>
            <a:r>
              <a:rPr kumimoji="1" lang="ja-JP" altLang="en-US" smtClean="0"/>
              <a:t>演算子です。</a:t>
            </a:r>
            <a:r>
              <a:rPr kumimoji="1" lang="en-US" altLang="ja-JP" smtClean="0"/>
              <a:t>sizeof</a:t>
            </a:r>
            <a:r>
              <a:rPr kumimoji="1" lang="ja-JP" altLang="en-US" smtClean="0"/>
              <a:t>演算子は（　）入れた型・変数・配列など</a:t>
            </a:r>
            <a:r>
              <a:rPr kumimoji="1" lang="en-US" altLang="ja-JP" smtClean="0"/>
              <a:t>byte</a:t>
            </a:r>
            <a:r>
              <a:rPr kumimoji="1" lang="ja-JP" altLang="en-US" smtClean="0"/>
              <a:t>単位で大きさを返します。</a:t>
            </a:r>
            <a:endParaRPr kumimoji="1" lang="en-US" altLang="ja-JP" smtClean="0"/>
          </a:p>
          <a:p>
            <a:r>
              <a:rPr lang="ja-JP" altLang="en-US" smtClean="0"/>
              <a:t>関数っぽい宣言ですが、演算子なので注意してください。</a:t>
            </a:r>
            <a:endParaRPr kumimoji="1" lang="en-US" altLang="ja-JP" smtClean="0"/>
          </a:p>
          <a:p>
            <a:r>
              <a:rPr lang="ja-JP" altLang="en-US"/>
              <a:t>　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974692"/>
            <a:ext cx="5696690" cy="139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4240" y="4213641"/>
            <a:ext cx="1091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この場合、</a:t>
            </a:r>
            <a:r>
              <a:rPr lang="en-US" altLang="ja-JP" smtClean="0">
                <a:solidFill>
                  <a:srgbClr val="FF0000"/>
                </a:solidFill>
              </a:rPr>
              <a:t>sizeof(int) </a:t>
            </a:r>
            <a:r>
              <a:rPr lang="ja-JP" altLang="en-US" smtClean="0">
                <a:solidFill>
                  <a:srgbClr val="FF0000"/>
                </a:solidFill>
              </a:rPr>
              <a:t>は４</a:t>
            </a:r>
            <a:r>
              <a:rPr lang="en-US" altLang="ja-JP">
                <a:solidFill>
                  <a:srgbClr val="FF0000"/>
                </a:solidFill>
              </a:rPr>
              <a:t>byte</a:t>
            </a:r>
            <a:r>
              <a:rPr lang="ja-JP" altLang="en-US" smtClean="0">
                <a:solidFill>
                  <a:srgbClr val="FF0000"/>
                </a:solidFill>
              </a:rPr>
              <a:t>を返します</a:t>
            </a:r>
            <a:r>
              <a:rPr lang="ja-JP" altLang="en-US" smtClean="0"/>
              <a:t>。よって</a:t>
            </a:r>
            <a:r>
              <a:rPr lang="en-US" altLang="ja-JP" smtClean="0"/>
              <a:t>400byte</a:t>
            </a:r>
            <a:r>
              <a:rPr lang="ja-JP" altLang="en-US" smtClean="0"/>
              <a:t>の</a:t>
            </a:r>
            <a:r>
              <a:rPr lang="en-US" altLang="ja-JP" smtClean="0"/>
              <a:t>memory</a:t>
            </a:r>
            <a:r>
              <a:rPr lang="ja-JP" altLang="en-US" smtClean="0"/>
              <a:t>を</a:t>
            </a:r>
            <a:r>
              <a:rPr lang="en-US" altLang="ja-JP" smtClean="0"/>
              <a:t>blick_data</a:t>
            </a:r>
            <a:r>
              <a:rPr lang="ja-JP" altLang="en-US" smtClean="0"/>
              <a:t>から</a:t>
            </a:r>
            <a:r>
              <a:rPr lang="en-US" altLang="ja-JP" smtClean="0"/>
              <a:t>m_map</a:t>
            </a:r>
            <a:r>
              <a:rPr lang="ja-JP" altLang="en-US" smtClean="0"/>
              <a:t>へ移すという訳です。</a:t>
            </a:r>
            <a:endParaRPr lang="en-US" altLang="ja-JP"/>
          </a:p>
          <a:p>
            <a:r>
              <a:rPr lang="en-US" altLang="ja-JP" smtClean="0"/>
              <a:t>Memory</a:t>
            </a:r>
            <a:r>
              <a:rPr lang="ja-JP" altLang="en-US" smtClean="0"/>
              <a:t>操作系の関数ではほぼ必須です。</a:t>
            </a:r>
            <a:endParaRPr lang="en-US" altLang="ja-JP" smtClean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060700" y="2857500"/>
            <a:ext cx="1028701" cy="12319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17463" y="0"/>
            <a:ext cx="11765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・とりあえず、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表示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 </a:t>
            </a:r>
            <a:r>
              <a:rPr lang="ja-JP" altLang="en-US" smtClean="0"/>
              <a:t>配列を利用しての</a:t>
            </a:r>
            <a:r>
              <a:rPr lang="en-US" altLang="ja-JP" smtClean="0"/>
              <a:t>Block</a:t>
            </a:r>
            <a:r>
              <a:rPr lang="ja-JP" altLang="en-US" smtClean="0"/>
              <a:t>表示をする前にとりあえずただの表示をします。一度に</a:t>
            </a:r>
            <a:r>
              <a:rPr lang="en-US" altLang="ja-JP" smtClean="0"/>
              <a:t>program</a:t>
            </a:r>
            <a:r>
              <a:rPr lang="ja-JP" altLang="en-US" smtClean="0"/>
              <a:t>を書くと何が間違えるているのか</a:t>
            </a:r>
            <a:endParaRPr lang="en-US" altLang="ja-JP" smtClean="0"/>
          </a:p>
          <a:p>
            <a:r>
              <a:rPr kumimoji="1" lang="ja-JP" altLang="en-US" smtClean="0"/>
              <a:t>わからなくなるので確実にできる事から始めます。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6" y="1224379"/>
            <a:ext cx="4449763" cy="552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57724" y="1224379"/>
            <a:ext cx="6088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この場合は、</a:t>
            </a:r>
            <a:r>
              <a:rPr lang="en-US" altLang="ja-JP" smtClean="0"/>
              <a:t>Mapchip</a:t>
            </a:r>
            <a:r>
              <a:rPr lang="ja-JP" altLang="en-US" smtClean="0"/>
              <a:t>の手法はまだできるかどうか不明です。</a:t>
            </a:r>
            <a:endParaRPr lang="en-US" altLang="ja-JP" smtClean="0"/>
          </a:p>
          <a:p>
            <a:r>
              <a:rPr kumimoji="1" lang="ja-JP" altLang="en-US" smtClean="0"/>
              <a:t>なので、確実にできる単体描画を先に済ませてから複数表示</a:t>
            </a:r>
            <a:endParaRPr kumimoji="1" lang="en-US" altLang="ja-JP" smtClean="0"/>
          </a:p>
          <a:p>
            <a:r>
              <a:rPr kumimoji="1" lang="ja-JP" altLang="en-US" smtClean="0"/>
              <a:t>に改造していきます。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421437" y="869335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02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5" idx="2"/>
            <a:endCxn id="23" idx="2"/>
          </p:cNvCxnSpPr>
          <p:nvPr/>
        </p:nvCxnSpPr>
        <p:spPr>
          <a:xfrm flipH="1">
            <a:off x="2141520" y="1390832"/>
            <a:ext cx="52152" cy="54327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0" y="0"/>
            <a:ext cx="840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Mapchip</a:t>
            </a:r>
            <a:r>
              <a:rPr lang="ja-JP" altLang="en-US" smtClean="0"/>
              <a:t>を用いての複数描画の</a:t>
            </a:r>
            <a:r>
              <a:rPr lang="en-US" altLang="ja-JP" smtClean="0"/>
              <a:t>algorithm</a:t>
            </a:r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二次元配列を２つの</a:t>
            </a:r>
            <a:r>
              <a:rPr lang="ja-JP" altLang="en-US" smtClean="0"/>
              <a:t>繰り返し文で各要素を見て、描画するかどうかを決めています。</a:t>
            </a:r>
            <a:endParaRPr kumimoji="1" lang="ja-JP" altLang="en-US"/>
          </a:p>
        </p:txBody>
      </p:sp>
      <p:sp>
        <p:nvSpPr>
          <p:cNvPr id="5" name="フローチャート: 端子 4"/>
          <p:cNvSpPr/>
          <p:nvPr/>
        </p:nvSpPr>
        <p:spPr>
          <a:xfrm>
            <a:off x="1241172" y="997132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Draw</a:t>
            </a:r>
            <a:r>
              <a:rPr lang="ja-JP" altLang="en-US" smtClean="0"/>
              <a:t>処理</a:t>
            </a:r>
            <a:endParaRPr lang="en-US" altLang="ja-JP" dirty="0"/>
          </a:p>
        </p:txBody>
      </p:sp>
      <p:sp>
        <p:nvSpPr>
          <p:cNvPr id="6" name="フローチャート: 判断 7"/>
          <p:cNvSpPr/>
          <p:nvPr/>
        </p:nvSpPr>
        <p:spPr>
          <a:xfrm>
            <a:off x="414803" y="2476832"/>
            <a:ext cx="3502036" cy="7925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Map[ i ] [ j ] &gt; 0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357806" y="3507093"/>
            <a:ext cx="1684432" cy="423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/>
              <a:t>y</a:t>
            </a:r>
            <a:r>
              <a:rPr lang="en-US" altLang="ja-JP" smtClean="0"/>
              <a:t> </a:t>
            </a:r>
            <a:r>
              <a:rPr lang="ja-JP" altLang="en-US" smtClean="0"/>
              <a:t>←　</a:t>
            </a:r>
            <a:r>
              <a:rPr lang="en-US" altLang="ja-JP" smtClean="0"/>
              <a:t>i ×</a:t>
            </a:r>
            <a:r>
              <a:rPr lang="ja-JP" altLang="en-US"/>
              <a:t> </a:t>
            </a:r>
            <a:r>
              <a:rPr lang="en-US" altLang="ja-JP" smtClean="0"/>
              <a:t>64 </a:t>
            </a:r>
            <a:endParaRPr lang="en-US" altLang="ja-JP" dirty="0"/>
          </a:p>
        </p:txBody>
      </p:sp>
      <p:sp>
        <p:nvSpPr>
          <p:cNvPr id="9" name="台形 8"/>
          <p:cNvSpPr/>
          <p:nvPr/>
        </p:nvSpPr>
        <p:spPr>
          <a:xfrm>
            <a:off x="1228472" y="1591036"/>
            <a:ext cx="1917700" cy="3670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i&lt;10</a:t>
            </a:r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1241172" y="2025414"/>
            <a:ext cx="1917700" cy="3452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j</a:t>
            </a:r>
            <a:r>
              <a:rPr kumimoji="1" lang="en-US" altLang="ja-JP" smtClean="0"/>
              <a:t>&lt;10</a:t>
            </a:r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1182670" y="5506105"/>
            <a:ext cx="1917700" cy="378034"/>
            <a:chOff x="2523872" y="4747592"/>
            <a:chExt cx="1917700" cy="482117"/>
          </a:xfrm>
        </p:grpSpPr>
        <p:sp>
          <p:nvSpPr>
            <p:cNvPr id="16" name="台形 15"/>
            <p:cNvSpPr/>
            <p:nvPr/>
          </p:nvSpPr>
          <p:spPr>
            <a:xfrm rot="10800000">
              <a:off x="2523872" y="4747592"/>
              <a:ext cx="1917700" cy="482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63938" y="480398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189020" y="5981870"/>
            <a:ext cx="1917700" cy="350295"/>
            <a:chOff x="2523872" y="4747592"/>
            <a:chExt cx="1917700" cy="482117"/>
          </a:xfrm>
        </p:grpSpPr>
        <p:sp>
          <p:nvSpPr>
            <p:cNvPr id="20" name="台形 19"/>
            <p:cNvSpPr/>
            <p:nvPr/>
          </p:nvSpPr>
          <p:spPr>
            <a:xfrm rot="10800000">
              <a:off x="2523872" y="4747592"/>
              <a:ext cx="1917700" cy="482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363938" y="480398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" name="フローチャート: 端子 22"/>
          <p:cNvSpPr/>
          <p:nvPr/>
        </p:nvSpPr>
        <p:spPr>
          <a:xfrm>
            <a:off x="1189020" y="6429896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終了</a:t>
            </a:r>
            <a:endParaRPr lang="en-US" altLang="ja-JP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3916839" y="2873114"/>
            <a:ext cx="40549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4322333" y="2873114"/>
            <a:ext cx="1" cy="2492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2155259" y="5365609"/>
            <a:ext cx="2183988" cy="4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1357806" y="4027740"/>
            <a:ext cx="1684432" cy="423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/>
              <a:t>x</a:t>
            </a:r>
            <a:r>
              <a:rPr lang="ja-JP" altLang="en-US" smtClean="0"/>
              <a:t> ←　</a:t>
            </a:r>
            <a:r>
              <a:rPr lang="en-US" altLang="ja-JP"/>
              <a:t>j</a:t>
            </a:r>
            <a:r>
              <a:rPr lang="en-US" altLang="ja-JP" smtClean="0"/>
              <a:t> ×</a:t>
            </a:r>
            <a:r>
              <a:rPr lang="ja-JP" altLang="en-US" smtClean="0"/>
              <a:t> </a:t>
            </a:r>
            <a:r>
              <a:rPr lang="en-US" altLang="ja-JP" smtClean="0"/>
              <a:t>64 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16839" y="24768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82769" y="317001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Yes</a:t>
            </a:r>
            <a:endParaRPr kumimoji="1" lang="ja-JP" altLang="en-US"/>
          </a:p>
        </p:txBody>
      </p:sp>
      <p:sp>
        <p:nvSpPr>
          <p:cNvPr id="40" name="フローチャート: 定義済み処理 39"/>
          <p:cNvSpPr/>
          <p:nvPr/>
        </p:nvSpPr>
        <p:spPr>
          <a:xfrm>
            <a:off x="866488" y="4594241"/>
            <a:ext cx="2714911" cy="52064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/>
              <a:t>Block</a:t>
            </a:r>
            <a:r>
              <a:rPr kumimoji="1" lang="ja-JP" altLang="en-US" smtClean="0"/>
              <a:t>を描画（</a:t>
            </a:r>
            <a:r>
              <a:rPr kumimoji="1" lang="en-US" altLang="ja-JP" smtClean="0"/>
              <a:t>x,y</a:t>
            </a:r>
            <a:r>
              <a:rPr kumimoji="1" lang="ja-JP" altLang="en-US" smtClean="0"/>
              <a:t>）</a:t>
            </a:r>
          </a:p>
        </p:txBody>
      </p:sp>
      <p:sp>
        <p:nvSpPr>
          <p:cNvPr id="42" name="フローチャート: 定義済み処理 41"/>
          <p:cNvSpPr/>
          <p:nvPr/>
        </p:nvSpPr>
        <p:spPr>
          <a:xfrm>
            <a:off x="5679245" y="1097578"/>
            <a:ext cx="2714911" cy="52064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/>
              <a:t>Block</a:t>
            </a:r>
            <a:r>
              <a:rPr kumimoji="1" lang="ja-JP" altLang="en-US" smtClean="0"/>
              <a:t>を描画（</a:t>
            </a:r>
            <a:r>
              <a:rPr kumimoji="1" lang="en-US" altLang="ja-JP" smtClean="0"/>
              <a:t>x,y</a:t>
            </a:r>
            <a:r>
              <a:rPr kumimoji="1" lang="ja-JP" altLang="en-US" smtClean="0"/>
              <a:t>）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72889" y="1653460"/>
            <a:ext cx="550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本当は定義済み（関数化）してる訳では無いが、</a:t>
            </a:r>
            <a:endParaRPr lang="en-US" altLang="ja-JP" smtClean="0"/>
          </a:p>
          <a:p>
            <a:r>
              <a:rPr lang="ja-JP" altLang="en-US" smtClean="0"/>
              <a:t>描画</a:t>
            </a:r>
            <a:r>
              <a:rPr lang="en-US" altLang="ja-JP" smtClean="0"/>
              <a:t>Method</a:t>
            </a:r>
            <a:r>
              <a:rPr lang="ja-JP" altLang="en-US" smtClean="0"/>
              <a:t>で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を描画するので定義済みとして扱う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00553" y="2846164"/>
            <a:ext cx="722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point</a:t>
            </a:r>
            <a:r>
              <a:rPr kumimoji="1" lang="ja-JP" altLang="en-US" smtClean="0"/>
              <a:t>は、</a:t>
            </a:r>
            <a:r>
              <a:rPr lang="en-US" altLang="ja-JP">
                <a:solidFill>
                  <a:srgbClr val="FF0000"/>
                </a:solidFill>
              </a:rPr>
              <a:t>i</a:t>
            </a:r>
            <a:r>
              <a:rPr lang="ja-JP" altLang="en-US" smtClean="0">
                <a:solidFill>
                  <a:srgbClr val="FF0000"/>
                </a:solidFill>
              </a:rPr>
              <a:t> </a:t>
            </a:r>
            <a:r>
              <a:rPr kumimoji="1" lang="ja-JP" altLang="en-US" smtClean="0">
                <a:solidFill>
                  <a:srgbClr val="FF0000"/>
                </a:solidFill>
              </a:rPr>
              <a:t>と </a:t>
            </a:r>
            <a:r>
              <a:rPr kumimoji="1" lang="en-US" altLang="ja-JP" smtClean="0">
                <a:solidFill>
                  <a:srgbClr val="FF0000"/>
                </a:solidFill>
              </a:rPr>
              <a:t>j </a:t>
            </a:r>
            <a:r>
              <a:rPr lang="ja-JP" altLang="en-US">
                <a:solidFill>
                  <a:srgbClr val="FF0000"/>
                </a:solidFill>
              </a:rPr>
              <a:t>の</a:t>
            </a:r>
            <a:r>
              <a:rPr lang="ja-JP" altLang="en-US" smtClean="0">
                <a:solidFill>
                  <a:srgbClr val="FF0000"/>
                </a:solidFill>
              </a:rPr>
              <a:t>要素番号を</a:t>
            </a:r>
            <a:r>
              <a:rPr lang="en-US" altLang="ja-JP" smtClean="0">
                <a:solidFill>
                  <a:srgbClr val="FF0000"/>
                </a:solidFill>
              </a:rPr>
              <a:t>block</a:t>
            </a:r>
            <a:r>
              <a:rPr lang="ja-JP" altLang="en-US" smtClean="0">
                <a:solidFill>
                  <a:srgbClr val="FF0000"/>
                </a:solidFill>
              </a:rPr>
              <a:t>の大きさである</a:t>
            </a:r>
            <a:r>
              <a:rPr lang="en-US" altLang="ja-JP" smtClean="0">
                <a:solidFill>
                  <a:srgbClr val="FF0000"/>
                </a:solidFill>
              </a:rPr>
              <a:t>64</a:t>
            </a:r>
            <a:r>
              <a:rPr lang="ja-JP" altLang="en-US" smtClean="0">
                <a:solidFill>
                  <a:srgbClr val="FF0000"/>
                </a:solidFill>
              </a:rPr>
              <a:t>を乗算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することで配置する</a:t>
            </a:r>
            <a:r>
              <a:rPr lang="en-US" altLang="ja-JP" smtClean="0">
                <a:solidFill>
                  <a:srgbClr val="FF0000"/>
                </a:solidFill>
              </a:rPr>
              <a:t>Block</a:t>
            </a:r>
            <a:r>
              <a:rPr lang="ja-JP" altLang="en-US" smtClean="0">
                <a:solidFill>
                  <a:srgbClr val="FF0000"/>
                </a:solidFill>
              </a:rPr>
              <a:t>の位置を取得している</a:t>
            </a:r>
            <a:r>
              <a:rPr lang="ja-JP" altLang="en-US" smtClean="0"/>
              <a:t>ところです。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3708400" y="4451207"/>
            <a:ext cx="1498600" cy="4001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207000" y="4224446"/>
            <a:ext cx="6152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if</a:t>
            </a:r>
            <a:r>
              <a:rPr kumimoji="1" lang="ja-JP" altLang="en-US" smtClean="0"/>
              <a:t>文の条件は「その要素に値が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以外であるかどうか」です。</a:t>
            </a:r>
            <a:endParaRPr kumimoji="1" lang="en-US" altLang="ja-JP" smtClean="0"/>
          </a:p>
          <a:p>
            <a:r>
              <a:rPr lang="ja-JP" altLang="en-US" smtClean="0"/>
              <a:t>その条件が</a:t>
            </a:r>
            <a:r>
              <a:rPr lang="en-US" altLang="ja-JP" smtClean="0"/>
              <a:t>Yes</a:t>
            </a:r>
            <a:r>
              <a:rPr lang="ja-JP" altLang="en-US" smtClean="0"/>
              <a:t>であるならその位置に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を描画を行います。</a:t>
            </a:r>
            <a:endParaRPr lang="en-US" altLang="ja-JP" smtClean="0"/>
          </a:p>
          <a:p>
            <a:endParaRPr kumimoji="1" lang="en-US" altLang="ja-JP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3247253" y="3203005"/>
            <a:ext cx="1453300" cy="7162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1125</Words>
  <Application>Microsoft Office PowerPoint</Application>
  <PresentationFormat>ワイド画面</PresentationFormat>
  <Paragraphs>154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Ｇａｍｅ開発指南書３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160</cp:revision>
  <dcterms:created xsi:type="dcterms:W3CDTF">2016-04-21T00:45:06Z</dcterms:created>
  <dcterms:modified xsi:type="dcterms:W3CDTF">2016-08-25T05:14:05Z</dcterms:modified>
</cp:coreProperties>
</file>