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2016/8/7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2016/8/7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2016/8/7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2016/8/7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2016/8/7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2016/8/7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2016/8/7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2016/8/7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Ｇａｍ</a:t>
            </a:r>
            <a:r>
              <a:rPr lang="ja-JP" altLang="en-US" dirty="0"/>
              <a:t>ｅ</a:t>
            </a:r>
            <a:r>
              <a:rPr kumimoji="1" lang="ja-JP" altLang="en-US" smtClean="0"/>
              <a:t>開発指南書４</a:t>
            </a:r>
            <a:endParaRPr kumimoji="1" lang="ja-JP" altLang="en-US" dirty="0"/>
          </a:p>
        </p:txBody>
      </p:sp>
      <p:sp>
        <p:nvSpPr>
          <p:cNvPr id="3" name="サブタイトル 2"/>
          <p:cNvSpPr>
            <a:spLocks noGrp="1"/>
          </p:cNvSpPr>
          <p:nvPr>
            <p:ph type="subTitle" idx="1"/>
          </p:nvPr>
        </p:nvSpPr>
        <p:spPr/>
        <p:txBody>
          <a:bodyPr/>
          <a:lstStyle/>
          <a:p>
            <a:r>
              <a:rPr lang="en-US" altLang="ja-JP" dirty="0" smtClean="0"/>
              <a:t>Action</a:t>
            </a:r>
            <a:r>
              <a:rPr lang="ja-JP" altLang="en-US" dirty="0" smtClean="0"/>
              <a:t>Ｇａｍｅ</a:t>
            </a:r>
            <a:r>
              <a:rPr kumimoji="1" lang="ja-JP" altLang="en-US" dirty="0" smtClean="0"/>
              <a:t>開発</a:t>
            </a:r>
            <a:endParaRPr lang="en-US" altLang="ja-JP" dirty="0"/>
          </a:p>
          <a:p>
            <a:r>
              <a:rPr kumimoji="1" lang="en-US" altLang="ja-JP" smtClean="0"/>
              <a:t>Action</a:t>
            </a:r>
            <a:r>
              <a:rPr kumimoji="1" lang="ja-JP" altLang="en-US" smtClean="0"/>
              <a:t>の当たり判定</a:t>
            </a:r>
            <a:endParaRPr kumimoji="1" lang="en-US" altLang="ja-JP" dirty="0"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057400" y="3276600"/>
            <a:ext cx="4648200" cy="3352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en-US" altLang="ja-JP" smtClean="0"/>
              <a:t>Game</a:t>
            </a:r>
            <a:r>
              <a:rPr lang="ja-JP" altLang="en-US" smtClean="0"/>
              <a:t>画面</a:t>
            </a:r>
            <a:endParaRPr lang="ja-JP" altLang="en-US"/>
          </a:p>
        </p:txBody>
      </p:sp>
      <p:pic>
        <p:nvPicPr>
          <p:cNvPr id="9219" name="Picture 3" descr="j021295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800" y="4572000"/>
            <a:ext cx="1295400" cy="8128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9220" name="Line 4"/>
          <p:cNvSpPr>
            <a:spLocks noChangeShapeType="1"/>
          </p:cNvSpPr>
          <p:nvPr/>
        </p:nvSpPr>
        <p:spPr bwMode="auto">
          <a:xfrm flipV="1">
            <a:off x="4648200" y="3276600"/>
            <a:ext cx="0" cy="33528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21" name="Text Box 5"/>
          <p:cNvSpPr txBox="1">
            <a:spLocks noChangeArrowheads="1"/>
          </p:cNvSpPr>
          <p:nvPr/>
        </p:nvSpPr>
        <p:spPr bwMode="auto">
          <a:xfrm>
            <a:off x="4343400" y="2895600"/>
            <a:ext cx="5357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500</a:t>
            </a:r>
          </a:p>
        </p:txBody>
      </p:sp>
      <p:sp>
        <p:nvSpPr>
          <p:cNvPr id="9222" name="Text Box 6"/>
          <p:cNvSpPr txBox="1">
            <a:spLocks noChangeArrowheads="1"/>
          </p:cNvSpPr>
          <p:nvPr/>
        </p:nvSpPr>
        <p:spPr bwMode="auto">
          <a:xfrm>
            <a:off x="4591050" y="4133850"/>
            <a:ext cx="5870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(x,y)</a:t>
            </a:r>
          </a:p>
        </p:txBody>
      </p:sp>
      <p:sp>
        <p:nvSpPr>
          <p:cNvPr id="9223" name="Oval 7"/>
          <p:cNvSpPr>
            <a:spLocks noChangeArrowheads="1"/>
          </p:cNvSpPr>
          <p:nvPr/>
        </p:nvSpPr>
        <p:spPr bwMode="auto">
          <a:xfrm>
            <a:off x="5153025" y="4476750"/>
            <a:ext cx="152400" cy="1524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9224" name="Text Box 8"/>
          <p:cNvSpPr txBox="1">
            <a:spLocks noChangeArrowheads="1"/>
          </p:cNvSpPr>
          <p:nvPr/>
        </p:nvSpPr>
        <p:spPr bwMode="auto">
          <a:xfrm>
            <a:off x="5257800" y="5410200"/>
            <a:ext cx="1059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H</a:t>
            </a:r>
            <a:r>
              <a:rPr lang="ja-JP" altLang="en-US"/>
              <a:t>と</a:t>
            </a:r>
            <a:r>
              <a:rPr lang="en-US" altLang="ja-JP"/>
              <a:t>W=64</a:t>
            </a:r>
          </a:p>
        </p:txBody>
      </p:sp>
      <p:sp>
        <p:nvSpPr>
          <p:cNvPr id="9225" name="Line 9"/>
          <p:cNvSpPr>
            <a:spLocks noChangeShapeType="1"/>
          </p:cNvSpPr>
          <p:nvPr/>
        </p:nvSpPr>
        <p:spPr bwMode="auto">
          <a:xfrm flipV="1">
            <a:off x="2514600" y="3276600"/>
            <a:ext cx="0" cy="33528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26" name="Text Box 10"/>
          <p:cNvSpPr txBox="1">
            <a:spLocks noChangeArrowheads="1"/>
          </p:cNvSpPr>
          <p:nvPr/>
        </p:nvSpPr>
        <p:spPr bwMode="auto">
          <a:xfrm>
            <a:off x="2209800" y="2895600"/>
            <a:ext cx="5357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100</a:t>
            </a:r>
          </a:p>
        </p:txBody>
      </p:sp>
      <p:sp>
        <p:nvSpPr>
          <p:cNvPr id="9227" name="Line 11"/>
          <p:cNvSpPr>
            <a:spLocks noChangeShapeType="1"/>
          </p:cNvSpPr>
          <p:nvPr/>
        </p:nvSpPr>
        <p:spPr bwMode="auto">
          <a:xfrm flipV="1">
            <a:off x="2057400" y="3886200"/>
            <a:ext cx="4648200"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28" name="Line 12"/>
          <p:cNvSpPr>
            <a:spLocks noChangeShapeType="1"/>
          </p:cNvSpPr>
          <p:nvPr/>
        </p:nvSpPr>
        <p:spPr bwMode="auto">
          <a:xfrm flipV="1">
            <a:off x="2057400" y="5791200"/>
            <a:ext cx="4648200"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29" name="Text Box 13"/>
          <p:cNvSpPr txBox="1">
            <a:spLocks noChangeArrowheads="1"/>
          </p:cNvSpPr>
          <p:nvPr/>
        </p:nvSpPr>
        <p:spPr bwMode="auto">
          <a:xfrm>
            <a:off x="1736725" y="98426"/>
            <a:ext cx="1365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・当たり判定</a:t>
            </a:r>
          </a:p>
        </p:txBody>
      </p:sp>
      <p:sp>
        <p:nvSpPr>
          <p:cNvPr id="9230" name="Text Box 14"/>
          <p:cNvSpPr txBox="1">
            <a:spLocks noChangeArrowheads="1"/>
          </p:cNvSpPr>
          <p:nvPr/>
        </p:nvSpPr>
        <p:spPr bwMode="auto">
          <a:xfrm>
            <a:off x="1889125" y="493713"/>
            <a:ext cx="62626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同じような</a:t>
            </a:r>
            <a:r>
              <a:rPr lang="en-US" altLang="ja-JP"/>
              <a:t>Y</a:t>
            </a:r>
            <a:r>
              <a:rPr lang="ja-JP" altLang="en-US"/>
              <a:t>軸に対しても処理を行うと</a:t>
            </a:r>
            <a:r>
              <a:rPr lang="ja-JP" altLang="en-US">
                <a:solidFill>
                  <a:srgbClr val="FF0000"/>
                </a:solidFill>
              </a:rPr>
              <a:t>当たり判定</a:t>
            </a:r>
            <a:r>
              <a:rPr lang="ja-JP" altLang="en-US"/>
              <a:t>が完成します。</a:t>
            </a:r>
          </a:p>
        </p:txBody>
      </p:sp>
      <p:sp>
        <p:nvSpPr>
          <p:cNvPr id="9231" name="Text Box 15"/>
          <p:cNvSpPr txBox="1">
            <a:spLocks noChangeArrowheads="1"/>
          </p:cNvSpPr>
          <p:nvPr/>
        </p:nvSpPr>
        <p:spPr bwMode="auto">
          <a:xfrm>
            <a:off x="1524000" y="3657600"/>
            <a:ext cx="5357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100</a:t>
            </a:r>
          </a:p>
        </p:txBody>
      </p:sp>
      <p:sp>
        <p:nvSpPr>
          <p:cNvPr id="9232" name="Text Box 16"/>
          <p:cNvSpPr txBox="1">
            <a:spLocks noChangeArrowheads="1"/>
          </p:cNvSpPr>
          <p:nvPr/>
        </p:nvSpPr>
        <p:spPr bwMode="auto">
          <a:xfrm>
            <a:off x="1524000" y="5638800"/>
            <a:ext cx="5357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500</a:t>
            </a:r>
          </a:p>
        </p:txBody>
      </p:sp>
      <p:sp>
        <p:nvSpPr>
          <p:cNvPr id="9233" name="Rectangle 17"/>
          <p:cNvSpPr>
            <a:spLocks noChangeArrowheads="1"/>
          </p:cNvSpPr>
          <p:nvPr/>
        </p:nvSpPr>
        <p:spPr bwMode="auto">
          <a:xfrm>
            <a:off x="2514600" y="3886200"/>
            <a:ext cx="2133600" cy="1905000"/>
          </a:xfrm>
          <a:prstGeom prst="rect">
            <a:avLst/>
          </a:prstGeom>
          <a:solidFill>
            <a:srgbClr val="FF0000">
              <a:alpha val="39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9234" name="Rectangle 18"/>
          <p:cNvSpPr>
            <a:spLocks noChangeArrowheads="1"/>
          </p:cNvSpPr>
          <p:nvPr/>
        </p:nvSpPr>
        <p:spPr bwMode="auto">
          <a:xfrm>
            <a:off x="1981200" y="1143000"/>
            <a:ext cx="3962400" cy="1474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a:solidFill>
                  <a:srgbClr val="0000FF"/>
                </a:solidFill>
              </a:rPr>
              <a:t>if</a:t>
            </a:r>
            <a:r>
              <a:rPr lang="en-US" altLang="ja-JP"/>
              <a:t>( 100 &lt; x+64  &amp;&amp;  500 &gt; x</a:t>
            </a:r>
            <a:r>
              <a:rPr lang="en-US" altLang="ja-JP">
                <a:solidFill>
                  <a:srgbClr val="FF0000"/>
                </a:solidFill>
              </a:rPr>
              <a:t> </a:t>
            </a:r>
            <a:r>
              <a:rPr lang="en-US" altLang="ja-JP"/>
              <a:t>)</a:t>
            </a:r>
          </a:p>
          <a:p>
            <a:r>
              <a:rPr lang="en-US" altLang="ja-JP"/>
              <a:t>{</a:t>
            </a:r>
          </a:p>
          <a:p>
            <a:r>
              <a:rPr lang="en-US" altLang="ja-JP"/>
              <a:t>      </a:t>
            </a:r>
            <a:r>
              <a:rPr lang="ja-JP" altLang="en-US"/>
              <a:t>入らない。</a:t>
            </a:r>
          </a:p>
          <a:p>
            <a:r>
              <a:rPr lang="en-US" altLang="ja-JP"/>
              <a:t>}</a:t>
            </a:r>
          </a:p>
          <a:p>
            <a:endParaRPr lang="en-US" altLang="ja-JP"/>
          </a:p>
        </p:txBody>
      </p:sp>
      <p:sp>
        <p:nvSpPr>
          <p:cNvPr id="9235" name="Rectangle 19"/>
          <p:cNvSpPr>
            <a:spLocks noChangeArrowheads="1"/>
          </p:cNvSpPr>
          <p:nvPr/>
        </p:nvSpPr>
        <p:spPr bwMode="auto">
          <a:xfrm>
            <a:off x="6400800" y="1143000"/>
            <a:ext cx="4038600" cy="1474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a:solidFill>
                  <a:srgbClr val="0000FF"/>
                </a:solidFill>
              </a:rPr>
              <a:t>if</a:t>
            </a:r>
            <a:r>
              <a:rPr lang="en-US" altLang="ja-JP"/>
              <a:t>( 100 &lt; x+64  &amp;&amp;  500 &gt; x</a:t>
            </a:r>
            <a:r>
              <a:rPr lang="ja-JP" altLang="en-US"/>
              <a:t>　</a:t>
            </a:r>
            <a:r>
              <a:rPr lang="en-US" altLang="ja-JP"/>
              <a:t>&amp;&amp;</a:t>
            </a:r>
          </a:p>
          <a:p>
            <a:r>
              <a:rPr lang="en-US" altLang="ja-JP"/>
              <a:t>    </a:t>
            </a:r>
            <a:r>
              <a:rPr lang="en-US" altLang="ja-JP">
                <a:solidFill>
                  <a:srgbClr val="FF0000"/>
                </a:solidFill>
              </a:rPr>
              <a:t>100 &lt; y+64  &amp;&amp;  500 &gt; y</a:t>
            </a:r>
            <a:r>
              <a:rPr lang="en-US" altLang="ja-JP"/>
              <a:t>)</a:t>
            </a:r>
          </a:p>
          <a:p>
            <a:r>
              <a:rPr lang="en-US" altLang="ja-JP"/>
              <a:t>{</a:t>
            </a:r>
          </a:p>
          <a:p>
            <a:r>
              <a:rPr lang="en-US" altLang="ja-JP"/>
              <a:t>      </a:t>
            </a:r>
            <a:r>
              <a:rPr lang="ja-JP" altLang="en-US"/>
              <a:t>当たっている！</a:t>
            </a:r>
          </a:p>
          <a:p>
            <a:r>
              <a:rPr lang="en-US" altLang="ja-JP"/>
              <a:t>}</a:t>
            </a:r>
          </a:p>
        </p:txBody>
      </p:sp>
      <p:sp>
        <p:nvSpPr>
          <p:cNvPr id="9236" name="Line 20"/>
          <p:cNvSpPr>
            <a:spLocks noChangeShapeType="1"/>
          </p:cNvSpPr>
          <p:nvPr/>
        </p:nvSpPr>
        <p:spPr bwMode="auto">
          <a:xfrm>
            <a:off x="6019800" y="20574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37" name="Text Box 21"/>
          <p:cNvSpPr txBox="1">
            <a:spLocks noChangeArrowheads="1"/>
          </p:cNvSpPr>
          <p:nvPr/>
        </p:nvSpPr>
        <p:spPr bwMode="auto">
          <a:xfrm>
            <a:off x="6713538" y="3200400"/>
            <a:ext cx="39544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当たり判定を動かす時は、定数に</a:t>
            </a:r>
          </a:p>
          <a:p>
            <a:r>
              <a:rPr lang="ja-JP" altLang="en-US"/>
              <a:t>なっている部分を</a:t>
            </a:r>
            <a:r>
              <a:rPr lang="ja-JP" altLang="en-US">
                <a:solidFill>
                  <a:srgbClr val="FF0000"/>
                </a:solidFill>
              </a:rPr>
              <a:t>変数</a:t>
            </a:r>
            <a:r>
              <a:rPr lang="ja-JP" altLang="en-US"/>
              <a:t>にすると動きます</a:t>
            </a:r>
          </a:p>
        </p:txBody>
      </p:sp>
      <p:sp>
        <p:nvSpPr>
          <p:cNvPr id="9238" name="Text Box 22"/>
          <p:cNvSpPr txBox="1">
            <a:spLocks noChangeArrowheads="1"/>
          </p:cNvSpPr>
          <p:nvPr/>
        </p:nvSpPr>
        <p:spPr bwMode="auto">
          <a:xfrm>
            <a:off x="6842125" y="6118225"/>
            <a:ext cx="51603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内容的にはこんな感じです</a:t>
            </a:r>
            <a:r>
              <a:rPr lang="ja-JP" altLang="en-US" smtClean="0"/>
              <a:t>。あんがい</a:t>
            </a:r>
            <a:r>
              <a:rPr lang="en-US" altLang="ja-JP" smtClean="0"/>
              <a:t>Smart</a:t>
            </a:r>
            <a:r>
              <a:rPr lang="ja-JP" altLang="en-US" smtClean="0"/>
              <a:t>でしょ</a:t>
            </a:r>
            <a:r>
              <a:rPr lang="ja-JP" altLang="en-US"/>
              <a:t>？</a:t>
            </a:r>
          </a:p>
        </p:txBody>
      </p:sp>
    </p:spTree>
    <p:extLst>
      <p:ext uri="{BB962C8B-B14F-4D97-AF65-F5344CB8AC3E}">
        <p14:creationId xmlns:p14="http://schemas.microsoft.com/office/powerpoint/2010/main" val="1971729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2629" y="0"/>
            <a:ext cx="6271269" cy="369332"/>
          </a:xfrm>
          <a:prstGeom prst="rect">
            <a:avLst/>
          </a:prstGeom>
          <a:noFill/>
        </p:spPr>
        <p:txBody>
          <a:bodyPr wrap="none" rtlCol="0">
            <a:spAutoFit/>
          </a:bodyPr>
          <a:lstStyle/>
          <a:p>
            <a:r>
              <a:rPr lang="ja-JP" altLang="en-US" smtClean="0"/>
              <a:t>・当たり判定を、全</a:t>
            </a:r>
            <a:r>
              <a:rPr lang="en-US" altLang="ja-JP" smtClean="0"/>
              <a:t>Block</a:t>
            </a:r>
            <a:r>
              <a:rPr lang="ja-JP" altLang="en-US" smtClean="0"/>
              <a:t>に対応できるような</a:t>
            </a:r>
            <a:r>
              <a:rPr lang="en-US" altLang="ja-JP" smtClean="0"/>
              <a:t>algorithm</a:t>
            </a:r>
            <a:r>
              <a:rPr lang="ja-JP" altLang="en-US" smtClean="0"/>
              <a:t>を考える</a:t>
            </a:r>
            <a:endParaRPr kumimoji="1" lang="en-US" altLang="ja-JP" smtClean="0"/>
          </a:p>
        </p:txBody>
      </p:sp>
      <p:cxnSp>
        <p:nvCxnSpPr>
          <p:cNvPr id="3" name="直線コネクタ 2"/>
          <p:cNvCxnSpPr>
            <a:stCxn id="4" idx="2"/>
          </p:cNvCxnSpPr>
          <p:nvPr/>
        </p:nvCxnSpPr>
        <p:spPr>
          <a:xfrm flipH="1">
            <a:off x="2151838" y="916077"/>
            <a:ext cx="73926" cy="4456023"/>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フローチャート: 端子 3"/>
          <p:cNvSpPr/>
          <p:nvPr/>
        </p:nvSpPr>
        <p:spPr>
          <a:xfrm>
            <a:off x="1273264" y="522377"/>
            <a:ext cx="1905000" cy="3937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Action</a:t>
            </a:r>
            <a:r>
              <a:rPr lang="ja-JP" altLang="en-US" smtClean="0"/>
              <a:t>処理</a:t>
            </a:r>
            <a:endParaRPr lang="en-US" altLang="ja-JP" dirty="0"/>
          </a:p>
        </p:txBody>
      </p:sp>
      <p:sp>
        <p:nvSpPr>
          <p:cNvPr id="5" name="フローチャート: 判断 4"/>
          <p:cNvSpPr/>
          <p:nvPr/>
        </p:nvSpPr>
        <p:spPr>
          <a:xfrm>
            <a:off x="434195" y="2376637"/>
            <a:ext cx="3502036" cy="7925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Map[ i ] [ j ] &gt; 0</a:t>
            </a:r>
            <a:endParaRPr kumimoji="1" lang="ja-JP" altLang="en-US" dirty="0"/>
          </a:p>
        </p:txBody>
      </p:sp>
      <p:sp>
        <p:nvSpPr>
          <p:cNvPr id="6" name="フローチャート: 処理 5"/>
          <p:cNvSpPr/>
          <p:nvPr/>
        </p:nvSpPr>
        <p:spPr>
          <a:xfrm>
            <a:off x="1377198" y="3406898"/>
            <a:ext cx="1684432" cy="4234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mtClean="0"/>
              <a:t>　</a:t>
            </a:r>
            <a:r>
              <a:rPr lang="en-US" altLang="ja-JP"/>
              <a:t>y</a:t>
            </a:r>
            <a:r>
              <a:rPr lang="en-US" altLang="ja-JP" smtClean="0"/>
              <a:t> </a:t>
            </a:r>
            <a:r>
              <a:rPr lang="ja-JP" altLang="en-US" smtClean="0"/>
              <a:t>←　</a:t>
            </a:r>
            <a:r>
              <a:rPr lang="en-US" altLang="ja-JP" smtClean="0"/>
              <a:t>i ×</a:t>
            </a:r>
            <a:r>
              <a:rPr lang="ja-JP" altLang="en-US"/>
              <a:t> </a:t>
            </a:r>
            <a:r>
              <a:rPr lang="en-US" altLang="ja-JP" smtClean="0"/>
              <a:t>64 </a:t>
            </a:r>
            <a:endParaRPr lang="en-US" altLang="ja-JP" dirty="0"/>
          </a:p>
        </p:txBody>
      </p:sp>
      <p:sp>
        <p:nvSpPr>
          <p:cNvPr id="7" name="台形 6"/>
          <p:cNvSpPr/>
          <p:nvPr/>
        </p:nvSpPr>
        <p:spPr>
          <a:xfrm>
            <a:off x="1247864" y="1490841"/>
            <a:ext cx="1917700" cy="367036"/>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i&lt;10</a:t>
            </a:r>
            <a:endParaRPr kumimoji="1" lang="ja-JP" altLang="en-US"/>
          </a:p>
        </p:txBody>
      </p:sp>
      <p:sp>
        <p:nvSpPr>
          <p:cNvPr id="8" name="台形 7"/>
          <p:cNvSpPr/>
          <p:nvPr/>
        </p:nvSpPr>
        <p:spPr>
          <a:xfrm>
            <a:off x="1260564" y="1925219"/>
            <a:ext cx="1917700" cy="345252"/>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j</a:t>
            </a:r>
            <a:r>
              <a:rPr kumimoji="1" lang="en-US" altLang="ja-JP" smtClean="0"/>
              <a:t>&lt;10</a:t>
            </a:r>
            <a:endParaRPr kumimoji="1" lang="ja-JP" altLang="en-US"/>
          </a:p>
        </p:txBody>
      </p:sp>
      <p:cxnSp>
        <p:nvCxnSpPr>
          <p:cNvPr id="16" name="直線コネクタ 15"/>
          <p:cNvCxnSpPr/>
          <p:nvPr/>
        </p:nvCxnSpPr>
        <p:spPr>
          <a:xfrm>
            <a:off x="3936231" y="2772919"/>
            <a:ext cx="1523954"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455026" y="2772919"/>
            <a:ext cx="30522" cy="259806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H="1">
            <a:off x="9072480" y="3069816"/>
            <a:ext cx="2266839"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9" name="フローチャート: 処理 18"/>
          <p:cNvSpPr/>
          <p:nvPr/>
        </p:nvSpPr>
        <p:spPr>
          <a:xfrm>
            <a:off x="1377198" y="3927545"/>
            <a:ext cx="1684432" cy="4234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mtClean="0"/>
              <a:t>　</a:t>
            </a:r>
            <a:r>
              <a:rPr lang="en-US" altLang="ja-JP"/>
              <a:t>x</a:t>
            </a:r>
            <a:r>
              <a:rPr lang="ja-JP" altLang="en-US" smtClean="0"/>
              <a:t> ←　</a:t>
            </a:r>
            <a:r>
              <a:rPr lang="en-US" altLang="ja-JP"/>
              <a:t>j</a:t>
            </a:r>
            <a:r>
              <a:rPr lang="en-US" altLang="ja-JP" smtClean="0"/>
              <a:t> ×</a:t>
            </a:r>
            <a:r>
              <a:rPr lang="ja-JP" altLang="en-US" smtClean="0"/>
              <a:t> </a:t>
            </a:r>
            <a:r>
              <a:rPr lang="en-US" altLang="ja-JP" smtClean="0"/>
              <a:t>64 </a:t>
            </a:r>
            <a:endParaRPr lang="en-US" altLang="ja-JP" dirty="0"/>
          </a:p>
        </p:txBody>
      </p:sp>
      <p:sp>
        <p:nvSpPr>
          <p:cNvPr id="20" name="テキスト ボックス 19"/>
          <p:cNvSpPr txBox="1"/>
          <p:nvPr/>
        </p:nvSpPr>
        <p:spPr>
          <a:xfrm>
            <a:off x="3936231" y="2376637"/>
            <a:ext cx="455574" cy="369332"/>
          </a:xfrm>
          <a:prstGeom prst="rect">
            <a:avLst/>
          </a:prstGeom>
          <a:noFill/>
        </p:spPr>
        <p:txBody>
          <a:bodyPr wrap="none" rtlCol="0">
            <a:spAutoFit/>
          </a:bodyPr>
          <a:lstStyle/>
          <a:p>
            <a:r>
              <a:rPr kumimoji="1" lang="en-US" altLang="ja-JP" smtClean="0"/>
              <a:t>No</a:t>
            </a:r>
            <a:endParaRPr kumimoji="1" lang="ja-JP" altLang="en-US"/>
          </a:p>
        </p:txBody>
      </p:sp>
      <p:sp>
        <p:nvSpPr>
          <p:cNvPr id="21" name="テキスト ボックス 20"/>
          <p:cNvSpPr txBox="1"/>
          <p:nvPr/>
        </p:nvSpPr>
        <p:spPr>
          <a:xfrm>
            <a:off x="1702161" y="3069816"/>
            <a:ext cx="485518" cy="369332"/>
          </a:xfrm>
          <a:prstGeom prst="rect">
            <a:avLst/>
          </a:prstGeom>
          <a:noFill/>
        </p:spPr>
        <p:txBody>
          <a:bodyPr wrap="none" rtlCol="0">
            <a:spAutoFit/>
          </a:bodyPr>
          <a:lstStyle/>
          <a:p>
            <a:r>
              <a:rPr kumimoji="1" lang="en-US" altLang="ja-JP" smtClean="0"/>
              <a:t>Yes</a:t>
            </a:r>
            <a:endParaRPr kumimoji="1" lang="ja-JP" altLang="en-US"/>
          </a:p>
        </p:txBody>
      </p:sp>
      <p:sp>
        <p:nvSpPr>
          <p:cNvPr id="22" name="フローチャート: 定義済み処理 21"/>
          <p:cNvSpPr/>
          <p:nvPr/>
        </p:nvSpPr>
        <p:spPr>
          <a:xfrm>
            <a:off x="461599" y="4520781"/>
            <a:ext cx="3783831" cy="365922"/>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mtClean="0"/>
              <a:t>Pos(x,y)</a:t>
            </a:r>
            <a:r>
              <a:rPr kumimoji="1" lang="ja-JP" altLang="en-US" smtClean="0"/>
              <a:t>と</a:t>
            </a:r>
            <a:r>
              <a:rPr lang="en-US" altLang="ja-JP" smtClean="0"/>
              <a:t>x,y</a:t>
            </a:r>
            <a:r>
              <a:rPr kumimoji="1" lang="ja-JP" altLang="en-US" smtClean="0"/>
              <a:t>で当たり判定</a:t>
            </a:r>
          </a:p>
        </p:txBody>
      </p:sp>
      <p:sp>
        <p:nvSpPr>
          <p:cNvPr id="25" name="フローチャート: 処理 24"/>
          <p:cNvSpPr/>
          <p:nvPr/>
        </p:nvSpPr>
        <p:spPr>
          <a:xfrm>
            <a:off x="1096645" y="1000058"/>
            <a:ext cx="2369302" cy="4234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mtClean="0"/>
              <a:t>　</a:t>
            </a:r>
            <a:r>
              <a:rPr lang="en-US" altLang="ja-JP" smtClean="0"/>
              <a:t>pos </a:t>
            </a:r>
            <a:r>
              <a:rPr lang="ja-JP" altLang="en-US" smtClean="0"/>
              <a:t>←主人公の位置</a:t>
            </a:r>
            <a:r>
              <a:rPr lang="en-US" altLang="ja-JP" smtClean="0"/>
              <a:t> </a:t>
            </a:r>
            <a:endParaRPr lang="en-US" altLang="ja-JP" dirty="0"/>
          </a:p>
        </p:txBody>
      </p:sp>
      <p:sp>
        <p:nvSpPr>
          <p:cNvPr id="45" name="テキスト ボックス 44"/>
          <p:cNvSpPr txBox="1"/>
          <p:nvPr/>
        </p:nvSpPr>
        <p:spPr>
          <a:xfrm>
            <a:off x="6363464" y="5640747"/>
            <a:ext cx="5530681" cy="369332"/>
          </a:xfrm>
          <a:prstGeom prst="rect">
            <a:avLst/>
          </a:prstGeom>
          <a:noFill/>
        </p:spPr>
        <p:txBody>
          <a:bodyPr wrap="none" rtlCol="0">
            <a:spAutoFit/>
          </a:bodyPr>
          <a:lstStyle/>
          <a:p>
            <a:r>
              <a:rPr lang="en-US" altLang="ja-JP" smtClean="0"/>
              <a:t>Mapchip</a:t>
            </a:r>
            <a:r>
              <a:rPr lang="ja-JP" altLang="en-US" smtClean="0"/>
              <a:t>の描画部分が当たり判定に変更した感じです。</a:t>
            </a:r>
            <a:endParaRPr kumimoji="1" lang="ja-JP" altLang="en-US"/>
          </a:p>
        </p:txBody>
      </p:sp>
      <p:sp>
        <p:nvSpPr>
          <p:cNvPr id="46" name="テキスト ボックス 45"/>
          <p:cNvSpPr txBox="1"/>
          <p:nvPr/>
        </p:nvSpPr>
        <p:spPr>
          <a:xfrm>
            <a:off x="1959512" y="5271415"/>
            <a:ext cx="415498" cy="369332"/>
          </a:xfrm>
          <a:prstGeom prst="rect">
            <a:avLst/>
          </a:prstGeom>
          <a:noFill/>
        </p:spPr>
        <p:txBody>
          <a:bodyPr wrap="none" rtlCol="0">
            <a:spAutoFit/>
          </a:bodyPr>
          <a:lstStyle/>
          <a:p>
            <a:r>
              <a:rPr kumimoji="1" lang="ja-JP" altLang="en-US" smtClean="0"/>
              <a:t>①</a:t>
            </a:r>
            <a:endParaRPr kumimoji="1" lang="ja-JP" altLang="en-US"/>
          </a:p>
        </p:txBody>
      </p:sp>
      <p:sp>
        <p:nvSpPr>
          <p:cNvPr id="27" name="テキスト ボックス 26"/>
          <p:cNvSpPr txBox="1"/>
          <p:nvPr/>
        </p:nvSpPr>
        <p:spPr>
          <a:xfrm>
            <a:off x="8903239" y="243285"/>
            <a:ext cx="415498" cy="369332"/>
          </a:xfrm>
          <a:prstGeom prst="rect">
            <a:avLst/>
          </a:prstGeom>
          <a:noFill/>
        </p:spPr>
        <p:txBody>
          <a:bodyPr wrap="none" rtlCol="0">
            <a:spAutoFit/>
          </a:bodyPr>
          <a:lstStyle/>
          <a:p>
            <a:r>
              <a:rPr kumimoji="1" lang="ja-JP" altLang="en-US" smtClean="0"/>
              <a:t>①</a:t>
            </a:r>
            <a:endParaRPr kumimoji="1" lang="ja-JP" altLang="en-US"/>
          </a:p>
        </p:txBody>
      </p:sp>
      <p:cxnSp>
        <p:nvCxnSpPr>
          <p:cNvPr id="28" name="直線コネクタ 27"/>
          <p:cNvCxnSpPr>
            <a:endCxn id="15" idx="0"/>
          </p:cNvCxnSpPr>
          <p:nvPr/>
        </p:nvCxnSpPr>
        <p:spPr>
          <a:xfrm>
            <a:off x="9082007" y="522377"/>
            <a:ext cx="40448" cy="405374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9" name="グループ化 8"/>
          <p:cNvGrpSpPr/>
          <p:nvPr/>
        </p:nvGrpSpPr>
        <p:grpSpPr>
          <a:xfrm>
            <a:off x="8169955" y="3561033"/>
            <a:ext cx="1917700" cy="378034"/>
            <a:chOff x="2523872" y="4747592"/>
            <a:chExt cx="1917700" cy="482117"/>
          </a:xfrm>
        </p:grpSpPr>
        <p:sp>
          <p:nvSpPr>
            <p:cNvPr id="10" name="台形 9"/>
            <p:cNvSpPr/>
            <p:nvPr/>
          </p:nvSpPr>
          <p:spPr>
            <a:xfrm rot="10800000">
              <a:off x="2523872" y="4747592"/>
              <a:ext cx="1917700" cy="48211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3363938" y="4803985"/>
              <a:ext cx="239168" cy="369332"/>
            </a:xfrm>
            <a:prstGeom prst="rect">
              <a:avLst/>
            </a:prstGeom>
            <a:noFill/>
          </p:spPr>
          <p:txBody>
            <a:bodyPr wrap="none" rtlCol="0">
              <a:spAutoFit/>
            </a:bodyPr>
            <a:lstStyle/>
            <a:p>
              <a:r>
                <a:rPr lang="en-US" altLang="ja-JP">
                  <a:solidFill>
                    <a:schemeClr val="bg1">
                      <a:lumMod val="95000"/>
                    </a:schemeClr>
                  </a:solidFill>
                </a:rPr>
                <a:t>j</a:t>
              </a:r>
              <a:endParaRPr kumimoji="1" lang="ja-JP" altLang="en-US">
                <a:solidFill>
                  <a:schemeClr val="bg1">
                    <a:lumMod val="95000"/>
                  </a:schemeClr>
                </a:solidFill>
              </a:endParaRPr>
            </a:p>
          </p:txBody>
        </p:sp>
      </p:grpSp>
      <p:grpSp>
        <p:nvGrpSpPr>
          <p:cNvPr id="12" name="グループ化 11"/>
          <p:cNvGrpSpPr/>
          <p:nvPr/>
        </p:nvGrpSpPr>
        <p:grpSpPr>
          <a:xfrm>
            <a:off x="8169955" y="4079793"/>
            <a:ext cx="1917700" cy="350295"/>
            <a:chOff x="2523872" y="4747592"/>
            <a:chExt cx="1917700" cy="482117"/>
          </a:xfrm>
        </p:grpSpPr>
        <p:sp>
          <p:nvSpPr>
            <p:cNvPr id="13" name="台形 12"/>
            <p:cNvSpPr/>
            <p:nvPr/>
          </p:nvSpPr>
          <p:spPr>
            <a:xfrm rot="10800000">
              <a:off x="2523872" y="4747592"/>
              <a:ext cx="1917700" cy="48211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363938" y="4803985"/>
              <a:ext cx="237566" cy="369332"/>
            </a:xfrm>
            <a:prstGeom prst="rect">
              <a:avLst/>
            </a:prstGeom>
            <a:noFill/>
          </p:spPr>
          <p:txBody>
            <a:bodyPr wrap="none" rtlCol="0">
              <a:spAutoFit/>
            </a:bodyPr>
            <a:lstStyle/>
            <a:p>
              <a:r>
                <a:rPr kumimoji="1" lang="en-US" altLang="ja-JP" smtClean="0">
                  <a:solidFill>
                    <a:schemeClr val="bg1">
                      <a:lumMod val="95000"/>
                    </a:schemeClr>
                  </a:solidFill>
                </a:rPr>
                <a:t>i</a:t>
              </a:r>
              <a:endParaRPr kumimoji="1" lang="ja-JP" altLang="en-US">
                <a:solidFill>
                  <a:schemeClr val="bg1">
                    <a:lumMod val="95000"/>
                  </a:schemeClr>
                </a:solidFill>
              </a:endParaRPr>
            </a:p>
          </p:txBody>
        </p:sp>
      </p:grpSp>
      <p:sp>
        <p:nvSpPr>
          <p:cNvPr id="15" name="フローチャート: 端子 14"/>
          <p:cNvSpPr/>
          <p:nvPr/>
        </p:nvSpPr>
        <p:spPr>
          <a:xfrm>
            <a:off x="8169955" y="4576122"/>
            <a:ext cx="1905000" cy="3937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終了</a:t>
            </a:r>
            <a:endParaRPr lang="en-US" altLang="ja-JP" dirty="0"/>
          </a:p>
        </p:txBody>
      </p:sp>
      <p:sp>
        <p:nvSpPr>
          <p:cNvPr id="29" name="テキスト ボックス 28"/>
          <p:cNvSpPr txBox="1"/>
          <p:nvPr/>
        </p:nvSpPr>
        <p:spPr>
          <a:xfrm>
            <a:off x="5252436" y="5271415"/>
            <a:ext cx="415498" cy="369332"/>
          </a:xfrm>
          <a:prstGeom prst="rect">
            <a:avLst/>
          </a:prstGeom>
          <a:noFill/>
        </p:spPr>
        <p:txBody>
          <a:bodyPr wrap="none" rtlCol="0">
            <a:spAutoFit/>
          </a:bodyPr>
          <a:lstStyle/>
          <a:p>
            <a:r>
              <a:rPr kumimoji="1" lang="ja-JP" altLang="en-US" smtClean="0"/>
              <a:t>②</a:t>
            </a:r>
            <a:endParaRPr kumimoji="1" lang="ja-JP" altLang="en-US"/>
          </a:p>
        </p:txBody>
      </p:sp>
      <p:cxnSp>
        <p:nvCxnSpPr>
          <p:cNvPr id="32" name="直線コネクタ 31"/>
          <p:cNvCxnSpPr/>
          <p:nvPr/>
        </p:nvCxnSpPr>
        <p:spPr>
          <a:xfrm flipH="1">
            <a:off x="11339319" y="524589"/>
            <a:ext cx="38100" cy="254522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11169670" y="246604"/>
            <a:ext cx="415498" cy="369332"/>
          </a:xfrm>
          <a:prstGeom prst="rect">
            <a:avLst/>
          </a:prstGeom>
          <a:noFill/>
        </p:spPr>
        <p:txBody>
          <a:bodyPr wrap="none" rtlCol="0">
            <a:spAutoFit/>
          </a:bodyPr>
          <a:lstStyle/>
          <a:p>
            <a:r>
              <a:rPr kumimoji="1" lang="ja-JP" altLang="en-US" smtClean="0"/>
              <a:t>②</a:t>
            </a:r>
            <a:endParaRPr kumimoji="1" lang="ja-JP" altLang="en-US"/>
          </a:p>
        </p:txBody>
      </p:sp>
      <p:sp>
        <p:nvSpPr>
          <p:cNvPr id="39" name="フローチャート: 判断 38"/>
          <p:cNvSpPr/>
          <p:nvPr/>
        </p:nvSpPr>
        <p:spPr>
          <a:xfrm>
            <a:off x="7538911" y="769156"/>
            <a:ext cx="3067138" cy="79256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当たっている</a:t>
            </a:r>
            <a:endParaRPr kumimoji="1" lang="ja-JP" altLang="en-US" dirty="0"/>
          </a:p>
        </p:txBody>
      </p:sp>
      <p:cxnSp>
        <p:nvCxnSpPr>
          <p:cNvPr id="40" name="直線コネクタ 39"/>
          <p:cNvCxnSpPr/>
          <p:nvPr/>
        </p:nvCxnSpPr>
        <p:spPr>
          <a:xfrm>
            <a:off x="10554081" y="1165438"/>
            <a:ext cx="309286"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10843912" y="1147557"/>
            <a:ext cx="19455" cy="1328943"/>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H="1">
            <a:off x="9082007" y="2491370"/>
            <a:ext cx="1790886"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8" name="フローチャート: 処理 47"/>
          <p:cNvSpPr/>
          <p:nvPr/>
        </p:nvSpPr>
        <p:spPr>
          <a:xfrm>
            <a:off x="7899939" y="1752572"/>
            <a:ext cx="2116150" cy="42346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mtClean="0"/>
              <a:t>　当たった時の処理</a:t>
            </a:r>
            <a:r>
              <a:rPr lang="en-US" altLang="ja-JP" smtClean="0"/>
              <a:t> </a:t>
            </a:r>
            <a:endParaRPr lang="en-US" altLang="ja-JP" dirty="0"/>
          </a:p>
        </p:txBody>
      </p:sp>
      <p:sp>
        <p:nvSpPr>
          <p:cNvPr id="54" name="テキスト ボックス 53"/>
          <p:cNvSpPr txBox="1"/>
          <p:nvPr/>
        </p:nvSpPr>
        <p:spPr>
          <a:xfrm>
            <a:off x="6374565" y="6005584"/>
            <a:ext cx="5235279" cy="369332"/>
          </a:xfrm>
          <a:prstGeom prst="rect">
            <a:avLst/>
          </a:prstGeom>
          <a:noFill/>
        </p:spPr>
        <p:txBody>
          <a:bodyPr wrap="none" rtlCol="0">
            <a:spAutoFit/>
          </a:bodyPr>
          <a:lstStyle/>
          <a:p>
            <a:r>
              <a:rPr lang="ja-JP" altLang="en-US" smtClean="0"/>
              <a:t>では、</a:t>
            </a:r>
            <a:r>
              <a:rPr kumimoji="1" lang="en-US" altLang="ja-JP" smtClean="0"/>
              <a:t>algorithm</a:t>
            </a:r>
            <a:r>
              <a:rPr kumimoji="1" lang="ja-JP" altLang="en-US" smtClean="0"/>
              <a:t>を元に</a:t>
            </a:r>
            <a:r>
              <a:rPr kumimoji="1" lang="en-US" altLang="ja-JP" smtClean="0"/>
              <a:t>program</a:t>
            </a:r>
            <a:r>
              <a:rPr kumimoji="1" lang="ja-JP" altLang="en-US" smtClean="0"/>
              <a:t>を打っていきましょう。</a:t>
            </a:r>
            <a:endParaRPr kumimoji="1" lang="ja-JP" altLang="en-US"/>
          </a:p>
        </p:txBody>
      </p:sp>
    </p:spTree>
    <p:extLst>
      <p:ext uri="{BB962C8B-B14F-4D97-AF65-F5344CB8AC3E}">
        <p14:creationId xmlns:p14="http://schemas.microsoft.com/office/powerpoint/2010/main" val="2747366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88900"/>
            <a:ext cx="12189299" cy="923330"/>
          </a:xfrm>
          <a:prstGeom prst="rect">
            <a:avLst/>
          </a:prstGeom>
          <a:noFill/>
        </p:spPr>
        <p:txBody>
          <a:bodyPr wrap="none" rtlCol="0">
            <a:spAutoFit/>
          </a:bodyPr>
          <a:lstStyle/>
          <a:p>
            <a:r>
              <a:rPr kumimoji="1" lang="ja-JP" altLang="en-US" smtClean="0"/>
              <a:t>・当たり判定は</a:t>
            </a:r>
            <a:r>
              <a:rPr lang="en-US" altLang="ja-JP"/>
              <a:t>B</a:t>
            </a:r>
            <a:r>
              <a:rPr kumimoji="1" lang="en-US" altLang="ja-JP" smtClean="0"/>
              <a:t>lockObject</a:t>
            </a:r>
            <a:r>
              <a:rPr kumimoji="1" lang="ja-JP" altLang="en-US" smtClean="0"/>
              <a:t>で行う</a:t>
            </a:r>
            <a:r>
              <a:rPr lang="ja-JP" altLang="en-US" smtClean="0"/>
              <a:t>ので・・・</a:t>
            </a:r>
            <a:endParaRPr lang="en-US" altLang="ja-JP" smtClean="0"/>
          </a:p>
          <a:p>
            <a:r>
              <a:rPr kumimoji="1" lang="ja-JP" altLang="en-US"/>
              <a:t>　</a:t>
            </a:r>
            <a:r>
              <a:rPr kumimoji="1" lang="en-US" altLang="ja-JP" smtClean="0"/>
              <a:t>algorithm</a:t>
            </a:r>
            <a:r>
              <a:rPr kumimoji="1" lang="ja-JP" altLang="en-US" smtClean="0"/>
              <a:t>通りにするためには、主人公の位置情報を取る必要があります。しかし、今の主人公の位置情報は</a:t>
            </a:r>
            <a:r>
              <a:rPr kumimoji="1" lang="en-US" altLang="ja-JP" smtClean="0"/>
              <a:t>private</a:t>
            </a:r>
            <a:r>
              <a:rPr kumimoji="1" lang="ja-JP" altLang="en-US" smtClean="0"/>
              <a:t>なので</a:t>
            </a:r>
            <a:endParaRPr kumimoji="1" lang="en-US" altLang="ja-JP" smtClean="0"/>
          </a:p>
          <a:p>
            <a:r>
              <a:rPr lang="en-US" altLang="ja-JP" smtClean="0"/>
              <a:t>Objs::GetObjMethod</a:t>
            </a:r>
            <a:r>
              <a:rPr lang="ja-JP" altLang="en-US" smtClean="0"/>
              <a:t>で</a:t>
            </a:r>
            <a:r>
              <a:rPr lang="en-US" altLang="ja-JP" smtClean="0"/>
              <a:t>pointer</a:t>
            </a:r>
            <a:r>
              <a:rPr lang="ja-JP" altLang="en-US" smtClean="0"/>
              <a:t>を引っ張ても使えません。なので先に主人公の</a:t>
            </a:r>
            <a:r>
              <a:rPr lang="ja-JP" altLang="en-US"/>
              <a:t>位置</a:t>
            </a:r>
            <a:r>
              <a:rPr lang="ja-JP" altLang="en-US" smtClean="0"/>
              <a:t>を情報を取るための</a:t>
            </a:r>
            <a:r>
              <a:rPr lang="en-US" altLang="ja-JP" smtClean="0"/>
              <a:t>Method</a:t>
            </a:r>
            <a:r>
              <a:rPr lang="ja-JP" altLang="en-US" smtClean="0"/>
              <a:t>を作りましょう。</a:t>
            </a:r>
            <a:endParaRPr lang="en-US" altLang="ja-JP" smtClean="0"/>
          </a:p>
        </p:txBody>
      </p:sp>
      <p:pic>
        <p:nvPicPr>
          <p:cNvPr id="5" name="図 4"/>
          <p:cNvPicPr>
            <a:picLocks noChangeAspect="1"/>
          </p:cNvPicPr>
          <p:nvPr/>
        </p:nvPicPr>
        <p:blipFill>
          <a:blip r:embed="rId2"/>
          <a:stretch>
            <a:fillRect/>
          </a:stretch>
        </p:blipFill>
        <p:spPr>
          <a:xfrm>
            <a:off x="141287" y="1347787"/>
            <a:ext cx="3407128" cy="2436813"/>
          </a:xfrm>
          <a:prstGeom prst="rect">
            <a:avLst/>
          </a:prstGeom>
          <a:ln>
            <a:solidFill>
              <a:schemeClr val="tx1"/>
            </a:solidFill>
          </a:ln>
        </p:spPr>
      </p:pic>
      <p:cxnSp>
        <p:nvCxnSpPr>
          <p:cNvPr id="6" name="直線矢印コネクタ 5"/>
          <p:cNvCxnSpPr/>
          <p:nvPr/>
        </p:nvCxnSpPr>
        <p:spPr>
          <a:xfrm flipH="1">
            <a:off x="2834593" y="1931391"/>
            <a:ext cx="1710217" cy="111958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0" y="1012230"/>
            <a:ext cx="1150764" cy="369332"/>
          </a:xfrm>
          <a:prstGeom prst="rect">
            <a:avLst/>
          </a:prstGeom>
        </p:spPr>
        <p:txBody>
          <a:bodyPr wrap="none">
            <a:spAutoFit/>
          </a:bodyPr>
          <a:lstStyle/>
          <a:p>
            <a:r>
              <a:rPr lang="ja-JP" altLang="en-US"/>
              <a:t>ObjHero.h</a:t>
            </a:r>
          </a:p>
        </p:txBody>
      </p:sp>
      <p:sp>
        <p:nvSpPr>
          <p:cNvPr id="9" name="テキスト ボックス 8"/>
          <p:cNvSpPr txBox="1"/>
          <p:nvPr/>
        </p:nvSpPr>
        <p:spPr>
          <a:xfrm>
            <a:off x="4544810" y="1244817"/>
            <a:ext cx="6031972" cy="1477328"/>
          </a:xfrm>
          <a:prstGeom prst="rect">
            <a:avLst/>
          </a:prstGeom>
          <a:noFill/>
        </p:spPr>
        <p:txBody>
          <a:bodyPr wrap="none" rtlCol="0">
            <a:spAutoFit/>
          </a:bodyPr>
          <a:lstStyle/>
          <a:p>
            <a:r>
              <a:rPr kumimoji="1" lang="ja-JP" altLang="en-US" smtClean="0"/>
              <a:t>追加：値を取得するための</a:t>
            </a:r>
            <a:r>
              <a:rPr kumimoji="1" lang="en-US" altLang="ja-JP" smtClean="0"/>
              <a:t>Method</a:t>
            </a:r>
            <a:r>
              <a:rPr kumimoji="1" lang="ja-JP" altLang="en-US" smtClean="0"/>
              <a:t>を追加</a:t>
            </a:r>
            <a:endParaRPr kumimoji="1" lang="en-US" altLang="ja-JP" smtClean="0"/>
          </a:p>
          <a:p>
            <a:r>
              <a:rPr lang="ja-JP" altLang="en-US" smtClean="0"/>
              <a:t>このように、</a:t>
            </a:r>
            <a:r>
              <a:rPr lang="en-US" altLang="ja-JP" smtClean="0"/>
              <a:t>Header</a:t>
            </a:r>
            <a:r>
              <a:rPr lang="ja-JP" altLang="en-US" smtClean="0"/>
              <a:t>でも</a:t>
            </a:r>
            <a:r>
              <a:rPr lang="ja-JP" altLang="en-US"/>
              <a:t>、</a:t>
            </a:r>
            <a:r>
              <a:rPr lang="en-US" altLang="ja-JP" smtClean="0"/>
              <a:t>Method</a:t>
            </a:r>
            <a:r>
              <a:rPr lang="ja-JP" altLang="en-US" smtClean="0"/>
              <a:t>なら関数を実装可能ですが</a:t>
            </a:r>
            <a:endParaRPr lang="en-US" altLang="ja-JP" smtClean="0"/>
          </a:p>
          <a:p>
            <a:r>
              <a:rPr kumimoji="1" lang="ja-JP" altLang="en-US" smtClean="0"/>
              <a:t>あまりしないほうが良いのですが、短い</a:t>
            </a:r>
            <a:r>
              <a:rPr kumimoji="1" lang="en-US" altLang="ja-JP" smtClean="0"/>
              <a:t>program</a:t>
            </a:r>
            <a:r>
              <a:rPr kumimoji="1" lang="ja-JP" altLang="en-US" smtClean="0"/>
              <a:t>であれば使う</a:t>
            </a:r>
            <a:endParaRPr lang="en-US" altLang="ja-JP"/>
          </a:p>
          <a:p>
            <a:r>
              <a:rPr kumimoji="1" lang="ja-JP" altLang="en-US" smtClean="0"/>
              <a:t>手もあります。</a:t>
            </a:r>
            <a:endParaRPr kumimoji="1" lang="en-US" altLang="ja-JP" smtClean="0"/>
          </a:p>
          <a:p>
            <a:r>
              <a:rPr lang="ja-JP" altLang="en-US" smtClean="0"/>
              <a:t>また、このような関数を</a:t>
            </a:r>
            <a:r>
              <a:rPr lang="en-US" altLang="ja-JP" smtClean="0"/>
              <a:t>inline</a:t>
            </a:r>
            <a:r>
              <a:rPr lang="ja-JP" altLang="en-US" smtClean="0"/>
              <a:t>関数と言います。</a:t>
            </a:r>
            <a:endParaRPr kumimoji="1" lang="ja-JP" altLang="en-US"/>
          </a:p>
        </p:txBody>
      </p:sp>
      <p:pic>
        <p:nvPicPr>
          <p:cNvPr id="10" name="図 9"/>
          <p:cNvPicPr>
            <a:picLocks noChangeAspect="1"/>
          </p:cNvPicPr>
          <p:nvPr/>
        </p:nvPicPr>
        <p:blipFill>
          <a:blip r:embed="rId3"/>
          <a:stretch>
            <a:fillRect/>
          </a:stretch>
        </p:blipFill>
        <p:spPr>
          <a:xfrm>
            <a:off x="141287" y="5263553"/>
            <a:ext cx="5617499" cy="1552575"/>
          </a:xfrm>
          <a:prstGeom prst="rect">
            <a:avLst/>
          </a:prstGeom>
          <a:ln>
            <a:solidFill>
              <a:schemeClr val="tx1"/>
            </a:solidFill>
          </a:ln>
        </p:spPr>
      </p:pic>
      <p:sp>
        <p:nvSpPr>
          <p:cNvPr id="11" name="正方形/長方形 10"/>
          <p:cNvSpPr/>
          <p:nvPr/>
        </p:nvSpPr>
        <p:spPr>
          <a:xfrm>
            <a:off x="0" y="3837325"/>
            <a:ext cx="1414170" cy="369332"/>
          </a:xfrm>
          <a:prstGeom prst="rect">
            <a:avLst/>
          </a:prstGeom>
        </p:spPr>
        <p:txBody>
          <a:bodyPr wrap="none">
            <a:spAutoFit/>
          </a:bodyPr>
          <a:lstStyle/>
          <a:p>
            <a:r>
              <a:rPr lang="ja-JP" altLang="en-US"/>
              <a:t>ObjBlock.cpp</a:t>
            </a:r>
          </a:p>
        </p:txBody>
      </p:sp>
      <p:sp>
        <p:nvSpPr>
          <p:cNvPr id="12" name="テキスト ボックス 11"/>
          <p:cNvSpPr txBox="1"/>
          <p:nvPr/>
        </p:nvSpPr>
        <p:spPr>
          <a:xfrm>
            <a:off x="5758786" y="5263553"/>
            <a:ext cx="5924186" cy="923330"/>
          </a:xfrm>
          <a:prstGeom prst="rect">
            <a:avLst/>
          </a:prstGeom>
          <a:noFill/>
        </p:spPr>
        <p:txBody>
          <a:bodyPr wrap="none" rtlCol="0">
            <a:spAutoFit/>
          </a:bodyPr>
          <a:lstStyle/>
          <a:p>
            <a:r>
              <a:rPr kumimoji="1" lang="en-US" altLang="ja-JP" smtClean="0"/>
              <a:t>Objs::GetObjMethod</a:t>
            </a:r>
            <a:r>
              <a:rPr lang="ja-JP" altLang="en-US" smtClean="0"/>
              <a:t>で主人公の情報を引っ張ってきました。</a:t>
            </a:r>
            <a:endParaRPr lang="en-US" altLang="ja-JP" smtClean="0"/>
          </a:p>
          <a:p>
            <a:r>
              <a:rPr kumimoji="1" lang="en-US" altLang="ja-JP" smtClean="0"/>
              <a:t>GetObj</a:t>
            </a:r>
            <a:r>
              <a:rPr kumimoji="1" lang="ja-JP" altLang="en-US" smtClean="0"/>
              <a:t>を忘れた人は、</a:t>
            </a:r>
            <a:r>
              <a:rPr kumimoji="1" lang="en-US" altLang="ja-JP" smtClean="0"/>
              <a:t>shooting</a:t>
            </a:r>
            <a:r>
              <a:rPr kumimoji="1" lang="ja-JP" altLang="en-US" smtClean="0"/>
              <a:t>の指南書をもう一度見直し</a:t>
            </a:r>
            <a:endParaRPr kumimoji="1" lang="en-US" altLang="ja-JP" smtClean="0"/>
          </a:p>
          <a:p>
            <a:r>
              <a:rPr lang="ja-JP" altLang="en-US" smtClean="0"/>
              <a:t>ましょう</a:t>
            </a:r>
            <a:r>
              <a:rPr lang="ja-JP" altLang="en-US"/>
              <a:t>。</a:t>
            </a:r>
            <a:endParaRPr kumimoji="1" lang="en-US" altLang="ja-JP" smtClean="0"/>
          </a:p>
        </p:txBody>
      </p:sp>
      <p:pic>
        <p:nvPicPr>
          <p:cNvPr id="13" name="図 12"/>
          <p:cNvPicPr>
            <a:picLocks noChangeAspect="1"/>
          </p:cNvPicPr>
          <p:nvPr/>
        </p:nvPicPr>
        <p:blipFill>
          <a:blip r:embed="rId4"/>
          <a:stretch>
            <a:fillRect/>
          </a:stretch>
        </p:blipFill>
        <p:spPr>
          <a:xfrm>
            <a:off x="141287" y="4228871"/>
            <a:ext cx="2801155" cy="842624"/>
          </a:xfrm>
          <a:prstGeom prst="rect">
            <a:avLst/>
          </a:prstGeom>
          <a:ln>
            <a:solidFill>
              <a:schemeClr val="tx1"/>
            </a:solidFill>
          </a:ln>
        </p:spPr>
      </p:pic>
      <p:cxnSp>
        <p:nvCxnSpPr>
          <p:cNvPr id="14" name="直線矢印コネクタ 13"/>
          <p:cNvCxnSpPr/>
          <p:nvPr/>
        </p:nvCxnSpPr>
        <p:spPr>
          <a:xfrm flipH="1">
            <a:off x="2942443" y="4368204"/>
            <a:ext cx="1602367" cy="58870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4544810" y="4228871"/>
            <a:ext cx="2890535" cy="369332"/>
          </a:xfrm>
          <a:prstGeom prst="rect">
            <a:avLst/>
          </a:prstGeom>
          <a:noFill/>
        </p:spPr>
        <p:txBody>
          <a:bodyPr wrap="none" rtlCol="0">
            <a:spAutoFit/>
          </a:bodyPr>
          <a:lstStyle/>
          <a:p>
            <a:r>
              <a:rPr kumimoji="1" lang="ja-JP" altLang="en-US" smtClean="0"/>
              <a:t>追加：</a:t>
            </a:r>
            <a:r>
              <a:rPr kumimoji="1" lang="en-US" altLang="ja-JP" smtClean="0"/>
              <a:t>Objs::</a:t>
            </a:r>
            <a:r>
              <a:rPr kumimoji="1" lang="ja-JP" altLang="en-US" smtClean="0"/>
              <a:t>を使用するため</a:t>
            </a:r>
            <a:endParaRPr kumimoji="1" lang="ja-JP" altLang="en-US"/>
          </a:p>
        </p:txBody>
      </p:sp>
    </p:spTree>
    <p:extLst>
      <p:ext uri="{BB962C8B-B14F-4D97-AF65-F5344CB8AC3E}">
        <p14:creationId xmlns:p14="http://schemas.microsoft.com/office/powerpoint/2010/main" val="834950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466496" cy="369332"/>
          </a:xfrm>
          <a:prstGeom prst="rect">
            <a:avLst/>
          </a:prstGeom>
          <a:noFill/>
        </p:spPr>
        <p:txBody>
          <a:bodyPr wrap="none" rtlCol="0">
            <a:spAutoFit/>
          </a:bodyPr>
          <a:lstStyle/>
          <a:p>
            <a:r>
              <a:rPr kumimoji="1" lang="ja-JP" altLang="en-US" smtClean="0"/>
              <a:t>・</a:t>
            </a:r>
            <a:r>
              <a:rPr lang="ja-JP" altLang="en-US" smtClean="0"/>
              <a:t>二重</a:t>
            </a:r>
            <a:r>
              <a:rPr lang="en-US" altLang="ja-JP" smtClean="0"/>
              <a:t>for</a:t>
            </a:r>
            <a:r>
              <a:rPr lang="ja-JP" altLang="en-US" smtClean="0"/>
              <a:t>文を用いて、</a:t>
            </a:r>
            <a:r>
              <a:rPr lang="en-US" altLang="ja-JP" smtClean="0"/>
              <a:t>Map</a:t>
            </a:r>
            <a:r>
              <a:rPr lang="ja-JP" altLang="en-US" smtClean="0"/>
              <a:t>情報の要素全て</a:t>
            </a:r>
            <a:r>
              <a:rPr lang="en-US" altLang="ja-JP" smtClean="0"/>
              <a:t>access</a:t>
            </a:r>
            <a:r>
              <a:rPr lang="ja-JP" altLang="en-US" smtClean="0"/>
              <a:t>する。</a:t>
            </a:r>
            <a:endParaRPr kumimoji="1" lang="ja-JP" altLang="en-US"/>
          </a:p>
        </p:txBody>
      </p:sp>
      <p:pic>
        <p:nvPicPr>
          <p:cNvPr id="3" name="図 2"/>
          <p:cNvPicPr>
            <a:picLocks noChangeAspect="1"/>
          </p:cNvPicPr>
          <p:nvPr/>
        </p:nvPicPr>
        <p:blipFill>
          <a:blip r:embed="rId2"/>
          <a:stretch>
            <a:fillRect/>
          </a:stretch>
        </p:blipFill>
        <p:spPr>
          <a:xfrm>
            <a:off x="134937" y="479425"/>
            <a:ext cx="5196621" cy="6093500"/>
          </a:xfrm>
          <a:prstGeom prst="rect">
            <a:avLst/>
          </a:prstGeom>
          <a:ln>
            <a:solidFill>
              <a:schemeClr val="tx1"/>
            </a:solidFill>
          </a:ln>
        </p:spPr>
      </p:pic>
      <p:sp>
        <p:nvSpPr>
          <p:cNvPr id="4" name="テキスト ボックス 3"/>
          <p:cNvSpPr txBox="1"/>
          <p:nvPr/>
        </p:nvSpPr>
        <p:spPr>
          <a:xfrm>
            <a:off x="5466496" y="2044700"/>
            <a:ext cx="4605748" cy="1200329"/>
          </a:xfrm>
          <a:prstGeom prst="rect">
            <a:avLst/>
          </a:prstGeom>
          <a:noFill/>
        </p:spPr>
        <p:txBody>
          <a:bodyPr wrap="none" rtlCol="0">
            <a:spAutoFit/>
          </a:bodyPr>
          <a:lstStyle/>
          <a:p>
            <a:r>
              <a:rPr kumimoji="1" lang="ja-JP" altLang="en-US" smtClean="0"/>
              <a:t>要素の</a:t>
            </a:r>
            <a:r>
              <a:rPr lang="ja-JP" altLang="en-US" smtClean="0"/>
              <a:t>アクセス部分を先に作りました。</a:t>
            </a:r>
            <a:endParaRPr lang="en-US" altLang="ja-JP" smtClean="0"/>
          </a:p>
          <a:p>
            <a:r>
              <a:rPr kumimoji="1" lang="ja-JP" altLang="en-US" smtClean="0"/>
              <a:t>解ってる部分から少しずつ作り上げています。</a:t>
            </a:r>
            <a:endParaRPr kumimoji="1" lang="en-US" altLang="ja-JP" smtClean="0"/>
          </a:p>
          <a:p>
            <a:endParaRPr lang="en-US" altLang="ja-JP"/>
          </a:p>
          <a:p>
            <a:r>
              <a:rPr kumimoji="1" lang="ja-JP" altLang="en-US" smtClean="0"/>
              <a:t>当たり判定を行う部分は、次に行います。</a:t>
            </a:r>
            <a:endParaRPr kumimoji="1" lang="ja-JP" altLang="en-US"/>
          </a:p>
        </p:txBody>
      </p:sp>
    </p:spTree>
    <p:extLst>
      <p:ext uri="{BB962C8B-B14F-4D97-AF65-F5344CB8AC3E}">
        <p14:creationId xmlns:p14="http://schemas.microsoft.com/office/powerpoint/2010/main" val="1152237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925020" cy="646331"/>
          </a:xfrm>
          <a:prstGeom prst="rect">
            <a:avLst/>
          </a:prstGeom>
          <a:noFill/>
        </p:spPr>
        <p:txBody>
          <a:bodyPr wrap="none" rtlCol="0">
            <a:spAutoFit/>
          </a:bodyPr>
          <a:lstStyle/>
          <a:p>
            <a:r>
              <a:rPr kumimoji="1" lang="ja-JP" altLang="en-US" smtClean="0"/>
              <a:t>・当たり判定を行う</a:t>
            </a:r>
            <a:endParaRPr kumimoji="1" lang="en-US" altLang="ja-JP" smtClean="0"/>
          </a:p>
          <a:p>
            <a:r>
              <a:rPr lang="ja-JP" altLang="en-US"/>
              <a:t>　</a:t>
            </a:r>
            <a:r>
              <a:rPr lang="ja-JP" altLang="en-US" smtClean="0"/>
              <a:t>主人公の位置と</a:t>
            </a:r>
            <a:r>
              <a:rPr lang="en-US" altLang="ja-JP" smtClean="0"/>
              <a:t>block</a:t>
            </a:r>
            <a:r>
              <a:rPr lang="ja-JP" altLang="en-US" smtClean="0"/>
              <a:t>の位置で、当たり判定を行いました。</a:t>
            </a:r>
            <a:endParaRPr kumimoji="1" lang="ja-JP" altLang="en-US"/>
          </a:p>
        </p:txBody>
      </p:sp>
      <p:pic>
        <p:nvPicPr>
          <p:cNvPr id="3" name="図 2"/>
          <p:cNvPicPr>
            <a:picLocks noChangeAspect="1"/>
          </p:cNvPicPr>
          <p:nvPr/>
        </p:nvPicPr>
        <p:blipFill>
          <a:blip r:embed="rId2"/>
          <a:stretch>
            <a:fillRect/>
          </a:stretch>
        </p:blipFill>
        <p:spPr>
          <a:xfrm>
            <a:off x="176213" y="741362"/>
            <a:ext cx="7265988" cy="2254962"/>
          </a:xfrm>
          <a:prstGeom prst="rect">
            <a:avLst/>
          </a:prstGeom>
          <a:ln>
            <a:solidFill>
              <a:schemeClr val="tx1"/>
            </a:solidFill>
          </a:ln>
        </p:spPr>
      </p:pic>
      <p:sp>
        <p:nvSpPr>
          <p:cNvPr id="4" name="テキスト ボックス 3"/>
          <p:cNvSpPr txBox="1"/>
          <p:nvPr/>
        </p:nvSpPr>
        <p:spPr>
          <a:xfrm>
            <a:off x="0" y="2996324"/>
            <a:ext cx="10238700" cy="646331"/>
          </a:xfrm>
          <a:prstGeom prst="rect">
            <a:avLst/>
          </a:prstGeom>
          <a:noFill/>
        </p:spPr>
        <p:txBody>
          <a:bodyPr wrap="none" rtlCol="0">
            <a:spAutoFit/>
          </a:bodyPr>
          <a:lstStyle/>
          <a:p>
            <a:r>
              <a:rPr kumimoji="1" lang="ja-JP" altLang="en-US" smtClean="0"/>
              <a:t>・当たっているを確認</a:t>
            </a:r>
            <a:endParaRPr kumimoji="1" lang="en-US" altLang="ja-JP" smtClean="0"/>
          </a:p>
          <a:p>
            <a:r>
              <a:rPr kumimoji="1" lang="ja-JP" altLang="en-US" smtClean="0"/>
              <a:t>　当たっているどうか確認ように、当たったら主人公を上に移動させます。そのために</a:t>
            </a:r>
            <a:r>
              <a:rPr kumimoji="1" lang="en-US" altLang="ja-JP" smtClean="0"/>
              <a:t>inline</a:t>
            </a:r>
            <a:r>
              <a:rPr kumimoji="1" lang="ja-JP" altLang="en-US" smtClean="0"/>
              <a:t>を用意します。</a:t>
            </a:r>
            <a:endParaRPr kumimoji="1" lang="ja-JP" altLang="en-US"/>
          </a:p>
        </p:txBody>
      </p:sp>
      <p:pic>
        <p:nvPicPr>
          <p:cNvPr id="5" name="図 4"/>
          <p:cNvPicPr>
            <a:picLocks noChangeAspect="1"/>
          </p:cNvPicPr>
          <p:nvPr/>
        </p:nvPicPr>
        <p:blipFill>
          <a:blip r:embed="rId3"/>
          <a:stretch>
            <a:fillRect/>
          </a:stretch>
        </p:blipFill>
        <p:spPr>
          <a:xfrm>
            <a:off x="176213" y="3728107"/>
            <a:ext cx="4061811" cy="3046358"/>
          </a:xfrm>
          <a:prstGeom prst="rect">
            <a:avLst/>
          </a:prstGeom>
          <a:ln>
            <a:solidFill>
              <a:schemeClr val="tx1"/>
            </a:solidFill>
          </a:ln>
        </p:spPr>
      </p:pic>
      <p:cxnSp>
        <p:nvCxnSpPr>
          <p:cNvPr id="7" name="直線矢印コネクタ 6"/>
          <p:cNvCxnSpPr/>
          <p:nvPr/>
        </p:nvCxnSpPr>
        <p:spPr>
          <a:xfrm flipH="1">
            <a:off x="4091894" y="4889500"/>
            <a:ext cx="1191306" cy="128567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283200" y="4699000"/>
            <a:ext cx="5391604" cy="646331"/>
          </a:xfrm>
          <a:prstGeom prst="rect">
            <a:avLst/>
          </a:prstGeom>
          <a:noFill/>
        </p:spPr>
        <p:txBody>
          <a:bodyPr wrap="none" rtlCol="0">
            <a:spAutoFit/>
          </a:bodyPr>
          <a:lstStyle/>
          <a:p>
            <a:r>
              <a:rPr kumimoji="1" lang="ja-JP" altLang="en-US" smtClean="0"/>
              <a:t>追加：</a:t>
            </a:r>
            <a:r>
              <a:rPr kumimoji="1" lang="en-US" altLang="ja-JP" smtClean="0"/>
              <a:t>Data</a:t>
            </a:r>
            <a:r>
              <a:rPr kumimoji="1" lang="ja-JP" altLang="en-US" smtClean="0"/>
              <a:t>更新用の</a:t>
            </a:r>
            <a:r>
              <a:rPr kumimoji="1" lang="en-US" altLang="ja-JP" smtClean="0"/>
              <a:t>SetMethod</a:t>
            </a:r>
            <a:r>
              <a:rPr kumimoji="1" lang="ja-JP" altLang="en-US" smtClean="0"/>
              <a:t>を</a:t>
            </a:r>
            <a:r>
              <a:rPr kumimoji="1" lang="en-US" altLang="ja-JP" smtClean="0"/>
              <a:t>inline</a:t>
            </a:r>
            <a:r>
              <a:rPr kumimoji="1" lang="ja-JP" altLang="en-US" smtClean="0"/>
              <a:t>で宣言。</a:t>
            </a:r>
            <a:endParaRPr kumimoji="1" lang="en-US" altLang="ja-JP" smtClean="0"/>
          </a:p>
          <a:p>
            <a:r>
              <a:rPr kumimoji="1" lang="ja-JP" altLang="en-US" smtClean="0"/>
              <a:t>当たったらこの</a:t>
            </a:r>
            <a:r>
              <a:rPr kumimoji="1" lang="en-US" altLang="ja-JP" smtClean="0"/>
              <a:t>Method</a:t>
            </a:r>
            <a:r>
              <a:rPr kumimoji="1" lang="ja-JP" altLang="en-US" smtClean="0"/>
              <a:t>で主人公の位置を変更します。</a:t>
            </a:r>
            <a:endParaRPr kumimoji="1" lang="ja-JP" altLang="en-US"/>
          </a:p>
        </p:txBody>
      </p:sp>
    </p:spTree>
    <p:extLst>
      <p:ext uri="{BB962C8B-B14F-4D97-AF65-F5344CB8AC3E}">
        <p14:creationId xmlns:p14="http://schemas.microsoft.com/office/powerpoint/2010/main" val="3953183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10275570" cy="646331"/>
          </a:xfrm>
          <a:prstGeom prst="rect">
            <a:avLst/>
          </a:prstGeom>
          <a:noFill/>
        </p:spPr>
        <p:txBody>
          <a:bodyPr wrap="none" rtlCol="0">
            <a:spAutoFit/>
          </a:bodyPr>
          <a:lstStyle/>
          <a:p>
            <a:r>
              <a:rPr kumimoji="1" lang="ja-JP" altLang="en-US" smtClean="0"/>
              <a:t>・とりあえず確認用</a:t>
            </a:r>
            <a:endParaRPr kumimoji="1" lang="en-US" altLang="ja-JP" smtClean="0"/>
          </a:p>
          <a:p>
            <a:r>
              <a:rPr lang="ja-JP" altLang="en-US"/>
              <a:t>　</a:t>
            </a:r>
            <a:r>
              <a:rPr lang="ja-JP" altLang="en-US" smtClean="0"/>
              <a:t>とりあえず確認用に</a:t>
            </a:r>
            <a:r>
              <a:rPr lang="en-US" altLang="ja-JP" smtClean="0"/>
              <a:t>block</a:t>
            </a:r>
            <a:r>
              <a:rPr lang="ja-JP" altLang="en-US" smtClean="0"/>
              <a:t>と当たったら主人公が上に移動するようにします。後、落下速度も</a:t>
            </a:r>
            <a:r>
              <a:rPr lang="en-US" altLang="ja-JP" smtClean="0"/>
              <a:t>0</a:t>
            </a:r>
            <a:r>
              <a:rPr lang="ja-JP" altLang="en-US" smtClean="0"/>
              <a:t>に戻します。</a:t>
            </a:r>
            <a:endParaRPr kumimoji="1" lang="ja-JP" altLang="en-US"/>
          </a:p>
        </p:txBody>
      </p:sp>
      <p:pic>
        <p:nvPicPr>
          <p:cNvPr id="3" name="図 2"/>
          <p:cNvPicPr>
            <a:picLocks noChangeAspect="1"/>
          </p:cNvPicPr>
          <p:nvPr/>
        </p:nvPicPr>
        <p:blipFill>
          <a:blip r:embed="rId2"/>
          <a:stretch>
            <a:fillRect/>
          </a:stretch>
        </p:blipFill>
        <p:spPr>
          <a:xfrm>
            <a:off x="760412" y="871646"/>
            <a:ext cx="9114107" cy="1798638"/>
          </a:xfrm>
          <a:prstGeom prst="rect">
            <a:avLst/>
          </a:prstGeom>
          <a:ln>
            <a:solidFill>
              <a:schemeClr val="tx1"/>
            </a:solidFill>
          </a:ln>
        </p:spPr>
      </p:pic>
      <p:sp>
        <p:nvSpPr>
          <p:cNvPr id="4" name="テキスト ボックス 3"/>
          <p:cNvSpPr txBox="1"/>
          <p:nvPr/>
        </p:nvSpPr>
        <p:spPr>
          <a:xfrm>
            <a:off x="138112" y="2895599"/>
            <a:ext cx="11036996" cy="646331"/>
          </a:xfrm>
          <a:prstGeom prst="rect">
            <a:avLst/>
          </a:prstGeom>
          <a:noFill/>
        </p:spPr>
        <p:txBody>
          <a:bodyPr wrap="none" rtlCol="0">
            <a:spAutoFit/>
          </a:bodyPr>
          <a:lstStyle/>
          <a:p>
            <a:r>
              <a:rPr kumimoji="1" lang="en-US" altLang="ja-JP" smtClean="0"/>
              <a:t>Block</a:t>
            </a:r>
            <a:r>
              <a:rPr kumimoji="1" lang="ja-JP" altLang="en-US" smtClean="0"/>
              <a:t>に当たると主人公が上に移動したら、実験成功です。主人公を左右に動かして色々な</a:t>
            </a:r>
            <a:r>
              <a:rPr kumimoji="1" lang="en-US" altLang="ja-JP" smtClean="0"/>
              <a:t>block</a:t>
            </a:r>
            <a:r>
              <a:rPr kumimoji="1" lang="ja-JP" altLang="en-US" smtClean="0"/>
              <a:t>と当たりましょう。</a:t>
            </a:r>
            <a:endParaRPr lang="en-US" altLang="ja-JP" smtClean="0"/>
          </a:p>
          <a:p>
            <a:r>
              <a:rPr kumimoji="1" lang="ja-JP" altLang="en-US" smtClean="0"/>
              <a:t>色々試しても同じような結果になるなら完璧です。</a:t>
            </a:r>
            <a:endParaRPr kumimoji="1" lang="en-US" altLang="ja-JP" smtClean="0"/>
          </a:p>
        </p:txBody>
      </p:sp>
      <p:sp>
        <p:nvSpPr>
          <p:cNvPr id="5" name="テキスト ボックス 4"/>
          <p:cNvSpPr txBox="1"/>
          <p:nvPr/>
        </p:nvSpPr>
        <p:spPr>
          <a:xfrm>
            <a:off x="138112" y="4152900"/>
            <a:ext cx="11485837" cy="1754326"/>
          </a:xfrm>
          <a:prstGeom prst="rect">
            <a:avLst/>
          </a:prstGeom>
          <a:noFill/>
        </p:spPr>
        <p:txBody>
          <a:bodyPr wrap="none" rtlCol="0">
            <a:spAutoFit/>
          </a:bodyPr>
          <a:lstStyle/>
          <a:p>
            <a:r>
              <a:rPr kumimoji="1" lang="ja-JP" altLang="en-US" smtClean="0"/>
              <a:t>・</a:t>
            </a:r>
            <a:r>
              <a:rPr lang="ja-JP" altLang="en-US" smtClean="0"/>
              <a:t>上下左右判定</a:t>
            </a:r>
            <a:endParaRPr lang="en-US" altLang="ja-JP" smtClean="0"/>
          </a:p>
          <a:p>
            <a:r>
              <a:rPr kumimoji="1" lang="ja-JP" altLang="en-US"/>
              <a:t>　</a:t>
            </a:r>
            <a:r>
              <a:rPr kumimoji="1" lang="en-US" altLang="ja-JP" smtClean="0"/>
              <a:t>block</a:t>
            </a:r>
            <a:r>
              <a:rPr lang="ja-JP" altLang="en-US" smtClean="0"/>
              <a:t>との当たり判定は完成しましたので、</a:t>
            </a:r>
            <a:r>
              <a:rPr lang="ja-JP" altLang="en-US" smtClean="0">
                <a:solidFill>
                  <a:srgbClr val="FF0000"/>
                </a:solidFill>
              </a:rPr>
              <a:t>今度は主人公を</a:t>
            </a:r>
            <a:r>
              <a:rPr lang="en-US" altLang="ja-JP" smtClean="0">
                <a:solidFill>
                  <a:srgbClr val="FF0000"/>
                </a:solidFill>
              </a:rPr>
              <a:t>block</a:t>
            </a:r>
            <a:r>
              <a:rPr lang="ja-JP" altLang="en-US" smtClean="0">
                <a:solidFill>
                  <a:srgbClr val="FF0000"/>
                </a:solidFill>
              </a:rPr>
              <a:t>の上に乗せよう</a:t>
            </a:r>
            <a:r>
              <a:rPr lang="ja-JP" altLang="en-US" smtClean="0"/>
              <a:t>と思います。そこで問題になるのが</a:t>
            </a:r>
            <a:endParaRPr lang="en-US" altLang="ja-JP" smtClean="0"/>
          </a:p>
          <a:p>
            <a:r>
              <a:rPr kumimoji="1" lang="ja-JP" altLang="en-US">
                <a:solidFill>
                  <a:srgbClr val="FF0000"/>
                </a:solidFill>
              </a:rPr>
              <a:t>主人公</a:t>
            </a:r>
            <a:r>
              <a:rPr kumimoji="1" lang="ja-JP" altLang="en-US" smtClean="0">
                <a:solidFill>
                  <a:srgbClr val="FF0000"/>
                </a:solidFill>
              </a:rPr>
              <a:t>は</a:t>
            </a:r>
            <a:r>
              <a:rPr kumimoji="1" lang="en-US" altLang="ja-JP" smtClean="0">
                <a:solidFill>
                  <a:srgbClr val="FF0000"/>
                </a:solidFill>
              </a:rPr>
              <a:t>block</a:t>
            </a:r>
            <a:r>
              <a:rPr kumimoji="1" lang="ja-JP" altLang="en-US" smtClean="0">
                <a:solidFill>
                  <a:srgbClr val="FF0000"/>
                </a:solidFill>
              </a:rPr>
              <a:t>のどの部分に当たっているかどうかと言う問題</a:t>
            </a:r>
            <a:r>
              <a:rPr kumimoji="1" lang="ja-JP" altLang="en-US" smtClean="0"/>
              <a:t>です。</a:t>
            </a:r>
            <a:endParaRPr kumimoji="1" lang="en-US" altLang="ja-JP" smtClean="0"/>
          </a:p>
          <a:p>
            <a:r>
              <a:rPr kumimoji="1" lang="ja-JP" altLang="en-US" smtClean="0"/>
              <a:t>当然、主人公が</a:t>
            </a:r>
            <a:r>
              <a:rPr kumimoji="1" lang="en-US" altLang="ja-JP" smtClean="0"/>
              <a:t>block</a:t>
            </a:r>
            <a:r>
              <a:rPr kumimoji="1" lang="ja-JP" altLang="en-US" smtClean="0"/>
              <a:t>の上に乗るということは、主人公が</a:t>
            </a:r>
            <a:r>
              <a:rPr kumimoji="1" lang="en-US" altLang="ja-JP" smtClean="0"/>
              <a:t>block</a:t>
            </a:r>
            <a:r>
              <a:rPr kumimoji="1" lang="ja-JP" altLang="en-US" smtClean="0"/>
              <a:t>の上部分に当たっているということです。</a:t>
            </a:r>
            <a:endParaRPr kumimoji="1" lang="en-US" altLang="ja-JP" smtClean="0"/>
          </a:p>
          <a:p>
            <a:r>
              <a:rPr lang="ja-JP" altLang="en-US" smtClean="0"/>
              <a:t>しかし現状では、</a:t>
            </a:r>
            <a:r>
              <a:rPr lang="en-US" altLang="ja-JP" smtClean="0">
                <a:solidFill>
                  <a:srgbClr val="FF0000"/>
                </a:solidFill>
              </a:rPr>
              <a:t>block</a:t>
            </a:r>
            <a:r>
              <a:rPr lang="ja-JP" altLang="en-US" smtClean="0">
                <a:solidFill>
                  <a:srgbClr val="FF0000"/>
                </a:solidFill>
              </a:rPr>
              <a:t>と当たってるどうかは判断できますが、上下左右のどの部分に当たっているか判断できません</a:t>
            </a:r>
            <a:r>
              <a:rPr lang="ja-JP" altLang="en-US" smtClean="0"/>
              <a:t>。</a:t>
            </a:r>
            <a:endParaRPr lang="en-US" altLang="ja-JP" smtClean="0"/>
          </a:p>
          <a:p>
            <a:r>
              <a:rPr lang="ja-JP" altLang="en-US" smtClean="0"/>
              <a:t>そこで、</a:t>
            </a:r>
            <a:r>
              <a:rPr lang="ja-JP" altLang="en-US" smtClean="0">
                <a:solidFill>
                  <a:srgbClr val="FF0000"/>
                </a:solidFill>
              </a:rPr>
              <a:t>上下左右判定</a:t>
            </a:r>
            <a:r>
              <a:rPr lang="ja-JP" altLang="en-US" smtClean="0"/>
              <a:t>が必要になる訳です。</a:t>
            </a:r>
            <a:endParaRPr kumimoji="1" lang="ja-JP" altLang="en-US"/>
          </a:p>
        </p:txBody>
      </p:sp>
    </p:spTree>
    <p:extLst>
      <p:ext uri="{BB962C8B-B14F-4D97-AF65-F5344CB8AC3E}">
        <p14:creationId xmlns:p14="http://schemas.microsoft.com/office/powerpoint/2010/main" val="442897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9376285" cy="923330"/>
          </a:xfrm>
          <a:prstGeom prst="rect">
            <a:avLst/>
          </a:prstGeom>
          <a:noFill/>
        </p:spPr>
        <p:txBody>
          <a:bodyPr wrap="none" rtlCol="0">
            <a:spAutoFit/>
          </a:bodyPr>
          <a:lstStyle/>
          <a:p>
            <a:r>
              <a:rPr kumimoji="1" lang="ja-JP" altLang="en-US" smtClean="0"/>
              <a:t>・重力をつける</a:t>
            </a:r>
            <a:endParaRPr kumimoji="1" lang="en-US" altLang="ja-JP" smtClean="0"/>
          </a:p>
          <a:p>
            <a:r>
              <a:rPr lang="ja-JP" altLang="en-US"/>
              <a:t>　</a:t>
            </a:r>
            <a:r>
              <a:rPr lang="ja-JP" altLang="en-US" smtClean="0"/>
              <a:t>主人公が宙に浮いているままではいけないのでそろそろ重力の影響を受けるようにしましょう。</a:t>
            </a:r>
            <a:endParaRPr lang="en-US" altLang="ja-JP" smtClean="0"/>
          </a:p>
          <a:p>
            <a:r>
              <a:rPr lang="ja-JP" altLang="en-US" smtClean="0"/>
              <a:t>　これも</a:t>
            </a:r>
            <a:r>
              <a:rPr kumimoji="1" lang="ja-JP" altLang="en-US" smtClean="0"/>
              <a:t>自由落下運動の速度式を当てはめるだけで</a:t>
            </a:r>
            <a:r>
              <a:rPr kumimoji="1" lang="en-US" altLang="ja-JP" smtClean="0"/>
              <a:t>OK</a:t>
            </a:r>
            <a:r>
              <a:rPr kumimoji="1" lang="ja-JP" altLang="en-US" smtClean="0"/>
              <a:t>です。</a:t>
            </a:r>
            <a:endParaRPr kumimoji="1" lang="ja-JP" altLang="en-US"/>
          </a:p>
        </p:txBody>
      </p:sp>
      <p:sp>
        <p:nvSpPr>
          <p:cNvPr id="5" name="円/楕円 4"/>
          <p:cNvSpPr/>
          <p:nvPr/>
        </p:nvSpPr>
        <p:spPr>
          <a:xfrm>
            <a:off x="647700" y="2514600"/>
            <a:ext cx="723900" cy="1041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主人公</a:t>
            </a:r>
          </a:p>
        </p:txBody>
      </p:sp>
      <p:sp>
        <p:nvSpPr>
          <p:cNvPr id="6" name="下矢印 5"/>
          <p:cNvSpPr/>
          <p:nvPr/>
        </p:nvSpPr>
        <p:spPr>
          <a:xfrm>
            <a:off x="781050" y="1231900"/>
            <a:ext cx="457200" cy="1168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mtClean="0"/>
          </a:p>
        </p:txBody>
      </p:sp>
      <p:sp>
        <p:nvSpPr>
          <p:cNvPr id="7" name="テキスト ボックス 6"/>
          <p:cNvSpPr txBox="1"/>
          <p:nvPr/>
        </p:nvSpPr>
        <p:spPr>
          <a:xfrm>
            <a:off x="1231900" y="1631434"/>
            <a:ext cx="1499128" cy="369332"/>
          </a:xfrm>
          <a:prstGeom prst="rect">
            <a:avLst/>
          </a:prstGeom>
          <a:noFill/>
        </p:spPr>
        <p:txBody>
          <a:bodyPr wrap="none" rtlCol="0">
            <a:spAutoFit/>
          </a:bodyPr>
          <a:lstStyle/>
          <a:p>
            <a:r>
              <a:rPr lang="ja-JP" altLang="en-US" smtClean="0"/>
              <a:t>重力（</a:t>
            </a:r>
            <a:r>
              <a:rPr lang="en-US" altLang="ja-JP" smtClean="0"/>
              <a:t>g</a:t>
            </a:r>
            <a:r>
              <a:rPr lang="ja-JP" altLang="en-US" smtClean="0"/>
              <a:t>）</a:t>
            </a:r>
            <a:r>
              <a:rPr kumimoji="1" lang="ja-JP" altLang="en-US" smtClean="0"/>
              <a:t> </a:t>
            </a:r>
            <a:r>
              <a:rPr kumimoji="1" lang="en-US" altLang="ja-JP" smtClean="0"/>
              <a:t>=</a:t>
            </a:r>
            <a:r>
              <a:rPr kumimoji="1" lang="ja-JP" altLang="en-US" smtClean="0"/>
              <a:t> </a:t>
            </a:r>
            <a:r>
              <a:rPr kumimoji="1" lang="en-US" altLang="ja-JP" smtClean="0"/>
              <a:t>9.8</a:t>
            </a:r>
            <a:endParaRPr kumimoji="1" lang="ja-JP" altLang="en-US"/>
          </a:p>
        </p:txBody>
      </p:sp>
      <p:sp>
        <p:nvSpPr>
          <p:cNvPr id="9" name="テキスト ボックス 8"/>
          <p:cNvSpPr txBox="1"/>
          <p:nvPr/>
        </p:nvSpPr>
        <p:spPr>
          <a:xfrm>
            <a:off x="1527012" y="2569170"/>
            <a:ext cx="3371179" cy="1200329"/>
          </a:xfrm>
          <a:prstGeom prst="rect">
            <a:avLst/>
          </a:prstGeom>
          <a:noFill/>
        </p:spPr>
        <p:txBody>
          <a:bodyPr wrap="none" rtlCol="0">
            <a:spAutoFit/>
          </a:bodyPr>
          <a:lstStyle/>
          <a:p>
            <a:r>
              <a:rPr kumimoji="1" lang="en-US" altLang="ja-JP" smtClean="0"/>
              <a:t>v = gt</a:t>
            </a:r>
            <a:r>
              <a:rPr kumimoji="1" lang="ja-JP" altLang="en-US" smtClean="0"/>
              <a:t>　</a:t>
            </a:r>
            <a:r>
              <a:rPr kumimoji="1" lang="en-US" altLang="ja-JP" smtClean="0"/>
              <a:t>:</a:t>
            </a:r>
            <a:r>
              <a:rPr lang="ja-JP" altLang="en-US"/>
              <a:t>自由落下</a:t>
            </a:r>
            <a:r>
              <a:rPr lang="ja-JP" altLang="en-US" smtClean="0"/>
              <a:t>運動　（速度式）</a:t>
            </a:r>
            <a:endParaRPr kumimoji="1" lang="en-US" altLang="ja-JP" smtClean="0"/>
          </a:p>
          <a:p>
            <a:endParaRPr lang="en-US" altLang="ja-JP"/>
          </a:p>
          <a:p>
            <a:r>
              <a:rPr lang="en-US" altLang="ja-JP"/>
              <a:t>v</a:t>
            </a:r>
            <a:r>
              <a:rPr kumimoji="1" lang="en-US" altLang="ja-JP" smtClean="0"/>
              <a:t>: </a:t>
            </a:r>
            <a:r>
              <a:rPr kumimoji="1" lang="ja-JP" altLang="en-US" smtClean="0"/>
              <a:t>速度</a:t>
            </a:r>
            <a:r>
              <a:rPr lang="ja-JP" altLang="en-US"/>
              <a:t>　</a:t>
            </a:r>
            <a:r>
              <a:rPr lang="en-US" altLang="ja-JP" smtClean="0"/>
              <a:t>g</a:t>
            </a:r>
            <a:r>
              <a:rPr kumimoji="1" lang="en-US" altLang="ja-JP" smtClean="0"/>
              <a:t>:</a:t>
            </a:r>
            <a:r>
              <a:rPr kumimoji="1" lang="ja-JP" altLang="en-US" smtClean="0"/>
              <a:t>重力　</a:t>
            </a:r>
            <a:r>
              <a:rPr kumimoji="1" lang="en-US" altLang="ja-JP" smtClean="0"/>
              <a:t>t:</a:t>
            </a:r>
            <a:r>
              <a:rPr kumimoji="1" lang="ja-JP" altLang="en-US" smtClean="0"/>
              <a:t>時間（</a:t>
            </a:r>
            <a:r>
              <a:rPr lang="ja-JP" altLang="en-US"/>
              <a:t>秒</a:t>
            </a:r>
            <a:r>
              <a:rPr kumimoji="1" lang="ja-JP" altLang="en-US" smtClean="0"/>
              <a:t>）</a:t>
            </a:r>
            <a:endParaRPr kumimoji="1" lang="en-US" altLang="ja-JP" smtClean="0"/>
          </a:p>
          <a:p>
            <a:r>
              <a:rPr kumimoji="1" lang="ja-JP" altLang="en-US" smtClean="0"/>
              <a:t>　</a:t>
            </a:r>
            <a:endParaRPr kumimoji="1" lang="ja-JP" altLang="en-US"/>
          </a:p>
        </p:txBody>
      </p:sp>
      <p:sp>
        <p:nvSpPr>
          <p:cNvPr id="10" name="テキスト ボックス 9"/>
          <p:cNvSpPr txBox="1"/>
          <p:nvPr/>
        </p:nvSpPr>
        <p:spPr>
          <a:xfrm>
            <a:off x="266700" y="3924300"/>
            <a:ext cx="9238426" cy="646331"/>
          </a:xfrm>
          <a:prstGeom prst="rect">
            <a:avLst/>
          </a:prstGeom>
          <a:noFill/>
        </p:spPr>
        <p:txBody>
          <a:bodyPr wrap="none" rtlCol="0">
            <a:spAutoFit/>
          </a:bodyPr>
          <a:lstStyle/>
          <a:p>
            <a:r>
              <a:rPr lang="ja-JP" altLang="en-US" smtClean="0"/>
              <a:t>さらに、</a:t>
            </a:r>
            <a:r>
              <a:rPr lang="en-US" altLang="ja-JP" smtClean="0"/>
              <a:t>Action</a:t>
            </a:r>
            <a:r>
              <a:rPr lang="ja-JP" altLang="en-US" smtClean="0"/>
              <a:t>関数は</a:t>
            </a:r>
            <a:r>
              <a:rPr lang="ja-JP" altLang="en-US" smtClean="0"/>
              <a:t>毎</a:t>
            </a:r>
            <a:r>
              <a:rPr lang="en-US" altLang="ja-JP" smtClean="0"/>
              <a:t>16</a:t>
            </a:r>
            <a:r>
              <a:rPr lang="ja-JP" altLang="en-US"/>
              <a:t>㎜</a:t>
            </a:r>
            <a:r>
              <a:rPr lang="ja-JP" altLang="en-US" smtClean="0"/>
              <a:t>秒で</a:t>
            </a:r>
            <a:r>
              <a:rPr lang="ja-JP" altLang="en-US" smtClean="0"/>
              <a:t>実行されるので、落下条件が満たされた時から</a:t>
            </a:r>
            <a:r>
              <a:rPr lang="en-US" altLang="ja-JP" smtClean="0"/>
              <a:t>v</a:t>
            </a:r>
            <a:r>
              <a:rPr lang="ja-JP" altLang="en-US" smtClean="0"/>
              <a:t>に</a:t>
            </a:r>
            <a:r>
              <a:rPr lang="en-US" altLang="ja-JP" smtClean="0"/>
              <a:t>g</a:t>
            </a:r>
            <a:r>
              <a:rPr lang="ja-JP" altLang="en-US" smtClean="0"/>
              <a:t>を加算し</a:t>
            </a:r>
            <a:endParaRPr lang="en-US" altLang="ja-JP" smtClean="0"/>
          </a:p>
          <a:p>
            <a:r>
              <a:rPr lang="ja-JP" altLang="en-US" smtClean="0"/>
              <a:t>続けるだけで式が成り立つ</a:t>
            </a:r>
            <a:endParaRPr kumimoji="1" lang="ja-JP" altLang="en-US"/>
          </a:p>
        </p:txBody>
      </p:sp>
      <p:sp>
        <p:nvSpPr>
          <p:cNvPr id="11" name="テキスト ボックス 10"/>
          <p:cNvSpPr txBox="1"/>
          <p:nvPr/>
        </p:nvSpPr>
        <p:spPr>
          <a:xfrm>
            <a:off x="1527012" y="4817070"/>
            <a:ext cx="955711" cy="369332"/>
          </a:xfrm>
          <a:prstGeom prst="rect">
            <a:avLst/>
          </a:prstGeom>
          <a:noFill/>
        </p:spPr>
        <p:txBody>
          <a:bodyPr wrap="none" rtlCol="0">
            <a:spAutoFit/>
          </a:bodyPr>
          <a:lstStyle/>
          <a:p>
            <a:r>
              <a:rPr lang="en-US" altLang="ja-JP"/>
              <a:t>v</a:t>
            </a:r>
            <a:r>
              <a:rPr kumimoji="1" lang="en-US" altLang="ja-JP" smtClean="0"/>
              <a:t>  +=  g; </a:t>
            </a:r>
            <a:endParaRPr kumimoji="1" lang="ja-JP" altLang="en-US"/>
          </a:p>
        </p:txBody>
      </p:sp>
      <p:sp>
        <p:nvSpPr>
          <p:cNvPr id="13" name="テキスト ボックス 12"/>
          <p:cNvSpPr txBox="1"/>
          <p:nvPr/>
        </p:nvSpPr>
        <p:spPr>
          <a:xfrm>
            <a:off x="266700" y="5508367"/>
            <a:ext cx="6527300" cy="369332"/>
          </a:xfrm>
          <a:prstGeom prst="rect">
            <a:avLst/>
          </a:prstGeom>
          <a:noFill/>
        </p:spPr>
        <p:txBody>
          <a:bodyPr wrap="none" rtlCol="0">
            <a:spAutoFit/>
          </a:bodyPr>
          <a:lstStyle/>
          <a:p>
            <a:r>
              <a:rPr kumimoji="1" lang="ja-JP" altLang="en-US" smtClean="0"/>
              <a:t>最終的</a:t>
            </a:r>
            <a:r>
              <a:rPr kumimoji="1" lang="ja-JP" altLang="en-US" smtClean="0"/>
              <a:t>には、こんな</a:t>
            </a:r>
            <a:r>
              <a:rPr kumimoji="1" lang="ja-JP" altLang="en-US" smtClean="0"/>
              <a:t>簡単な</a:t>
            </a:r>
            <a:r>
              <a:rPr kumimoji="1" lang="en-US" altLang="ja-JP" smtClean="0"/>
              <a:t>program</a:t>
            </a:r>
            <a:r>
              <a:rPr kumimoji="1" lang="ja-JP" altLang="en-US" smtClean="0"/>
              <a:t>で重力を表現できるわけです。</a:t>
            </a:r>
            <a:endParaRPr kumimoji="1" lang="ja-JP" altLang="en-US"/>
          </a:p>
        </p:txBody>
      </p:sp>
    </p:spTree>
    <p:extLst>
      <p:ext uri="{BB962C8B-B14F-4D97-AF65-F5344CB8AC3E}">
        <p14:creationId xmlns:p14="http://schemas.microsoft.com/office/powerpoint/2010/main" val="847311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01600" y="127000"/>
            <a:ext cx="2981907" cy="369332"/>
          </a:xfrm>
          <a:prstGeom prst="rect">
            <a:avLst/>
          </a:prstGeom>
          <a:noFill/>
        </p:spPr>
        <p:txBody>
          <a:bodyPr wrap="none" rtlCol="0">
            <a:spAutoFit/>
          </a:bodyPr>
          <a:lstStyle/>
          <a:p>
            <a:r>
              <a:rPr kumimoji="1" lang="ja-JP" altLang="en-US" smtClean="0"/>
              <a:t>・自由落下運動の式を加える</a:t>
            </a:r>
            <a:endParaRPr kumimoji="1" lang="ja-JP" altLang="en-US"/>
          </a:p>
        </p:txBody>
      </p:sp>
      <p:pic>
        <p:nvPicPr>
          <p:cNvPr id="5" name="図 4"/>
          <p:cNvPicPr>
            <a:picLocks noChangeAspect="1"/>
          </p:cNvPicPr>
          <p:nvPr/>
        </p:nvPicPr>
        <p:blipFill>
          <a:blip r:embed="rId2"/>
          <a:stretch>
            <a:fillRect/>
          </a:stretch>
        </p:blipFill>
        <p:spPr>
          <a:xfrm>
            <a:off x="344487" y="900112"/>
            <a:ext cx="3304042" cy="1360488"/>
          </a:xfrm>
          <a:prstGeom prst="rect">
            <a:avLst/>
          </a:prstGeom>
          <a:ln>
            <a:solidFill>
              <a:schemeClr val="tx1"/>
            </a:solidFill>
          </a:ln>
        </p:spPr>
      </p:pic>
      <p:sp>
        <p:nvSpPr>
          <p:cNvPr id="6" name="正方形/長方形 5"/>
          <p:cNvSpPr/>
          <p:nvPr/>
        </p:nvSpPr>
        <p:spPr>
          <a:xfrm>
            <a:off x="222178" y="530780"/>
            <a:ext cx="1370375" cy="369332"/>
          </a:xfrm>
          <a:prstGeom prst="rect">
            <a:avLst/>
          </a:prstGeom>
        </p:spPr>
        <p:txBody>
          <a:bodyPr wrap="none">
            <a:spAutoFit/>
          </a:bodyPr>
          <a:lstStyle/>
          <a:p>
            <a:r>
              <a:rPr lang="ja-JP" altLang="en-US"/>
              <a:t>ObjHero.cpp</a:t>
            </a:r>
          </a:p>
        </p:txBody>
      </p:sp>
      <p:cxnSp>
        <p:nvCxnSpPr>
          <p:cNvPr id="8" name="直線コネクタ 7"/>
          <p:cNvCxnSpPr/>
          <p:nvPr/>
        </p:nvCxnSpPr>
        <p:spPr>
          <a:xfrm>
            <a:off x="749300" y="1593056"/>
            <a:ext cx="233420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749299" y="1643856"/>
            <a:ext cx="233420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650308" y="1803400"/>
            <a:ext cx="1266094" cy="309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V="1">
            <a:off x="650307" y="1879600"/>
            <a:ext cx="1266095" cy="55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20" idx="1"/>
          </p:cNvCxnSpPr>
          <p:nvPr/>
        </p:nvCxnSpPr>
        <p:spPr>
          <a:xfrm flipH="1">
            <a:off x="3205430" y="1492766"/>
            <a:ext cx="820470" cy="26181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4025900" y="1308100"/>
            <a:ext cx="3431067" cy="369332"/>
          </a:xfrm>
          <a:prstGeom prst="rect">
            <a:avLst/>
          </a:prstGeom>
          <a:noFill/>
        </p:spPr>
        <p:txBody>
          <a:bodyPr wrap="none" rtlCol="0">
            <a:spAutoFit/>
          </a:bodyPr>
          <a:lstStyle/>
          <a:p>
            <a:r>
              <a:rPr lang="ja-JP" altLang="en-US" smtClean="0"/>
              <a:t>削除</a:t>
            </a:r>
            <a:r>
              <a:rPr lang="ja-JP" altLang="en-US"/>
              <a:t>：</a:t>
            </a:r>
            <a:r>
              <a:rPr kumimoji="1" lang="ja-JP" altLang="en-US" smtClean="0"/>
              <a:t>移動</a:t>
            </a:r>
            <a:r>
              <a:rPr kumimoji="1" lang="en-US" altLang="ja-JP" smtClean="0"/>
              <a:t>vector</a:t>
            </a:r>
            <a:r>
              <a:rPr lang="ja-JP" altLang="en-US" smtClean="0"/>
              <a:t>の初期化は破棄</a:t>
            </a:r>
            <a:endParaRPr kumimoji="1" lang="ja-JP" altLang="en-US"/>
          </a:p>
        </p:txBody>
      </p:sp>
      <p:pic>
        <p:nvPicPr>
          <p:cNvPr id="21" name="図 20"/>
          <p:cNvPicPr>
            <a:picLocks noChangeAspect="1"/>
          </p:cNvPicPr>
          <p:nvPr/>
        </p:nvPicPr>
        <p:blipFill>
          <a:blip r:embed="rId3"/>
          <a:stretch>
            <a:fillRect/>
          </a:stretch>
        </p:blipFill>
        <p:spPr>
          <a:xfrm>
            <a:off x="326070" y="2664380"/>
            <a:ext cx="3340876" cy="3114120"/>
          </a:xfrm>
          <a:prstGeom prst="rect">
            <a:avLst/>
          </a:prstGeom>
          <a:ln>
            <a:solidFill>
              <a:schemeClr val="tx1"/>
            </a:solidFill>
          </a:ln>
        </p:spPr>
      </p:pic>
      <p:cxnSp>
        <p:nvCxnSpPr>
          <p:cNvPr id="22" name="直線矢印コネクタ 21"/>
          <p:cNvCxnSpPr>
            <a:stCxn id="24" idx="1"/>
          </p:cNvCxnSpPr>
          <p:nvPr/>
        </p:nvCxnSpPr>
        <p:spPr>
          <a:xfrm flipH="1">
            <a:off x="3205430" y="3344565"/>
            <a:ext cx="820470" cy="34023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025900" y="2882900"/>
            <a:ext cx="7932108" cy="923330"/>
          </a:xfrm>
          <a:prstGeom prst="rect">
            <a:avLst/>
          </a:prstGeom>
          <a:noFill/>
        </p:spPr>
        <p:txBody>
          <a:bodyPr wrap="none" rtlCol="0">
            <a:spAutoFit/>
          </a:bodyPr>
          <a:lstStyle/>
          <a:p>
            <a:r>
              <a:rPr kumimoji="1" lang="ja-JP" altLang="en-US" smtClean="0"/>
              <a:t>追加：自由落下運動式を加える</a:t>
            </a:r>
            <a:r>
              <a:rPr kumimoji="1" lang="ja-JP" altLang="en-US" smtClean="0"/>
              <a:t>。</a:t>
            </a:r>
            <a:endParaRPr kumimoji="1" lang="en-US" altLang="ja-JP" smtClean="0"/>
          </a:p>
          <a:p>
            <a:r>
              <a:rPr lang="ja-JP" altLang="en-US"/>
              <a:t>　</a:t>
            </a:r>
            <a:r>
              <a:rPr lang="ja-JP" altLang="en-US" smtClean="0"/>
              <a:t>　　　</a:t>
            </a:r>
            <a:r>
              <a:rPr lang="ja-JP" altLang="en-US" smtClean="0">
                <a:solidFill>
                  <a:srgbClr val="FF0000"/>
                </a:solidFill>
              </a:rPr>
              <a:t>式は単位は秒ですが、</a:t>
            </a:r>
            <a:r>
              <a:rPr lang="en-US" altLang="ja-JP" smtClean="0">
                <a:solidFill>
                  <a:srgbClr val="FF0000"/>
                </a:solidFill>
              </a:rPr>
              <a:t>Game</a:t>
            </a:r>
            <a:r>
              <a:rPr lang="ja-JP" altLang="en-US" smtClean="0">
                <a:solidFill>
                  <a:srgbClr val="FF0000"/>
                </a:solidFill>
              </a:rPr>
              <a:t>では</a:t>
            </a:r>
            <a:r>
              <a:rPr lang="en-US" altLang="ja-JP" smtClean="0">
                <a:solidFill>
                  <a:srgbClr val="FF0000"/>
                </a:solidFill>
              </a:rPr>
              <a:t>60frame=</a:t>
            </a:r>
            <a:r>
              <a:rPr lang="ja-JP" altLang="en-US" smtClean="0">
                <a:solidFill>
                  <a:srgbClr val="FF0000"/>
                </a:solidFill>
              </a:rPr>
              <a:t>毎</a:t>
            </a:r>
            <a:r>
              <a:rPr lang="en-US" altLang="ja-JP" smtClean="0">
                <a:solidFill>
                  <a:srgbClr val="FF0000"/>
                </a:solidFill>
              </a:rPr>
              <a:t>frame16</a:t>
            </a:r>
            <a:r>
              <a:rPr lang="ja-JP" altLang="en-US">
                <a:solidFill>
                  <a:srgbClr val="FF0000"/>
                </a:solidFill>
              </a:rPr>
              <a:t>㎜</a:t>
            </a:r>
            <a:r>
              <a:rPr lang="ja-JP" altLang="en-US" smtClean="0">
                <a:solidFill>
                  <a:srgbClr val="FF0000"/>
                </a:solidFill>
              </a:rPr>
              <a:t>秒なので重力値</a:t>
            </a:r>
            <a:endParaRPr lang="en-US" altLang="ja-JP" smtClean="0">
              <a:solidFill>
                <a:srgbClr val="FF0000"/>
              </a:solidFill>
            </a:endParaRPr>
          </a:p>
          <a:p>
            <a:r>
              <a:rPr lang="ja-JP" altLang="en-US" smtClean="0">
                <a:solidFill>
                  <a:srgbClr val="FF0000"/>
                </a:solidFill>
              </a:rPr>
              <a:t>　　　　を</a:t>
            </a:r>
            <a:r>
              <a:rPr lang="en-US" altLang="ja-JP" smtClean="0">
                <a:solidFill>
                  <a:srgbClr val="FF0000"/>
                </a:solidFill>
              </a:rPr>
              <a:t>16.0f</a:t>
            </a:r>
            <a:r>
              <a:rPr lang="ja-JP" altLang="en-US" smtClean="0">
                <a:solidFill>
                  <a:srgbClr val="FF0000"/>
                </a:solidFill>
              </a:rPr>
              <a:t>で割りました。</a:t>
            </a:r>
            <a:endParaRPr kumimoji="1" lang="ja-JP" altLang="en-US">
              <a:solidFill>
                <a:srgbClr val="FF0000"/>
              </a:solidFill>
            </a:endParaRPr>
          </a:p>
        </p:txBody>
      </p:sp>
      <p:sp>
        <p:nvSpPr>
          <p:cNvPr id="28" name="テキスト ボックス 27"/>
          <p:cNvSpPr txBox="1"/>
          <p:nvPr/>
        </p:nvSpPr>
        <p:spPr>
          <a:xfrm>
            <a:off x="326070" y="5943600"/>
            <a:ext cx="11471410" cy="646331"/>
          </a:xfrm>
          <a:prstGeom prst="rect">
            <a:avLst/>
          </a:prstGeom>
          <a:noFill/>
        </p:spPr>
        <p:txBody>
          <a:bodyPr wrap="none" rtlCol="0">
            <a:spAutoFit/>
          </a:bodyPr>
          <a:lstStyle/>
          <a:p>
            <a:r>
              <a:rPr kumimoji="1" lang="ja-JP" altLang="en-US" smtClean="0"/>
              <a:t>これだけで、落下することができたと思います。落下する主人公は</a:t>
            </a:r>
            <a:r>
              <a:rPr kumimoji="1" lang="en-US" altLang="ja-JP" smtClean="0"/>
              <a:t>block</a:t>
            </a:r>
            <a:r>
              <a:rPr lang="ja-JP" altLang="en-US" smtClean="0"/>
              <a:t>の上に乗ることなく突き抜けて画面の外に出て</a:t>
            </a:r>
            <a:endParaRPr lang="en-US" altLang="ja-JP" smtClean="0"/>
          </a:p>
          <a:p>
            <a:r>
              <a:rPr kumimoji="1" lang="ja-JP" altLang="en-US" smtClean="0"/>
              <a:t>しまいます。それは、</a:t>
            </a:r>
            <a:r>
              <a:rPr kumimoji="1" lang="en-US" altLang="ja-JP" smtClean="0"/>
              <a:t>block</a:t>
            </a:r>
            <a:r>
              <a:rPr kumimoji="1" lang="ja-JP" altLang="en-US" smtClean="0"/>
              <a:t>と主人公の当たり判定が無いからです。用意してあげましょう。</a:t>
            </a:r>
            <a:endParaRPr kumimoji="1" lang="ja-JP" altLang="en-US"/>
          </a:p>
        </p:txBody>
      </p:sp>
      <p:sp>
        <p:nvSpPr>
          <p:cNvPr id="2" name="テキスト ボックス 1"/>
          <p:cNvSpPr txBox="1"/>
          <p:nvPr/>
        </p:nvSpPr>
        <p:spPr>
          <a:xfrm>
            <a:off x="1538105" y="3551412"/>
            <a:ext cx="1308371" cy="338554"/>
          </a:xfrm>
          <a:prstGeom prst="rect">
            <a:avLst/>
          </a:prstGeom>
          <a:solidFill>
            <a:schemeClr val="bg1"/>
          </a:solidFill>
        </p:spPr>
        <p:txBody>
          <a:bodyPr wrap="none" rtlCol="0">
            <a:spAutoFit/>
          </a:bodyPr>
          <a:lstStyle/>
          <a:p>
            <a:r>
              <a:rPr kumimoji="1" lang="en-US" altLang="ja-JP" sz="1600" smtClean="0"/>
              <a:t>9.8/ (16.0</a:t>
            </a:r>
            <a:r>
              <a:rPr kumimoji="1" lang="ja-JP" altLang="en-US" sz="1600" smtClean="0"/>
              <a:t>ｆ ）；</a:t>
            </a:r>
            <a:endParaRPr kumimoji="1" lang="ja-JP" altLang="en-US" sz="1600"/>
          </a:p>
        </p:txBody>
      </p:sp>
    </p:spTree>
    <p:extLst>
      <p:ext uri="{BB962C8B-B14F-4D97-AF65-F5344CB8AC3E}">
        <p14:creationId xmlns:p14="http://schemas.microsoft.com/office/powerpoint/2010/main" val="54980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円/楕円 8"/>
          <p:cNvSpPr/>
          <p:nvPr/>
        </p:nvSpPr>
        <p:spPr>
          <a:xfrm>
            <a:off x="965200" y="3034941"/>
            <a:ext cx="1778000" cy="1771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主人公</a:t>
            </a:r>
            <a:endParaRPr kumimoji="1" lang="ja-JP" altLang="en-US" smtClean="0"/>
          </a:p>
        </p:txBody>
      </p:sp>
      <p:sp>
        <p:nvSpPr>
          <p:cNvPr id="4" name="テキスト ボックス 3"/>
          <p:cNvSpPr txBox="1"/>
          <p:nvPr/>
        </p:nvSpPr>
        <p:spPr>
          <a:xfrm>
            <a:off x="114300" y="177800"/>
            <a:ext cx="11713078" cy="1200329"/>
          </a:xfrm>
          <a:prstGeom prst="rect">
            <a:avLst/>
          </a:prstGeom>
          <a:noFill/>
        </p:spPr>
        <p:txBody>
          <a:bodyPr wrap="none" rtlCol="0">
            <a:spAutoFit/>
          </a:bodyPr>
          <a:lstStyle/>
          <a:p>
            <a:r>
              <a:rPr kumimoji="1" lang="ja-JP" altLang="en-US" smtClean="0"/>
              <a:t>・</a:t>
            </a:r>
            <a:r>
              <a:rPr kumimoji="1" lang="en-US" altLang="ja-JP" smtClean="0"/>
              <a:t>library</a:t>
            </a:r>
            <a:r>
              <a:rPr kumimoji="1" lang="ja-JP" altLang="en-US" smtClean="0"/>
              <a:t>の当たり判定で対応できない。</a:t>
            </a:r>
            <a:endParaRPr kumimoji="1" lang="en-US" altLang="ja-JP" smtClean="0"/>
          </a:p>
          <a:p>
            <a:r>
              <a:rPr lang="ja-JP" altLang="en-US"/>
              <a:t>　</a:t>
            </a:r>
            <a:r>
              <a:rPr lang="ja-JP" altLang="en-US" smtClean="0"/>
              <a:t>ここで問題が発生します。</a:t>
            </a:r>
            <a:r>
              <a:rPr lang="ja-JP" altLang="en-US" smtClean="0">
                <a:solidFill>
                  <a:srgbClr val="FF0000"/>
                </a:solidFill>
              </a:rPr>
              <a:t>この</a:t>
            </a:r>
            <a:r>
              <a:rPr lang="en-US" altLang="ja-JP" smtClean="0">
                <a:solidFill>
                  <a:srgbClr val="FF0000"/>
                </a:solidFill>
              </a:rPr>
              <a:t>library</a:t>
            </a:r>
            <a:r>
              <a:rPr lang="ja-JP" altLang="en-US" smtClean="0">
                <a:solidFill>
                  <a:srgbClr val="FF0000"/>
                </a:solidFill>
              </a:rPr>
              <a:t>の当たり判定は</a:t>
            </a:r>
            <a:r>
              <a:rPr lang="en-US" altLang="ja-JP" smtClean="0">
                <a:solidFill>
                  <a:srgbClr val="FF0000"/>
                </a:solidFill>
              </a:rPr>
              <a:t>object</a:t>
            </a:r>
            <a:r>
              <a:rPr lang="ja-JP" altLang="en-US" smtClean="0">
                <a:solidFill>
                  <a:srgbClr val="FF0000"/>
                </a:solidFill>
              </a:rPr>
              <a:t>１つに対して１つの当たり判定しか持つことができない</a:t>
            </a:r>
            <a:r>
              <a:rPr lang="ja-JP" altLang="en-US" smtClean="0"/>
              <a:t>と言う</a:t>
            </a:r>
            <a:endParaRPr lang="en-US" altLang="ja-JP" smtClean="0"/>
          </a:p>
          <a:p>
            <a:r>
              <a:rPr lang="ja-JP" altLang="en-US"/>
              <a:t>仕様</a:t>
            </a:r>
            <a:r>
              <a:rPr kumimoji="1" lang="ja-JP" altLang="en-US" smtClean="0"/>
              <a:t>です</a:t>
            </a:r>
            <a:r>
              <a:rPr kumimoji="1" lang="ja-JP" altLang="en-US" smtClean="0"/>
              <a:t>。</a:t>
            </a:r>
            <a:r>
              <a:rPr kumimoji="1" lang="ja-JP" altLang="en-US" smtClean="0"/>
              <a:t>よって</a:t>
            </a:r>
            <a:r>
              <a:rPr lang="en-US" altLang="ja-JP" smtClean="0"/>
              <a:t>B</a:t>
            </a:r>
            <a:r>
              <a:rPr kumimoji="1" lang="en-US" altLang="ja-JP" smtClean="0"/>
              <a:t>lockObject</a:t>
            </a:r>
            <a:r>
              <a:rPr kumimoji="1" lang="ja-JP" altLang="en-US" smtClean="0"/>
              <a:t>が複数の</a:t>
            </a:r>
            <a:r>
              <a:rPr lang="en-US" altLang="ja-JP" smtClean="0"/>
              <a:t>B</a:t>
            </a:r>
            <a:r>
              <a:rPr kumimoji="1" lang="en-US" altLang="ja-JP" smtClean="0"/>
              <a:t>lock</a:t>
            </a:r>
            <a:r>
              <a:rPr kumimoji="1" lang="ja-JP" altLang="en-US" smtClean="0"/>
              <a:t>情報の</a:t>
            </a:r>
            <a:r>
              <a:rPr kumimoji="1" lang="ja-JP" altLang="en-US" smtClean="0"/>
              <a:t>持つような場合、</a:t>
            </a:r>
            <a:r>
              <a:rPr kumimoji="1" lang="en-US" altLang="ja-JP" smtClean="0"/>
              <a:t>library</a:t>
            </a:r>
            <a:r>
              <a:rPr kumimoji="1" lang="ja-JP" altLang="en-US" smtClean="0"/>
              <a:t>の当たり判定は使えません。</a:t>
            </a:r>
            <a:endParaRPr kumimoji="1" lang="en-US" altLang="ja-JP" smtClean="0"/>
          </a:p>
          <a:p>
            <a:r>
              <a:rPr lang="ja-JP" altLang="en-US" smtClean="0"/>
              <a:t>この場合は自分</a:t>
            </a:r>
            <a:r>
              <a:rPr lang="ja-JP" altLang="en-US" smtClean="0"/>
              <a:t>で作る必要が出てきます。</a:t>
            </a:r>
            <a:endParaRPr kumimoji="1" lang="en-US" altLang="ja-JP" smtClean="0"/>
          </a:p>
        </p:txBody>
      </p:sp>
      <p:sp>
        <p:nvSpPr>
          <p:cNvPr id="5" name="円/楕円 4"/>
          <p:cNvSpPr/>
          <p:nvPr/>
        </p:nvSpPr>
        <p:spPr>
          <a:xfrm>
            <a:off x="1314450" y="2724150"/>
            <a:ext cx="9779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objec</a:t>
            </a:r>
            <a:endParaRPr kumimoji="1" lang="ja-JP" altLang="en-US" smtClean="0"/>
          </a:p>
        </p:txBody>
      </p:sp>
      <p:sp>
        <p:nvSpPr>
          <p:cNvPr id="6" name="正方形/長方形 5"/>
          <p:cNvSpPr/>
          <p:nvPr/>
        </p:nvSpPr>
        <p:spPr>
          <a:xfrm>
            <a:off x="2743200" y="2311400"/>
            <a:ext cx="2108200" cy="412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主人公用の</a:t>
            </a:r>
            <a:r>
              <a:rPr lang="en-US" altLang="ja-JP"/>
              <a:t>HitBox</a:t>
            </a:r>
            <a:endParaRPr kumimoji="1" lang="ja-JP" altLang="en-US" smtClean="0"/>
          </a:p>
        </p:txBody>
      </p:sp>
      <p:cxnSp>
        <p:nvCxnSpPr>
          <p:cNvPr id="8" name="直線矢印コネクタ 7"/>
          <p:cNvCxnSpPr>
            <a:endCxn id="6" idx="1"/>
          </p:cNvCxnSpPr>
          <p:nvPr/>
        </p:nvCxnSpPr>
        <p:spPr>
          <a:xfrm flipV="1">
            <a:off x="2006600" y="2517775"/>
            <a:ext cx="736600" cy="51716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872154" y="4825640"/>
            <a:ext cx="2268891" cy="369332"/>
          </a:xfrm>
          <a:prstGeom prst="rect">
            <a:avLst/>
          </a:prstGeom>
          <a:noFill/>
        </p:spPr>
        <p:txBody>
          <a:bodyPr wrap="none" rtlCol="0">
            <a:spAutoFit/>
          </a:bodyPr>
          <a:lstStyle/>
          <a:p>
            <a:r>
              <a:rPr lang="en-US" altLang="ja-JP" smtClean="0"/>
              <a:t>1O</a:t>
            </a:r>
            <a:r>
              <a:rPr kumimoji="1" lang="en-US" altLang="ja-JP" smtClean="0"/>
              <a:t>bject</a:t>
            </a:r>
            <a:r>
              <a:rPr lang="ja-JP" altLang="en-US" smtClean="0"/>
              <a:t>対して</a:t>
            </a:r>
            <a:r>
              <a:rPr lang="en-US" altLang="ja-JP" smtClean="0"/>
              <a:t>1HitBox</a:t>
            </a:r>
            <a:endParaRPr kumimoji="1" lang="ja-JP" altLang="en-US"/>
          </a:p>
        </p:txBody>
      </p:sp>
      <p:sp>
        <p:nvSpPr>
          <p:cNvPr id="17" name="円/楕円 16"/>
          <p:cNvSpPr/>
          <p:nvPr/>
        </p:nvSpPr>
        <p:spPr>
          <a:xfrm>
            <a:off x="6705600" y="3034941"/>
            <a:ext cx="1778000" cy="1771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複数の</a:t>
            </a:r>
            <a:r>
              <a:rPr lang="en-US" altLang="ja-JP" smtClean="0"/>
              <a:t>Blcok</a:t>
            </a:r>
            <a:endParaRPr kumimoji="1" lang="ja-JP" altLang="en-US" smtClean="0"/>
          </a:p>
        </p:txBody>
      </p:sp>
      <p:sp>
        <p:nvSpPr>
          <p:cNvPr id="18" name="円/楕円 17"/>
          <p:cNvSpPr/>
          <p:nvPr/>
        </p:nvSpPr>
        <p:spPr>
          <a:xfrm>
            <a:off x="7054850" y="2724150"/>
            <a:ext cx="9779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objec</a:t>
            </a:r>
            <a:endParaRPr kumimoji="1" lang="ja-JP" altLang="en-US" smtClean="0"/>
          </a:p>
        </p:txBody>
      </p:sp>
      <p:cxnSp>
        <p:nvCxnSpPr>
          <p:cNvPr id="19" name="直線矢印コネクタ 18"/>
          <p:cNvCxnSpPr/>
          <p:nvPr/>
        </p:nvCxnSpPr>
        <p:spPr>
          <a:xfrm flipV="1">
            <a:off x="7747000" y="2362380"/>
            <a:ext cx="736600" cy="51716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8483600" y="2156005"/>
            <a:ext cx="2108200" cy="412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Block</a:t>
            </a:r>
            <a:r>
              <a:rPr lang="en-US" altLang="ja-JP"/>
              <a:t>1</a:t>
            </a:r>
            <a:r>
              <a:rPr lang="en-US" altLang="ja-JP" smtClean="0"/>
              <a:t>HitBox</a:t>
            </a:r>
            <a:endParaRPr kumimoji="1" lang="ja-JP" altLang="en-US" smtClean="0"/>
          </a:p>
        </p:txBody>
      </p:sp>
      <p:sp>
        <p:nvSpPr>
          <p:cNvPr id="21" name="テキスト ボックス 20"/>
          <p:cNvSpPr txBox="1"/>
          <p:nvPr/>
        </p:nvSpPr>
        <p:spPr>
          <a:xfrm>
            <a:off x="5970839" y="4832146"/>
            <a:ext cx="5038880" cy="369332"/>
          </a:xfrm>
          <a:prstGeom prst="rect">
            <a:avLst/>
          </a:prstGeom>
          <a:noFill/>
        </p:spPr>
        <p:txBody>
          <a:bodyPr wrap="none" rtlCol="0">
            <a:spAutoFit/>
          </a:bodyPr>
          <a:lstStyle/>
          <a:p>
            <a:r>
              <a:rPr kumimoji="1" lang="en-US" altLang="ja-JP" smtClean="0"/>
              <a:t>1Object</a:t>
            </a:r>
            <a:r>
              <a:rPr kumimoji="1" lang="ja-JP" altLang="en-US" smtClean="0"/>
              <a:t>に対して複数の</a:t>
            </a:r>
            <a:r>
              <a:rPr kumimoji="1" lang="en-US" altLang="ja-JP" smtClean="0"/>
              <a:t>HitBox</a:t>
            </a:r>
            <a:r>
              <a:rPr kumimoji="1" lang="ja-JP" altLang="en-US" smtClean="0"/>
              <a:t>を作る事が出来ない</a:t>
            </a:r>
            <a:endParaRPr kumimoji="1" lang="ja-JP" altLang="en-US"/>
          </a:p>
        </p:txBody>
      </p:sp>
      <p:cxnSp>
        <p:nvCxnSpPr>
          <p:cNvPr id="22" name="直線矢印コネクタ 21"/>
          <p:cNvCxnSpPr/>
          <p:nvPr/>
        </p:nvCxnSpPr>
        <p:spPr>
          <a:xfrm>
            <a:off x="7864475" y="2808109"/>
            <a:ext cx="854075" cy="27781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7791450" y="2828566"/>
            <a:ext cx="1174750" cy="72444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8718550" y="2808109"/>
            <a:ext cx="2108200" cy="412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Block</a:t>
            </a:r>
            <a:r>
              <a:rPr lang="en-US" altLang="ja-JP"/>
              <a:t>2</a:t>
            </a:r>
            <a:r>
              <a:rPr lang="en-US" altLang="ja-JP" smtClean="0"/>
              <a:t>HitBox</a:t>
            </a:r>
            <a:endParaRPr kumimoji="1" lang="ja-JP" altLang="en-US" smtClean="0"/>
          </a:p>
        </p:txBody>
      </p:sp>
      <p:sp>
        <p:nvSpPr>
          <p:cNvPr id="27" name="正方形/長方形 26"/>
          <p:cNvSpPr/>
          <p:nvPr/>
        </p:nvSpPr>
        <p:spPr>
          <a:xfrm>
            <a:off x="8966200" y="3367088"/>
            <a:ext cx="2108200" cy="412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Block</a:t>
            </a:r>
            <a:r>
              <a:rPr lang="en-US" altLang="ja-JP"/>
              <a:t>3</a:t>
            </a:r>
            <a:r>
              <a:rPr lang="en-US" altLang="ja-JP" smtClean="0"/>
              <a:t>HitBox</a:t>
            </a:r>
            <a:endParaRPr kumimoji="1" lang="ja-JP" altLang="en-US" smtClean="0"/>
          </a:p>
        </p:txBody>
      </p:sp>
      <p:cxnSp>
        <p:nvCxnSpPr>
          <p:cNvPr id="29" name="直線コネクタ 28"/>
          <p:cNvCxnSpPr/>
          <p:nvPr/>
        </p:nvCxnSpPr>
        <p:spPr>
          <a:xfrm>
            <a:off x="6375400" y="1676400"/>
            <a:ext cx="4826000" cy="313037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V="1">
            <a:off x="6070600" y="1739899"/>
            <a:ext cx="5130800" cy="2830335"/>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240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402096" cy="923330"/>
          </a:xfrm>
          <a:prstGeom prst="rect">
            <a:avLst/>
          </a:prstGeom>
          <a:noFill/>
        </p:spPr>
        <p:txBody>
          <a:bodyPr wrap="none" rtlCol="0">
            <a:spAutoFit/>
          </a:bodyPr>
          <a:lstStyle/>
          <a:p>
            <a:r>
              <a:rPr kumimoji="1" lang="ja-JP" altLang="en-US" smtClean="0"/>
              <a:t>・当たり判定の仕組みを知る</a:t>
            </a:r>
            <a:endParaRPr kumimoji="1" lang="en-US" altLang="ja-JP" smtClean="0"/>
          </a:p>
          <a:p>
            <a:r>
              <a:rPr lang="ja-JP" altLang="en-US"/>
              <a:t>　</a:t>
            </a:r>
            <a:r>
              <a:rPr lang="en-US" altLang="ja-JP" smtClean="0"/>
              <a:t>shootingGame</a:t>
            </a:r>
            <a:r>
              <a:rPr lang="ja-JP" altLang="en-US" smtClean="0"/>
              <a:t>の時は</a:t>
            </a:r>
            <a:r>
              <a:rPr lang="en-US" altLang="ja-JP" smtClean="0"/>
              <a:t>library</a:t>
            </a:r>
            <a:r>
              <a:rPr lang="ja-JP" altLang="en-US" smtClean="0"/>
              <a:t>の当たり判定を使用しましたが、今回は自分で作り上げる必要があるので当たり判定の</a:t>
            </a:r>
            <a:endParaRPr lang="en-US" altLang="ja-JP" smtClean="0"/>
          </a:p>
          <a:p>
            <a:r>
              <a:rPr kumimoji="1" lang="en-US" altLang="ja-JP" smtClean="0"/>
              <a:t>Algorithm</a:t>
            </a:r>
            <a:r>
              <a:rPr kumimoji="1" lang="ja-JP" altLang="en-US" smtClean="0"/>
              <a:t>を勉強しましょう。</a:t>
            </a:r>
            <a:endParaRPr kumimoji="1" lang="ja-JP" altLang="en-US"/>
          </a:p>
        </p:txBody>
      </p:sp>
      <p:sp>
        <p:nvSpPr>
          <p:cNvPr id="5" name="正方形/長方形 4"/>
          <p:cNvSpPr/>
          <p:nvPr/>
        </p:nvSpPr>
        <p:spPr>
          <a:xfrm>
            <a:off x="1143000" y="1181100"/>
            <a:ext cx="900448" cy="800100"/>
          </a:xfrm>
          <a:prstGeom prst="rect">
            <a:avLst/>
          </a:prstGeom>
          <a:solidFill>
            <a:srgbClr val="0070C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A</a:t>
            </a:r>
            <a:endParaRPr kumimoji="1" lang="ja-JP" altLang="en-US" smtClean="0"/>
          </a:p>
        </p:txBody>
      </p:sp>
      <p:sp>
        <p:nvSpPr>
          <p:cNvPr id="6" name="正方形/長方形 5"/>
          <p:cNvSpPr/>
          <p:nvPr/>
        </p:nvSpPr>
        <p:spPr>
          <a:xfrm>
            <a:off x="1713248" y="1670625"/>
            <a:ext cx="941052" cy="818576"/>
          </a:xfrm>
          <a:prstGeom prst="rect">
            <a:avLst/>
          </a:prstGeom>
          <a:solidFill>
            <a:schemeClr val="accent6">
              <a:lumMod val="50000"/>
              <a:alpha val="86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B</a:t>
            </a:r>
            <a:endParaRPr kumimoji="1" lang="ja-JP" altLang="en-US" smtClean="0"/>
          </a:p>
        </p:txBody>
      </p:sp>
      <p:sp>
        <p:nvSpPr>
          <p:cNvPr id="9" name="テキスト ボックス 8"/>
          <p:cNvSpPr txBox="1"/>
          <p:nvPr/>
        </p:nvSpPr>
        <p:spPr>
          <a:xfrm>
            <a:off x="165718" y="2655560"/>
            <a:ext cx="11236025" cy="923330"/>
          </a:xfrm>
          <a:prstGeom prst="rect">
            <a:avLst/>
          </a:prstGeom>
          <a:noFill/>
        </p:spPr>
        <p:txBody>
          <a:bodyPr wrap="none" rtlCol="0">
            <a:spAutoFit/>
          </a:bodyPr>
          <a:lstStyle/>
          <a:p>
            <a:r>
              <a:rPr lang="ja-JP" altLang="en-US"/>
              <a:t>上記</a:t>
            </a:r>
            <a:r>
              <a:rPr lang="ja-JP" altLang="en-US" smtClean="0"/>
              <a:t>の図で見てもらうとわかるのですが、</a:t>
            </a:r>
            <a:r>
              <a:rPr lang="en-US" altLang="ja-JP" smtClean="0"/>
              <a:t>A</a:t>
            </a:r>
            <a:r>
              <a:rPr lang="ja-JP" altLang="en-US" smtClean="0"/>
              <a:t>と</a:t>
            </a:r>
            <a:r>
              <a:rPr lang="en-US" altLang="ja-JP" smtClean="0"/>
              <a:t>B</a:t>
            </a:r>
            <a:r>
              <a:rPr lang="ja-JP" altLang="en-US" smtClean="0"/>
              <a:t>の部分が重なっていればそれは当たっているということになります。</a:t>
            </a:r>
            <a:endParaRPr lang="en-US" altLang="ja-JP" smtClean="0"/>
          </a:p>
          <a:p>
            <a:r>
              <a:rPr kumimoji="1" lang="ja-JP" altLang="en-US" smtClean="0"/>
              <a:t>これを表現するための</a:t>
            </a:r>
            <a:r>
              <a:rPr kumimoji="1" lang="en-US" altLang="ja-JP" smtClean="0"/>
              <a:t>algorithm</a:t>
            </a:r>
            <a:r>
              <a:rPr kumimoji="1" lang="ja-JP" altLang="en-US" smtClean="0"/>
              <a:t>なんですが、実は</a:t>
            </a:r>
            <a:r>
              <a:rPr kumimoji="1" lang="en-US" altLang="ja-JP" smtClean="0"/>
              <a:t>shooting</a:t>
            </a:r>
            <a:r>
              <a:rPr kumimoji="1" lang="ja-JP" altLang="en-US" smtClean="0"/>
              <a:t>の際に行った</a:t>
            </a:r>
            <a:r>
              <a:rPr lang="en-US" altLang="ja-JP"/>
              <a:t>window</a:t>
            </a:r>
            <a:r>
              <a:rPr lang="ja-JP" altLang="en-US" smtClean="0"/>
              <a:t>の外に主人公を出さない</a:t>
            </a:r>
            <a:r>
              <a:rPr lang="en-US" altLang="ja-JP" smtClean="0"/>
              <a:t>program</a:t>
            </a:r>
            <a:r>
              <a:rPr lang="ja-JP" altLang="en-US" smtClean="0"/>
              <a:t>を</a:t>
            </a:r>
            <a:endParaRPr lang="en-US" altLang="ja-JP" smtClean="0"/>
          </a:p>
          <a:p>
            <a:r>
              <a:rPr lang="ja-JP" altLang="en-US" smtClean="0"/>
              <a:t>応用すればできます。</a:t>
            </a:r>
            <a:endParaRPr lang="en-US" altLang="ja-JP" smtClean="0"/>
          </a:p>
        </p:txBody>
      </p:sp>
      <p:pic>
        <p:nvPicPr>
          <p:cNvPr id="10" name="図 9"/>
          <p:cNvPicPr>
            <a:picLocks noChangeAspect="1"/>
          </p:cNvPicPr>
          <p:nvPr/>
        </p:nvPicPr>
        <p:blipFill>
          <a:blip r:embed="rId2"/>
          <a:stretch>
            <a:fillRect/>
          </a:stretch>
        </p:blipFill>
        <p:spPr>
          <a:xfrm>
            <a:off x="262121" y="3775680"/>
            <a:ext cx="6909385" cy="1291620"/>
          </a:xfrm>
          <a:prstGeom prst="rect">
            <a:avLst/>
          </a:prstGeom>
          <a:ln>
            <a:solidFill>
              <a:schemeClr val="tx1"/>
            </a:solidFill>
          </a:ln>
        </p:spPr>
      </p:pic>
      <p:sp>
        <p:nvSpPr>
          <p:cNvPr id="11" name="テキスト ボックス 10"/>
          <p:cNvSpPr txBox="1"/>
          <p:nvPr/>
        </p:nvSpPr>
        <p:spPr>
          <a:xfrm>
            <a:off x="165718" y="5264090"/>
            <a:ext cx="11886587" cy="646331"/>
          </a:xfrm>
          <a:prstGeom prst="rect">
            <a:avLst/>
          </a:prstGeom>
          <a:noFill/>
        </p:spPr>
        <p:txBody>
          <a:bodyPr wrap="none" rtlCol="0">
            <a:spAutoFit/>
          </a:bodyPr>
          <a:lstStyle/>
          <a:p>
            <a:r>
              <a:rPr kumimoji="1" lang="ja-JP" altLang="en-US" smtClean="0"/>
              <a:t>上記のような</a:t>
            </a:r>
            <a:r>
              <a:rPr kumimoji="1" lang="en-US" altLang="ja-JP" smtClean="0"/>
              <a:t>if</a:t>
            </a:r>
            <a:r>
              <a:rPr kumimoji="1" lang="ja-JP" altLang="en-US" smtClean="0"/>
              <a:t>文でしたね。ついでに言うと</a:t>
            </a:r>
            <a:r>
              <a:rPr lang="ja-JP" altLang="en-US" smtClean="0"/>
              <a:t>この外ではみ出ない</a:t>
            </a:r>
            <a:r>
              <a:rPr lang="en-US" altLang="ja-JP"/>
              <a:t>algorithm</a:t>
            </a:r>
            <a:r>
              <a:rPr lang="ja-JP" altLang="en-US" smtClean="0"/>
              <a:t>を田中先生は領域判定と勝手に名乗っています。</a:t>
            </a:r>
            <a:endParaRPr lang="en-US" altLang="ja-JP" smtClean="0"/>
          </a:p>
          <a:p>
            <a:r>
              <a:rPr kumimoji="1" lang="ja-JP" altLang="en-US" smtClean="0"/>
              <a:t>まあとりあえず、</a:t>
            </a:r>
            <a:r>
              <a:rPr kumimoji="1" lang="en-US" altLang="ja-JP" smtClean="0"/>
              <a:t>program</a:t>
            </a:r>
            <a:r>
              <a:rPr kumimoji="1" lang="ja-JP" altLang="en-US" smtClean="0"/>
              <a:t>を思い出して、次の</a:t>
            </a:r>
            <a:r>
              <a:rPr kumimoji="1" lang="en-US" altLang="ja-JP" smtClean="0"/>
              <a:t>page</a:t>
            </a:r>
            <a:r>
              <a:rPr kumimoji="1" lang="ja-JP" altLang="en-US" smtClean="0"/>
              <a:t>に進みましょう。</a:t>
            </a:r>
            <a:endParaRPr kumimoji="1" lang="ja-JP" altLang="en-US"/>
          </a:p>
        </p:txBody>
      </p:sp>
    </p:spTree>
    <p:extLst>
      <p:ext uri="{BB962C8B-B14F-4D97-AF65-F5344CB8AC3E}">
        <p14:creationId xmlns:p14="http://schemas.microsoft.com/office/powerpoint/2010/main" val="35764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660525" y="174626"/>
            <a:ext cx="2508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・当たり判定（領域判定）</a:t>
            </a:r>
          </a:p>
        </p:txBody>
      </p:sp>
      <p:sp>
        <p:nvSpPr>
          <p:cNvPr id="5123" name="Rectangle 3"/>
          <p:cNvSpPr>
            <a:spLocks noChangeArrowheads="1"/>
          </p:cNvSpPr>
          <p:nvPr/>
        </p:nvSpPr>
        <p:spPr bwMode="auto">
          <a:xfrm>
            <a:off x="1981200" y="2590800"/>
            <a:ext cx="4648200" cy="3352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en-US" altLang="ja-JP" smtClean="0"/>
              <a:t>Gam</a:t>
            </a:r>
            <a:r>
              <a:rPr lang="en-US" altLang="ja-JP"/>
              <a:t>e</a:t>
            </a:r>
            <a:r>
              <a:rPr lang="ja-JP" altLang="en-US" smtClean="0"/>
              <a:t>画面</a:t>
            </a:r>
            <a:endParaRPr lang="ja-JP" altLang="en-US"/>
          </a:p>
        </p:txBody>
      </p:sp>
      <p:sp>
        <p:nvSpPr>
          <p:cNvPr id="5124" name="Text Box 4"/>
          <p:cNvSpPr txBox="1">
            <a:spLocks noChangeArrowheads="1"/>
          </p:cNvSpPr>
          <p:nvPr/>
        </p:nvSpPr>
        <p:spPr bwMode="auto">
          <a:xfrm>
            <a:off x="1736725" y="631825"/>
            <a:ext cx="86913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画面の外に出ないようにする処理。これも一種の当たり判定です。</a:t>
            </a:r>
            <a:r>
              <a:rPr lang="ja-JP" altLang="en-US" smtClean="0"/>
              <a:t>この</a:t>
            </a:r>
            <a:r>
              <a:rPr lang="en-US" altLang="ja-JP" smtClean="0"/>
              <a:t>program</a:t>
            </a:r>
            <a:r>
              <a:rPr lang="ja-JP" altLang="en-US" smtClean="0"/>
              <a:t>の</a:t>
            </a:r>
            <a:r>
              <a:rPr lang="ja-JP" altLang="en-US"/>
              <a:t>応用が</a:t>
            </a:r>
          </a:p>
          <a:p>
            <a:r>
              <a:rPr lang="ja-JP" altLang="en-US"/>
              <a:t>四角形の当たり判定となります。</a:t>
            </a:r>
          </a:p>
        </p:txBody>
      </p:sp>
      <p:sp>
        <p:nvSpPr>
          <p:cNvPr id="5125" name="Text Box 5"/>
          <p:cNvSpPr txBox="1">
            <a:spLocks noChangeArrowheads="1"/>
          </p:cNvSpPr>
          <p:nvPr/>
        </p:nvSpPr>
        <p:spPr bwMode="auto">
          <a:xfrm>
            <a:off x="1812926" y="1546226"/>
            <a:ext cx="2511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領域外に出ないようする</a:t>
            </a:r>
          </a:p>
        </p:txBody>
      </p:sp>
      <p:pic>
        <p:nvPicPr>
          <p:cNvPr id="5126" name="Picture 6" descr="j021295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3352800"/>
            <a:ext cx="1295400" cy="8128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5127" name="Line 7"/>
          <p:cNvSpPr>
            <a:spLocks noChangeShapeType="1"/>
          </p:cNvSpPr>
          <p:nvPr/>
        </p:nvSpPr>
        <p:spPr bwMode="auto">
          <a:xfrm flipV="1">
            <a:off x="1981200" y="2438400"/>
            <a:ext cx="0" cy="38100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128" name="Text Box 8"/>
          <p:cNvSpPr txBox="1">
            <a:spLocks noChangeArrowheads="1"/>
          </p:cNvSpPr>
          <p:nvPr/>
        </p:nvSpPr>
        <p:spPr bwMode="auto">
          <a:xfrm>
            <a:off x="1828800" y="213360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0</a:t>
            </a:r>
          </a:p>
        </p:txBody>
      </p:sp>
      <p:sp>
        <p:nvSpPr>
          <p:cNvPr id="5129" name="Text Box 9"/>
          <p:cNvSpPr txBox="1">
            <a:spLocks noChangeArrowheads="1"/>
          </p:cNvSpPr>
          <p:nvPr/>
        </p:nvSpPr>
        <p:spPr bwMode="auto">
          <a:xfrm>
            <a:off x="7620000" y="3352800"/>
            <a:ext cx="1936750" cy="1200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solidFill>
                  <a:srgbClr val="0000FF"/>
                </a:solidFill>
              </a:rPr>
              <a:t>if</a:t>
            </a:r>
            <a:r>
              <a:rPr lang="en-US" altLang="ja-JP"/>
              <a:t> ( 0  &gt;  x  )</a:t>
            </a:r>
          </a:p>
          <a:p>
            <a:r>
              <a:rPr lang="en-US" altLang="ja-JP"/>
              <a:t>{</a:t>
            </a:r>
          </a:p>
          <a:p>
            <a:r>
              <a:rPr lang="en-US" altLang="ja-JP"/>
              <a:t>   </a:t>
            </a:r>
            <a:r>
              <a:rPr lang="ja-JP" altLang="en-US"/>
              <a:t>外に出ない処理</a:t>
            </a:r>
          </a:p>
          <a:p>
            <a:r>
              <a:rPr lang="en-US" altLang="ja-JP"/>
              <a:t>}</a:t>
            </a:r>
          </a:p>
        </p:txBody>
      </p:sp>
      <p:sp>
        <p:nvSpPr>
          <p:cNvPr id="5130" name="Text Box 10"/>
          <p:cNvSpPr txBox="1">
            <a:spLocks noChangeArrowheads="1"/>
          </p:cNvSpPr>
          <p:nvPr/>
        </p:nvSpPr>
        <p:spPr bwMode="auto">
          <a:xfrm>
            <a:off x="2381250" y="2914650"/>
            <a:ext cx="5870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(x,y)</a:t>
            </a:r>
          </a:p>
        </p:txBody>
      </p:sp>
      <p:sp>
        <p:nvSpPr>
          <p:cNvPr id="5131" name="Oval 11"/>
          <p:cNvSpPr>
            <a:spLocks noChangeArrowheads="1"/>
          </p:cNvSpPr>
          <p:nvPr/>
        </p:nvSpPr>
        <p:spPr bwMode="auto">
          <a:xfrm>
            <a:off x="2933700" y="3248025"/>
            <a:ext cx="152400" cy="1524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extLst>
      <p:ext uri="{BB962C8B-B14F-4D97-AF65-F5344CB8AC3E}">
        <p14:creationId xmlns:p14="http://schemas.microsoft.com/office/powerpoint/2010/main" val="3597364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981200" y="2590800"/>
            <a:ext cx="4648200" cy="3352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en-US" altLang="ja-JP" smtClean="0"/>
              <a:t>Game</a:t>
            </a:r>
            <a:r>
              <a:rPr lang="ja-JP" altLang="en-US" smtClean="0"/>
              <a:t>画面</a:t>
            </a:r>
            <a:endParaRPr lang="ja-JP" altLang="en-US"/>
          </a:p>
        </p:txBody>
      </p:sp>
      <p:pic>
        <p:nvPicPr>
          <p:cNvPr id="6147" name="Picture 3" descr="j021295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3352800"/>
            <a:ext cx="1295400" cy="8128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6148" name="Line 4"/>
          <p:cNvSpPr>
            <a:spLocks noChangeShapeType="1"/>
          </p:cNvSpPr>
          <p:nvPr/>
        </p:nvSpPr>
        <p:spPr bwMode="auto">
          <a:xfrm flipV="1">
            <a:off x="6629400" y="2438400"/>
            <a:ext cx="0" cy="38100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149" name="Text Box 5"/>
          <p:cNvSpPr txBox="1">
            <a:spLocks noChangeArrowheads="1"/>
          </p:cNvSpPr>
          <p:nvPr/>
        </p:nvSpPr>
        <p:spPr bwMode="auto">
          <a:xfrm>
            <a:off x="6353175" y="2057400"/>
            <a:ext cx="5357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800</a:t>
            </a:r>
          </a:p>
        </p:txBody>
      </p:sp>
      <p:sp>
        <p:nvSpPr>
          <p:cNvPr id="6150" name="Text Box 6"/>
          <p:cNvSpPr txBox="1">
            <a:spLocks noChangeArrowheads="1"/>
          </p:cNvSpPr>
          <p:nvPr/>
        </p:nvSpPr>
        <p:spPr bwMode="auto">
          <a:xfrm>
            <a:off x="7086600" y="3505201"/>
            <a:ext cx="2210862"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solidFill>
                  <a:srgbClr val="0000FF"/>
                </a:solidFill>
              </a:rPr>
              <a:t>if </a:t>
            </a:r>
            <a:r>
              <a:rPr lang="en-US" altLang="ja-JP"/>
              <a:t>( 800  </a:t>
            </a:r>
            <a:r>
              <a:rPr lang="ja-JP" altLang="en-US"/>
              <a:t>＜  </a:t>
            </a:r>
            <a:r>
              <a:rPr lang="en-US" altLang="ja-JP"/>
              <a:t>x</a:t>
            </a:r>
            <a:r>
              <a:rPr lang="ja-JP" altLang="en-US"/>
              <a:t>　</a:t>
            </a:r>
            <a:r>
              <a:rPr lang="en-US" altLang="ja-JP"/>
              <a:t>+</a:t>
            </a:r>
            <a:r>
              <a:rPr lang="ja-JP" altLang="en-US"/>
              <a:t>　</a:t>
            </a:r>
            <a:r>
              <a:rPr lang="en-US" altLang="ja-JP"/>
              <a:t>64  )</a:t>
            </a:r>
          </a:p>
          <a:p>
            <a:r>
              <a:rPr lang="en-US" altLang="ja-JP"/>
              <a:t>{</a:t>
            </a:r>
          </a:p>
          <a:p>
            <a:r>
              <a:rPr lang="en-US" altLang="ja-JP"/>
              <a:t>   </a:t>
            </a:r>
            <a:r>
              <a:rPr lang="ja-JP" altLang="en-US"/>
              <a:t>外に出ない処理</a:t>
            </a:r>
          </a:p>
          <a:p>
            <a:r>
              <a:rPr lang="en-US" altLang="ja-JP"/>
              <a:t>}</a:t>
            </a:r>
          </a:p>
        </p:txBody>
      </p:sp>
      <p:sp>
        <p:nvSpPr>
          <p:cNvPr id="6151" name="Text Box 7"/>
          <p:cNvSpPr txBox="1">
            <a:spLocks noChangeArrowheads="1"/>
          </p:cNvSpPr>
          <p:nvPr/>
        </p:nvSpPr>
        <p:spPr bwMode="auto">
          <a:xfrm>
            <a:off x="2381250" y="2914650"/>
            <a:ext cx="5870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(x,y)</a:t>
            </a:r>
          </a:p>
        </p:txBody>
      </p:sp>
      <p:sp>
        <p:nvSpPr>
          <p:cNvPr id="6152" name="Oval 8"/>
          <p:cNvSpPr>
            <a:spLocks noChangeArrowheads="1"/>
          </p:cNvSpPr>
          <p:nvPr/>
        </p:nvSpPr>
        <p:spPr bwMode="auto">
          <a:xfrm>
            <a:off x="2933700" y="3248025"/>
            <a:ext cx="152400" cy="1524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153" name="Text Box 9"/>
          <p:cNvSpPr txBox="1">
            <a:spLocks noChangeArrowheads="1"/>
          </p:cNvSpPr>
          <p:nvPr/>
        </p:nvSpPr>
        <p:spPr bwMode="auto">
          <a:xfrm>
            <a:off x="3413126" y="4227513"/>
            <a:ext cx="7393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W=64</a:t>
            </a:r>
          </a:p>
        </p:txBody>
      </p:sp>
      <p:sp>
        <p:nvSpPr>
          <p:cNvPr id="6154" name="Text Box 10"/>
          <p:cNvSpPr txBox="1">
            <a:spLocks noChangeArrowheads="1"/>
          </p:cNvSpPr>
          <p:nvPr/>
        </p:nvSpPr>
        <p:spPr bwMode="auto">
          <a:xfrm>
            <a:off x="1752600" y="152401"/>
            <a:ext cx="2508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・当たり判定（領域判定）</a:t>
            </a:r>
          </a:p>
        </p:txBody>
      </p:sp>
      <p:sp>
        <p:nvSpPr>
          <p:cNvPr id="6155" name="Text Box 11"/>
          <p:cNvSpPr txBox="1">
            <a:spLocks noChangeArrowheads="1"/>
          </p:cNvSpPr>
          <p:nvPr/>
        </p:nvSpPr>
        <p:spPr bwMode="auto">
          <a:xfrm>
            <a:off x="1889125" y="631826"/>
            <a:ext cx="67922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今度は、逆側はどうだろう</a:t>
            </a:r>
            <a:r>
              <a:rPr lang="ja-JP" altLang="en-US" smtClean="0"/>
              <a:t>？</a:t>
            </a:r>
            <a:r>
              <a:rPr lang="en-US" altLang="ja-JP" smtClean="0"/>
              <a:t>Character</a:t>
            </a:r>
            <a:r>
              <a:rPr lang="ja-JP" altLang="en-US" smtClean="0"/>
              <a:t>には</a:t>
            </a:r>
            <a:r>
              <a:rPr lang="ja-JP" altLang="en-US"/>
              <a:t>幅があるから気をつけて。</a:t>
            </a:r>
          </a:p>
        </p:txBody>
      </p:sp>
      <p:sp>
        <p:nvSpPr>
          <p:cNvPr id="6156" name="Text Box 12"/>
          <p:cNvSpPr txBox="1">
            <a:spLocks noChangeArrowheads="1"/>
          </p:cNvSpPr>
          <p:nvPr/>
        </p:nvSpPr>
        <p:spPr bwMode="auto">
          <a:xfrm>
            <a:off x="1828800" y="213360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0</a:t>
            </a:r>
          </a:p>
        </p:txBody>
      </p:sp>
    </p:spTree>
    <p:extLst>
      <p:ext uri="{BB962C8B-B14F-4D97-AF65-F5344CB8AC3E}">
        <p14:creationId xmlns:p14="http://schemas.microsoft.com/office/powerpoint/2010/main" val="34818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981200" y="2590800"/>
            <a:ext cx="4648200" cy="3352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ja-JP" altLang="en-US"/>
              <a:t>ゲーム画面</a:t>
            </a:r>
          </a:p>
        </p:txBody>
      </p:sp>
      <p:pic>
        <p:nvPicPr>
          <p:cNvPr id="7171" name="Picture 3" descr="j021295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3352800"/>
            <a:ext cx="1295400" cy="8128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7172" name="Line 4"/>
          <p:cNvSpPr>
            <a:spLocks noChangeShapeType="1"/>
          </p:cNvSpPr>
          <p:nvPr/>
        </p:nvSpPr>
        <p:spPr bwMode="auto">
          <a:xfrm flipV="1">
            <a:off x="4572000" y="2438400"/>
            <a:ext cx="0" cy="38100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73" name="Text Box 5"/>
          <p:cNvSpPr txBox="1">
            <a:spLocks noChangeArrowheads="1"/>
          </p:cNvSpPr>
          <p:nvPr/>
        </p:nvSpPr>
        <p:spPr bwMode="auto">
          <a:xfrm>
            <a:off x="4267200" y="2057400"/>
            <a:ext cx="5357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500</a:t>
            </a:r>
          </a:p>
        </p:txBody>
      </p:sp>
      <p:sp>
        <p:nvSpPr>
          <p:cNvPr id="7174" name="Text Box 6"/>
          <p:cNvSpPr txBox="1">
            <a:spLocks noChangeArrowheads="1"/>
          </p:cNvSpPr>
          <p:nvPr/>
        </p:nvSpPr>
        <p:spPr bwMode="auto">
          <a:xfrm>
            <a:off x="2381250" y="2914650"/>
            <a:ext cx="5870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(x,y)</a:t>
            </a:r>
          </a:p>
        </p:txBody>
      </p:sp>
      <p:sp>
        <p:nvSpPr>
          <p:cNvPr id="7175" name="Oval 7"/>
          <p:cNvSpPr>
            <a:spLocks noChangeArrowheads="1"/>
          </p:cNvSpPr>
          <p:nvPr/>
        </p:nvSpPr>
        <p:spPr bwMode="auto">
          <a:xfrm>
            <a:off x="2933700" y="3248025"/>
            <a:ext cx="152400" cy="1524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176" name="Text Box 8"/>
          <p:cNvSpPr txBox="1">
            <a:spLocks noChangeArrowheads="1"/>
          </p:cNvSpPr>
          <p:nvPr/>
        </p:nvSpPr>
        <p:spPr bwMode="auto">
          <a:xfrm>
            <a:off x="3413126" y="4227513"/>
            <a:ext cx="7393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W=64</a:t>
            </a:r>
          </a:p>
        </p:txBody>
      </p:sp>
      <p:sp>
        <p:nvSpPr>
          <p:cNvPr id="7177" name="Line 9"/>
          <p:cNvSpPr>
            <a:spLocks noChangeShapeType="1"/>
          </p:cNvSpPr>
          <p:nvPr/>
        </p:nvSpPr>
        <p:spPr bwMode="auto">
          <a:xfrm flipV="1">
            <a:off x="2438400" y="2438400"/>
            <a:ext cx="0" cy="38100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78" name="Text Box 10"/>
          <p:cNvSpPr txBox="1">
            <a:spLocks noChangeArrowheads="1"/>
          </p:cNvSpPr>
          <p:nvPr/>
        </p:nvSpPr>
        <p:spPr bwMode="auto">
          <a:xfrm>
            <a:off x="2133600" y="2057400"/>
            <a:ext cx="5357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100</a:t>
            </a:r>
          </a:p>
        </p:txBody>
      </p:sp>
      <p:sp>
        <p:nvSpPr>
          <p:cNvPr id="7179" name="Text Box 11"/>
          <p:cNvSpPr txBox="1">
            <a:spLocks noChangeArrowheads="1"/>
          </p:cNvSpPr>
          <p:nvPr/>
        </p:nvSpPr>
        <p:spPr bwMode="auto">
          <a:xfrm>
            <a:off x="1752600" y="152401"/>
            <a:ext cx="2508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・当たり判定（領域判定）</a:t>
            </a:r>
          </a:p>
        </p:txBody>
      </p:sp>
      <p:sp>
        <p:nvSpPr>
          <p:cNvPr id="7180" name="Text Box 12"/>
          <p:cNvSpPr txBox="1">
            <a:spLocks noChangeArrowheads="1"/>
          </p:cNvSpPr>
          <p:nvPr/>
        </p:nvSpPr>
        <p:spPr bwMode="auto">
          <a:xfrm>
            <a:off x="2041525" y="722313"/>
            <a:ext cx="49247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幅を小さくすると、どうような</a:t>
            </a:r>
            <a:r>
              <a:rPr lang="en-US" altLang="ja-JP">
                <a:solidFill>
                  <a:srgbClr val="0000FF"/>
                </a:solidFill>
              </a:rPr>
              <a:t>if</a:t>
            </a:r>
            <a:r>
              <a:rPr lang="ja-JP" altLang="en-US"/>
              <a:t>文が必要だろうか？</a:t>
            </a:r>
          </a:p>
        </p:txBody>
      </p:sp>
      <p:sp>
        <p:nvSpPr>
          <p:cNvPr id="7181" name="Text Box 13"/>
          <p:cNvSpPr txBox="1">
            <a:spLocks noChangeArrowheads="1"/>
          </p:cNvSpPr>
          <p:nvPr/>
        </p:nvSpPr>
        <p:spPr bwMode="auto">
          <a:xfrm>
            <a:off x="7427537" y="3211850"/>
            <a:ext cx="2670924"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solidFill>
                  <a:srgbClr val="0000FF"/>
                </a:solidFill>
              </a:rPr>
              <a:t>if</a:t>
            </a:r>
            <a:r>
              <a:rPr lang="en-US" altLang="ja-JP"/>
              <a:t>( 100 &lt; x  ||  500 &gt; x+64 )</a:t>
            </a:r>
          </a:p>
          <a:p>
            <a:r>
              <a:rPr lang="en-US" altLang="ja-JP"/>
              <a:t>{</a:t>
            </a:r>
          </a:p>
          <a:p>
            <a:r>
              <a:rPr lang="en-US" altLang="ja-JP"/>
              <a:t>    </a:t>
            </a:r>
            <a:r>
              <a:rPr lang="ja-JP" altLang="en-US"/>
              <a:t>外に出ない</a:t>
            </a:r>
          </a:p>
          <a:p>
            <a:r>
              <a:rPr lang="en-US" altLang="ja-JP"/>
              <a:t>}</a:t>
            </a:r>
          </a:p>
        </p:txBody>
      </p:sp>
    </p:spTree>
    <p:extLst>
      <p:ext uri="{BB962C8B-B14F-4D97-AF65-F5344CB8AC3E}">
        <p14:creationId xmlns:p14="http://schemas.microsoft.com/office/powerpoint/2010/main" val="2508834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752600" y="152401"/>
            <a:ext cx="3792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・領域判定をひっくり返して当たり判定</a:t>
            </a:r>
          </a:p>
        </p:txBody>
      </p:sp>
      <p:sp>
        <p:nvSpPr>
          <p:cNvPr id="8195" name="Text Box 3"/>
          <p:cNvSpPr txBox="1">
            <a:spLocks noChangeArrowheads="1"/>
          </p:cNvSpPr>
          <p:nvPr/>
        </p:nvSpPr>
        <p:spPr bwMode="auto">
          <a:xfrm>
            <a:off x="1965326" y="631826"/>
            <a:ext cx="4594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逆に入らないようにするとなればどうでしょう？</a:t>
            </a:r>
          </a:p>
        </p:txBody>
      </p:sp>
      <p:sp>
        <p:nvSpPr>
          <p:cNvPr id="8196" name="Rectangle 4"/>
          <p:cNvSpPr>
            <a:spLocks noChangeArrowheads="1"/>
          </p:cNvSpPr>
          <p:nvPr/>
        </p:nvSpPr>
        <p:spPr bwMode="auto">
          <a:xfrm>
            <a:off x="1524000" y="1905000"/>
            <a:ext cx="4648200" cy="3352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en-US" altLang="ja-JP" smtClean="0"/>
              <a:t>Game</a:t>
            </a:r>
            <a:r>
              <a:rPr lang="ja-JP" altLang="en-US" smtClean="0"/>
              <a:t>画面</a:t>
            </a:r>
            <a:endParaRPr lang="ja-JP" altLang="en-US"/>
          </a:p>
        </p:txBody>
      </p:sp>
      <p:pic>
        <p:nvPicPr>
          <p:cNvPr id="8197" name="Picture 5" descr="j021295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400" y="3200400"/>
            <a:ext cx="1295400" cy="8128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8198" name="Line 6"/>
          <p:cNvSpPr>
            <a:spLocks noChangeShapeType="1"/>
          </p:cNvSpPr>
          <p:nvPr/>
        </p:nvSpPr>
        <p:spPr bwMode="auto">
          <a:xfrm flipV="1">
            <a:off x="4114800" y="1752600"/>
            <a:ext cx="0" cy="38100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199" name="Text Box 7"/>
          <p:cNvSpPr txBox="1">
            <a:spLocks noChangeArrowheads="1"/>
          </p:cNvSpPr>
          <p:nvPr/>
        </p:nvSpPr>
        <p:spPr bwMode="auto">
          <a:xfrm>
            <a:off x="3810000" y="1371600"/>
            <a:ext cx="5357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500</a:t>
            </a:r>
          </a:p>
        </p:txBody>
      </p:sp>
      <p:sp>
        <p:nvSpPr>
          <p:cNvPr id="8200" name="Text Box 8"/>
          <p:cNvSpPr txBox="1">
            <a:spLocks noChangeArrowheads="1"/>
          </p:cNvSpPr>
          <p:nvPr/>
        </p:nvSpPr>
        <p:spPr bwMode="auto">
          <a:xfrm>
            <a:off x="4057650" y="2762250"/>
            <a:ext cx="5870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(x,y)</a:t>
            </a:r>
          </a:p>
        </p:txBody>
      </p:sp>
      <p:sp>
        <p:nvSpPr>
          <p:cNvPr id="8201" name="Oval 9"/>
          <p:cNvSpPr>
            <a:spLocks noChangeArrowheads="1"/>
          </p:cNvSpPr>
          <p:nvPr/>
        </p:nvSpPr>
        <p:spPr bwMode="auto">
          <a:xfrm>
            <a:off x="4619625" y="3105150"/>
            <a:ext cx="152400" cy="1524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202" name="Text Box 10"/>
          <p:cNvSpPr txBox="1">
            <a:spLocks noChangeArrowheads="1"/>
          </p:cNvSpPr>
          <p:nvPr/>
        </p:nvSpPr>
        <p:spPr bwMode="auto">
          <a:xfrm>
            <a:off x="5089526" y="4075113"/>
            <a:ext cx="7393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W=64</a:t>
            </a:r>
          </a:p>
        </p:txBody>
      </p:sp>
      <p:sp>
        <p:nvSpPr>
          <p:cNvPr id="8203" name="Line 11"/>
          <p:cNvSpPr>
            <a:spLocks noChangeShapeType="1"/>
          </p:cNvSpPr>
          <p:nvPr/>
        </p:nvSpPr>
        <p:spPr bwMode="auto">
          <a:xfrm flipV="1">
            <a:off x="1981200" y="1752600"/>
            <a:ext cx="0" cy="38100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04" name="Text Box 12"/>
          <p:cNvSpPr txBox="1">
            <a:spLocks noChangeArrowheads="1"/>
          </p:cNvSpPr>
          <p:nvPr/>
        </p:nvSpPr>
        <p:spPr bwMode="auto">
          <a:xfrm>
            <a:off x="1676400" y="1371600"/>
            <a:ext cx="5357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100</a:t>
            </a:r>
          </a:p>
        </p:txBody>
      </p:sp>
      <p:sp>
        <p:nvSpPr>
          <p:cNvPr id="8205" name="Rectangle 13"/>
          <p:cNvSpPr>
            <a:spLocks noChangeArrowheads="1"/>
          </p:cNvSpPr>
          <p:nvPr/>
        </p:nvSpPr>
        <p:spPr bwMode="auto">
          <a:xfrm>
            <a:off x="6553200" y="3962400"/>
            <a:ext cx="3962400" cy="1200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a:solidFill>
                  <a:srgbClr val="0000FF"/>
                </a:solidFill>
              </a:rPr>
              <a:t>if</a:t>
            </a:r>
            <a:r>
              <a:rPr lang="en-US" altLang="ja-JP"/>
              <a:t>( 100 &lt; </a:t>
            </a:r>
            <a:r>
              <a:rPr lang="en-US" altLang="ja-JP">
                <a:solidFill>
                  <a:srgbClr val="FF0000"/>
                </a:solidFill>
              </a:rPr>
              <a:t>x+64  &amp;&amp;</a:t>
            </a:r>
            <a:r>
              <a:rPr lang="en-US" altLang="ja-JP"/>
              <a:t>  500 &gt; </a:t>
            </a:r>
            <a:r>
              <a:rPr lang="en-US" altLang="ja-JP">
                <a:solidFill>
                  <a:srgbClr val="FF0000"/>
                </a:solidFill>
              </a:rPr>
              <a:t>x </a:t>
            </a:r>
            <a:r>
              <a:rPr lang="en-US" altLang="ja-JP"/>
              <a:t>)</a:t>
            </a:r>
          </a:p>
          <a:p>
            <a:r>
              <a:rPr lang="en-US" altLang="ja-JP"/>
              <a:t>{</a:t>
            </a:r>
          </a:p>
          <a:p>
            <a:r>
              <a:rPr lang="en-US" altLang="ja-JP"/>
              <a:t>      </a:t>
            </a:r>
            <a:r>
              <a:rPr lang="ja-JP" altLang="en-US"/>
              <a:t>入らない。</a:t>
            </a:r>
          </a:p>
          <a:p>
            <a:r>
              <a:rPr lang="en-US" altLang="ja-JP"/>
              <a:t>}</a:t>
            </a:r>
          </a:p>
        </p:txBody>
      </p:sp>
      <p:sp>
        <p:nvSpPr>
          <p:cNvPr id="8206" name="Text Box 14"/>
          <p:cNvSpPr txBox="1">
            <a:spLocks noChangeArrowheads="1"/>
          </p:cNvSpPr>
          <p:nvPr/>
        </p:nvSpPr>
        <p:spPr bwMode="auto">
          <a:xfrm>
            <a:off x="6477000" y="1905000"/>
            <a:ext cx="4038600" cy="1200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a:solidFill>
                  <a:srgbClr val="0000FF"/>
                </a:solidFill>
              </a:rPr>
              <a:t>if</a:t>
            </a:r>
            <a:r>
              <a:rPr lang="en-US" altLang="ja-JP"/>
              <a:t>( 100 &lt; x  ||  500 &gt; x+64 )</a:t>
            </a:r>
          </a:p>
          <a:p>
            <a:r>
              <a:rPr lang="en-US" altLang="ja-JP"/>
              <a:t>{</a:t>
            </a:r>
          </a:p>
          <a:p>
            <a:r>
              <a:rPr lang="en-US" altLang="ja-JP"/>
              <a:t>    </a:t>
            </a:r>
            <a:r>
              <a:rPr lang="ja-JP" altLang="en-US"/>
              <a:t>外に出ない</a:t>
            </a:r>
          </a:p>
          <a:p>
            <a:r>
              <a:rPr lang="en-US" altLang="ja-JP"/>
              <a:t>}</a:t>
            </a:r>
          </a:p>
        </p:txBody>
      </p:sp>
      <p:sp>
        <p:nvSpPr>
          <p:cNvPr id="8207" name="Line 15"/>
          <p:cNvSpPr>
            <a:spLocks noChangeShapeType="1"/>
          </p:cNvSpPr>
          <p:nvPr/>
        </p:nvSpPr>
        <p:spPr bwMode="auto">
          <a:xfrm>
            <a:off x="8382000" y="32004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Tree>
    <p:extLst>
      <p:ext uri="{BB962C8B-B14F-4D97-AF65-F5344CB8AC3E}">
        <p14:creationId xmlns:p14="http://schemas.microsoft.com/office/powerpoint/2010/main" val="5351796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3859</TotalTime>
  <Words>893</Words>
  <Application>Microsoft Office PowerPoint</Application>
  <PresentationFormat>ワイド画面</PresentationFormat>
  <Paragraphs>175</Paragraphs>
  <Slides>15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ＭＳ Ｐゴシック</vt:lpstr>
      <vt:lpstr>Arial</vt:lpstr>
      <vt:lpstr>Calibri</vt:lpstr>
      <vt:lpstr>Calibri Light</vt:lpstr>
      <vt:lpstr>Office テーマ</vt:lpstr>
      <vt:lpstr>Ｇａｍｅ開発指南書４</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190</cp:revision>
  <dcterms:created xsi:type="dcterms:W3CDTF">2016-04-21T00:45:06Z</dcterms:created>
  <dcterms:modified xsi:type="dcterms:W3CDTF">2016-08-06T23:49:26Z</dcterms:modified>
</cp:coreProperties>
</file>