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smtClean="0"/>
              <a:t>開発指南書</a:t>
            </a:r>
            <a:r>
              <a:rPr lang="ja-JP" altLang="en-US"/>
              <a:t>５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Action</a:t>
            </a:r>
            <a:r>
              <a:rPr lang="ja-JP" altLang="en-US" dirty="0" smtClean="0"/>
              <a:t>Ｇａｍｅ</a:t>
            </a:r>
            <a:r>
              <a:rPr kumimoji="1" lang="ja-JP" altLang="en-US" dirty="0" smtClean="0"/>
              <a:t>開発</a:t>
            </a:r>
            <a:endParaRPr lang="en-US" altLang="ja-JP" dirty="0"/>
          </a:p>
          <a:p>
            <a:r>
              <a:rPr lang="ja-JP" altLang="en-US" smtClean="0"/>
              <a:t>上下</a:t>
            </a:r>
            <a:r>
              <a:rPr lang="ja-JP" altLang="en-US"/>
              <a:t>左右</a:t>
            </a:r>
            <a:r>
              <a:rPr kumimoji="1" lang="ja-JP" altLang="en-US" smtClean="0"/>
              <a:t>判定</a:t>
            </a:r>
            <a:endParaRPr kumimoji="1" lang="en-US" altLang="ja-JP" smtClean="0"/>
          </a:p>
          <a:p>
            <a:r>
              <a:rPr kumimoji="1" lang="en-US" altLang="ja-JP" smtClean="0"/>
              <a:t>Jump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/>
          <p:cNvCxnSpPr/>
          <p:nvPr/>
        </p:nvCxnSpPr>
        <p:spPr>
          <a:xfrm>
            <a:off x="2513627" y="1283732"/>
            <a:ext cx="0" cy="497736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0" y="0"/>
            <a:ext cx="319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jump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flowchart</a:t>
            </a:r>
            <a:r>
              <a:rPr kumimoji="1" lang="ja-JP" altLang="en-US" smtClean="0"/>
              <a:t>を書いてみる</a:t>
            </a:r>
            <a:endParaRPr kumimoji="1" lang="ja-JP" altLang="en-US"/>
          </a:p>
        </p:txBody>
      </p:sp>
      <p:sp>
        <p:nvSpPr>
          <p:cNvPr id="5" name="フローチャート: 端子 4"/>
          <p:cNvSpPr/>
          <p:nvPr/>
        </p:nvSpPr>
        <p:spPr>
          <a:xfrm>
            <a:off x="1652847" y="890032"/>
            <a:ext cx="1721563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Action</a:t>
            </a:r>
            <a:endParaRPr lang="en-US" altLang="ja-JP" dirty="0"/>
          </a:p>
        </p:txBody>
      </p:sp>
      <p:sp>
        <p:nvSpPr>
          <p:cNvPr id="9" name="フローチャート: 判断 8"/>
          <p:cNvSpPr/>
          <p:nvPr/>
        </p:nvSpPr>
        <p:spPr>
          <a:xfrm>
            <a:off x="337913" y="2574450"/>
            <a:ext cx="4351427" cy="639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 m_hit_down == true</a:t>
            </a:r>
            <a:endParaRPr kumimoji="1"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60296" y="159216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No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913811" y="226992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Yes</a:t>
            </a:r>
            <a:endParaRPr kumimoji="1" lang="ja-JP" altLang="en-US"/>
          </a:p>
        </p:txBody>
      </p:sp>
      <p:sp>
        <p:nvSpPr>
          <p:cNvPr id="14" name="フローチャート: 判断 13"/>
          <p:cNvSpPr/>
          <p:nvPr/>
        </p:nvSpPr>
        <p:spPr>
          <a:xfrm>
            <a:off x="355409" y="1636347"/>
            <a:ext cx="4351427" cy="639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 Xkey</a:t>
            </a:r>
            <a:r>
              <a:rPr lang="ja-JP" altLang="en-US" smtClean="0"/>
              <a:t>を押している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63638" y="320674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Yes</a:t>
            </a:r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60296" y="253974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No</a:t>
            </a:r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4675668" y="1961494"/>
            <a:ext cx="91233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4675668" y="2909074"/>
            <a:ext cx="91233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5588000" y="1961494"/>
            <a:ext cx="0" cy="23819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1329286" y="3599798"/>
            <a:ext cx="2368682" cy="3699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v</a:t>
            </a:r>
            <a:r>
              <a:rPr lang="ja-JP" altLang="en-US" smtClean="0"/>
              <a:t>　←　</a:t>
            </a:r>
            <a:r>
              <a:rPr lang="en-US" altLang="ja-JP" sz="2000" smtClean="0"/>
              <a:t>-</a:t>
            </a:r>
            <a:r>
              <a:rPr lang="en-US" altLang="ja-JP" smtClean="0"/>
              <a:t>20</a:t>
            </a:r>
          </a:p>
        </p:txBody>
      </p:sp>
      <p:cxnSp>
        <p:nvCxnSpPr>
          <p:cNvPr id="25" name="直線矢印コネクタ 24"/>
          <p:cNvCxnSpPr/>
          <p:nvPr/>
        </p:nvCxnSpPr>
        <p:spPr>
          <a:xfrm flipH="1">
            <a:off x="2513627" y="4343400"/>
            <a:ext cx="3074373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ローチャート: 定義済み処理 28"/>
          <p:cNvSpPr/>
          <p:nvPr/>
        </p:nvSpPr>
        <p:spPr>
          <a:xfrm>
            <a:off x="1364279" y="4909828"/>
            <a:ext cx="2333689" cy="114925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自由落下運動</a:t>
            </a:r>
            <a:endParaRPr kumimoji="1" lang="en-US" altLang="ja-JP" smtClean="0"/>
          </a:p>
          <a:p>
            <a:pPr algn="ctr"/>
            <a:r>
              <a:rPr lang="en-US" altLang="ja-JP"/>
              <a:t>v  </a:t>
            </a:r>
            <a:r>
              <a:rPr lang="ja-JP" altLang="en-US" smtClean="0"/>
              <a:t>←</a:t>
            </a:r>
            <a:r>
              <a:rPr lang="ja-JP" altLang="en-US"/>
              <a:t>　</a:t>
            </a:r>
            <a:r>
              <a:rPr lang="en-US" altLang="ja-JP" smtClean="0"/>
              <a:t>v  +  g</a:t>
            </a:r>
          </a:p>
        </p:txBody>
      </p:sp>
      <p:sp>
        <p:nvSpPr>
          <p:cNvPr id="31" name="フローチャート: 端子 30"/>
          <p:cNvSpPr/>
          <p:nvPr/>
        </p:nvSpPr>
        <p:spPr>
          <a:xfrm>
            <a:off x="1588374" y="6225587"/>
            <a:ext cx="1721563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Action</a:t>
            </a:r>
            <a:endParaRPr lang="en-US" altLang="ja-JP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838689" y="486717"/>
            <a:ext cx="6156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自由落下運動は定義済みなので、初期速度の部分を作れば</a:t>
            </a:r>
            <a:endParaRPr lang="en-US" altLang="ja-JP" smtClean="0"/>
          </a:p>
          <a:p>
            <a:r>
              <a:rPr lang="ja-JP" altLang="en-US"/>
              <a:t>完成</a:t>
            </a:r>
            <a:r>
              <a:rPr lang="ja-JP" altLang="en-US" smtClean="0"/>
              <a:t>です。</a:t>
            </a:r>
            <a:endParaRPr lang="en-US" altLang="ja-JP" smtClean="0"/>
          </a:p>
          <a:p>
            <a:r>
              <a:rPr kumimoji="1" lang="en-US" altLang="ja-JP" smtClean="0"/>
              <a:t>Xkey</a:t>
            </a:r>
            <a:r>
              <a:rPr lang="ja-JP" altLang="en-US"/>
              <a:t>が</a:t>
            </a:r>
            <a:r>
              <a:rPr kumimoji="1" lang="ja-JP" altLang="en-US" smtClean="0"/>
              <a:t>入力されたら、</a:t>
            </a:r>
            <a:r>
              <a:rPr kumimoji="1" lang="en-US" altLang="ja-JP" smtClean="0"/>
              <a:t>v</a:t>
            </a:r>
            <a:r>
              <a:rPr kumimoji="1" lang="ja-JP" altLang="en-US" smtClean="0"/>
              <a:t>に初速度を入れたら後は勝手に重力で</a:t>
            </a:r>
            <a:endParaRPr kumimoji="1" lang="en-US" altLang="ja-JP" smtClean="0"/>
          </a:p>
          <a:p>
            <a:r>
              <a:rPr lang="ja-JP" altLang="en-US"/>
              <a:t>落</a:t>
            </a:r>
            <a:r>
              <a:rPr lang="ja-JP" altLang="en-US" smtClean="0"/>
              <a:t>ちてくれます</a:t>
            </a:r>
            <a:r>
              <a:rPr lang="ja-JP" altLang="en-US"/>
              <a:t>。</a:t>
            </a:r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6891449" y="1961494"/>
            <a:ext cx="13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ObjHero.cpp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902" y="2376159"/>
            <a:ext cx="4938980" cy="26657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351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4300" y="139700"/>
            <a:ext cx="8467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・頭をぶつける処理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jump</a:t>
            </a:r>
            <a:r>
              <a:rPr lang="ja-JP" altLang="en-US" smtClean="0"/>
              <a:t>がうまくいきました。今度は</a:t>
            </a:r>
            <a:r>
              <a:rPr lang="en-US" altLang="ja-JP" smtClean="0"/>
              <a:t>jump</a:t>
            </a:r>
            <a:r>
              <a:rPr lang="ja-JP" altLang="en-US" smtClean="0"/>
              <a:t>した主人公が頭をぶつける処理を考えましょう。</a:t>
            </a:r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018294" y="3740329"/>
            <a:ext cx="1371600" cy="1232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主人公</a:t>
            </a:r>
          </a:p>
        </p:txBody>
      </p:sp>
      <p:sp>
        <p:nvSpPr>
          <p:cNvPr id="6" name="下矢印 5"/>
          <p:cNvSpPr/>
          <p:nvPr/>
        </p:nvSpPr>
        <p:spPr>
          <a:xfrm rot="10800000">
            <a:off x="1475495" y="2486114"/>
            <a:ext cx="457200" cy="1168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7" name="正方形/長方形 6"/>
          <p:cNvSpPr/>
          <p:nvPr/>
        </p:nvSpPr>
        <p:spPr>
          <a:xfrm>
            <a:off x="965200" y="1270000"/>
            <a:ext cx="1477791" cy="113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8" name="正方形/長方形 7"/>
          <p:cNvSpPr/>
          <p:nvPr/>
        </p:nvSpPr>
        <p:spPr>
          <a:xfrm>
            <a:off x="4622800" y="1270000"/>
            <a:ext cx="1477791" cy="113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10" name="円/楕円 9"/>
          <p:cNvSpPr/>
          <p:nvPr/>
        </p:nvSpPr>
        <p:spPr>
          <a:xfrm>
            <a:off x="4675895" y="2400300"/>
            <a:ext cx="1371600" cy="1232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主人公</a:t>
            </a: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2870200" y="2832100"/>
            <a:ext cx="1206500" cy="127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95510" y="5156200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Jump</a:t>
            </a:r>
            <a:r>
              <a:rPr lang="ja-JP" altLang="en-US" smtClean="0"/>
              <a:t>によっても持っていた初速度が、</a:t>
            </a:r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819110" y="3815834"/>
            <a:ext cx="403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ぶつかること</a:t>
            </a:r>
            <a:r>
              <a:rPr lang="ja-JP" altLang="en-US" smtClean="0"/>
              <a:t>で</a:t>
            </a:r>
            <a:r>
              <a:rPr lang="en-US" altLang="ja-JP" smtClean="0"/>
              <a:t>0</a:t>
            </a:r>
            <a:r>
              <a:rPr lang="ja-JP" altLang="en-US" smtClean="0"/>
              <a:t>になる。後は落ちるだけ</a:t>
            </a:r>
            <a:endParaRPr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12581" y="6464982"/>
            <a:ext cx="838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FF0000"/>
                </a:solidFill>
              </a:rPr>
              <a:t>この処理は初速度を持っている場合</a:t>
            </a:r>
            <a:r>
              <a:rPr kumimoji="1" lang="ja-JP" altLang="en-US" smtClean="0"/>
              <a:t>のみです。</a:t>
            </a:r>
            <a:r>
              <a:rPr lang="en-US" altLang="ja-JP">
                <a:solidFill>
                  <a:srgbClr val="FF0000"/>
                </a:solidFill>
              </a:rPr>
              <a:t>v</a:t>
            </a:r>
            <a:r>
              <a:rPr kumimoji="1" lang="ja-JP" altLang="en-US" smtClean="0">
                <a:solidFill>
                  <a:srgbClr val="FF0000"/>
                </a:solidFill>
              </a:rPr>
              <a:t>が</a:t>
            </a:r>
            <a:r>
              <a:rPr kumimoji="1" lang="en-US" altLang="ja-JP" smtClean="0">
                <a:solidFill>
                  <a:srgbClr val="FF0000"/>
                </a:solidFill>
              </a:rPr>
              <a:t>minus</a:t>
            </a:r>
            <a:r>
              <a:rPr kumimoji="1" lang="ja-JP" altLang="en-US" smtClean="0">
                <a:solidFill>
                  <a:srgbClr val="FF0000"/>
                </a:solidFill>
              </a:rPr>
              <a:t>の値</a:t>
            </a:r>
            <a:r>
              <a:rPr kumimoji="1" lang="ja-JP" altLang="en-US" smtClean="0"/>
              <a:t>を持っている場合です。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25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・頭をぶつける処理を作る。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49" y="781050"/>
            <a:ext cx="5073035" cy="2711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0" y="2022474"/>
            <a:ext cx="5856871" cy="4721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387350" y="411718"/>
            <a:ext cx="11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ObjHero.h</a:t>
            </a: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616200" y="1193800"/>
            <a:ext cx="3009900" cy="20955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715000" y="952500"/>
            <a:ext cx="369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m_vy</a:t>
            </a:r>
            <a:r>
              <a:rPr lang="ja-JP" altLang="en-US" smtClean="0"/>
              <a:t>の値を見えるようにした。</a:t>
            </a:r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626100" y="165314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ObjBlock.cpp</a:t>
            </a: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4019342" y="4701573"/>
            <a:ext cx="1949866" cy="93722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53992" y="4168684"/>
            <a:ext cx="42322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追加：主人公が頭ををぶつける。</a:t>
            </a:r>
            <a:endParaRPr kumimoji="1" lang="en-US" altLang="ja-JP" smtClean="0"/>
          </a:p>
          <a:p>
            <a:r>
              <a:rPr lang="ja-JP" altLang="en-US"/>
              <a:t>地面</a:t>
            </a:r>
            <a:r>
              <a:rPr lang="ja-JP" altLang="en-US" smtClean="0"/>
              <a:t>と同様に主人公の位置をずらす。</a:t>
            </a:r>
            <a:endParaRPr lang="en-US" altLang="ja-JP" smtClean="0"/>
          </a:p>
          <a:p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追加：</a:t>
            </a:r>
            <a:r>
              <a:rPr kumimoji="1" lang="ja-JP" altLang="en-US" smtClean="0"/>
              <a:t>主人公が初速度</a:t>
            </a:r>
            <a:r>
              <a:rPr lang="ja-JP" altLang="en-US" smtClean="0"/>
              <a:t>を持っている場合、</a:t>
            </a:r>
            <a:endParaRPr lang="en-US" altLang="ja-JP" smtClean="0"/>
          </a:p>
          <a:p>
            <a:r>
              <a:rPr lang="ja-JP" altLang="en-US" smtClean="0"/>
              <a:t>値を</a:t>
            </a:r>
            <a:r>
              <a:rPr lang="en-US" altLang="ja-JP" smtClean="0"/>
              <a:t>0</a:t>
            </a:r>
            <a:r>
              <a:rPr lang="ja-JP" altLang="en-US" smtClean="0"/>
              <a:t>に落下</a:t>
            </a:r>
            <a:r>
              <a:rPr kumimoji="1" lang="ja-JP" altLang="en-US" smtClean="0"/>
              <a:t>させる</a:t>
            </a:r>
            <a:r>
              <a:rPr kumimoji="1" lang="ja-JP" altLang="en-US"/>
              <a:t>。</a:t>
            </a:r>
            <a:endParaRPr kumimoji="1" lang="en-US" altLang="ja-JP" smtClean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4356100" y="5638800"/>
            <a:ext cx="1613108" cy="27983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811" y="5651499"/>
            <a:ext cx="2544789" cy="1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8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279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B</a:t>
            </a:r>
            <a:r>
              <a:rPr kumimoji="1" lang="en-US" altLang="ja-JP" smtClean="0"/>
              <a:t>lock</a:t>
            </a:r>
            <a:r>
              <a:rPr kumimoji="1" lang="ja-JP" altLang="en-US" smtClean="0"/>
              <a:t>の横側に衝突する</a:t>
            </a:r>
            <a:endParaRPr kumimoji="1" lang="en-US" altLang="ja-JP" smtClean="0"/>
          </a:p>
          <a:p>
            <a:r>
              <a:rPr lang="ja-JP" altLang="en-US" smtClean="0"/>
              <a:t>　今度は、横側に衝突するとどうなるかを考えましょう。壁には</a:t>
            </a:r>
            <a:r>
              <a:rPr lang="ja-JP" altLang="en-US" smtClean="0">
                <a:solidFill>
                  <a:srgbClr val="FF0000"/>
                </a:solidFill>
              </a:rPr>
              <a:t>反発係数</a:t>
            </a:r>
            <a:r>
              <a:rPr lang="ja-JP" altLang="en-US" smtClean="0"/>
              <a:t>があり激突すると、主人公の運動</a:t>
            </a:r>
            <a:r>
              <a:rPr lang="en-US" altLang="ja-JP" smtClean="0"/>
              <a:t>energy×</a:t>
            </a:r>
            <a:r>
              <a:rPr lang="ja-JP" altLang="en-US" smtClean="0"/>
              <a:t>反発係数の</a:t>
            </a:r>
            <a:endParaRPr lang="en-US" altLang="ja-JP" smtClean="0"/>
          </a:p>
          <a:p>
            <a:r>
              <a:rPr lang="en-US" altLang="ja-JP" smtClean="0"/>
              <a:t>Energy</a:t>
            </a:r>
            <a:r>
              <a:rPr lang="ja-JP" altLang="en-US" smtClean="0"/>
              <a:t>が主人公に運動</a:t>
            </a:r>
            <a:r>
              <a:rPr lang="en-US" altLang="ja-JP" smtClean="0"/>
              <a:t>energy</a:t>
            </a:r>
            <a:r>
              <a:rPr lang="ja-JP" altLang="en-US" smtClean="0"/>
              <a:t>として帰ってきます。</a:t>
            </a:r>
            <a:endParaRPr lang="en-US" altLang="ja-JP" smtClean="0"/>
          </a:p>
          <a:p>
            <a:endParaRPr kumimoji="1" lang="en-US" altLang="ja-JP" smtClean="0"/>
          </a:p>
          <a:p>
            <a:r>
              <a:rPr lang="ja-JP" altLang="en-US" smtClean="0"/>
              <a:t>　</a:t>
            </a:r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60048" y="1051014"/>
            <a:ext cx="1371600" cy="1232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主人公</a:t>
            </a:r>
          </a:p>
        </p:txBody>
      </p:sp>
      <p:sp>
        <p:nvSpPr>
          <p:cNvPr id="6" name="下矢印 5"/>
          <p:cNvSpPr/>
          <p:nvPr/>
        </p:nvSpPr>
        <p:spPr>
          <a:xfrm rot="16200000">
            <a:off x="2036458" y="1031964"/>
            <a:ext cx="457200" cy="1168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7" name="正方形/長方形 6"/>
          <p:cNvSpPr/>
          <p:nvPr/>
        </p:nvSpPr>
        <p:spPr>
          <a:xfrm>
            <a:off x="2849258" y="1051014"/>
            <a:ext cx="1477791" cy="113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8" name="円/楕円 7"/>
          <p:cNvSpPr/>
          <p:nvPr/>
        </p:nvSpPr>
        <p:spPr>
          <a:xfrm>
            <a:off x="6233798" y="1000043"/>
            <a:ext cx="1371600" cy="1232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主人公</a:t>
            </a:r>
          </a:p>
        </p:txBody>
      </p:sp>
      <p:sp>
        <p:nvSpPr>
          <p:cNvPr id="9" name="下矢印 8"/>
          <p:cNvSpPr/>
          <p:nvPr/>
        </p:nvSpPr>
        <p:spPr>
          <a:xfrm rot="5400000">
            <a:off x="7641033" y="1472843"/>
            <a:ext cx="457200" cy="388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10" name="正方形/長方形 9"/>
          <p:cNvSpPr/>
          <p:nvPr/>
        </p:nvSpPr>
        <p:spPr>
          <a:xfrm>
            <a:off x="8133869" y="1051014"/>
            <a:ext cx="1477791" cy="113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33798" y="2327033"/>
            <a:ext cx="493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反発</a:t>
            </a:r>
            <a:r>
              <a:rPr lang="en-US" altLang="ja-JP"/>
              <a:t>vector</a:t>
            </a:r>
            <a:r>
              <a:rPr kumimoji="1" lang="ja-JP" altLang="en-US" smtClean="0"/>
              <a:t>　</a:t>
            </a:r>
            <a:r>
              <a:rPr lang="ja-JP" altLang="en-US" smtClean="0"/>
              <a:t>＝　　</a:t>
            </a:r>
            <a:r>
              <a:rPr lang="ja-JP" altLang="en-US"/>
              <a:t>－</a:t>
            </a:r>
            <a:r>
              <a:rPr lang="ja-JP" altLang="en-US" smtClean="0"/>
              <a:t>（　反発係数　</a:t>
            </a:r>
            <a:r>
              <a:rPr lang="en-US" altLang="ja-JP" smtClean="0"/>
              <a:t>×</a:t>
            </a:r>
            <a:r>
              <a:rPr lang="ja-JP" altLang="en-US" smtClean="0"/>
              <a:t>　</a:t>
            </a:r>
            <a:r>
              <a:rPr lang="en-US" altLang="ja-JP" smtClean="0"/>
              <a:t>Eneter</a:t>
            </a:r>
            <a:r>
              <a:rPr lang="ja-JP" altLang="en-US" smtClean="0"/>
              <a:t>　）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　　</a:t>
            </a:r>
            <a:r>
              <a:rPr lang="ja-JP" altLang="en-US"/>
              <a:t>　－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　　　　　　　　　　　　</a:t>
            </a:r>
            <a:r>
              <a:rPr kumimoji="1" lang="en-US" altLang="ja-JP" smtClean="0"/>
              <a:t>0.1</a:t>
            </a:r>
            <a:r>
              <a:rPr kumimoji="1" lang="ja-JP" altLang="en-US" smtClean="0"/>
              <a:t>　　　　　</a:t>
            </a:r>
            <a:r>
              <a:rPr kumimoji="1" lang="en-US" altLang="ja-JP" smtClean="0"/>
              <a:t>10</a:t>
            </a:r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018718" y="703658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反発</a:t>
            </a:r>
            <a:r>
              <a:rPr lang="ja-JP" altLang="en-US" smtClean="0"/>
              <a:t>係数＝</a:t>
            </a:r>
            <a:r>
              <a:rPr lang="en-US" altLang="ja-JP" smtClean="0"/>
              <a:t>0.1</a:t>
            </a:r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64958" y="2438400"/>
            <a:ext cx="170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移動</a:t>
            </a:r>
            <a:r>
              <a:rPr lang="en-US" altLang="ja-JP" smtClean="0"/>
              <a:t>vector</a:t>
            </a:r>
            <a:r>
              <a:rPr lang="ja-JP" altLang="en-US" smtClean="0"/>
              <a:t>＝</a:t>
            </a:r>
            <a:r>
              <a:rPr lang="en-US" altLang="ja-JP" smtClean="0"/>
              <a:t>10</a:t>
            </a:r>
            <a:endParaRPr kumimoji="1" lang="ja-JP" altLang="en-US"/>
          </a:p>
        </p:txBody>
      </p:sp>
      <p:cxnSp>
        <p:nvCxnSpPr>
          <p:cNvPr id="17" name="直線矢印コネクタ 16"/>
          <p:cNvCxnSpPr>
            <a:endCxn id="9" idx="3"/>
          </p:cNvCxnSpPr>
          <p:nvPr/>
        </p:nvCxnSpPr>
        <p:spPr>
          <a:xfrm flipV="1">
            <a:off x="7266383" y="1895735"/>
            <a:ext cx="603250" cy="43129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07401"/>
            <a:ext cx="3873500" cy="396600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矢印コネクタ 19"/>
          <p:cNvCxnSpPr/>
          <p:nvPr/>
        </p:nvCxnSpPr>
        <p:spPr>
          <a:xfrm flipH="1">
            <a:off x="3055783" y="4965700"/>
            <a:ext cx="1642025" cy="4153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3426541" y="5765800"/>
            <a:ext cx="1271267" cy="1613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864100" y="5168900"/>
            <a:ext cx="567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m_vx</a:t>
            </a:r>
            <a:r>
              <a:rPr kumimoji="1" lang="ja-JP" altLang="en-US" smtClean="0"/>
              <a:t>を</a:t>
            </a:r>
            <a:r>
              <a:rPr lang="en-US" altLang="ja-JP" smtClean="0"/>
              <a:t>B</a:t>
            </a:r>
            <a:r>
              <a:rPr kumimoji="1" lang="en-US" altLang="ja-JP" smtClean="0"/>
              <a:t>lockObject</a:t>
            </a:r>
            <a:r>
              <a:rPr kumimoji="1" lang="ja-JP" altLang="en-US" smtClean="0"/>
              <a:t>で操作するため、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を作成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47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139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0"/>
            <a:ext cx="7810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・実際にやってみる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>
                <a:solidFill>
                  <a:srgbClr val="FF0000"/>
                </a:solidFill>
              </a:rPr>
              <a:t>「主人公から見て」と書かれていた</a:t>
            </a:r>
            <a:r>
              <a:rPr lang="en-US" altLang="ja-JP" smtClean="0">
                <a:solidFill>
                  <a:srgbClr val="FF0000"/>
                </a:solidFill>
              </a:rPr>
              <a:t>comment</a:t>
            </a:r>
            <a:r>
              <a:rPr lang="ja-JP" altLang="en-US" smtClean="0">
                <a:solidFill>
                  <a:srgbClr val="FF0000"/>
                </a:solidFill>
              </a:rPr>
              <a:t>をわかりずらいので修正しました</a:t>
            </a:r>
            <a:r>
              <a:rPr lang="ja-JP" altLang="en-US" smtClean="0"/>
              <a:t>。</a:t>
            </a:r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65" y="953532"/>
            <a:ext cx="4860635" cy="55873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線矢印コネクタ 6"/>
          <p:cNvCxnSpPr/>
          <p:nvPr/>
        </p:nvCxnSpPr>
        <p:spPr>
          <a:xfrm flipH="1">
            <a:off x="5137150" y="1751479"/>
            <a:ext cx="266700" cy="498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410200" y="1555234"/>
            <a:ext cx="5225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右側に当たった時の処理を追加</a:t>
            </a:r>
            <a:endParaRPr kumimoji="1" lang="en-US" altLang="ja-JP" smtClean="0"/>
          </a:p>
          <a:p>
            <a:r>
              <a:rPr lang="en-US" altLang="ja-JP" smtClean="0"/>
              <a:t>SetVX</a:t>
            </a:r>
            <a:r>
              <a:rPr lang="ja-JP" altLang="en-US" smtClean="0"/>
              <a:t>に－元の移動</a:t>
            </a:r>
            <a:r>
              <a:rPr lang="en-US" altLang="ja-JP" smtClean="0"/>
              <a:t>vector</a:t>
            </a:r>
            <a:r>
              <a:rPr lang="en-US" altLang="ja-JP"/>
              <a:t>×</a:t>
            </a:r>
            <a:r>
              <a:rPr lang="ja-JP" altLang="en-US" smtClean="0"/>
              <a:t>反発係数を代入してる</a:t>
            </a:r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4974541" y="5435600"/>
            <a:ext cx="266700" cy="498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270500" y="52509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修正</a:t>
            </a:r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5073650" y="2946400"/>
            <a:ext cx="266700" cy="498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300881" y="27490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修正</a:t>
            </a:r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5048250" y="4116395"/>
            <a:ext cx="266700" cy="498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300881" y="3917860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lang="ja-JP" altLang="en-US"/>
              <a:t>左</a:t>
            </a:r>
            <a:r>
              <a:rPr kumimoji="1" lang="ja-JP" altLang="en-US" smtClean="0"/>
              <a:t>側に当たった時の処理を追加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47212" y="5680153"/>
            <a:ext cx="6036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さあ、左右に動かしてください。</a:t>
            </a:r>
            <a:r>
              <a:rPr kumimoji="1" lang="en-US" altLang="ja-JP" smtClean="0"/>
              <a:t>Jump</a:t>
            </a:r>
            <a:r>
              <a:rPr kumimoji="1" lang="ja-JP" altLang="en-US" smtClean="0"/>
              <a:t>や</a:t>
            </a:r>
            <a:r>
              <a:rPr lang="en-US" altLang="ja-JP" smtClean="0"/>
              <a:t>D</a:t>
            </a:r>
            <a:r>
              <a:rPr kumimoji="1" lang="en-US" altLang="ja-JP" smtClean="0"/>
              <a:t>ashButton</a:t>
            </a:r>
            <a:r>
              <a:rPr kumimoji="1" lang="ja-JP" altLang="en-US" smtClean="0"/>
              <a:t>を駆使して</a:t>
            </a:r>
            <a:endParaRPr kumimoji="1" lang="en-US" altLang="ja-JP" smtClean="0"/>
          </a:p>
          <a:p>
            <a:r>
              <a:rPr kumimoji="1" lang="ja-JP" altLang="en-US" smtClean="0"/>
              <a:t>左右の壁に当たりましょう。</a:t>
            </a:r>
            <a:endParaRPr kumimoji="1" lang="en-US" altLang="ja-JP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ここで、主人公が地面に引っかかるような問題が発生します。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15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4300" y="139700"/>
            <a:ext cx="961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・障害を取り除く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地面に引っかかりが発生したと思います。ではこの引っかかりはなぜ発生したかを説明します。</a:t>
            </a:r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733674" y="1330414"/>
            <a:ext cx="1371600" cy="12322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主人公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660348" y="2562655"/>
            <a:ext cx="1477791" cy="1232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7" name="正方形/長方形 6"/>
          <p:cNvSpPr/>
          <p:nvPr/>
        </p:nvSpPr>
        <p:spPr>
          <a:xfrm>
            <a:off x="4158371" y="2562655"/>
            <a:ext cx="1477791" cy="1232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cxnSp>
        <p:nvCxnSpPr>
          <p:cNvPr id="8" name="直線コネクタ 7"/>
          <p:cNvCxnSpPr/>
          <p:nvPr/>
        </p:nvCxnSpPr>
        <p:spPr>
          <a:xfrm flipH="1">
            <a:off x="4158372" y="2562655"/>
            <a:ext cx="1477790" cy="1232241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 flipV="1">
            <a:off x="4158371" y="2562655"/>
            <a:ext cx="1477791" cy="1232241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>
            <a:off x="2680580" y="2562655"/>
            <a:ext cx="1477790" cy="1232241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2680579" y="2562655"/>
            <a:ext cx="1477791" cy="1232241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680578" y="1320800"/>
            <a:ext cx="1457561" cy="1229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3385919" y="1956148"/>
            <a:ext cx="20231" cy="123224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3375452" y="1956148"/>
            <a:ext cx="1510165" cy="123224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93700" y="4216400"/>
            <a:ext cx="10477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複数の</a:t>
            </a:r>
            <a:r>
              <a:rPr lang="en-US" altLang="ja-JP" smtClean="0"/>
              <a:t>B</a:t>
            </a:r>
            <a:r>
              <a:rPr kumimoji="1" lang="en-US" altLang="ja-JP" smtClean="0"/>
              <a:t>lock</a:t>
            </a:r>
            <a:r>
              <a:rPr kumimoji="1" lang="ja-JP" altLang="en-US" smtClean="0"/>
              <a:t>が存在し、主人公が同時に</a:t>
            </a:r>
            <a:r>
              <a:rPr kumimoji="1" lang="en-US" altLang="ja-JP" smtClean="0"/>
              <a:t>2</a:t>
            </a:r>
            <a:r>
              <a:rPr kumimoji="1" lang="ja-JP" altLang="en-US" smtClean="0"/>
              <a:t>つ以上の</a:t>
            </a:r>
            <a:r>
              <a:rPr lang="en-US" altLang="ja-JP"/>
              <a:t>B</a:t>
            </a:r>
            <a:r>
              <a:rPr kumimoji="1" lang="en-US" altLang="ja-JP" smtClean="0"/>
              <a:t>lock</a:t>
            </a:r>
            <a:r>
              <a:rPr kumimoji="1" lang="ja-JP" altLang="en-US" smtClean="0"/>
              <a:t>と当たった時の上下左右判定が問題を生じている。</a:t>
            </a:r>
            <a:endParaRPr kumimoji="1" lang="en-US" altLang="ja-JP" smtClean="0"/>
          </a:p>
          <a:p>
            <a:r>
              <a:rPr lang="ja-JP" altLang="en-US" smtClean="0"/>
              <a:t>それが、図の</a:t>
            </a:r>
            <a:r>
              <a:rPr lang="en-US" altLang="ja-JP" smtClean="0"/>
              <a:t>BBlock</a:t>
            </a:r>
            <a:r>
              <a:rPr lang="ja-JP" altLang="en-US" smtClean="0"/>
              <a:t>が左に左と衝突してると言う判断です。</a:t>
            </a:r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60616" y="37948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58638" y="37948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B</a:t>
            </a:r>
            <a:endParaRPr kumimoji="1" lang="ja-JP" altLang="en-US"/>
          </a:p>
        </p:txBody>
      </p:sp>
      <p:sp>
        <p:nvSpPr>
          <p:cNvPr id="35" name="角丸四角形吹き出し 34"/>
          <p:cNvSpPr/>
          <p:nvPr/>
        </p:nvSpPr>
        <p:spPr>
          <a:xfrm>
            <a:off x="4381500" y="952500"/>
            <a:ext cx="4622800" cy="1003648"/>
          </a:xfrm>
          <a:prstGeom prst="wedgeRoundRectCallout">
            <a:avLst>
              <a:gd name="adj1" fmla="val -52877"/>
              <a:gd name="adj2" fmla="val 662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Ablock</a:t>
            </a:r>
            <a:r>
              <a:rPr kumimoji="1" lang="ja-JP" altLang="en-US" smtClean="0"/>
              <a:t>は下の部分と衝突</a:t>
            </a:r>
            <a:endParaRPr kumimoji="1" lang="en-US" altLang="ja-JP" smtClean="0"/>
          </a:p>
          <a:p>
            <a:pPr algn="ctr"/>
            <a:r>
              <a:rPr lang="en-US" altLang="ja-JP" smtClean="0"/>
              <a:t>Bblock</a:t>
            </a:r>
            <a:r>
              <a:rPr lang="ja-JP" altLang="en-US" smtClean="0"/>
              <a:t>は右の部分と衝突</a:t>
            </a:r>
            <a:endParaRPr kumimoji="1" lang="ja-JP" altLang="en-US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20700" y="5422900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これを回避していきましょう。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037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510822" y="1069902"/>
            <a:ext cx="2315251" cy="20253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主人公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87048" y="3095275"/>
            <a:ext cx="2494500" cy="202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6" name="正方形/長方形 5"/>
          <p:cNvSpPr/>
          <p:nvPr/>
        </p:nvSpPr>
        <p:spPr>
          <a:xfrm>
            <a:off x="2915700" y="3095275"/>
            <a:ext cx="2494500" cy="202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2915701" y="3095275"/>
            <a:ext cx="2494499" cy="2025373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 flipV="1">
            <a:off x="2915700" y="3095275"/>
            <a:ext cx="2494500" cy="2025373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>
            <a:off x="421199" y="3095275"/>
            <a:ext cx="2494499" cy="2025373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 flipV="1">
            <a:off x="421198" y="3095275"/>
            <a:ext cx="2494500" cy="2025373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421196" y="1054100"/>
            <a:ext cx="2460352" cy="2020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1611806" y="2098390"/>
            <a:ext cx="34150" cy="202537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 flipV="1">
            <a:off x="1594138" y="2098390"/>
            <a:ext cx="2549147" cy="202537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400296" y="5120648"/>
            <a:ext cx="536302" cy="607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28946" y="5120648"/>
            <a:ext cx="522771" cy="607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B</a:t>
            </a:r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0" y="0"/>
            <a:ext cx="12013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・複数の</a:t>
            </a:r>
            <a:r>
              <a:rPr lang="en-US" altLang="ja-JP" smtClean="0"/>
              <a:t>block</a:t>
            </a:r>
            <a:r>
              <a:rPr lang="ja-JP" altLang="en-US" smtClean="0"/>
              <a:t>に</a:t>
            </a:r>
            <a:r>
              <a:rPr lang="ja-JP" altLang="en-US"/>
              <a:t>よる弊害を</a:t>
            </a:r>
            <a:r>
              <a:rPr lang="ja-JP" altLang="en-US" smtClean="0"/>
              <a:t>取り除く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図の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B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block</a:t>
            </a:r>
            <a:r>
              <a:rPr lang="ja-JP" altLang="en-US" smtClean="0"/>
              <a:t>に両方に当たっていますが、</a:t>
            </a:r>
            <a:r>
              <a:rPr kumimoji="1" lang="ja-JP" altLang="en-US" smtClean="0">
                <a:solidFill>
                  <a:srgbClr val="FF0000"/>
                </a:solidFill>
              </a:rPr>
              <a:t>上下左右判定をさせたいのは</a:t>
            </a:r>
            <a:r>
              <a:rPr kumimoji="1" lang="en-US" altLang="ja-JP" smtClean="0">
                <a:solidFill>
                  <a:srgbClr val="FF0000"/>
                </a:solidFill>
              </a:rPr>
              <a:t>Ablock</a:t>
            </a:r>
            <a:r>
              <a:rPr kumimoji="1" lang="ja-JP" altLang="en-US" smtClean="0">
                <a:solidFill>
                  <a:srgbClr val="FF0000"/>
                </a:solidFill>
              </a:rPr>
              <a:t>のみです。</a:t>
            </a:r>
            <a:r>
              <a:rPr kumimoji="1" lang="en-US" altLang="ja-JP" smtClean="0">
                <a:solidFill>
                  <a:srgbClr val="FF0000"/>
                </a:solidFill>
              </a:rPr>
              <a:t>A</a:t>
            </a:r>
            <a:r>
              <a:rPr kumimoji="1" lang="ja-JP" altLang="en-US" smtClean="0">
                <a:solidFill>
                  <a:srgbClr val="FF0000"/>
                </a:solidFill>
              </a:rPr>
              <a:t>と</a:t>
            </a:r>
            <a:r>
              <a:rPr kumimoji="1" lang="en-US" altLang="ja-JP" smtClean="0">
                <a:solidFill>
                  <a:srgbClr val="FF0000"/>
                </a:solidFill>
              </a:rPr>
              <a:t>B</a:t>
            </a:r>
            <a:r>
              <a:rPr kumimoji="1" lang="ja-JP" altLang="en-US" smtClean="0">
                <a:solidFill>
                  <a:srgbClr val="FF0000"/>
                </a:solidFill>
              </a:rPr>
              <a:t>の違いを見ると１つだけ</a:t>
            </a:r>
            <a:endParaRPr kumimoji="1" lang="en-US" altLang="ja-JP" smtClean="0">
              <a:solidFill>
                <a:srgbClr val="FF0000"/>
              </a:solidFill>
            </a:endParaRPr>
          </a:p>
          <a:p>
            <a:r>
              <a:rPr kumimoji="1" lang="ja-JP" altLang="en-US" smtClean="0">
                <a:solidFill>
                  <a:srgbClr val="FF0000"/>
                </a:solidFill>
              </a:rPr>
              <a:t>あります。それは</a:t>
            </a:r>
            <a:r>
              <a:rPr kumimoji="1" lang="en-US" altLang="ja-JP" smtClean="0">
                <a:solidFill>
                  <a:srgbClr val="FF0000"/>
                </a:solidFill>
              </a:rPr>
              <a:t>vector</a:t>
            </a:r>
            <a:r>
              <a:rPr kumimoji="1" lang="ja-JP" altLang="en-US" smtClean="0">
                <a:solidFill>
                  <a:srgbClr val="FF0000"/>
                </a:solidFill>
              </a:rPr>
              <a:t>の長さ</a:t>
            </a:r>
            <a:r>
              <a:rPr kumimoji="1" lang="ja-JP" altLang="en-US" smtClean="0"/>
              <a:t>です。</a:t>
            </a:r>
            <a:endParaRPr kumimoji="1" lang="en-US" altLang="ja-JP" smtClean="0"/>
          </a:p>
          <a:p>
            <a:r>
              <a:rPr lang="ja-JP" altLang="en-US"/>
              <a:t>　</a:t>
            </a:r>
            <a:endParaRPr kumimoji="1" lang="ja-JP" altLang="en-US"/>
          </a:p>
        </p:txBody>
      </p:sp>
      <p:cxnSp>
        <p:nvCxnSpPr>
          <p:cNvPr id="36" name="直線矢印コネクタ 35"/>
          <p:cNvCxnSpPr/>
          <p:nvPr/>
        </p:nvCxnSpPr>
        <p:spPr>
          <a:xfrm flipH="1" flipV="1">
            <a:off x="7804438" y="2098390"/>
            <a:ext cx="2549147" cy="20253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 flipV="1">
            <a:off x="7288706" y="2099390"/>
            <a:ext cx="34150" cy="20253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5791200" y="3095275"/>
            <a:ext cx="635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331200" y="4377975"/>
            <a:ext cx="25400" cy="52422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6907934" y="5479870"/>
            <a:ext cx="3163725" cy="9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>
            <a:off x="8122986" y="5709074"/>
            <a:ext cx="1948673" cy="27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7179432" y="41237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259290" y="41237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B</a:t>
            </a:r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113423" y="55244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109677" y="52719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B</a:t>
            </a:r>
            <a:endParaRPr kumimoji="1" lang="ja-JP" altLang="en-US"/>
          </a:p>
        </p:txBody>
      </p:sp>
      <p:cxnSp>
        <p:nvCxnSpPr>
          <p:cNvPr id="57" name="直線コネクタ 56"/>
          <p:cNvCxnSpPr/>
          <p:nvPr/>
        </p:nvCxnSpPr>
        <p:spPr>
          <a:xfrm flipH="1" flipV="1">
            <a:off x="7804438" y="5940015"/>
            <a:ext cx="2295995" cy="12700"/>
          </a:xfrm>
          <a:prstGeom prst="line">
            <a:avLst/>
          </a:prstGeom>
          <a:ln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0138823" y="57910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T</a:t>
            </a:r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3445" y="6517468"/>
            <a:ext cx="1071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なので、</a:t>
            </a:r>
            <a:r>
              <a:rPr kumimoji="1" lang="en-US" altLang="ja-JP" smtClean="0">
                <a:solidFill>
                  <a:srgbClr val="FF0000"/>
                </a:solidFill>
              </a:rPr>
              <a:t>A</a:t>
            </a:r>
            <a:r>
              <a:rPr kumimoji="1" lang="ja-JP" altLang="en-US" smtClean="0">
                <a:solidFill>
                  <a:srgbClr val="FF0000"/>
                </a:solidFill>
              </a:rPr>
              <a:t>と</a:t>
            </a:r>
            <a:r>
              <a:rPr kumimoji="1" lang="en-US" altLang="ja-JP" smtClean="0">
                <a:solidFill>
                  <a:srgbClr val="FF0000"/>
                </a:solidFill>
              </a:rPr>
              <a:t>B</a:t>
            </a:r>
            <a:r>
              <a:rPr kumimoji="1" lang="ja-JP" altLang="en-US" smtClean="0">
                <a:solidFill>
                  <a:srgbClr val="FF0000"/>
                </a:solidFill>
              </a:rPr>
              <a:t>の</a:t>
            </a:r>
            <a:r>
              <a:rPr kumimoji="1" lang="en-US" altLang="ja-JP" smtClean="0">
                <a:solidFill>
                  <a:srgbClr val="FF0000"/>
                </a:solidFill>
              </a:rPr>
              <a:t>vector</a:t>
            </a:r>
            <a:r>
              <a:rPr kumimoji="1" lang="ja-JP" altLang="en-US" smtClean="0">
                <a:solidFill>
                  <a:srgbClr val="FF0000"/>
                </a:solidFill>
              </a:rPr>
              <a:t>がある任意の長さ</a:t>
            </a:r>
            <a:r>
              <a:rPr kumimoji="1" lang="en-US" altLang="ja-JP" smtClean="0">
                <a:solidFill>
                  <a:srgbClr val="FF0000"/>
                </a:solidFill>
              </a:rPr>
              <a:t>T</a:t>
            </a:r>
            <a:r>
              <a:rPr kumimoji="1" lang="ja-JP" altLang="en-US" smtClean="0">
                <a:solidFill>
                  <a:srgbClr val="FF0000"/>
                </a:solidFill>
              </a:rPr>
              <a:t>より短いモノだけを上下左右判定採用</a:t>
            </a:r>
            <a:r>
              <a:rPr kumimoji="1" lang="ja-JP" altLang="en-US" smtClean="0"/>
              <a:t>するようにすれば良いのです。</a:t>
            </a:r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295209" y="6081211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</a:t>
            </a:r>
            <a:r>
              <a:rPr kumimoji="1" lang="ja-JP" altLang="en-US" smtClean="0"/>
              <a:t>より短い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のみ上下左右判定を行う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394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059" y="0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len</a:t>
            </a:r>
            <a:r>
              <a:rPr lang="ja-JP" altLang="en-US" smtClean="0"/>
              <a:t>の長さ</a:t>
            </a:r>
            <a:r>
              <a:rPr kumimoji="1" lang="ja-JP" altLang="en-US" smtClean="0"/>
              <a:t>で上下左右判定のさせるかどうかを決める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" y="603250"/>
            <a:ext cx="4987445" cy="58356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1778000" y="927100"/>
            <a:ext cx="4267200" cy="3810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547420" y="2743200"/>
            <a:ext cx="5688280" cy="354330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146800" y="749300"/>
            <a:ext cx="5881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追加：長さは求めて</a:t>
            </a:r>
            <a:r>
              <a:rPr kumimoji="1" lang="en-US" altLang="ja-JP" smtClean="0"/>
              <a:t>len</a:t>
            </a:r>
            <a:r>
              <a:rPr lang="ja-JP" altLang="en-US" smtClean="0"/>
              <a:t>に入れてるので、後は一定の値より</a:t>
            </a:r>
            <a:endParaRPr lang="en-US" altLang="ja-JP" smtClean="0"/>
          </a:p>
          <a:p>
            <a:r>
              <a:rPr kumimoji="1" lang="ja-JP" altLang="en-US"/>
              <a:t>小</a:t>
            </a:r>
            <a:r>
              <a:rPr kumimoji="1" lang="ja-JP" altLang="en-US" smtClean="0"/>
              <a:t>さいかどうかを判断します。</a:t>
            </a:r>
            <a:endParaRPr kumimoji="1" lang="en-US" altLang="ja-JP" smtClean="0"/>
          </a:p>
          <a:p>
            <a:r>
              <a:rPr lang="ja-JP" altLang="en-US"/>
              <a:t>一定</a:t>
            </a:r>
            <a:r>
              <a:rPr lang="ja-JP" altLang="en-US" smtClean="0"/>
              <a:t>の値を</a:t>
            </a:r>
            <a:r>
              <a:rPr kumimoji="1" lang="en-US" altLang="ja-JP" smtClean="0"/>
              <a:t>88.0</a:t>
            </a:r>
            <a:r>
              <a:rPr kumimoji="1" lang="ja-JP" altLang="en-US" smtClean="0"/>
              <a:t>ｆにしていますが、色々調整した結果です。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35700" y="2590801"/>
            <a:ext cx="5692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if</a:t>
            </a:r>
            <a:r>
              <a:rPr kumimoji="1" lang="ja-JP" altLang="en-US" smtClean="0"/>
              <a:t>文で上下左右判定を囲みます。</a:t>
            </a:r>
            <a:endParaRPr kumimoji="1" lang="en-US" altLang="ja-JP" smtClean="0"/>
          </a:p>
          <a:p>
            <a:r>
              <a:rPr lang="ja-JP" altLang="en-US" smtClean="0"/>
              <a:t>これで</a:t>
            </a:r>
            <a:r>
              <a:rPr lang="en-US" altLang="ja-JP" smtClean="0"/>
              <a:t>88.0</a:t>
            </a:r>
            <a:r>
              <a:rPr lang="ja-JP" altLang="en-US" smtClean="0"/>
              <a:t>ｆより</a:t>
            </a:r>
            <a:r>
              <a:rPr lang="en-US" altLang="ja-JP" smtClean="0"/>
              <a:t>vector</a:t>
            </a:r>
            <a:r>
              <a:rPr lang="ja-JP" altLang="en-US" smtClean="0"/>
              <a:t>が大きい場合は判定を無視します。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88000" y="5791200"/>
            <a:ext cx="6328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これで、いい感じに動くようにあると思います。主人公を動かして</a:t>
            </a:r>
            <a:endParaRPr kumimoji="1" lang="en-US" altLang="ja-JP" smtClean="0"/>
          </a:p>
          <a:p>
            <a:r>
              <a:rPr lang="ja-JP" altLang="en-US" smtClean="0"/>
              <a:t>いい</a:t>
            </a:r>
            <a:r>
              <a:rPr lang="ja-JP" altLang="en-US"/>
              <a:t>感</a:t>
            </a:r>
            <a:r>
              <a:rPr lang="ja-JP" altLang="en-US" smtClean="0"/>
              <a:t>じに動いてるか確認しましょう。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37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026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・上下左右判定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shootingGame</a:t>
            </a:r>
            <a:r>
              <a:rPr lang="ja-JP" altLang="en-US" smtClean="0"/>
              <a:t>では、あまりこの概念は捕らわれる事はありませんでしが、地面や障害物と言う概念がある</a:t>
            </a:r>
            <a:r>
              <a:rPr lang="en-US" altLang="ja-JP" smtClean="0"/>
              <a:t>ActionGame</a:t>
            </a:r>
            <a:r>
              <a:rPr lang="ja-JP" altLang="en-US" smtClean="0"/>
              <a:t>では</a:t>
            </a:r>
            <a:endParaRPr lang="en-US" altLang="ja-JP" smtClean="0"/>
          </a:p>
          <a:p>
            <a:r>
              <a:rPr kumimoji="1" lang="ja-JP" altLang="en-US" smtClean="0"/>
              <a:t>どの部分に当たっていると言う細かな判定が必要になります。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711700" y="2617087"/>
            <a:ext cx="14478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mtClean="0"/>
          </a:p>
          <a:p>
            <a:pPr algn="ctr"/>
            <a:endParaRPr lang="en-US" altLang="ja-JP"/>
          </a:p>
          <a:p>
            <a:pPr algn="ctr"/>
            <a:r>
              <a:rPr kumimoji="1" lang="en-US" altLang="ja-JP" smtClean="0"/>
              <a:t>Block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3330152" y="1685917"/>
            <a:ext cx="14478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mtClean="0"/>
          </a:p>
          <a:p>
            <a:pPr algn="ctr"/>
            <a:endParaRPr lang="en-US" altLang="ja-JP"/>
          </a:p>
          <a:p>
            <a:pPr algn="ctr"/>
            <a:endParaRPr kumimoji="1" lang="en-US" altLang="ja-JP" smtClean="0"/>
          </a:p>
          <a:p>
            <a:pPr algn="ctr"/>
            <a:r>
              <a:rPr kumimoji="1" lang="ja-JP" altLang="en-US" smtClean="0"/>
              <a:t>主人公</a:t>
            </a:r>
          </a:p>
        </p:txBody>
      </p:sp>
      <p:sp>
        <p:nvSpPr>
          <p:cNvPr id="10" name="円/楕円 9"/>
          <p:cNvSpPr/>
          <p:nvPr/>
        </p:nvSpPr>
        <p:spPr>
          <a:xfrm>
            <a:off x="3898900" y="2181217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11" name="円/楕円 10"/>
          <p:cNvSpPr/>
          <p:nvPr/>
        </p:nvSpPr>
        <p:spPr>
          <a:xfrm>
            <a:off x="5295900" y="3080637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4368800" y="2324987"/>
            <a:ext cx="2286000" cy="194310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4229100" y="2191637"/>
            <a:ext cx="2425700" cy="207645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33236" y="5351323"/>
            <a:ext cx="11559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考えて方は、上の図のように、</a:t>
            </a:r>
            <a:r>
              <a:rPr lang="ja-JP" altLang="en-US" smtClean="0">
                <a:solidFill>
                  <a:srgbClr val="FF0000"/>
                </a:solidFill>
              </a:rPr>
              <a:t>主人公と</a:t>
            </a:r>
            <a:r>
              <a:rPr lang="en-US" altLang="ja-JP" smtClean="0">
                <a:solidFill>
                  <a:srgbClr val="FF0000"/>
                </a:solidFill>
              </a:rPr>
              <a:t>Block</a:t>
            </a:r>
            <a:r>
              <a:rPr lang="ja-JP" altLang="en-US" smtClean="0">
                <a:solidFill>
                  <a:srgbClr val="FF0000"/>
                </a:solidFill>
              </a:rPr>
              <a:t>の中心に直線を引き、その線の角度で上下左右どの角度に存在するかで</a:t>
            </a:r>
            <a:endParaRPr lang="en-US" altLang="ja-JP" smtClean="0">
              <a:solidFill>
                <a:srgbClr val="FF0000"/>
              </a:solidFill>
            </a:endParaRPr>
          </a:p>
          <a:p>
            <a:r>
              <a:rPr kumimoji="1" lang="ja-JP" altLang="en-US">
                <a:solidFill>
                  <a:srgbClr val="FF0000"/>
                </a:solidFill>
              </a:rPr>
              <a:t>判断</a:t>
            </a:r>
            <a:r>
              <a:rPr kumimoji="1" lang="ja-JP" altLang="en-US" smtClean="0"/>
              <a:t>する。この</a:t>
            </a:r>
            <a:r>
              <a:rPr kumimoji="1" lang="ja-JP" altLang="en-US" smtClean="0">
                <a:solidFill>
                  <a:srgbClr val="FF0000"/>
                </a:solidFill>
              </a:rPr>
              <a:t>上下左右反転はあくまで、当たり判定で当たっていると判断したとに行う処理</a:t>
            </a:r>
            <a:r>
              <a:rPr kumimoji="1" lang="ja-JP" altLang="en-US" smtClean="0"/>
              <a:t>である。</a:t>
            </a:r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80670" y="2046730"/>
            <a:ext cx="14622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上（</a:t>
            </a:r>
            <a:r>
              <a:rPr kumimoji="1" lang="en-US" altLang="ja-JP" smtClean="0"/>
              <a:t>45</a:t>
            </a:r>
            <a:r>
              <a:rPr kumimoji="1" lang="ja-JP" altLang="en-US" smtClean="0"/>
              <a:t>～</a:t>
            </a:r>
            <a:r>
              <a:rPr kumimoji="1" lang="en-US" altLang="ja-JP" smtClean="0"/>
              <a:t>135</a:t>
            </a:r>
            <a:r>
              <a:rPr kumimoji="1" lang="ja-JP" altLang="en-US" smtClean="0"/>
              <a:t>）</a:t>
            </a:r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58182" y="4066609"/>
            <a:ext cx="15792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下（</a:t>
            </a:r>
            <a:r>
              <a:rPr kumimoji="1" lang="en-US" altLang="ja-JP" smtClean="0"/>
              <a:t>225</a:t>
            </a:r>
            <a:r>
              <a:rPr kumimoji="1" lang="ja-JP" altLang="en-US" smtClean="0"/>
              <a:t>～</a:t>
            </a:r>
            <a:r>
              <a:rPr kumimoji="1" lang="en-US" altLang="ja-JP" smtClean="0"/>
              <a:t>315</a:t>
            </a:r>
            <a:r>
              <a:rPr kumimoji="1" lang="ja-JP" altLang="en-US" smtClean="0"/>
              <a:t>）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79120" y="3111071"/>
            <a:ext cx="3006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mtClean="0"/>
              <a:t>右（</a:t>
            </a:r>
            <a:r>
              <a:rPr lang="en-US" altLang="ja-JP" smtClean="0"/>
              <a:t>315</a:t>
            </a:r>
            <a:r>
              <a:rPr lang="ja-JP" altLang="en-US" smtClean="0"/>
              <a:t>～</a:t>
            </a:r>
            <a:r>
              <a:rPr lang="en-US" altLang="ja-JP" smtClean="0"/>
              <a:t>360</a:t>
            </a:r>
            <a:r>
              <a:rPr lang="ja-JP" altLang="en-US" smtClean="0"/>
              <a:t>または</a:t>
            </a:r>
            <a:r>
              <a:rPr lang="ja-JP" altLang="en-US"/>
              <a:t>、</a:t>
            </a:r>
            <a:r>
              <a:rPr lang="en-US" altLang="ja-JP" smtClean="0"/>
              <a:t>0</a:t>
            </a:r>
            <a:r>
              <a:rPr lang="ja-JP" altLang="en-US" smtClean="0"/>
              <a:t>～</a:t>
            </a:r>
            <a:r>
              <a:rPr lang="en-US" altLang="ja-JP" smtClean="0"/>
              <a:t>45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60972" y="3111071"/>
            <a:ext cx="15792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/>
              <a:t>左（</a:t>
            </a:r>
            <a:r>
              <a:rPr lang="en-US" altLang="ja-JP" smtClean="0"/>
              <a:t>135</a:t>
            </a:r>
            <a:r>
              <a:rPr lang="ja-JP" altLang="en-US" smtClean="0"/>
              <a:t>～</a:t>
            </a:r>
            <a:r>
              <a:rPr lang="en-US" altLang="ja-JP" smtClean="0"/>
              <a:t>225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cxnSp>
        <p:nvCxnSpPr>
          <p:cNvPr id="7" name="直線矢印コネクタ 6"/>
          <p:cNvCxnSpPr>
            <a:stCxn id="11" idx="2"/>
          </p:cNvCxnSpPr>
          <p:nvPr/>
        </p:nvCxnSpPr>
        <p:spPr>
          <a:xfrm flipH="1" flipV="1">
            <a:off x="4149181" y="2439976"/>
            <a:ext cx="1146719" cy="774011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吹き出し 18"/>
          <p:cNvSpPr/>
          <p:nvPr/>
        </p:nvSpPr>
        <p:spPr>
          <a:xfrm>
            <a:off x="2286000" y="923330"/>
            <a:ext cx="1612900" cy="613370"/>
          </a:xfrm>
          <a:prstGeom prst="wedgeRectCallout">
            <a:avLst>
              <a:gd name="adj1" fmla="val 32710"/>
              <a:gd name="adj2" fmla="val 112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左！</a:t>
            </a:r>
          </a:p>
        </p:txBody>
      </p:sp>
    </p:spTree>
    <p:extLst>
      <p:ext uri="{BB962C8B-B14F-4D97-AF65-F5344CB8AC3E}">
        <p14:creationId xmlns:p14="http://schemas.microsoft.com/office/powerpoint/2010/main" val="3236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コネクタ 45"/>
          <p:cNvCxnSpPr/>
          <p:nvPr/>
        </p:nvCxnSpPr>
        <p:spPr>
          <a:xfrm>
            <a:off x="5144277" y="2593304"/>
            <a:ext cx="0" cy="122939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3" idx="2"/>
          </p:cNvCxnSpPr>
          <p:nvPr/>
        </p:nvCxnSpPr>
        <p:spPr>
          <a:xfrm>
            <a:off x="8608064" y="369332"/>
            <a:ext cx="147201" cy="50097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2542119" y="775827"/>
            <a:ext cx="61382" cy="49518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0" y="0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・上下左右判定の</a:t>
            </a:r>
            <a:r>
              <a:rPr kumimoji="1" lang="en-US" altLang="ja-JP" smtClean="0"/>
              <a:t>algorithm</a:t>
            </a:r>
            <a:r>
              <a:rPr kumimoji="1" lang="ja-JP" altLang="en-US" smtClean="0"/>
              <a:t>を作ってみる</a:t>
            </a:r>
            <a:endParaRPr kumimoji="1" lang="ja-JP" altLang="en-US"/>
          </a:p>
        </p:txBody>
      </p:sp>
      <p:sp>
        <p:nvSpPr>
          <p:cNvPr id="5" name="フローチャート: 端子 4"/>
          <p:cNvSpPr/>
          <p:nvPr/>
        </p:nvSpPr>
        <p:spPr>
          <a:xfrm>
            <a:off x="1237537" y="369332"/>
            <a:ext cx="2993936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主人公と</a:t>
            </a:r>
            <a:r>
              <a:rPr lang="en-US" altLang="ja-JP" smtClean="0"/>
              <a:t>block</a:t>
            </a:r>
            <a:r>
              <a:rPr lang="ja-JP" altLang="en-US" smtClean="0"/>
              <a:t>が当たった</a:t>
            </a:r>
            <a:endParaRPr lang="en-US" altLang="ja-JP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541410" y="901490"/>
            <a:ext cx="4386190" cy="4205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mtClean="0"/>
              <a:t>　</a:t>
            </a:r>
            <a:r>
              <a:rPr lang="en-US" altLang="ja-JP" sz="1600" smtClean="0"/>
              <a:t>vec </a:t>
            </a:r>
            <a:r>
              <a:rPr lang="ja-JP" altLang="en-US" sz="1600" smtClean="0"/>
              <a:t>←主人公</a:t>
            </a:r>
            <a:r>
              <a:rPr lang="ja-JP" altLang="en-US" sz="1600"/>
              <a:t>と</a:t>
            </a:r>
            <a:r>
              <a:rPr lang="en-US" altLang="ja-JP" sz="1600" smtClean="0"/>
              <a:t>block</a:t>
            </a:r>
            <a:r>
              <a:rPr lang="ja-JP" altLang="en-US" sz="1600" smtClean="0"/>
              <a:t>の位置から</a:t>
            </a:r>
            <a:r>
              <a:rPr lang="en-US" altLang="ja-JP" sz="1600" smtClean="0"/>
              <a:t>vector</a:t>
            </a:r>
            <a:r>
              <a:rPr lang="ja-JP" altLang="en-US" sz="1600" smtClean="0"/>
              <a:t>を求める</a:t>
            </a:r>
            <a:r>
              <a:rPr lang="en-US" altLang="ja-JP" sz="1600" smtClean="0"/>
              <a:t> </a:t>
            </a:r>
            <a:endParaRPr lang="en-US" altLang="ja-JP" sz="1600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1356555" y="1889393"/>
            <a:ext cx="2565400" cy="3089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mtClean="0"/>
              <a:t>　</a:t>
            </a:r>
            <a:r>
              <a:rPr lang="en-US" altLang="ja-JP" smtClean="0"/>
              <a:t>r   </a:t>
            </a:r>
            <a:r>
              <a:rPr lang="ja-JP" altLang="en-US" smtClean="0"/>
              <a:t>← </a:t>
            </a:r>
            <a:r>
              <a:rPr lang="en-US" altLang="ja-JP" smtClean="0"/>
              <a:t>atan2( vec )</a:t>
            </a:r>
            <a:r>
              <a:rPr lang="en-US" altLang="ja-JP" sz="1600" smtClean="0"/>
              <a:t>  </a:t>
            </a:r>
            <a:endParaRPr lang="en-US" altLang="ja-JP" sz="1600" dirty="0"/>
          </a:p>
        </p:txBody>
      </p:sp>
      <p:sp>
        <p:nvSpPr>
          <p:cNvPr id="10" name="フローチャート: 処理 9"/>
          <p:cNvSpPr/>
          <p:nvPr/>
        </p:nvSpPr>
        <p:spPr>
          <a:xfrm>
            <a:off x="1356555" y="1433647"/>
            <a:ext cx="2565400" cy="3201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mtClean="0"/>
              <a:t>　</a:t>
            </a:r>
            <a:r>
              <a:rPr lang="en-US" altLang="ja-JP" smtClean="0"/>
              <a:t>len   </a:t>
            </a:r>
            <a:r>
              <a:rPr lang="ja-JP" altLang="en-US" smtClean="0"/>
              <a:t>← </a:t>
            </a:r>
            <a:r>
              <a:rPr lang="en-US" altLang="ja-JP" smtClean="0"/>
              <a:t> vec</a:t>
            </a:r>
            <a:r>
              <a:rPr lang="en-US" altLang="ja-JP" sz="1600" smtClean="0"/>
              <a:t> </a:t>
            </a:r>
            <a:r>
              <a:rPr lang="ja-JP" altLang="en-US" sz="1600" smtClean="0"/>
              <a:t>の長さ</a:t>
            </a:r>
            <a:endParaRPr lang="en-US" altLang="ja-JP" sz="1600" dirty="0"/>
          </a:p>
        </p:txBody>
      </p:sp>
      <p:sp>
        <p:nvSpPr>
          <p:cNvPr id="11" name="フローチャート: 判断 10"/>
          <p:cNvSpPr/>
          <p:nvPr/>
        </p:nvSpPr>
        <p:spPr>
          <a:xfrm>
            <a:off x="542720" y="4127878"/>
            <a:ext cx="3999681" cy="639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 </a:t>
            </a:r>
            <a:r>
              <a:rPr lang="en-US" altLang="ja-JP" sz="1400" smtClean="0"/>
              <a:t>(r&lt;45 &amp;&amp; r</a:t>
            </a:r>
            <a:r>
              <a:rPr kumimoji="1" lang="en-US" altLang="ja-JP" sz="1400" smtClean="0"/>
              <a:t>&gt; 0) || r&gt;315</a:t>
            </a:r>
            <a:endParaRPr kumimoji="1" lang="ja-JP" altLang="en-US" sz="1400" dirty="0"/>
          </a:p>
        </p:txBody>
      </p:sp>
      <p:sp>
        <p:nvSpPr>
          <p:cNvPr id="12" name="フローチャート: 判断 11"/>
          <p:cNvSpPr/>
          <p:nvPr/>
        </p:nvSpPr>
        <p:spPr>
          <a:xfrm>
            <a:off x="6621083" y="457527"/>
            <a:ext cx="3999681" cy="6110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r</a:t>
            </a:r>
            <a:r>
              <a:rPr kumimoji="1" lang="en-US" altLang="ja-JP" smtClean="0"/>
              <a:t>&gt; </a:t>
            </a:r>
            <a:r>
              <a:rPr lang="en-US" altLang="ja-JP" smtClean="0"/>
              <a:t>45 &amp;&amp; r&lt;135</a:t>
            </a:r>
            <a:endParaRPr kumimoji="1" lang="ja-JP" altLang="en-US" dirty="0"/>
          </a:p>
        </p:txBody>
      </p:sp>
      <p:sp>
        <p:nvSpPr>
          <p:cNvPr id="13" name="フローチャート: 判断 12"/>
          <p:cNvSpPr/>
          <p:nvPr/>
        </p:nvSpPr>
        <p:spPr>
          <a:xfrm>
            <a:off x="6657929" y="1996711"/>
            <a:ext cx="3999681" cy="6070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r</a:t>
            </a:r>
            <a:r>
              <a:rPr kumimoji="1" lang="en-US" altLang="ja-JP" smtClean="0"/>
              <a:t>&gt; </a:t>
            </a:r>
            <a:r>
              <a:rPr lang="en-US" altLang="ja-JP" smtClean="0"/>
              <a:t>135 &amp;&amp; r&lt;225</a:t>
            </a:r>
            <a:endParaRPr kumimoji="1" lang="ja-JP" altLang="en-US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1848796" y="5070093"/>
            <a:ext cx="1386645" cy="3089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mtClean="0"/>
              <a:t>　右</a:t>
            </a:r>
            <a:r>
              <a:rPr lang="en-US" altLang="ja-JP" sz="1600" smtClean="0"/>
              <a:t> </a:t>
            </a:r>
            <a:r>
              <a:rPr lang="ja-JP" altLang="en-US" sz="1600" smtClean="0"/>
              <a:t>の処理</a:t>
            </a:r>
            <a:r>
              <a:rPr lang="en-US" altLang="ja-JP" sz="1600" smtClean="0"/>
              <a:t> </a:t>
            </a:r>
            <a:endParaRPr lang="en-US" altLang="ja-JP" sz="1600" dirty="0"/>
          </a:p>
        </p:txBody>
      </p:sp>
      <p:sp>
        <p:nvSpPr>
          <p:cNvPr id="16" name="フローチャート: 処理 15"/>
          <p:cNvSpPr/>
          <p:nvPr/>
        </p:nvSpPr>
        <p:spPr>
          <a:xfrm>
            <a:off x="7992454" y="1371763"/>
            <a:ext cx="1386645" cy="3089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上の処理</a:t>
            </a:r>
            <a:endParaRPr lang="en-US" altLang="ja-JP" sz="1600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8024949" y="2930227"/>
            <a:ext cx="1386645" cy="3089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mtClean="0"/>
              <a:t>　左の処理</a:t>
            </a:r>
            <a:r>
              <a:rPr lang="en-US" altLang="ja-JP" sz="1600" smtClean="0"/>
              <a:t>  </a:t>
            </a:r>
            <a:endParaRPr lang="en-US" altLang="ja-JP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34370" y="56642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①</a:t>
            </a:r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>
            <a:off x="4508275" y="4438996"/>
            <a:ext cx="58538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5069025" y="4438996"/>
            <a:ext cx="24637" cy="113595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2542120" y="5574948"/>
            <a:ext cx="256424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0612325" y="774385"/>
            <a:ext cx="58538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11197712" y="774385"/>
            <a:ext cx="0" cy="111500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H="1">
            <a:off x="8657770" y="1875386"/>
            <a:ext cx="253994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10626829" y="2291147"/>
            <a:ext cx="58538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11197712" y="2303847"/>
            <a:ext cx="14504" cy="110230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8681661" y="3381148"/>
            <a:ext cx="256424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8400315" y="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①</a:t>
            </a:r>
            <a:endParaRPr kumimoji="1" lang="ja-JP" altLang="en-US"/>
          </a:p>
        </p:txBody>
      </p:sp>
      <p:sp>
        <p:nvSpPr>
          <p:cNvPr id="14" name="フローチャート: 判断 13"/>
          <p:cNvSpPr/>
          <p:nvPr/>
        </p:nvSpPr>
        <p:spPr>
          <a:xfrm>
            <a:off x="6660835" y="3531953"/>
            <a:ext cx="3999681" cy="6210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r</a:t>
            </a:r>
            <a:r>
              <a:rPr kumimoji="1" lang="en-US" altLang="ja-JP" smtClean="0"/>
              <a:t>&gt; </a:t>
            </a:r>
            <a:r>
              <a:rPr lang="en-US" altLang="ja-JP" smtClean="0"/>
              <a:t>225 &amp;&amp; r&lt;315</a:t>
            </a:r>
            <a:endParaRPr kumimoji="1" lang="ja-JP" altLang="en-US" dirty="0"/>
          </a:p>
        </p:txBody>
      </p:sp>
      <p:sp>
        <p:nvSpPr>
          <p:cNvPr id="18" name="フローチャート: 処理 17"/>
          <p:cNvSpPr/>
          <p:nvPr/>
        </p:nvSpPr>
        <p:spPr>
          <a:xfrm>
            <a:off x="8061942" y="4499474"/>
            <a:ext cx="1386645" cy="3089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mtClean="0"/>
              <a:t>　左の処理</a:t>
            </a:r>
            <a:r>
              <a:rPr lang="en-US" altLang="ja-JP" sz="1600" smtClean="0"/>
              <a:t>  </a:t>
            </a:r>
            <a:endParaRPr lang="en-US" altLang="ja-JP" sz="1600" dirty="0"/>
          </a:p>
        </p:txBody>
      </p:sp>
      <p:cxnSp>
        <p:nvCxnSpPr>
          <p:cNvPr id="36" name="直線コネクタ 35"/>
          <p:cNvCxnSpPr/>
          <p:nvPr/>
        </p:nvCxnSpPr>
        <p:spPr>
          <a:xfrm>
            <a:off x="10660516" y="3842492"/>
            <a:ext cx="58538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1245903" y="3855192"/>
            <a:ext cx="36610" cy="125914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8718271" y="5101613"/>
            <a:ext cx="256424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端子 38"/>
          <p:cNvSpPr/>
          <p:nvPr/>
        </p:nvSpPr>
        <p:spPr>
          <a:xfrm>
            <a:off x="7111096" y="5379043"/>
            <a:ext cx="2993936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終わり</a:t>
            </a:r>
            <a:endParaRPr lang="en-US" altLang="ja-JP" dirty="0"/>
          </a:p>
        </p:txBody>
      </p:sp>
      <p:sp>
        <p:nvSpPr>
          <p:cNvPr id="42" name="フローチャート: 判断 41"/>
          <p:cNvSpPr/>
          <p:nvPr/>
        </p:nvSpPr>
        <p:spPr>
          <a:xfrm>
            <a:off x="559209" y="2279035"/>
            <a:ext cx="3999681" cy="639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 r&lt;0.0f</a:t>
            </a:r>
            <a:endParaRPr kumimoji="1" lang="ja-JP" altLang="en-US" sz="1400" dirty="0"/>
          </a:p>
        </p:txBody>
      </p:sp>
      <p:sp>
        <p:nvSpPr>
          <p:cNvPr id="43" name="フローチャート: 処理 42"/>
          <p:cNvSpPr/>
          <p:nvPr/>
        </p:nvSpPr>
        <p:spPr>
          <a:xfrm>
            <a:off x="1374708" y="3253062"/>
            <a:ext cx="2368682" cy="3089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r</a:t>
            </a:r>
            <a:r>
              <a:rPr lang="ja-JP" altLang="en-US" smtClean="0"/>
              <a:t>←</a:t>
            </a:r>
            <a:r>
              <a:rPr lang="en-US" altLang="ja-JP" smtClean="0"/>
              <a:t>abs(r)*180/3.14</a:t>
            </a:r>
          </a:p>
        </p:txBody>
      </p:sp>
      <p:sp>
        <p:nvSpPr>
          <p:cNvPr id="44" name="フローチャート: 処理 43"/>
          <p:cNvSpPr/>
          <p:nvPr/>
        </p:nvSpPr>
        <p:spPr>
          <a:xfrm>
            <a:off x="3912535" y="3246883"/>
            <a:ext cx="2708548" cy="3089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r</a:t>
            </a:r>
            <a:r>
              <a:rPr lang="ja-JP" altLang="en-US" smtClean="0"/>
              <a:t>←</a:t>
            </a:r>
            <a:r>
              <a:rPr lang="en-US" altLang="ja-JP" smtClean="0"/>
              <a:t>360-abs(r)*180/3.14</a:t>
            </a:r>
          </a:p>
        </p:txBody>
      </p:sp>
      <p:cxnSp>
        <p:nvCxnSpPr>
          <p:cNvPr id="45" name="直線コネクタ 44"/>
          <p:cNvCxnSpPr/>
          <p:nvPr/>
        </p:nvCxnSpPr>
        <p:spPr>
          <a:xfrm>
            <a:off x="4558890" y="2593304"/>
            <a:ext cx="58538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>
            <a:off x="2603500" y="3822700"/>
            <a:ext cx="256424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4472026" y="223511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No</a:t>
            </a:r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435113" y="41033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No</a:t>
            </a:r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692598" y="40505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No</a:t>
            </a:r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643291" y="19777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No</a:t>
            </a:r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577835" y="349211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No</a:t>
            </a:r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091611" y="290172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Yes</a:t>
            </a:r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037978" y="474500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Yes</a:t>
            </a:r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197913" y="100819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Yes</a:t>
            </a:r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169895" y="258233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Yes</a:t>
            </a:r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241242" y="41086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Yes</a:t>
            </a:r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39700" y="6197600"/>
            <a:ext cx="11135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主人公</a:t>
            </a:r>
            <a:r>
              <a:rPr lang="ja-JP" altLang="en-US" smtClean="0"/>
              <a:t>と</a:t>
            </a:r>
            <a:r>
              <a:rPr lang="en-US" altLang="ja-JP" smtClean="0"/>
              <a:t>Block</a:t>
            </a:r>
            <a:r>
              <a:rPr lang="ja-JP" altLang="en-US" smtClean="0"/>
              <a:t>の中心点の位置から</a:t>
            </a:r>
            <a:r>
              <a:rPr lang="en-US" altLang="ja-JP" smtClean="0"/>
              <a:t>Vector</a:t>
            </a:r>
            <a:r>
              <a:rPr lang="ja-JP" altLang="en-US" smtClean="0"/>
              <a:t>を求め、それを</a:t>
            </a:r>
            <a:r>
              <a:rPr lang="en-US" altLang="ja-JP" smtClean="0"/>
              <a:t>atan2</a:t>
            </a:r>
            <a:r>
              <a:rPr lang="ja-JP" altLang="en-US" smtClean="0"/>
              <a:t>で角度にします。その角度を元に上下左右のどこに</a:t>
            </a:r>
            <a:endParaRPr lang="en-US" altLang="ja-JP" smtClean="0"/>
          </a:p>
          <a:p>
            <a:r>
              <a:rPr lang="ja-JP" altLang="en-US"/>
              <a:t>当</a:t>
            </a:r>
            <a:r>
              <a:rPr lang="ja-JP" altLang="en-US" smtClean="0"/>
              <a:t>たってるかを判断します。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516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94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・上下左右の</a:t>
            </a:r>
            <a:r>
              <a:rPr kumimoji="1" lang="en-US" altLang="ja-JP" smtClean="0"/>
              <a:t>algorithm</a:t>
            </a:r>
            <a:r>
              <a:rPr kumimoji="1" lang="ja-JP" altLang="en-US" smtClean="0"/>
              <a:t>を元に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を作成</a:t>
            </a:r>
            <a:endParaRPr kumimoji="1" lang="en-US" altLang="ja-JP" smtClean="0"/>
          </a:p>
          <a:p>
            <a:r>
              <a:rPr lang="en-US" altLang="ja-JP" smtClean="0"/>
              <a:t>Flowchart</a:t>
            </a:r>
            <a:r>
              <a:rPr lang="ja-JP" altLang="en-US" smtClean="0"/>
              <a:t>を元に先に</a:t>
            </a:r>
            <a:r>
              <a:rPr lang="en-US" altLang="ja-JP" smtClean="0"/>
              <a:t>comment</a:t>
            </a:r>
            <a:r>
              <a:rPr lang="ja-JP" altLang="en-US" smtClean="0"/>
              <a:t>を打ち込みます。</a:t>
            </a:r>
            <a:endParaRPr lang="en-US" altLang="ja-JP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" y="646331"/>
            <a:ext cx="2852738" cy="59203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607" y="651621"/>
            <a:ext cx="2844800" cy="59150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/>
          <p:cNvCxnSpPr/>
          <p:nvPr/>
        </p:nvCxnSpPr>
        <p:spPr>
          <a:xfrm>
            <a:off x="3086100" y="3098800"/>
            <a:ext cx="3048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540500" y="736600"/>
            <a:ext cx="56368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主人公・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位置から</a:t>
            </a:r>
            <a:r>
              <a:rPr lang="en-US" altLang="ja-JP" smtClean="0"/>
              <a:t>vector</a:t>
            </a:r>
            <a:r>
              <a:rPr lang="ja-JP" altLang="en-US" smtClean="0"/>
              <a:t>を作成。</a:t>
            </a:r>
            <a:endParaRPr lang="en-US" altLang="ja-JP" smtClean="0"/>
          </a:p>
          <a:p>
            <a:endParaRPr kumimoji="1" lang="en-US" altLang="ja-JP"/>
          </a:p>
          <a:p>
            <a:r>
              <a:rPr lang="ja-JP" altLang="en-US" smtClean="0"/>
              <a:t>長さは</a:t>
            </a:r>
            <a:r>
              <a:rPr lang="ja-JP" altLang="en-US"/>
              <a:t>三平方</a:t>
            </a:r>
            <a:r>
              <a:rPr lang="ja-JP" altLang="en-US" smtClean="0"/>
              <a:t>の定理で求める。</a:t>
            </a:r>
            <a:endParaRPr lang="en-US" altLang="ja-JP" smtClean="0"/>
          </a:p>
          <a:p>
            <a:endParaRPr kumimoji="1" lang="en-US" altLang="ja-JP"/>
          </a:p>
          <a:p>
            <a:r>
              <a:rPr lang="ja-JP" altLang="en-US"/>
              <a:t>角度</a:t>
            </a:r>
            <a:r>
              <a:rPr lang="ja-JP" altLang="en-US" smtClean="0"/>
              <a:t>は、</a:t>
            </a:r>
            <a:r>
              <a:rPr lang="en-US" altLang="ja-JP" smtClean="0"/>
              <a:t>atan2</a:t>
            </a:r>
            <a:r>
              <a:rPr lang="ja-JP" altLang="en-US" smtClean="0"/>
              <a:t>を用いて角度を弾きました。</a:t>
            </a:r>
            <a:endParaRPr lang="en-US" altLang="ja-JP" smtClean="0"/>
          </a:p>
          <a:p>
            <a:endParaRPr kumimoji="1" lang="en-US" altLang="ja-JP"/>
          </a:p>
          <a:p>
            <a:r>
              <a:rPr lang="ja-JP" altLang="en-US" smtClean="0"/>
              <a:t>これらは、</a:t>
            </a:r>
            <a:r>
              <a:rPr lang="en-US" altLang="ja-JP" smtClean="0"/>
              <a:t>shooting</a:t>
            </a:r>
            <a:r>
              <a:rPr lang="ja-JP" altLang="en-US" smtClean="0"/>
              <a:t>でもやりました。軽い応用です。</a:t>
            </a:r>
            <a:endParaRPr lang="en-US" altLang="ja-JP" smtClean="0"/>
          </a:p>
          <a:p>
            <a:endParaRPr kumimoji="1" lang="en-US" altLang="ja-JP"/>
          </a:p>
          <a:p>
            <a:r>
              <a:rPr lang="ja-JP" altLang="en-US" smtClean="0"/>
              <a:t>忘れた人は、指南書を見直してみましょう。</a:t>
            </a:r>
            <a:endParaRPr lang="en-US" altLang="ja-JP" smtClean="0"/>
          </a:p>
          <a:p>
            <a:endParaRPr kumimoji="1" lang="en-US" altLang="ja-JP"/>
          </a:p>
          <a:p>
            <a:r>
              <a:rPr lang="ja-JP" altLang="en-US"/>
              <a:t>主人公・</a:t>
            </a:r>
            <a:r>
              <a:rPr lang="en-US" altLang="ja-JP"/>
              <a:t>block</a:t>
            </a:r>
            <a:r>
              <a:rPr lang="ja-JP" altLang="en-US" smtClean="0"/>
              <a:t>位置から</a:t>
            </a:r>
            <a:r>
              <a:rPr kumimoji="1" lang="en-US" altLang="ja-JP" smtClean="0"/>
              <a:t>Vector</a:t>
            </a:r>
            <a:r>
              <a:rPr lang="ja-JP" altLang="en-US" smtClean="0"/>
              <a:t>を作成しました。２</a:t>
            </a:r>
            <a:r>
              <a:rPr lang="en-US" altLang="ja-JP" smtClean="0"/>
              <a:t>page</a:t>
            </a:r>
            <a:r>
              <a:rPr lang="ja-JP" altLang="en-US" smtClean="0"/>
              <a:t>の図</a:t>
            </a:r>
            <a:endParaRPr lang="en-US" altLang="ja-JP" smtClean="0"/>
          </a:p>
          <a:p>
            <a:r>
              <a:rPr lang="ja-JP" altLang="en-US" smtClean="0"/>
              <a:t>では、主人公と</a:t>
            </a:r>
            <a:r>
              <a:rPr lang="en-US" altLang="ja-JP" smtClean="0"/>
              <a:t>block</a:t>
            </a:r>
            <a:r>
              <a:rPr lang="ja-JP" altLang="en-US"/>
              <a:t>の</a:t>
            </a:r>
            <a:r>
              <a:rPr lang="ja-JP" altLang="en-US" smtClean="0"/>
              <a:t>中心から</a:t>
            </a:r>
            <a:r>
              <a:rPr lang="en-US" altLang="ja-JP" smtClean="0"/>
              <a:t>vector</a:t>
            </a:r>
            <a:r>
              <a:rPr lang="ja-JP" altLang="en-US" smtClean="0"/>
              <a:t>を求めてりますが</a:t>
            </a:r>
            <a:endParaRPr lang="en-US" altLang="ja-JP" smtClean="0"/>
          </a:p>
          <a:p>
            <a:r>
              <a:rPr lang="en-US" altLang="ja-JP" smtClean="0"/>
              <a:t>Vector</a:t>
            </a:r>
            <a:r>
              <a:rPr lang="ja-JP" altLang="en-US" smtClean="0"/>
              <a:t>であれば中心でも</a:t>
            </a:r>
            <a:r>
              <a:rPr lang="en-US" altLang="ja-JP" smtClean="0"/>
              <a:t>object</a:t>
            </a:r>
            <a:r>
              <a:rPr lang="ja-JP" altLang="en-US" smtClean="0"/>
              <a:t>の原点でも</a:t>
            </a:r>
            <a:r>
              <a:rPr lang="en-US" altLang="ja-JP" smtClean="0"/>
              <a:t>vector</a:t>
            </a:r>
            <a:r>
              <a:rPr lang="ja-JP" altLang="en-US" smtClean="0"/>
              <a:t>の成分</a:t>
            </a:r>
            <a:endParaRPr lang="en-US" altLang="ja-JP" smtClean="0"/>
          </a:p>
          <a:p>
            <a:r>
              <a:rPr lang="ja-JP" altLang="en-US" smtClean="0"/>
              <a:t>に問題はなのでそのままで行きます。</a:t>
            </a:r>
            <a:endParaRPr lang="en-US" altLang="ja-JP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6920914" y="4706918"/>
            <a:ext cx="727238" cy="661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/>
              <a:t>主人公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8906266" y="4764306"/>
            <a:ext cx="727238" cy="661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/>
              <a:t>主人公</a:t>
            </a:r>
          </a:p>
        </p:txBody>
      </p:sp>
      <p:cxnSp>
        <p:nvCxnSpPr>
          <p:cNvPr id="27" name="直線矢印コネクタ 26"/>
          <p:cNvCxnSpPr/>
          <p:nvPr/>
        </p:nvCxnSpPr>
        <p:spPr>
          <a:xfrm flipH="1" flipV="1">
            <a:off x="8913171" y="4793000"/>
            <a:ext cx="551602" cy="54190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9464773" y="5301776"/>
            <a:ext cx="727238" cy="661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Block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7479421" y="5244388"/>
            <a:ext cx="727238" cy="661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Block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7284533" y="5094862"/>
            <a:ext cx="558507" cy="480082"/>
          </a:xfrm>
          <a:prstGeom prst="straightConnector1">
            <a:avLst/>
          </a:prstGeom>
          <a:ln w="476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8375047" y="53017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＝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43040" y="6073638"/>
            <a:ext cx="206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青</a:t>
            </a:r>
            <a:r>
              <a:rPr kumimoji="1" lang="en-US" altLang="ja-JP" smtClean="0"/>
              <a:t>vector</a:t>
            </a:r>
            <a:r>
              <a:rPr lang="ja-JP" altLang="en-US" smtClean="0"/>
              <a:t>＝赤</a:t>
            </a:r>
            <a:r>
              <a:rPr lang="en-US" altLang="ja-JP" smtClean="0"/>
              <a:t>vector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06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・角度で判定部分を作成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488950"/>
            <a:ext cx="3041650" cy="61286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2365146" y="774700"/>
            <a:ext cx="1051154" cy="321039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416300" y="596645"/>
            <a:ext cx="527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更新</a:t>
            </a:r>
            <a:r>
              <a:rPr kumimoji="1" lang="ja-JP" altLang="en-US" smtClean="0"/>
              <a:t>：</a:t>
            </a:r>
            <a:r>
              <a:rPr lang="en-US" altLang="ja-JP"/>
              <a:t>i</a:t>
            </a:r>
            <a:r>
              <a:rPr kumimoji="1" lang="en-US" altLang="ja-JP" smtClean="0"/>
              <a:t>f</a:t>
            </a:r>
            <a:r>
              <a:rPr kumimoji="1" lang="ja-JP" altLang="en-US" smtClean="0"/>
              <a:t>文の条件に</a:t>
            </a:r>
            <a:r>
              <a:rPr kumimoji="1" lang="en-US" altLang="ja-JP" smtClean="0"/>
              <a:t>flowchart</a:t>
            </a:r>
            <a:r>
              <a:rPr kumimoji="1" lang="ja-JP" altLang="en-US" smtClean="0"/>
              <a:t>の角度の情報を加える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16300" y="1120666"/>
            <a:ext cx="853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それでは、この条件が正しいか実験を踏まえて主人公を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の上に乗せてみましょう。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409" y="1644687"/>
            <a:ext cx="5421981" cy="419329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/>
          <p:nvPr/>
        </p:nvCxnSpPr>
        <p:spPr>
          <a:xfrm flipH="1">
            <a:off x="4825769" y="4686300"/>
            <a:ext cx="4314825" cy="7599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8623458" y="2273300"/>
            <a:ext cx="698341" cy="55970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140594" y="4439129"/>
            <a:ext cx="2874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削除：</a:t>
            </a:r>
            <a:r>
              <a:rPr kumimoji="1" lang="en-US" altLang="ja-JP" smtClean="0"/>
              <a:t>hero</a:t>
            </a:r>
            <a:r>
              <a:rPr kumimoji="1" lang="ja-JP" altLang="en-US" smtClean="0"/>
              <a:t>へ値変更</a:t>
            </a:r>
            <a:r>
              <a:rPr kumimoji="1" lang="en-US" altLang="ja-JP" smtClean="0"/>
              <a:t>Method</a:t>
            </a:r>
          </a:p>
          <a:p>
            <a:r>
              <a:rPr kumimoji="1" lang="ja-JP" altLang="en-US" smtClean="0"/>
              <a:t>を</a:t>
            </a:r>
            <a:r>
              <a:rPr lang="ja-JP" altLang="en-US" smtClean="0"/>
              <a:t>破棄</a:t>
            </a:r>
            <a:endParaRPr kumimoji="1" lang="en-US" altLang="ja-JP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321799" y="2184400"/>
            <a:ext cx="2842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追加：主人公の位置を</a:t>
            </a:r>
            <a:r>
              <a:rPr kumimoji="1" lang="en-US" altLang="ja-JP" smtClean="0"/>
              <a:t>block</a:t>
            </a:r>
          </a:p>
          <a:p>
            <a:r>
              <a:rPr kumimoji="1" lang="ja-JP" altLang="en-US" smtClean="0"/>
              <a:t>の上に</a:t>
            </a:r>
            <a:r>
              <a:rPr lang="ja-JP" altLang="en-US" smtClean="0"/>
              <a:t>変更。</a:t>
            </a:r>
            <a:endParaRPr lang="en-US" altLang="ja-JP" smtClean="0"/>
          </a:p>
          <a:p>
            <a:r>
              <a:rPr kumimoji="1" lang="ja-JP" altLang="en-US" smtClean="0"/>
              <a:t>落下速度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にする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37409" y="6096000"/>
            <a:ext cx="667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主人公が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の上に乗りましたか？乗ることができれば成功です。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68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207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J</a:t>
            </a:r>
            <a:r>
              <a:rPr kumimoji="1" lang="en-US" altLang="ja-JP" smtClean="0"/>
              <a:t>ump</a:t>
            </a:r>
            <a:r>
              <a:rPr kumimoji="1" lang="ja-JP" altLang="en-US" smtClean="0"/>
              <a:t>をやってみる。</a:t>
            </a:r>
            <a:endParaRPr kumimoji="1" lang="en-US" altLang="ja-JP" smtClean="0"/>
          </a:p>
          <a:p>
            <a:r>
              <a:rPr lang="en-US" altLang="ja-JP"/>
              <a:t> </a:t>
            </a:r>
            <a:r>
              <a:rPr lang="en-US" altLang="ja-JP" smtClean="0"/>
              <a:t>Block</a:t>
            </a:r>
            <a:r>
              <a:rPr lang="ja-JP" altLang="en-US" smtClean="0"/>
              <a:t>の左右下の処理を加えていませんが、先に</a:t>
            </a:r>
            <a:r>
              <a:rPr lang="en-US" altLang="ja-JP" smtClean="0"/>
              <a:t>jump</a:t>
            </a:r>
            <a:r>
              <a:rPr lang="ja-JP" altLang="en-US" smtClean="0"/>
              <a:t>を作りましょう。</a:t>
            </a:r>
            <a:r>
              <a:rPr lang="en-US" altLang="ja-JP" smtClean="0"/>
              <a:t>Jump</a:t>
            </a:r>
            <a:r>
              <a:rPr lang="ja-JP" altLang="en-US" smtClean="0"/>
              <a:t>の条件を考えると主人公が</a:t>
            </a:r>
            <a:r>
              <a:rPr lang="en-US" altLang="ja-JP" smtClean="0"/>
              <a:t>block</a:t>
            </a:r>
            <a:r>
              <a:rPr lang="ja-JP" altLang="en-US" smtClean="0"/>
              <a:t>の上に乗っている</a:t>
            </a:r>
            <a:endParaRPr lang="en-US" altLang="ja-JP" smtClean="0"/>
          </a:p>
          <a:p>
            <a:r>
              <a:rPr lang="ja-JP" altLang="en-US"/>
              <a:t>事</a:t>
            </a:r>
            <a:r>
              <a:rPr lang="ja-JP" altLang="en-US" smtClean="0"/>
              <a:t>が条件です。</a:t>
            </a:r>
            <a:endParaRPr lang="en-US" altLang="ja-JP" smtClean="0"/>
          </a:p>
        </p:txBody>
      </p:sp>
      <p:sp>
        <p:nvSpPr>
          <p:cNvPr id="5" name="正方形/長方形 4"/>
          <p:cNvSpPr/>
          <p:nvPr/>
        </p:nvSpPr>
        <p:spPr>
          <a:xfrm>
            <a:off x="274426" y="3239386"/>
            <a:ext cx="1930400" cy="15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mtClean="0"/>
          </a:p>
          <a:p>
            <a:pPr algn="ctr"/>
            <a:endParaRPr lang="en-US" altLang="ja-JP"/>
          </a:p>
          <a:p>
            <a:pPr algn="ctr"/>
            <a:r>
              <a:rPr kumimoji="1" lang="en-US" altLang="ja-JP" smtClean="0"/>
              <a:t>Block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796502" y="1982086"/>
            <a:ext cx="886248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主人公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1849226" y="1041400"/>
            <a:ext cx="4165600" cy="1079500"/>
          </a:xfrm>
          <a:prstGeom prst="wedgeRoundRectCallout">
            <a:avLst>
              <a:gd name="adj1" fmla="val -43997"/>
              <a:gd name="adj2" fmla="val 821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Block</a:t>
            </a:r>
            <a:r>
              <a:rPr lang="ja-JP" altLang="en-US" smtClean="0"/>
              <a:t>の上に乗ってる事を確認！</a:t>
            </a:r>
            <a:endParaRPr lang="en-US" altLang="ja-JP" smtClean="0"/>
          </a:p>
          <a:p>
            <a:pPr algn="ctr"/>
            <a:r>
              <a:rPr kumimoji="1" lang="en-US" altLang="ja-JP" smtClean="0"/>
              <a:t>jumpKey</a:t>
            </a:r>
            <a:r>
              <a:rPr kumimoji="1" lang="ja-JP" altLang="en-US" smtClean="0"/>
              <a:t>の入力が可能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6181302" y="3260130"/>
            <a:ext cx="1930400" cy="1586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mtClean="0"/>
          </a:p>
          <a:p>
            <a:pPr algn="ctr"/>
            <a:endParaRPr lang="en-US" altLang="ja-JP"/>
          </a:p>
          <a:p>
            <a:pPr algn="ctr"/>
            <a:r>
              <a:rPr kumimoji="1" lang="en-US" altLang="ja-JP" smtClean="0"/>
              <a:t>Block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6703378" y="1748830"/>
            <a:ext cx="886248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主人公</a:t>
            </a:r>
          </a:p>
        </p:txBody>
      </p:sp>
      <p:sp>
        <p:nvSpPr>
          <p:cNvPr id="10" name="角丸四角形吹き出し 9"/>
          <p:cNvSpPr/>
          <p:nvPr/>
        </p:nvSpPr>
        <p:spPr>
          <a:xfrm>
            <a:off x="7832302" y="1041400"/>
            <a:ext cx="4165600" cy="1079500"/>
          </a:xfrm>
          <a:prstGeom prst="wedgeRoundRectCallout">
            <a:avLst>
              <a:gd name="adj1" fmla="val -43997"/>
              <a:gd name="adj2" fmla="val 821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Block</a:t>
            </a:r>
            <a:r>
              <a:rPr lang="ja-JP" altLang="en-US" smtClean="0"/>
              <a:t>の上に乗っていない</a:t>
            </a:r>
            <a:endParaRPr lang="en-US" altLang="ja-JP" smtClean="0"/>
          </a:p>
          <a:p>
            <a:pPr algn="ctr"/>
            <a:r>
              <a:rPr kumimoji="1" lang="en-US" altLang="ja-JP" smtClean="0"/>
              <a:t>jumpKey</a:t>
            </a:r>
            <a:r>
              <a:rPr kumimoji="1" lang="ja-JP" altLang="en-US" smtClean="0"/>
              <a:t>の入力が不可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4426" y="5118100"/>
            <a:ext cx="11493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jumpKey</a:t>
            </a:r>
            <a:r>
              <a:rPr kumimoji="1" lang="ja-JP" altLang="en-US" smtClean="0"/>
              <a:t>の入力可能かどうかを確認するため、主人公は、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のどの部分と衝突しているかの情報を保持する必要が</a:t>
            </a:r>
            <a:endParaRPr kumimoji="1" lang="en-US" altLang="ja-JP" smtClean="0"/>
          </a:p>
          <a:p>
            <a:r>
              <a:rPr lang="ja-JP" altLang="en-US"/>
              <a:t>出</a:t>
            </a:r>
            <a:r>
              <a:rPr lang="ja-JP" altLang="en-US" smtClean="0"/>
              <a:t>てきます</a:t>
            </a:r>
            <a:r>
              <a:rPr lang="ja-JP" altLang="en-US"/>
              <a:t>。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73339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-88900" y="0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・主人公の衝突状態確認用変数の用意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458787"/>
            <a:ext cx="3818336" cy="61474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2933860" y="2095500"/>
            <a:ext cx="1790540" cy="363310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11" idx="1"/>
          </p:cNvCxnSpPr>
          <p:nvPr/>
        </p:nvCxnSpPr>
        <p:spPr>
          <a:xfrm flipH="1">
            <a:off x="3683160" y="557661"/>
            <a:ext cx="901540" cy="240920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584700" y="1762264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追加：衝突状態確認用</a:t>
            </a:r>
            <a:r>
              <a:rPr kumimoji="1" lang="en-US" altLang="ja-JP" smtClean="0"/>
              <a:t>member</a:t>
            </a:r>
            <a:r>
              <a:rPr kumimoji="1" lang="ja-JP" altLang="en-US" smtClean="0"/>
              <a:t>変数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84700" y="372995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追加：衝突状態変更用</a:t>
            </a:r>
            <a:r>
              <a:rPr kumimoji="1" lang="en-US" altLang="ja-JP" smtClean="0"/>
              <a:t>Method</a:t>
            </a:r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387752"/>
            <a:ext cx="3849085" cy="3218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正方形/長方形 15"/>
          <p:cNvSpPr/>
          <p:nvPr/>
        </p:nvSpPr>
        <p:spPr>
          <a:xfrm>
            <a:off x="4593380" y="3028470"/>
            <a:ext cx="13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ObjHero.cpp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6752196" y="3532491"/>
            <a:ext cx="2043501" cy="210741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928100" y="3387752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追加：初期化しておく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85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592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B</a:t>
            </a:r>
            <a:r>
              <a:rPr kumimoji="1" lang="en-US" altLang="ja-JP" smtClean="0"/>
              <a:t>lock</a:t>
            </a:r>
            <a:r>
              <a:rPr kumimoji="1" lang="ja-JP" altLang="en-US" smtClean="0"/>
              <a:t>の上下左右判定で衝突状態確認用</a:t>
            </a:r>
            <a:r>
              <a:rPr kumimoji="1" lang="en-US" altLang="ja-JP" smtClean="0"/>
              <a:t>flag</a:t>
            </a:r>
            <a:r>
              <a:rPr lang="ja-JP" altLang="en-US" smtClean="0"/>
              <a:t>を更新する。</a:t>
            </a:r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2" y="785812"/>
            <a:ext cx="4005756" cy="24399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163512" y="416480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ObjBlock.cpp</a:t>
            </a: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3909518" y="1200666"/>
            <a:ext cx="1576882" cy="100715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73044" y="1016000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判定の前に、過去の情報を破棄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2" y="3390900"/>
            <a:ext cx="5174982" cy="32400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/>
          <p:nvPr/>
        </p:nvCxnSpPr>
        <p:spPr>
          <a:xfrm flipH="1">
            <a:off x="1915618" y="3595132"/>
            <a:ext cx="3773982" cy="107386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689600" y="3390900"/>
            <a:ext cx="573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追加：上下左右判定で衝突している箇所の</a:t>
            </a:r>
            <a:r>
              <a:rPr kumimoji="1" lang="en-US" altLang="ja-JP" smtClean="0"/>
              <a:t>flag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on</a:t>
            </a:r>
            <a:r>
              <a:rPr kumimoji="1" lang="ja-JP" altLang="en-US" smtClean="0"/>
              <a:t>にする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73044" y="6261656"/>
            <a:ext cx="501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これで主人公が</a:t>
            </a:r>
            <a:r>
              <a:rPr kumimoji="1" lang="en-US" altLang="ja-JP" smtClean="0"/>
              <a:t>jump</a:t>
            </a:r>
            <a:r>
              <a:rPr kumimoji="1" lang="ja-JP" altLang="en-US" smtClean="0"/>
              <a:t>可能状態かを判断できます。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56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84488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jump</a:t>
            </a:r>
            <a:r>
              <a:rPr kumimoji="1" lang="ja-JP" altLang="en-US" smtClean="0"/>
              <a:t>させる。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地面に乗っていると判断できるようになったので「</a:t>
            </a:r>
            <a:r>
              <a:rPr lang="en-US" altLang="ja-JP" smtClean="0"/>
              <a:t>Xkey</a:t>
            </a:r>
            <a:r>
              <a:rPr lang="ja-JP" altLang="en-US" smtClean="0"/>
              <a:t>」で主人公を</a:t>
            </a:r>
            <a:r>
              <a:rPr lang="en-US" altLang="ja-JP" smtClean="0"/>
              <a:t>jump</a:t>
            </a:r>
            <a:r>
              <a:rPr lang="ja-JP" altLang="en-US" smtClean="0"/>
              <a:t>させましょう。</a:t>
            </a:r>
            <a:endParaRPr lang="en-US" altLang="ja-JP" smtClean="0"/>
          </a:p>
          <a:p>
            <a:r>
              <a:rPr kumimoji="1" lang="ja-JP" altLang="en-US" sz="900" smtClean="0"/>
              <a:t>　　　　　　　　　　　　　　　　　　　　　　　　　　　　　　えんちょく</a:t>
            </a:r>
            <a:r>
              <a:rPr kumimoji="1" lang="ja-JP" altLang="en-US"/>
              <a:t>　</a:t>
            </a:r>
            <a:endParaRPr kumimoji="1" lang="en-US" altLang="ja-JP" smtClean="0"/>
          </a:p>
          <a:p>
            <a:r>
              <a:rPr kumimoji="1" lang="ja-JP" altLang="en-US" smtClean="0"/>
              <a:t>自由落下運動の応用の</a:t>
            </a:r>
            <a:r>
              <a:rPr lang="ja-JP" altLang="en-US" smtClean="0"/>
              <a:t>鉛直</a:t>
            </a:r>
            <a:r>
              <a:rPr lang="ja-JP" altLang="en-US"/>
              <a:t>上方</a:t>
            </a:r>
            <a:r>
              <a:rPr lang="ja-JP" altLang="en-US" smtClean="0"/>
              <a:t>投射で行います。</a:t>
            </a:r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927100" y="2546534"/>
            <a:ext cx="723900" cy="1041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主人公</a:t>
            </a:r>
          </a:p>
        </p:txBody>
      </p:sp>
      <p:sp>
        <p:nvSpPr>
          <p:cNvPr id="6" name="下矢印 5"/>
          <p:cNvSpPr/>
          <p:nvPr/>
        </p:nvSpPr>
        <p:spPr>
          <a:xfrm>
            <a:off x="1060450" y="1263834"/>
            <a:ext cx="457200" cy="1168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11300" y="166336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重力（</a:t>
            </a:r>
            <a:r>
              <a:rPr lang="en-US" altLang="ja-JP" smtClean="0"/>
              <a:t>g</a:t>
            </a:r>
            <a:r>
              <a:rPr lang="ja-JP" altLang="en-US" smtClean="0"/>
              <a:t>）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=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9.8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18678" y="2328570"/>
            <a:ext cx="12474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/>
          </a:p>
          <a:p>
            <a:r>
              <a:rPr lang="en-US" altLang="ja-JP"/>
              <a:t>v</a:t>
            </a:r>
            <a:r>
              <a:rPr kumimoji="1" lang="en-US" altLang="ja-JP" smtClean="0"/>
              <a:t>: </a:t>
            </a:r>
            <a:r>
              <a:rPr kumimoji="1" lang="ja-JP" altLang="en-US" smtClean="0"/>
              <a:t>速度</a:t>
            </a:r>
            <a:r>
              <a:rPr lang="ja-JP" altLang="en-US"/>
              <a:t>　</a:t>
            </a:r>
            <a:endParaRPr lang="en-US" altLang="ja-JP" smtClean="0"/>
          </a:p>
          <a:p>
            <a:r>
              <a:rPr lang="en-US" altLang="ja-JP" smtClean="0"/>
              <a:t>g</a:t>
            </a:r>
            <a:r>
              <a:rPr kumimoji="1" lang="en-US" altLang="ja-JP" smtClean="0"/>
              <a:t>:</a:t>
            </a:r>
            <a:r>
              <a:rPr kumimoji="1" lang="ja-JP" altLang="en-US" smtClean="0"/>
              <a:t>重力　</a:t>
            </a:r>
            <a:endParaRPr kumimoji="1" lang="en-US" altLang="ja-JP" smtClean="0"/>
          </a:p>
          <a:p>
            <a:r>
              <a:rPr kumimoji="1" lang="en-US" altLang="ja-JP" smtClean="0"/>
              <a:t>t:</a:t>
            </a:r>
            <a:r>
              <a:rPr kumimoji="1" lang="ja-JP" altLang="en-US" smtClean="0"/>
              <a:t>時間（</a:t>
            </a:r>
            <a:r>
              <a:rPr lang="ja-JP" altLang="en-US"/>
              <a:t>秒</a:t>
            </a:r>
            <a:r>
              <a:rPr kumimoji="1" lang="ja-JP" altLang="en-US" smtClean="0"/>
              <a:t>）</a:t>
            </a:r>
            <a:endParaRPr kumimoji="1" lang="en-US" altLang="ja-JP" smtClean="0"/>
          </a:p>
          <a:p>
            <a:r>
              <a:rPr kumimoji="1" lang="ja-JP" altLang="en-US" smtClean="0"/>
              <a:t>　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75274" y="3867671"/>
            <a:ext cx="3371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v = gt</a:t>
            </a:r>
            <a:r>
              <a:rPr lang="ja-JP" altLang="en-US"/>
              <a:t>　</a:t>
            </a:r>
            <a:r>
              <a:rPr lang="en-US" altLang="ja-JP"/>
              <a:t>:</a:t>
            </a:r>
            <a:r>
              <a:rPr lang="ja-JP" altLang="en-US"/>
              <a:t>自由落下運動　（速度式）</a:t>
            </a:r>
            <a:endParaRPr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4751850" y="3867671"/>
            <a:ext cx="2688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v</a:t>
            </a:r>
            <a:r>
              <a:rPr lang="en-US" altLang="ja-JP" smtClean="0"/>
              <a:t> = v0 + gt  :</a:t>
            </a:r>
            <a:r>
              <a:rPr lang="ja-JP" altLang="en-US" smtClean="0"/>
              <a:t>鉛直</a:t>
            </a:r>
            <a:r>
              <a:rPr lang="ja-JP" altLang="en-US"/>
              <a:t>上方投射</a:t>
            </a:r>
          </a:p>
        </p:txBody>
      </p:sp>
      <p:sp>
        <p:nvSpPr>
          <p:cNvPr id="13" name="円/楕円 12"/>
          <p:cNvSpPr/>
          <p:nvPr/>
        </p:nvSpPr>
        <p:spPr>
          <a:xfrm>
            <a:off x="5372100" y="2559571"/>
            <a:ext cx="723900" cy="1041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主人公</a:t>
            </a:r>
          </a:p>
        </p:txBody>
      </p:sp>
      <p:sp>
        <p:nvSpPr>
          <p:cNvPr id="14" name="下矢印 13"/>
          <p:cNvSpPr/>
          <p:nvPr/>
        </p:nvSpPr>
        <p:spPr>
          <a:xfrm>
            <a:off x="5767863" y="1241697"/>
            <a:ext cx="457200" cy="1168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35435" y="166336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重力（</a:t>
            </a:r>
            <a:r>
              <a:rPr lang="en-US" altLang="ja-JP" smtClean="0"/>
              <a:t>g</a:t>
            </a:r>
            <a:r>
              <a:rPr lang="ja-JP" altLang="en-US" smtClean="0"/>
              <a:t>）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=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9.8</a:t>
            </a:r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 rot="10800000">
            <a:off x="5323046" y="1200329"/>
            <a:ext cx="457200" cy="1168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87342" y="164123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v</a:t>
            </a:r>
            <a:r>
              <a:rPr kumimoji="1" lang="en-US" altLang="ja-JP" smtClean="0"/>
              <a:t>0:</a:t>
            </a:r>
            <a:r>
              <a:rPr lang="ja-JP" altLang="en-US"/>
              <a:t>初速度</a:t>
            </a:r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61271" y="2341607"/>
            <a:ext cx="12474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/>
          </a:p>
          <a:p>
            <a:r>
              <a:rPr lang="en-US" altLang="ja-JP"/>
              <a:t>v</a:t>
            </a:r>
            <a:r>
              <a:rPr kumimoji="1" lang="en-US" altLang="ja-JP" smtClean="0"/>
              <a:t>: </a:t>
            </a:r>
            <a:r>
              <a:rPr kumimoji="1" lang="ja-JP" altLang="en-US" smtClean="0"/>
              <a:t>速度</a:t>
            </a:r>
            <a:r>
              <a:rPr lang="ja-JP" altLang="en-US"/>
              <a:t>　</a:t>
            </a:r>
            <a:endParaRPr lang="en-US" altLang="ja-JP" smtClean="0"/>
          </a:p>
          <a:p>
            <a:r>
              <a:rPr lang="en-US" altLang="ja-JP" smtClean="0"/>
              <a:t>g</a:t>
            </a:r>
            <a:r>
              <a:rPr kumimoji="1" lang="en-US" altLang="ja-JP" smtClean="0"/>
              <a:t>:</a:t>
            </a:r>
            <a:r>
              <a:rPr kumimoji="1" lang="ja-JP" altLang="en-US" smtClean="0"/>
              <a:t>重力　</a:t>
            </a:r>
            <a:endParaRPr kumimoji="1" lang="en-US" altLang="ja-JP" smtClean="0"/>
          </a:p>
          <a:p>
            <a:r>
              <a:rPr kumimoji="1" lang="en-US" altLang="ja-JP" smtClean="0"/>
              <a:t>t:</a:t>
            </a:r>
            <a:r>
              <a:rPr kumimoji="1" lang="ja-JP" altLang="en-US" smtClean="0"/>
              <a:t>時間（</a:t>
            </a:r>
            <a:r>
              <a:rPr lang="ja-JP" altLang="en-US"/>
              <a:t>秒</a:t>
            </a:r>
            <a:r>
              <a:rPr kumimoji="1" lang="ja-JP" altLang="en-US" smtClean="0"/>
              <a:t>）</a:t>
            </a:r>
            <a:endParaRPr kumimoji="1" lang="en-US" altLang="ja-JP" smtClean="0"/>
          </a:p>
          <a:p>
            <a:r>
              <a:rPr kumimoji="1" lang="ja-JP" altLang="en-US" smtClean="0"/>
              <a:t>　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4000" y="4515034"/>
            <a:ext cx="10966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自由落下は、何もなのでそのまま落ちるしかありませんが、</a:t>
            </a:r>
            <a:r>
              <a:rPr lang="ja-JP" altLang="en-US"/>
              <a:t>鉛直上方</a:t>
            </a:r>
            <a:r>
              <a:rPr lang="ja-JP" altLang="en-US" smtClean="0"/>
              <a:t>投射は自由落下は発生前に、初速度として</a:t>
            </a:r>
            <a:endParaRPr lang="en-US" altLang="ja-JP" smtClean="0"/>
          </a:p>
          <a:p>
            <a:r>
              <a:rPr lang="ja-JP" altLang="en-US" smtClean="0"/>
              <a:t>運動</a:t>
            </a:r>
            <a:r>
              <a:rPr lang="en-US" altLang="ja-JP" smtClean="0"/>
              <a:t>energy</a:t>
            </a:r>
            <a:r>
              <a:rPr lang="ja-JP" altLang="en-US" smtClean="0"/>
              <a:t>を持っている状態での自由落下です。</a:t>
            </a:r>
            <a:endParaRPr lang="en-US" altLang="ja-JP" smtClean="0"/>
          </a:p>
          <a:p>
            <a:r>
              <a:rPr lang="ja-JP" altLang="en-US">
                <a:solidFill>
                  <a:srgbClr val="FF0000"/>
                </a:solidFill>
              </a:rPr>
              <a:t>初</a:t>
            </a:r>
            <a:r>
              <a:rPr lang="ja-JP" altLang="en-US" smtClean="0">
                <a:solidFill>
                  <a:srgbClr val="FF0000"/>
                </a:solidFill>
              </a:rPr>
              <a:t>めは</a:t>
            </a:r>
            <a:r>
              <a:rPr lang="en-US" altLang="ja-JP" smtClean="0">
                <a:solidFill>
                  <a:srgbClr val="FF0000"/>
                </a:solidFill>
              </a:rPr>
              <a:t>v0</a:t>
            </a:r>
            <a:r>
              <a:rPr lang="ja-JP" altLang="en-US" smtClean="0">
                <a:solidFill>
                  <a:srgbClr val="FF0000"/>
                </a:solidFill>
              </a:rPr>
              <a:t>は重力より大きいので上に上がりますが、時間が立つと</a:t>
            </a:r>
            <a:r>
              <a:rPr lang="en-US" altLang="ja-JP" smtClean="0">
                <a:solidFill>
                  <a:srgbClr val="FF0000"/>
                </a:solidFill>
              </a:rPr>
              <a:t>v0</a:t>
            </a:r>
            <a:r>
              <a:rPr lang="ja-JP" altLang="en-US" smtClean="0">
                <a:solidFill>
                  <a:srgbClr val="FF0000"/>
                </a:solidFill>
              </a:rPr>
              <a:t>では重力に負けて落ちると言うものです。</a:t>
            </a:r>
            <a:endParaRPr lang="en-US" altLang="ja-JP" smtClean="0">
              <a:solidFill>
                <a:srgbClr val="FF0000"/>
              </a:solidFill>
            </a:endParaRPr>
          </a:p>
          <a:p>
            <a:r>
              <a:rPr kumimoji="1" lang="ja-JP" altLang="en-US" smtClean="0"/>
              <a:t>それを利用して</a:t>
            </a:r>
            <a:r>
              <a:rPr kumimoji="1" lang="en-US" altLang="ja-JP" smtClean="0"/>
              <a:t>flowchart</a:t>
            </a:r>
            <a:r>
              <a:rPr kumimoji="1" lang="ja-JP" altLang="en-US" smtClean="0"/>
              <a:t>を書いてみましょう。</a:t>
            </a:r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33339" y="5803060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0112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5560</TotalTime>
  <Words>1216</Words>
  <Application>Microsoft Office PowerPoint</Application>
  <PresentationFormat>ワイド画面</PresentationFormat>
  <Paragraphs>226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Office テーマ</vt:lpstr>
      <vt:lpstr>Ｇａｍｅ開発指南書５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243</cp:revision>
  <dcterms:created xsi:type="dcterms:W3CDTF">2016-04-21T00:45:06Z</dcterms:created>
  <dcterms:modified xsi:type="dcterms:W3CDTF">2016-08-19T07:13:04Z</dcterms:modified>
</cp:coreProperties>
</file>