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42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8188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12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053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71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2016/8/20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63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2016/8/20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09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2016/8/20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75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2016/8/20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628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2016/8/20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18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2016/8/20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91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41950-D256-4D73-BF83-5FD23D24C244}" type="datetimeFigureOut">
              <a:rPr kumimoji="1" lang="ja-JP" altLang="en-US" smtClean="0"/>
              <a:t>2016/8/20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30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Ｇａｍ</a:t>
            </a:r>
            <a:r>
              <a:rPr lang="ja-JP" altLang="en-US" dirty="0"/>
              <a:t>ｅ</a:t>
            </a:r>
            <a:r>
              <a:rPr kumimoji="1" lang="ja-JP" altLang="en-US" smtClean="0"/>
              <a:t>開発指南書６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Action</a:t>
            </a:r>
            <a:r>
              <a:rPr lang="ja-JP" altLang="en-US" dirty="0" smtClean="0"/>
              <a:t>Ｇａｍｅ</a:t>
            </a:r>
            <a:r>
              <a:rPr kumimoji="1" lang="ja-JP" altLang="en-US" dirty="0" smtClean="0"/>
              <a:t>開発</a:t>
            </a:r>
            <a:endParaRPr lang="en-US" altLang="ja-JP" dirty="0"/>
          </a:p>
          <a:p>
            <a:r>
              <a:rPr kumimoji="1" lang="ja-JP" altLang="en-US" smtClean="0"/>
              <a:t>大きな</a:t>
            </a:r>
            <a:r>
              <a:rPr kumimoji="1" lang="en-US" altLang="ja-JP" smtClean="0"/>
              <a:t>Stage</a:t>
            </a:r>
            <a:r>
              <a:rPr kumimoji="1" lang="ja-JP" altLang="en-US" smtClean="0"/>
              <a:t>と画面</a:t>
            </a:r>
            <a:r>
              <a:rPr kumimoji="1" lang="en-US" altLang="ja-JP" smtClean="0"/>
              <a:t>scroll</a:t>
            </a:r>
          </a:p>
        </p:txBody>
      </p:sp>
    </p:spTree>
    <p:extLst>
      <p:ext uri="{BB962C8B-B14F-4D97-AF65-F5344CB8AC3E}">
        <p14:creationId xmlns:p14="http://schemas.microsoft.com/office/powerpoint/2010/main" val="165685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139700" y="1270000"/>
            <a:ext cx="11329260" cy="2209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smtClean="0"/>
              <a:t>Ma</a:t>
            </a:r>
            <a:r>
              <a:rPr lang="en-US" altLang="ja-JP" b="1"/>
              <a:t>p</a:t>
            </a:r>
            <a:r>
              <a:rPr kumimoji="1" lang="ja-JP" altLang="en-US" b="1" smtClean="0"/>
              <a:t>情報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9700" y="0"/>
            <a:ext cx="120985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lang="ja-JP" altLang="en-US" smtClean="0"/>
              <a:t>大きな</a:t>
            </a:r>
            <a:r>
              <a:rPr lang="en-US" altLang="ja-JP" smtClean="0"/>
              <a:t>Stage</a:t>
            </a:r>
          </a:p>
          <a:p>
            <a:r>
              <a:rPr kumimoji="1" lang="ja-JP" altLang="en-US"/>
              <a:t>　</a:t>
            </a:r>
            <a:r>
              <a:rPr kumimoji="1" lang="ja-JP" altLang="en-US" smtClean="0"/>
              <a:t>現在の</a:t>
            </a:r>
            <a:r>
              <a:rPr kumimoji="1" lang="en-US" altLang="ja-JP" smtClean="0"/>
              <a:t>Stage</a:t>
            </a:r>
            <a:r>
              <a:rPr kumimoji="1" lang="ja-JP" altLang="en-US" smtClean="0"/>
              <a:t>は</a:t>
            </a:r>
            <a:r>
              <a:rPr kumimoji="1" lang="en-US" altLang="ja-JP" smtClean="0"/>
              <a:t>window</a:t>
            </a:r>
            <a:r>
              <a:rPr kumimoji="1" lang="ja-JP" altLang="en-US" smtClean="0"/>
              <a:t>に収まるほどの小さな</a:t>
            </a:r>
            <a:r>
              <a:rPr kumimoji="1" lang="en-US" altLang="ja-JP" smtClean="0"/>
              <a:t>Stage</a:t>
            </a:r>
            <a:r>
              <a:rPr kumimoji="1" lang="ja-JP" altLang="en-US" smtClean="0"/>
              <a:t>です。</a:t>
            </a:r>
            <a:r>
              <a:rPr kumimoji="1" lang="en-US" altLang="ja-JP" smtClean="0"/>
              <a:t>Shooting</a:t>
            </a:r>
            <a:r>
              <a:rPr kumimoji="1" lang="ja-JP" altLang="en-US" smtClean="0"/>
              <a:t>では、敵機の出現を時間で</a:t>
            </a:r>
            <a:r>
              <a:rPr lang="ja-JP" altLang="en-US"/>
              <a:t>操作</a:t>
            </a:r>
            <a:r>
              <a:rPr lang="ja-JP" altLang="en-US" smtClean="0"/>
              <a:t>した</a:t>
            </a:r>
            <a:r>
              <a:rPr lang="ja-JP" altLang="en-US"/>
              <a:t>り</a:t>
            </a:r>
            <a:r>
              <a:rPr kumimoji="1" lang="ja-JP" altLang="en-US" smtClean="0"/>
              <a:t>や画面の</a:t>
            </a:r>
            <a:r>
              <a:rPr lang="ja-JP" altLang="en-US" smtClean="0"/>
              <a:t>無限</a:t>
            </a:r>
            <a:r>
              <a:rPr lang="en-US" altLang="ja-JP" smtClean="0"/>
              <a:t>scroll</a:t>
            </a:r>
          </a:p>
          <a:p>
            <a:r>
              <a:rPr kumimoji="1" lang="ja-JP" altLang="en-US" smtClean="0"/>
              <a:t>することで</a:t>
            </a:r>
            <a:r>
              <a:rPr lang="ja-JP" altLang="en-US" smtClean="0"/>
              <a:t>大きな</a:t>
            </a:r>
            <a:r>
              <a:rPr lang="en-US" altLang="ja-JP" smtClean="0"/>
              <a:t>Stage</a:t>
            </a:r>
            <a:r>
              <a:rPr lang="ja-JP" altLang="en-US" smtClean="0"/>
              <a:t>を表現しました。今度は</a:t>
            </a:r>
            <a:r>
              <a:rPr lang="en-US" altLang="ja-JP" smtClean="0"/>
              <a:t>ActionGame</a:t>
            </a:r>
            <a:r>
              <a:rPr lang="ja-JP" altLang="en-US" smtClean="0"/>
              <a:t>で大きな</a:t>
            </a:r>
            <a:r>
              <a:rPr lang="en-US" altLang="ja-JP" smtClean="0"/>
              <a:t>Stage</a:t>
            </a:r>
            <a:r>
              <a:rPr lang="ja-JP" altLang="en-US" smtClean="0"/>
              <a:t>を作りましょう。</a:t>
            </a:r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55" y="1149350"/>
            <a:ext cx="2999515" cy="23304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テキスト ボックス 4"/>
          <p:cNvSpPr txBox="1"/>
          <p:nvPr/>
        </p:nvSpPr>
        <p:spPr>
          <a:xfrm>
            <a:off x="1488026" y="2190234"/>
            <a:ext cx="93237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window</a:t>
            </a:r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39700" y="3641804"/>
            <a:ext cx="941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今の</a:t>
            </a:r>
            <a:r>
              <a:rPr lang="en-US" altLang="ja-JP" smtClean="0"/>
              <a:t>Map</a:t>
            </a:r>
            <a:r>
              <a:rPr lang="ja-JP" altLang="en-US" smtClean="0"/>
              <a:t>は</a:t>
            </a:r>
            <a:r>
              <a:rPr lang="en-US" altLang="ja-JP" smtClean="0"/>
              <a:t>10×10</a:t>
            </a:r>
            <a:r>
              <a:rPr lang="ja-JP" altLang="en-US" smtClean="0"/>
              <a:t>ぐらいでしたが、大きな</a:t>
            </a:r>
            <a:r>
              <a:rPr lang="en-US" altLang="ja-JP" smtClean="0"/>
              <a:t>Stage</a:t>
            </a:r>
            <a:r>
              <a:rPr lang="ja-JP" altLang="en-US" smtClean="0"/>
              <a:t>を表現するには足りませんので大きくしましょう。</a:t>
            </a:r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99" y="4173140"/>
            <a:ext cx="4810451" cy="251976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直線矢印コネクタ 8"/>
          <p:cNvCxnSpPr/>
          <p:nvPr/>
        </p:nvCxnSpPr>
        <p:spPr>
          <a:xfrm flipH="1">
            <a:off x="4866328" y="5803900"/>
            <a:ext cx="1191572" cy="568799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6188952" y="5562600"/>
            <a:ext cx="238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これでは、小さすぎる。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717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39700" y="152400"/>
            <a:ext cx="6054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・大きな</a:t>
            </a:r>
            <a:r>
              <a:rPr kumimoji="1" lang="en-US" altLang="ja-JP" smtClean="0"/>
              <a:t>Map</a:t>
            </a:r>
            <a:r>
              <a:rPr kumimoji="1" lang="ja-JP" altLang="en-US" smtClean="0"/>
              <a:t>を用意する。</a:t>
            </a:r>
            <a:endParaRPr kumimoji="1" lang="en-US" altLang="ja-JP" smtClean="0"/>
          </a:p>
          <a:p>
            <a:r>
              <a:rPr lang="ja-JP" altLang="en-US"/>
              <a:t>　広大</a:t>
            </a:r>
            <a:r>
              <a:rPr lang="ja-JP" altLang="en-US" smtClean="0"/>
              <a:t>な</a:t>
            </a:r>
            <a:r>
              <a:rPr lang="en-US" altLang="ja-JP" smtClean="0"/>
              <a:t>Map</a:t>
            </a:r>
            <a:r>
              <a:rPr lang="ja-JP" altLang="en-US" smtClean="0"/>
              <a:t>を持つことできる二次元配列を用意しましょう。</a:t>
            </a:r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00" y="1062944"/>
            <a:ext cx="3735388" cy="203964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直線矢印コネクタ 4"/>
          <p:cNvCxnSpPr/>
          <p:nvPr/>
        </p:nvCxnSpPr>
        <p:spPr>
          <a:xfrm flipH="1">
            <a:off x="2933700" y="1298439"/>
            <a:ext cx="3273564" cy="1279661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6299200" y="1171439"/>
            <a:ext cx="4981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変更</a:t>
            </a:r>
            <a:r>
              <a:rPr kumimoji="1" lang="ja-JP" altLang="en-US" smtClean="0"/>
              <a:t>：要素を</a:t>
            </a:r>
            <a:r>
              <a:rPr kumimoji="1" lang="en-US" altLang="ja-JP" smtClean="0"/>
              <a:t>10</a:t>
            </a:r>
            <a:r>
              <a:rPr lang="ja-JP" altLang="en-US" smtClean="0"/>
              <a:t>から</a:t>
            </a:r>
            <a:r>
              <a:rPr lang="en-US" altLang="ja-JP" smtClean="0"/>
              <a:t>100</a:t>
            </a:r>
            <a:r>
              <a:rPr lang="ja-JP" altLang="en-US" smtClean="0"/>
              <a:t>にしました。</a:t>
            </a:r>
            <a:endParaRPr lang="en-US" altLang="ja-JP" smtClean="0"/>
          </a:p>
          <a:p>
            <a:r>
              <a:rPr kumimoji="1" lang="ja-JP" altLang="en-US"/>
              <a:t>　</a:t>
            </a:r>
            <a:r>
              <a:rPr kumimoji="1" lang="ja-JP" altLang="en-US" smtClean="0"/>
              <a:t>　　　ついでに、</a:t>
            </a:r>
            <a:r>
              <a:rPr kumimoji="1" lang="en-US" altLang="ja-JP" smtClean="0"/>
              <a:t>comment</a:t>
            </a:r>
            <a:r>
              <a:rPr lang="ja-JP" altLang="en-US" smtClean="0"/>
              <a:t>の「（仮）」も外しました。</a:t>
            </a:r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34400" y="728584"/>
            <a:ext cx="1194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ObjBlock.h</a:t>
            </a: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69" y="3561428"/>
            <a:ext cx="11942331" cy="25599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正方形/長方形 9"/>
          <p:cNvSpPr/>
          <p:nvPr/>
        </p:nvSpPr>
        <p:spPr>
          <a:xfrm>
            <a:off x="134400" y="3132422"/>
            <a:ext cx="141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ObjBlock</a:t>
            </a:r>
            <a:r>
              <a:rPr lang="ja-JP" altLang="en-US" smtClean="0"/>
              <a:t>.</a:t>
            </a:r>
            <a:r>
              <a:rPr lang="en-US" altLang="ja-JP" smtClean="0"/>
              <a:t>cpp</a:t>
            </a:r>
            <a:endParaRPr lang="ja-JP" altLang="en-US"/>
          </a:p>
        </p:txBody>
      </p:sp>
      <p:cxnSp>
        <p:nvCxnSpPr>
          <p:cNvPr id="12" name="直線矢印コネクタ 11"/>
          <p:cNvCxnSpPr/>
          <p:nvPr/>
        </p:nvCxnSpPr>
        <p:spPr>
          <a:xfrm flipH="1">
            <a:off x="1810930" y="3317088"/>
            <a:ext cx="2430870" cy="759687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4470400" y="2663898"/>
            <a:ext cx="4196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変更</a:t>
            </a:r>
            <a:r>
              <a:rPr lang="ja-JP" altLang="en-US" smtClean="0"/>
              <a:t>：</a:t>
            </a:r>
            <a:r>
              <a:rPr lang="en-US" altLang="ja-JP" smtClean="0"/>
              <a:t>Stage</a:t>
            </a:r>
            <a:r>
              <a:rPr lang="ja-JP" altLang="en-US" smtClean="0"/>
              <a:t>情報がある</a:t>
            </a:r>
            <a:r>
              <a:rPr lang="en-US" altLang="ja-JP" smtClean="0"/>
              <a:t>Map</a:t>
            </a:r>
            <a:r>
              <a:rPr lang="ja-JP" altLang="en-US" smtClean="0"/>
              <a:t>も</a:t>
            </a:r>
            <a:r>
              <a:rPr lang="en-US" altLang="ja-JP" smtClean="0"/>
              <a:t>100</a:t>
            </a:r>
            <a:r>
              <a:rPr lang="ja-JP" altLang="en-US" smtClean="0"/>
              <a:t>に更新</a:t>
            </a:r>
            <a:endParaRPr lang="en-US" altLang="ja-JP" smtClean="0"/>
          </a:p>
          <a:p>
            <a:r>
              <a:rPr lang="ja-JP" altLang="en-US"/>
              <a:t>初期化</a:t>
            </a:r>
            <a:r>
              <a:rPr lang="ja-JP" altLang="en-US" smtClean="0"/>
              <a:t>も</a:t>
            </a:r>
            <a:r>
              <a:rPr lang="en-US" altLang="ja-JP" smtClean="0"/>
              <a:t>10×100</a:t>
            </a:r>
            <a:r>
              <a:rPr lang="ja-JP" altLang="en-US" smtClean="0"/>
              <a:t>で作成。中身はてきとー</a:t>
            </a:r>
            <a:endParaRPr kumimoji="1" lang="ja-JP" altLang="en-US"/>
          </a:p>
        </p:txBody>
      </p:sp>
      <p:cxnSp>
        <p:nvCxnSpPr>
          <p:cNvPr id="15" name="直線矢印コネクタ 14"/>
          <p:cNvCxnSpPr/>
          <p:nvPr/>
        </p:nvCxnSpPr>
        <p:spPr>
          <a:xfrm flipH="1" flipV="1">
            <a:off x="2814230" y="5956375"/>
            <a:ext cx="665570" cy="409365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3581400" y="6365740"/>
            <a:ext cx="4171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変更：</a:t>
            </a:r>
            <a:r>
              <a:rPr kumimoji="1" lang="en-US" altLang="ja-JP" smtClean="0"/>
              <a:t>memcpy</a:t>
            </a:r>
            <a:r>
              <a:rPr kumimoji="1" lang="ja-JP" altLang="en-US" smtClean="0"/>
              <a:t>の</a:t>
            </a:r>
            <a:r>
              <a:rPr kumimoji="1" lang="en-US" altLang="ja-JP" smtClean="0"/>
              <a:t>size</a:t>
            </a:r>
            <a:r>
              <a:rPr kumimoji="1" lang="ja-JP" altLang="en-US" smtClean="0"/>
              <a:t>設定も</a:t>
            </a:r>
            <a:r>
              <a:rPr kumimoji="1" lang="en-US" altLang="ja-JP" smtClean="0"/>
              <a:t>10</a:t>
            </a:r>
            <a:r>
              <a:rPr kumimoji="1" lang="ja-JP" altLang="en-US" smtClean="0"/>
              <a:t>*</a:t>
            </a:r>
            <a:r>
              <a:rPr kumimoji="1" lang="en-US" altLang="ja-JP" smtClean="0"/>
              <a:t>100</a:t>
            </a:r>
            <a:r>
              <a:rPr kumimoji="1" lang="ja-JP" altLang="en-US" smtClean="0"/>
              <a:t>に変更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11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8900" y="165100"/>
            <a:ext cx="9177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・確認のため、描画だけ更新する。</a:t>
            </a:r>
            <a:endParaRPr kumimoji="1" lang="en-US" altLang="ja-JP" smtClean="0"/>
          </a:p>
          <a:p>
            <a:r>
              <a:rPr lang="ja-JP" altLang="en-US"/>
              <a:t>　</a:t>
            </a:r>
            <a:r>
              <a:rPr lang="ja-JP" altLang="en-US" smtClean="0"/>
              <a:t>巨大</a:t>
            </a:r>
            <a:r>
              <a:rPr lang="en-US" altLang="ja-JP" smtClean="0"/>
              <a:t>Map</a:t>
            </a:r>
            <a:r>
              <a:rPr lang="ja-JP" altLang="en-US" smtClean="0"/>
              <a:t>の</a:t>
            </a:r>
            <a:r>
              <a:rPr lang="en-US" altLang="ja-JP"/>
              <a:t>B</a:t>
            </a:r>
            <a:r>
              <a:rPr lang="en-US" altLang="ja-JP" smtClean="0"/>
              <a:t>lock</a:t>
            </a:r>
            <a:r>
              <a:rPr lang="ja-JP" altLang="en-US" smtClean="0"/>
              <a:t>がちゃんと描画できているのか確認のため、とりあえず全部表示してみる。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64" y="1025524"/>
            <a:ext cx="4263292" cy="50704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直線矢印コネクタ 5"/>
          <p:cNvCxnSpPr/>
          <p:nvPr/>
        </p:nvCxnSpPr>
        <p:spPr>
          <a:xfrm flipH="1">
            <a:off x="2794000" y="1511300"/>
            <a:ext cx="2146300" cy="125730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5041900" y="1358900"/>
            <a:ext cx="5323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変更：二次元配列の</a:t>
            </a:r>
            <a:r>
              <a:rPr lang="en-US" altLang="ja-JP" smtClean="0"/>
              <a:t>X</a:t>
            </a:r>
            <a:r>
              <a:rPr lang="ja-JP" altLang="en-US" smtClean="0"/>
              <a:t>軸方向の最大数を</a:t>
            </a:r>
            <a:r>
              <a:rPr lang="en-US" altLang="ja-JP" smtClean="0"/>
              <a:t>10</a:t>
            </a:r>
            <a:r>
              <a:rPr lang="ja-JP" altLang="en-US" smtClean="0"/>
              <a:t>を</a:t>
            </a:r>
            <a:r>
              <a:rPr lang="en-US" altLang="ja-JP" smtClean="0"/>
              <a:t>100</a:t>
            </a:r>
            <a:r>
              <a:rPr lang="ja-JP" altLang="en-US" smtClean="0"/>
              <a:t>変更</a:t>
            </a:r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900" y="3078161"/>
            <a:ext cx="3993146" cy="3017838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274812" y="6212443"/>
            <a:ext cx="9072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これで</a:t>
            </a:r>
            <a:r>
              <a:rPr lang="en-US" altLang="ja-JP" smtClean="0"/>
              <a:t>10</a:t>
            </a:r>
            <a:r>
              <a:rPr lang="ja-JP" altLang="en-US" smtClean="0"/>
              <a:t>以降の</a:t>
            </a:r>
            <a:r>
              <a:rPr kumimoji="1" lang="en-US" altLang="ja-JP" smtClean="0"/>
              <a:t>block</a:t>
            </a:r>
            <a:r>
              <a:rPr kumimoji="1" lang="ja-JP" altLang="en-US" smtClean="0"/>
              <a:t>が表示されてるが、</a:t>
            </a:r>
            <a:r>
              <a:rPr kumimoji="1" lang="en-US" altLang="ja-JP" smtClean="0"/>
              <a:t>window</a:t>
            </a:r>
            <a:r>
              <a:rPr kumimoji="1" lang="ja-JP" altLang="en-US" smtClean="0"/>
              <a:t>の外は描画されても見えるわけがない・・・。</a:t>
            </a:r>
            <a:endParaRPr kumimoji="1" lang="en-US" altLang="ja-JP" smtClean="0"/>
          </a:p>
        </p:txBody>
      </p:sp>
      <p:cxnSp>
        <p:nvCxnSpPr>
          <p:cNvPr id="14" name="直線矢印コネクタ 13"/>
          <p:cNvCxnSpPr/>
          <p:nvPr/>
        </p:nvCxnSpPr>
        <p:spPr>
          <a:xfrm flipH="1">
            <a:off x="8824653" y="5172075"/>
            <a:ext cx="574637" cy="672305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9399290" y="4953000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ここまでは見える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5313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119562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lang="en-US" altLang="ja-JP"/>
              <a:t>B</a:t>
            </a:r>
            <a:r>
              <a:rPr kumimoji="1" lang="en-US" altLang="ja-JP" smtClean="0"/>
              <a:t>lock</a:t>
            </a:r>
            <a:r>
              <a:rPr kumimoji="1" lang="ja-JP" altLang="en-US" smtClean="0"/>
              <a:t>を</a:t>
            </a:r>
            <a:r>
              <a:rPr lang="en-US" altLang="ja-JP"/>
              <a:t>S</a:t>
            </a:r>
            <a:r>
              <a:rPr kumimoji="1" lang="en-US" altLang="ja-JP" smtClean="0"/>
              <a:t>croll</a:t>
            </a:r>
            <a:r>
              <a:rPr kumimoji="1" lang="ja-JP" altLang="en-US" smtClean="0"/>
              <a:t>してみる。</a:t>
            </a:r>
            <a:endParaRPr kumimoji="1" lang="en-US" altLang="ja-JP" smtClean="0"/>
          </a:p>
          <a:p>
            <a:r>
              <a:rPr kumimoji="1" lang="en-US" altLang="ja-JP" smtClean="0"/>
              <a:t>Window</a:t>
            </a:r>
            <a:r>
              <a:rPr kumimoji="1" lang="ja-JP" altLang="en-US" smtClean="0"/>
              <a:t>（見える範囲）は動きませんので、</a:t>
            </a:r>
            <a:r>
              <a:rPr lang="ja-JP" altLang="en-US" smtClean="0"/>
              <a:t>描画情報を左右に動くようにします。描画は現在、所定の位置から左右に動かす</a:t>
            </a:r>
            <a:endParaRPr lang="en-US" altLang="ja-JP" smtClean="0"/>
          </a:p>
          <a:p>
            <a:r>
              <a:rPr lang="ja-JP" altLang="en-US" smtClean="0"/>
              <a:t>ための変数が</a:t>
            </a:r>
            <a:r>
              <a:rPr lang="ja-JP" altLang="en-US"/>
              <a:t>無</a:t>
            </a:r>
            <a:r>
              <a:rPr lang="ja-JP" altLang="en-US" smtClean="0"/>
              <a:t>いので</a:t>
            </a:r>
            <a:r>
              <a:rPr lang="en-US" altLang="ja-JP" smtClean="0"/>
              <a:t>scroll</a:t>
            </a:r>
            <a:r>
              <a:rPr lang="ja-JP" altLang="en-US" smtClean="0"/>
              <a:t>変数を作ります。</a:t>
            </a:r>
            <a:endParaRPr lang="en-US" altLang="ja-JP" smtClean="0"/>
          </a:p>
          <a:p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431370" y="1095207"/>
            <a:ext cx="8813800" cy="2209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　　　　　　　　　　　　　　　　　　　　　　　　　　　　　　</a:t>
            </a:r>
            <a:r>
              <a:rPr lang="en-US" altLang="ja-JP" b="1" smtClean="0"/>
              <a:t>Block</a:t>
            </a:r>
            <a:r>
              <a:rPr lang="ja-JP" altLang="en-US" b="1" smtClean="0"/>
              <a:t>描画</a:t>
            </a:r>
            <a:endParaRPr kumimoji="1" lang="ja-JP" altLang="en-US" b="1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755" y="974557"/>
            <a:ext cx="2999515" cy="23304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テキスト ボックス 6"/>
          <p:cNvSpPr txBox="1"/>
          <p:nvPr/>
        </p:nvSpPr>
        <p:spPr>
          <a:xfrm>
            <a:off x="2872326" y="2015441"/>
            <a:ext cx="93237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window</a:t>
            </a:r>
            <a:endParaRPr kumimoji="1" lang="ja-JP" altLang="en-US"/>
          </a:p>
        </p:txBody>
      </p:sp>
      <p:sp>
        <p:nvSpPr>
          <p:cNvPr id="8" name="右矢印 7"/>
          <p:cNvSpPr/>
          <p:nvPr/>
        </p:nvSpPr>
        <p:spPr>
          <a:xfrm>
            <a:off x="8128000" y="1942932"/>
            <a:ext cx="812800" cy="51435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/>
          </a:p>
        </p:txBody>
      </p:sp>
      <p:sp>
        <p:nvSpPr>
          <p:cNvPr id="9" name="右矢印 8"/>
          <p:cNvSpPr/>
          <p:nvPr/>
        </p:nvSpPr>
        <p:spPr>
          <a:xfrm rot="10800000">
            <a:off x="5432855" y="1924398"/>
            <a:ext cx="812800" cy="51435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/>
          </a:p>
        </p:txBody>
      </p:sp>
      <p:sp>
        <p:nvSpPr>
          <p:cNvPr id="10" name="正方形/長方形 9"/>
          <p:cNvSpPr/>
          <p:nvPr/>
        </p:nvSpPr>
        <p:spPr>
          <a:xfrm>
            <a:off x="6254208" y="3590242"/>
            <a:ext cx="1807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/>
              <a:t>scroll</a:t>
            </a:r>
            <a:r>
              <a:rPr lang="ja-JP" altLang="en-US" smtClean="0"/>
              <a:t>変数で操作</a:t>
            </a:r>
            <a:endParaRPr lang="ja-JP" altLang="en-US"/>
          </a:p>
        </p:txBody>
      </p:sp>
      <p:cxnSp>
        <p:nvCxnSpPr>
          <p:cNvPr id="11" name="直線矢印コネクタ 10"/>
          <p:cNvCxnSpPr/>
          <p:nvPr/>
        </p:nvCxnSpPr>
        <p:spPr>
          <a:xfrm flipH="1" flipV="1">
            <a:off x="5918200" y="2457283"/>
            <a:ext cx="1016000" cy="1132959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V="1">
            <a:off x="6934200" y="2438748"/>
            <a:ext cx="1498600" cy="117106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図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70" y="3774908"/>
            <a:ext cx="4295571" cy="29560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正方形/長方形 17"/>
          <p:cNvSpPr/>
          <p:nvPr/>
        </p:nvSpPr>
        <p:spPr>
          <a:xfrm>
            <a:off x="418670" y="3425142"/>
            <a:ext cx="1194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ObjBlock.h</a:t>
            </a:r>
          </a:p>
        </p:txBody>
      </p:sp>
      <p:cxnSp>
        <p:nvCxnSpPr>
          <p:cNvPr id="19" name="直線矢印コネクタ 18"/>
          <p:cNvCxnSpPr/>
          <p:nvPr/>
        </p:nvCxnSpPr>
        <p:spPr>
          <a:xfrm flipH="1">
            <a:off x="4292600" y="4954811"/>
            <a:ext cx="1197975" cy="1318989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5490574" y="4747218"/>
            <a:ext cx="19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kumimoji="1" lang="en-US" altLang="ja-JP" smtClean="0"/>
              <a:t>Scroll</a:t>
            </a:r>
            <a:r>
              <a:rPr kumimoji="1" lang="ja-JP" altLang="en-US" smtClean="0"/>
              <a:t>用変数</a:t>
            </a:r>
            <a:endParaRPr kumimoji="1" lang="ja-JP" altLang="en-US"/>
          </a:p>
        </p:txBody>
      </p:sp>
      <p:cxnSp>
        <p:nvCxnSpPr>
          <p:cNvPr id="22" name="直線矢印コネクタ 21"/>
          <p:cNvCxnSpPr/>
          <p:nvPr/>
        </p:nvCxnSpPr>
        <p:spPr>
          <a:xfrm flipH="1">
            <a:off x="4642420" y="4340406"/>
            <a:ext cx="848154" cy="1228811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5441810" y="4175080"/>
            <a:ext cx="651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追加：後で使うかもしれないので、</a:t>
            </a:r>
            <a:r>
              <a:rPr kumimoji="1" lang="en-US" altLang="ja-JP" smtClean="0"/>
              <a:t>scroll</a:t>
            </a:r>
            <a:r>
              <a:rPr kumimoji="1" lang="ja-JP" altLang="en-US" smtClean="0"/>
              <a:t>用変数の</a:t>
            </a:r>
            <a:r>
              <a:rPr kumimoji="1" lang="en-US" altLang="ja-JP" smtClean="0"/>
              <a:t>access</a:t>
            </a:r>
            <a:r>
              <a:rPr kumimoji="1" lang="ja-JP" altLang="en-US" smtClean="0"/>
              <a:t>用</a:t>
            </a:r>
            <a:r>
              <a:rPr kumimoji="1" lang="en-US" altLang="ja-JP" smtClean="0"/>
              <a:t>Method</a:t>
            </a:r>
            <a:endParaRPr kumimoji="1" lang="ja-JP" altLang="en-US"/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1805" y="5294350"/>
            <a:ext cx="2665706" cy="12989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正方形/長方形 27"/>
          <p:cNvSpPr/>
          <p:nvPr/>
        </p:nvSpPr>
        <p:spPr>
          <a:xfrm>
            <a:off x="9218291" y="4925018"/>
            <a:ext cx="141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ObjBlock.cpp</a:t>
            </a:r>
          </a:p>
        </p:txBody>
      </p:sp>
      <p:cxnSp>
        <p:nvCxnSpPr>
          <p:cNvPr id="29" name="直線矢印コネクタ 28"/>
          <p:cNvCxnSpPr>
            <a:stCxn id="31" idx="0"/>
          </p:cNvCxnSpPr>
          <p:nvPr/>
        </p:nvCxnSpPr>
        <p:spPr>
          <a:xfrm flipV="1">
            <a:off x="8024615" y="6044289"/>
            <a:ext cx="1558789" cy="31313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6697424" y="6357419"/>
            <a:ext cx="26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追加：</a:t>
            </a:r>
            <a:r>
              <a:rPr lang="en-US" altLang="ja-JP" smtClean="0"/>
              <a:t>Scroll</a:t>
            </a:r>
            <a:r>
              <a:rPr lang="ja-JP" altLang="en-US" smtClean="0"/>
              <a:t>用変数初期化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5468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6007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lang="en-US" altLang="ja-JP"/>
              <a:t>B</a:t>
            </a:r>
            <a:r>
              <a:rPr kumimoji="1" lang="en-US" altLang="ja-JP" smtClean="0"/>
              <a:t>lock</a:t>
            </a:r>
            <a:r>
              <a:rPr kumimoji="1" lang="ja-JP" altLang="en-US" smtClean="0"/>
              <a:t>を</a:t>
            </a:r>
            <a:r>
              <a:rPr lang="en-US" altLang="ja-JP"/>
              <a:t>S</a:t>
            </a:r>
            <a:r>
              <a:rPr kumimoji="1" lang="en-US" altLang="ja-JP" smtClean="0"/>
              <a:t>croll</a:t>
            </a:r>
            <a:r>
              <a:rPr kumimoji="1" lang="ja-JP" altLang="en-US" smtClean="0"/>
              <a:t>してみる。</a:t>
            </a:r>
            <a:endParaRPr kumimoji="1" lang="en-US" altLang="ja-JP" smtClean="0"/>
          </a:p>
          <a:p>
            <a:r>
              <a:rPr lang="ja-JP" altLang="en-US"/>
              <a:t>　</a:t>
            </a:r>
            <a:r>
              <a:rPr lang="ja-JP" altLang="en-US" smtClean="0"/>
              <a:t>それでは、</a:t>
            </a:r>
            <a:r>
              <a:rPr lang="en-US" altLang="ja-JP" smtClean="0"/>
              <a:t>scroll</a:t>
            </a:r>
            <a:r>
              <a:rPr lang="ja-JP" altLang="en-US" smtClean="0"/>
              <a:t>をしてみよう。描画時の部分で使用します。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093787"/>
            <a:ext cx="4716886" cy="558641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直線矢印コネクタ 5"/>
          <p:cNvCxnSpPr/>
          <p:nvPr/>
        </p:nvCxnSpPr>
        <p:spPr>
          <a:xfrm flipH="1">
            <a:off x="3492500" y="1139223"/>
            <a:ext cx="2057400" cy="1381561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232715" y="724455"/>
            <a:ext cx="141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ObjBlock.cpp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589164" y="941000"/>
            <a:ext cx="45849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kumimoji="1" lang="en-US" altLang="ja-JP" smtClean="0"/>
              <a:t>Scroll</a:t>
            </a:r>
            <a:r>
              <a:rPr kumimoji="1" lang="ja-JP" altLang="en-US" smtClean="0"/>
              <a:t>実験用</a:t>
            </a:r>
            <a:endParaRPr kumimoji="1" lang="en-US" altLang="ja-JP" smtClean="0"/>
          </a:p>
          <a:p>
            <a:r>
              <a:rPr lang="ja-JP" altLang="en-US"/>
              <a:t>　</a:t>
            </a:r>
            <a:r>
              <a:rPr lang="ja-JP" altLang="en-US" smtClean="0"/>
              <a:t>　　　描画位置を徐々に</a:t>
            </a:r>
            <a:r>
              <a:rPr lang="en-US" altLang="ja-JP" smtClean="0"/>
              <a:t>minus</a:t>
            </a:r>
            <a:r>
              <a:rPr lang="ja-JP" altLang="en-US" smtClean="0"/>
              <a:t>値しています。</a:t>
            </a:r>
            <a:endParaRPr kumimoji="1" lang="en-US" altLang="ja-JP" smtClean="0"/>
          </a:p>
          <a:p>
            <a:r>
              <a:rPr lang="ja-JP" altLang="en-US"/>
              <a:t>　</a:t>
            </a:r>
            <a:r>
              <a:rPr lang="ja-JP" altLang="en-US" smtClean="0"/>
              <a:t>　　　</a:t>
            </a:r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6109824" y="3762976"/>
            <a:ext cx="4988872" cy="10618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　　　　　　　　　　　　　　　　　　　　　　　　　　　　　　　　　　</a:t>
            </a:r>
            <a:endParaRPr lang="en-US" altLang="ja-JP" b="1" smtClean="0"/>
          </a:p>
          <a:p>
            <a:pPr algn="ctr"/>
            <a:r>
              <a:rPr lang="ja-JP" altLang="en-US" b="1"/>
              <a:t>　</a:t>
            </a:r>
            <a:r>
              <a:rPr lang="ja-JP" altLang="en-US" b="1" smtClean="0"/>
              <a:t>　　　　　　　　　　　　　　　　　　　　　</a:t>
            </a:r>
            <a:r>
              <a:rPr lang="en-US" altLang="ja-JP" b="1" smtClean="0"/>
              <a:t>Block</a:t>
            </a:r>
            <a:r>
              <a:rPr lang="ja-JP" altLang="en-US" b="1" smtClean="0"/>
              <a:t>描画</a:t>
            </a:r>
            <a:endParaRPr kumimoji="1" lang="ja-JP" altLang="en-US" b="1" smtClean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514" y="3625137"/>
            <a:ext cx="1697814" cy="131910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直線矢印コネクタ 12"/>
          <p:cNvCxnSpPr/>
          <p:nvPr/>
        </p:nvCxnSpPr>
        <p:spPr>
          <a:xfrm flipH="1">
            <a:off x="4890264" y="2233662"/>
            <a:ext cx="786636" cy="2240005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5676900" y="2061784"/>
            <a:ext cx="6079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kumimoji="1" lang="en-US" altLang="ja-JP" smtClean="0"/>
              <a:t>scroll</a:t>
            </a:r>
            <a:r>
              <a:rPr lang="ja-JP" altLang="en-US" smtClean="0"/>
              <a:t>値を描画に加える。</a:t>
            </a:r>
            <a:endParaRPr lang="en-US" altLang="ja-JP" smtClean="0"/>
          </a:p>
          <a:p>
            <a:r>
              <a:rPr kumimoji="1" lang="ja-JP" altLang="en-US"/>
              <a:t>　</a:t>
            </a:r>
            <a:r>
              <a:rPr kumimoji="1" lang="ja-JP" altLang="en-US" smtClean="0"/>
              <a:t>　　　</a:t>
            </a:r>
            <a:r>
              <a:rPr kumimoji="1" lang="en-US" altLang="ja-JP" smtClean="0"/>
              <a:t>scroll</a:t>
            </a:r>
            <a:r>
              <a:rPr lang="ja-JP" altLang="en-US" smtClean="0"/>
              <a:t>値によって、描画される</a:t>
            </a:r>
            <a:r>
              <a:rPr lang="en-US" altLang="ja-JP" smtClean="0"/>
              <a:t>Block</a:t>
            </a:r>
            <a:r>
              <a:rPr lang="ja-JP" altLang="en-US" smtClean="0"/>
              <a:t>の位置が変更される</a:t>
            </a:r>
            <a:endParaRPr lang="en-US" altLang="ja-JP" smtClean="0"/>
          </a:p>
        </p:txBody>
      </p:sp>
      <p:sp>
        <p:nvSpPr>
          <p:cNvPr id="17" name="右矢印 16"/>
          <p:cNvSpPr/>
          <p:nvPr/>
        </p:nvSpPr>
        <p:spPr>
          <a:xfrm rot="10800000">
            <a:off x="6575936" y="4170311"/>
            <a:ext cx="460069" cy="247148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397500" y="5397500"/>
            <a:ext cx="66667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これで、描画だけ</a:t>
            </a:r>
            <a:r>
              <a:rPr kumimoji="1" lang="en-US" altLang="ja-JP" smtClean="0"/>
              <a:t>scroll</a:t>
            </a:r>
            <a:r>
              <a:rPr kumimoji="1" lang="ja-JP" altLang="en-US" smtClean="0"/>
              <a:t>の実験が成功しました。</a:t>
            </a:r>
            <a:endParaRPr kumimoji="1" lang="en-US" altLang="ja-JP" smtClean="0"/>
          </a:p>
          <a:p>
            <a:r>
              <a:rPr lang="en-US" altLang="ja-JP" smtClean="0"/>
              <a:t>m_scroll</a:t>
            </a:r>
            <a:r>
              <a:rPr lang="ja-JP" altLang="en-US" smtClean="0"/>
              <a:t>を利用すれば、主人公が</a:t>
            </a:r>
            <a:r>
              <a:rPr lang="en-US" altLang="ja-JP" smtClean="0"/>
              <a:t>Stage</a:t>
            </a:r>
            <a:r>
              <a:rPr lang="ja-JP" altLang="en-US" smtClean="0"/>
              <a:t>のどのあたりにいてるのかも</a:t>
            </a:r>
            <a:endParaRPr lang="en-US" altLang="ja-JP" smtClean="0"/>
          </a:p>
          <a:p>
            <a:r>
              <a:rPr kumimoji="1" lang="ja-JP" altLang="en-US" smtClean="0"/>
              <a:t>わかるようになります。</a:t>
            </a:r>
            <a:endParaRPr kumimoji="1" lang="en-US" altLang="ja-JP" smtClean="0"/>
          </a:p>
          <a:p>
            <a:r>
              <a:rPr lang="ja-JP" altLang="en-US" smtClean="0"/>
              <a:t>位置がわかれば、当たり判定にも利用が可能になります。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3055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2604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・実戦用</a:t>
            </a:r>
            <a:r>
              <a:rPr kumimoji="1" lang="en-US" altLang="ja-JP" smtClean="0"/>
              <a:t>scroll</a:t>
            </a:r>
            <a:r>
              <a:rPr kumimoji="1" lang="ja-JP" altLang="en-US" smtClean="0"/>
              <a:t>命令を破棄</a:t>
            </a:r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49" y="463550"/>
            <a:ext cx="2673351" cy="184498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直線コネクタ 7"/>
          <p:cNvCxnSpPr/>
          <p:nvPr/>
        </p:nvCxnSpPr>
        <p:spPr>
          <a:xfrm flipV="1">
            <a:off x="184149" y="1639332"/>
            <a:ext cx="2420538" cy="248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 flipV="1">
            <a:off x="184149" y="1715274"/>
            <a:ext cx="2420538" cy="124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flipH="1">
            <a:off x="2718838" y="978416"/>
            <a:ext cx="838200" cy="68580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3554959" y="7248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破棄</a:t>
            </a:r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6184" y="2411182"/>
            <a:ext cx="363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kumimoji="1" lang="en-US" altLang="ja-JP" smtClean="0"/>
              <a:t>scroll</a:t>
            </a:r>
            <a:r>
              <a:rPr kumimoji="1" lang="ja-JP" altLang="en-US" smtClean="0"/>
              <a:t>を主人公の動作に合わせる。</a:t>
            </a:r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2044270" y="2981235"/>
            <a:ext cx="8813800" cy="2209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　　　　　　　　　　　　　　　　　　　　　　　　　　　　　　</a:t>
            </a:r>
            <a:r>
              <a:rPr lang="en-US" altLang="ja-JP" b="1" smtClean="0"/>
              <a:t>Block</a:t>
            </a:r>
            <a:r>
              <a:rPr lang="ja-JP" altLang="en-US" b="1" smtClean="0"/>
              <a:t>描画</a:t>
            </a:r>
            <a:endParaRPr kumimoji="1" lang="ja-JP" altLang="en-US" b="1" smtClean="0"/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655" y="2860585"/>
            <a:ext cx="2999515" cy="23304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テキスト ボックス 23"/>
          <p:cNvSpPr txBox="1"/>
          <p:nvPr/>
        </p:nvSpPr>
        <p:spPr>
          <a:xfrm>
            <a:off x="4485226" y="3901469"/>
            <a:ext cx="93237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window</a:t>
            </a:r>
            <a:endParaRPr kumimoji="1" lang="ja-JP" altLang="en-US"/>
          </a:p>
        </p:txBody>
      </p:sp>
      <p:sp>
        <p:nvSpPr>
          <p:cNvPr id="25" name="右矢印 24"/>
          <p:cNvSpPr/>
          <p:nvPr/>
        </p:nvSpPr>
        <p:spPr>
          <a:xfrm>
            <a:off x="6717707" y="3865040"/>
            <a:ext cx="812800" cy="51435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/>
          </a:p>
        </p:txBody>
      </p:sp>
      <p:sp>
        <p:nvSpPr>
          <p:cNvPr id="26" name="右矢印 25"/>
          <p:cNvSpPr/>
          <p:nvPr/>
        </p:nvSpPr>
        <p:spPr>
          <a:xfrm rot="10800000">
            <a:off x="2372318" y="3828960"/>
            <a:ext cx="812800" cy="51435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B</a:t>
            </a:r>
            <a:endParaRPr kumimoji="1" lang="ja-JP" altLang="en-US" smtClean="0"/>
          </a:p>
        </p:txBody>
      </p:sp>
      <p:cxnSp>
        <p:nvCxnSpPr>
          <p:cNvPr id="29" name="直線コネクタ 28"/>
          <p:cNvCxnSpPr/>
          <p:nvPr/>
        </p:nvCxnSpPr>
        <p:spPr>
          <a:xfrm flipH="1" flipV="1">
            <a:off x="5488801" y="2585593"/>
            <a:ext cx="10285" cy="31070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H="1" flipV="1">
            <a:off x="3778234" y="2576646"/>
            <a:ext cx="6600" cy="31249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3615455" y="5609736"/>
            <a:ext cx="1774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A</a:t>
            </a:r>
            <a:r>
              <a:rPr kumimoji="1" lang="ja-JP" altLang="en-US" smtClean="0"/>
              <a:t>：後方</a:t>
            </a:r>
            <a:r>
              <a:rPr kumimoji="1" lang="en-US" altLang="ja-JP" smtClean="0"/>
              <a:t>scrollLine</a:t>
            </a:r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358465" y="5611040"/>
            <a:ext cx="175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mtClean="0"/>
              <a:t>B</a:t>
            </a:r>
            <a:r>
              <a:rPr lang="ja-JP" altLang="en-US" smtClean="0"/>
              <a:t>：前方</a:t>
            </a:r>
            <a:r>
              <a:rPr lang="en-US" altLang="ja-JP" smtClean="0"/>
              <a:t>scrollLine</a:t>
            </a:r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84149" y="5976621"/>
            <a:ext cx="12075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solidFill>
                  <a:srgbClr val="FF0000"/>
                </a:solidFill>
              </a:rPr>
              <a:t>主人公は</a:t>
            </a:r>
            <a:r>
              <a:rPr kumimoji="1" lang="en-US" altLang="ja-JP" smtClean="0">
                <a:solidFill>
                  <a:srgbClr val="FF0000"/>
                </a:solidFill>
              </a:rPr>
              <a:t>window</a:t>
            </a:r>
            <a:r>
              <a:rPr kumimoji="1" lang="ja-JP" altLang="en-US" smtClean="0">
                <a:solidFill>
                  <a:srgbClr val="FF0000"/>
                </a:solidFill>
              </a:rPr>
              <a:t>の</a:t>
            </a:r>
            <a:r>
              <a:rPr kumimoji="1" lang="en-US" altLang="ja-JP" smtClean="0">
                <a:solidFill>
                  <a:srgbClr val="FF0000"/>
                </a:solidFill>
              </a:rPr>
              <a:t>A</a:t>
            </a:r>
            <a:r>
              <a:rPr kumimoji="1" lang="ja-JP" altLang="en-US" smtClean="0">
                <a:solidFill>
                  <a:srgbClr val="FF0000"/>
                </a:solidFill>
              </a:rPr>
              <a:t>と</a:t>
            </a:r>
            <a:r>
              <a:rPr kumimoji="1" lang="en-US" altLang="ja-JP" smtClean="0">
                <a:solidFill>
                  <a:srgbClr val="FF0000"/>
                </a:solidFill>
              </a:rPr>
              <a:t>B</a:t>
            </a:r>
            <a:r>
              <a:rPr kumimoji="1" lang="ja-JP" altLang="en-US" smtClean="0">
                <a:solidFill>
                  <a:srgbClr val="FF0000"/>
                </a:solidFill>
              </a:rPr>
              <a:t>の</a:t>
            </a:r>
            <a:r>
              <a:rPr kumimoji="1" lang="en-US" altLang="ja-JP" smtClean="0">
                <a:solidFill>
                  <a:srgbClr val="FF0000"/>
                </a:solidFill>
              </a:rPr>
              <a:t>scroll</a:t>
            </a:r>
            <a:r>
              <a:rPr lang="en-US" altLang="ja-JP" smtClean="0">
                <a:solidFill>
                  <a:srgbClr val="FF0000"/>
                </a:solidFill>
              </a:rPr>
              <a:t>Line</a:t>
            </a:r>
            <a:r>
              <a:rPr lang="ja-JP" altLang="en-US" smtClean="0">
                <a:solidFill>
                  <a:srgbClr val="FF0000"/>
                </a:solidFill>
              </a:rPr>
              <a:t>を超えない</a:t>
            </a:r>
            <a:r>
              <a:rPr lang="ja-JP" altLang="en-US" smtClean="0"/>
              <a:t>ようにします。</a:t>
            </a:r>
            <a:r>
              <a:rPr lang="ja-JP" altLang="en-US" smtClean="0">
                <a:solidFill>
                  <a:srgbClr val="FF0000"/>
                </a:solidFill>
              </a:rPr>
              <a:t>超えない代わりに左右に</a:t>
            </a:r>
            <a:r>
              <a:rPr lang="en-US" altLang="ja-JP" smtClean="0">
                <a:solidFill>
                  <a:srgbClr val="FF0000"/>
                </a:solidFill>
              </a:rPr>
              <a:t>block</a:t>
            </a:r>
            <a:r>
              <a:rPr lang="ja-JP" altLang="en-US" smtClean="0">
                <a:solidFill>
                  <a:srgbClr val="FF0000"/>
                </a:solidFill>
              </a:rPr>
              <a:t>が</a:t>
            </a:r>
            <a:r>
              <a:rPr lang="en-US" altLang="ja-JP" smtClean="0">
                <a:solidFill>
                  <a:srgbClr val="FF0000"/>
                </a:solidFill>
              </a:rPr>
              <a:t>scroll</a:t>
            </a:r>
            <a:r>
              <a:rPr lang="ja-JP" altLang="en-US" smtClean="0">
                <a:solidFill>
                  <a:srgbClr val="FF0000"/>
                </a:solidFill>
              </a:rPr>
              <a:t>する</a:t>
            </a:r>
            <a:r>
              <a:rPr lang="ja-JP" altLang="en-US" smtClean="0"/>
              <a:t>仕掛けを用意します。</a:t>
            </a:r>
            <a:endParaRPr lang="en-US" altLang="ja-JP" smtClean="0"/>
          </a:p>
          <a:p>
            <a:r>
              <a:rPr kumimoji="1" lang="ja-JP" altLang="en-US" smtClean="0"/>
              <a:t>また、</a:t>
            </a:r>
            <a:r>
              <a:rPr kumimoji="1" lang="en-US" altLang="ja-JP" smtClean="0">
                <a:solidFill>
                  <a:srgbClr val="FF0000"/>
                </a:solidFill>
              </a:rPr>
              <a:t>A</a:t>
            </a:r>
            <a:r>
              <a:rPr kumimoji="1" lang="ja-JP" altLang="en-US" smtClean="0">
                <a:solidFill>
                  <a:srgbClr val="FF0000"/>
                </a:solidFill>
              </a:rPr>
              <a:t>を超えようとしたら</a:t>
            </a:r>
            <a:r>
              <a:rPr kumimoji="1" lang="en-US" altLang="ja-JP" smtClean="0">
                <a:solidFill>
                  <a:srgbClr val="FF0000"/>
                </a:solidFill>
              </a:rPr>
              <a:t>D</a:t>
            </a:r>
            <a:r>
              <a:rPr kumimoji="1" lang="ja-JP" altLang="en-US" smtClean="0">
                <a:solidFill>
                  <a:srgbClr val="FF0000"/>
                </a:solidFill>
              </a:rPr>
              <a:t>方向に</a:t>
            </a:r>
            <a:r>
              <a:rPr kumimoji="1" lang="en-US" altLang="ja-JP" smtClean="0">
                <a:solidFill>
                  <a:srgbClr val="FF0000"/>
                </a:solidFill>
              </a:rPr>
              <a:t>scroll</a:t>
            </a:r>
            <a:r>
              <a:rPr kumimoji="1" lang="ja-JP" altLang="en-US" smtClean="0">
                <a:solidFill>
                  <a:srgbClr val="FF0000"/>
                </a:solidFill>
              </a:rPr>
              <a:t>、</a:t>
            </a:r>
            <a:r>
              <a:rPr kumimoji="1" lang="en-US" altLang="ja-JP" smtClean="0">
                <a:solidFill>
                  <a:srgbClr val="FF0000"/>
                </a:solidFill>
              </a:rPr>
              <a:t>B</a:t>
            </a:r>
            <a:r>
              <a:rPr kumimoji="1" lang="ja-JP" altLang="en-US" smtClean="0">
                <a:solidFill>
                  <a:srgbClr val="FF0000"/>
                </a:solidFill>
              </a:rPr>
              <a:t>を超えようとしたら</a:t>
            </a:r>
            <a:r>
              <a:rPr kumimoji="1" lang="en-US" altLang="ja-JP" smtClean="0">
                <a:solidFill>
                  <a:srgbClr val="FF0000"/>
                </a:solidFill>
              </a:rPr>
              <a:t>C</a:t>
            </a:r>
            <a:r>
              <a:rPr kumimoji="1" lang="ja-JP" altLang="en-US" smtClean="0">
                <a:solidFill>
                  <a:srgbClr val="FF0000"/>
                </a:solidFill>
              </a:rPr>
              <a:t>が</a:t>
            </a:r>
            <a:r>
              <a:rPr kumimoji="1" lang="en-US" altLang="ja-JP" smtClean="0">
                <a:solidFill>
                  <a:srgbClr val="FF0000"/>
                </a:solidFill>
              </a:rPr>
              <a:t>scrol</a:t>
            </a:r>
            <a:r>
              <a:rPr lang="en-US" altLang="ja-JP" smtClean="0">
                <a:solidFill>
                  <a:srgbClr val="FF0000"/>
                </a:solidFill>
              </a:rPr>
              <a:t>l</a:t>
            </a:r>
            <a:r>
              <a:rPr lang="ja-JP" altLang="en-US" smtClean="0">
                <a:solidFill>
                  <a:srgbClr val="FF0000"/>
                </a:solidFill>
              </a:rPr>
              <a:t>する</a:t>
            </a:r>
            <a:r>
              <a:rPr lang="ja-JP" altLang="en-US" smtClean="0"/>
              <a:t>ようにしましょう。</a:t>
            </a:r>
            <a:endParaRPr lang="en-US" altLang="ja-JP" smtClean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691934" y="425811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C</a:t>
            </a:r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924053" y="422006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D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00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4996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・</a:t>
            </a:r>
            <a:r>
              <a:rPr lang="en-US" altLang="ja-JP" smtClean="0"/>
              <a:t>B</a:t>
            </a:r>
            <a:r>
              <a:rPr kumimoji="1" lang="en-US" altLang="ja-JP" smtClean="0"/>
              <a:t>lock</a:t>
            </a:r>
            <a:r>
              <a:rPr lang="ja-JP" altLang="en-US" smtClean="0"/>
              <a:t>を任意の</a:t>
            </a:r>
            <a:r>
              <a:rPr lang="en-US" altLang="ja-JP" smtClean="0"/>
              <a:t>timing</a:t>
            </a:r>
            <a:r>
              <a:rPr lang="ja-JP" altLang="en-US" smtClean="0"/>
              <a:t>（主人公移動）で</a:t>
            </a:r>
            <a:r>
              <a:rPr lang="en-US" altLang="ja-JP" smtClean="0"/>
              <a:t>S</a:t>
            </a:r>
            <a:r>
              <a:rPr kumimoji="1" lang="en-US" altLang="ja-JP" smtClean="0"/>
              <a:t>croll</a:t>
            </a:r>
            <a:r>
              <a:rPr kumimoji="1" lang="ja-JP" altLang="en-US" smtClean="0"/>
              <a:t>させる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16" y="819666"/>
            <a:ext cx="4434933" cy="131762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直線矢印コネクタ 5"/>
          <p:cNvCxnSpPr/>
          <p:nvPr/>
        </p:nvCxnSpPr>
        <p:spPr>
          <a:xfrm flipH="1">
            <a:off x="2498182" y="635000"/>
            <a:ext cx="2315119" cy="99060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4813300" y="450334"/>
            <a:ext cx="5701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変更</a:t>
            </a:r>
            <a:r>
              <a:rPr kumimoji="1" lang="ja-JP" altLang="en-US" smtClean="0"/>
              <a:t>：その前に</a:t>
            </a:r>
            <a:r>
              <a:rPr lang="en-US" altLang="ja-JP" smtClean="0"/>
              <a:t>S</a:t>
            </a:r>
            <a:r>
              <a:rPr kumimoji="1" lang="en-US" altLang="ja-JP" smtClean="0"/>
              <a:t>crollLine</a:t>
            </a:r>
            <a:r>
              <a:rPr kumimoji="1" lang="ja-JP" altLang="en-US" smtClean="0"/>
              <a:t>の</a:t>
            </a:r>
            <a:r>
              <a:rPr lang="ja-JP" altLang="en-US"/>
              <a:t>中</a:t>
            </a:r>
            <a:r>
              <a:rPr lang="ja-JP" altLang="en-US" smtClean="0"/>
              <a:t>に主人公を初期位置を変更</a:t>
            </a:r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16" y="2678112"/>
            <a:ext cx="6860023" cy="40655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正方形/長方形 10"/>
          <p:cNvSpPr/>
          <p:nvPr/>
        </p:nvSpPr>
        <p:spPr>
          <a:xfrm>
            <a:off x="183064" y="450334"/>
            <a:ext cx="1370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ObjHero.cpp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280716" y="2308780"/>
            <a:ext cx="141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ObjBlock.cpp</a:t>
            </a:r>
          </a:p>
        </p:txBody>
      </p:sp>
      <p:cxnSp>
        <p:nvCxnSpPr>
          <p:cNvPr id="13" name="直線矢印コネクタ 12"/>
          <p:cNvCxnSpPr/>
          <p:nvPr/>
        </p:nvCxnSpPr>
        <p:spPr>
          <a:xfrm flipH="1">
            <a:off x="2681250" y="4176078"/>
            <a:ext cx="5218150" cy="4325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8001000" y="329438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001000" y="3991412"/>
            <a:ext cx="276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追加：後方</a:t>
            </a:r>
            <a:r>
              <a:rPr kumimoji="1" lang="en-US" altLang="ja-JP" smtClean="0"/>
              <a:t>scrollLine</a:t>
            </a:r>
            <a:r>
              <a:rPr kumimoji="1" lang="ja-JP" altLang="en-US" smtClean="0"/>
              <a:t>を作成</a:t>
            </a:r>
            <a:endParaRPr kumimoji="1" lang="ja-JP" altLang="en-US"/>
          </a:p>
        </p:txBody>
      </p:sp>
      <p:cxnSp>
        <p:nvCxnSpPr>
          <p:cNvPr id="17" name="直線矢印コネクタ 16"/>
          <p:cNvCxnSpPr/>
          <p:nvPr/>
        </p:nvCxnSpPr>
        <p:spPr>
          <a:xfrm flipH="1" flipV="1">
            <a:off x="2704109" y="5462051"/>
            <a:ext cx="5195291" cy="31652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8046719" y="5277385"/>
            <a:ext cx="276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追加：前方</a:t>
            </a:r>
            <a:r>
              <a:rPr kumimoji="1" lang="en-US" altLang="ja-JP" smtClean="0"/>
              <a:t>scrollLine</a:t>
            </a:r>
            <a:r>
              <a:rPr kumimoji="1" lang="ja-JP" altLang="en-US" smtClean="0"/>
              <a:t>を作成</a:t>
            </a:r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378700" y="6194026"/>
            <a:ext cx="4485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これで主人公を動かせば、画面</a:t>
            </a:r>
            <a:r>
              <a:rPr kumimoji="1" lang="en-US" altLang="ja-JP" smtClean="0"/>
              <a:t>scroll</a:t>
            </a:r>
            <a:r>
              <a:rPr kumimoji="1" lang="ja-JP" altLang="en-US" smtClean="0"/>
              <a:t>します。</a:t>
            </a:r>
            <a:endParaRPr kumimoji="1"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3643367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107618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kumimoji="1" lang="en-US" altLang="ja-JP" smtClean="0"/>
              <a:t>scroll</a:t>
            </a:r>
            <a:r>
              <a:rPr kumimoji="1" lang="ja-JP" altLang="en-US" smtClean="0"/>
              <a:t>を当たり判定にも適応する。</a:t>
            </a:r>
            <a:endParaRPr kumimoji="1" lang="en-US" altLang="ja-JP" smtClean="0"/>
          </a:p>
          <a:p>
            <a:r>
              <a:rPr lang="ja-JP" altLang="en-US"/>
              <a:t>　</a:t>
            </a:r>
            <a:r>
              <a:rPr lang="en-US" altLang="ja-JP" smtClean="0"/>
              <a:t>scroll</a:t>
            </a:r>
            <a:r>
              <a:rPr lang="ja-JP" altLang="en-US" smtClean="0"/>
              <a:t>は現在描画のみしか対応させていません。続いて、当たり判定にもこの</a:t>
            </a:r>
            <a:r>
              <a:rPr lang="en-US" altLang="ja-JP" smtClean="0"/>
              <a:t>scroll</a:t>
            </a:r>
            <a:r>
              <a:rPr lang="ja-JP" altLang="en-US" smtClean="0"/>
              <a:t>値を適応させてみましょう。</a:t>
            </a:r>
            <a:endParaRPr lang="en-US" altLang="ja-JP" smtClean="0"/>
          </a:p>
          <a:p>
            <a:r>
              <a:rPr kumimoji="1" lang="ja-JP" altLang="en-US"/>
              <a:t>　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54" y="923330"/>
            <a:ext cx="10102359" cy="17351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正方形/長方形 5"/>
          <p:cNvSpPr/>
          <p:nvPr/>
        </p:nvSpPr>
        <p:spPr>
          <a:xfrm>
            <a:off x="269554" y="553998"/>
            <a:ext cx="141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ObjBlock.cpp</a:t>
            </a:r>
          </a:p>
        </p:txBody>
      </p:sp>
      <p:cxnSp>
        <p:nvCxnSpPr>
          <p:cNvPr id="7" name="直線矢印コネクタ 6"/>
          <p:cNvCxnSpPr/>
          <p:nvPr/>
        </p:nvCxnSpPr>
        <p:spPr>
          <a:xfrm flipH="1" flipV="1">
            <a:off x="2002563" y="1409660"/>
            <a:ext cx="422816" cy="220108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2438079" y="15662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</a:t>
            </a:r>
            <a:endParaRPr kumimoji="1" lang="ja-JP" altLang="en-US"/>
          </a:p>
        </p:txBody>
      </p:sp>
      <p:cxnSp>
        <p:nvCxnSpPr>
          <p:cNvPr id="11" name="直線矢印コネクタ 10"/>
          <p:cNvCxnSpPr/>
          <p:nvPr/>
        </p:nvCxnSpPr>
        <p:spPr>
          <a:xfrm flipH="1" flipV="1">
            <a:off x="4813975" y="1409660"/>
            <a:ext cx="422816" cy="220108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5249491" y="15662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</a:t>
            </a:r>
            <a:endParaRPr kumimoji="1" lang="ja-JP" altLang="en-US"/>
          </a:p>
        </p:txBody>
      </p:sp>
      <p:cxnSp>
        <p:nvCxnSpPr>
          <p:cNvPr id="13" name="直線矢印コネクタ 12"/>
          <p:cNvCxnSpPr/>
          <p:nvPr/>
        </p:nvCxnSpPr>
        <p:spPr>
          <a:xfrm flipH="1">
            <a:off x="3084410" y="1842809"/>
            <a:ext cx="522069" cy="226023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3619179" y="16408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</a:t>
            </a:r>
            <a:endParaRPr kumimoji="1" lang="ja-JP" altLang="en-US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54" y="2693477"/>
            <a:ext cx="5000946" cy="411600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8" name="直線矢印コネクタ 17"/>
          <p:cNvCxnSpPr/>
          <p:nvPr/>
        </p:nvCxnSpPr>
        <p:spPr>
          <a:xfrm flipH="1">
            <a:off x="2823376" y="3733800"/>
            <a:ext cx="389724" cy="27262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3213100" y="34973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</a:t>
            </a:r>
            <a:endParaRPr kumimoji="1" lang="ja-JP" altLang="en-US"/>
          </a:p>
        </p:txBody>
      </p:sp>
      <p:cxnSp>
        <p:nvCxnSpPr>
          <p:cNvPr id="21" name="直線矢印コネクタ 20"/>
          <p:cNvCxnSpPr/>
          <p:nvPr/>
        </p:nvCxnSpPr>
        <p:spPr>
          <a:xfrm flipH="1">
            <a:off x="2889548" y="5981700"/>
            <a:ext cx="389724" cy="27262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3279272" y="57452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</a:t>
            </a:r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409633" y="2693477"/>
            <a:ext cx="67823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mtClean="0"/>
              <a:t>上は主人公の位置に</a:t>
            </a:r>
            <a:r>
              <a:rPr lang="en-US" altLang="ja-JP" smtClean="0"/>
              <a:t>scroll</a:t>
            </a:r>
            <a:r>
              <a:rPr lang="ja-JP" altLang="en-US" smtClean="0"/>
              <a:t>の影響を与え、主人公が</a:t>
            </a:r>
            <a:r>
              <a:rPr lang="en-US" altLang="ja-JP" smtClean="0"/>
              <a:t>Map</a:t>
            </a:r>
            <a:r>
              <a:rPr lang="ja-JP" altLang="en-US" smtClean="0"/>
              <a:t>の位置にい</a:t>
            </a:r>
            <a:endParaRPr lang="en-US" altLang="ja-JP" smtClean="0"/>
          </a:p>
          <a:p>
            <a:r>
              <a:rPr lang="ja-JP" altLang="en-US" smtClean="0"/>
              <a:t>るかを求めました。</a:t>
            </a:r>
            <a:endParaRPr lang="en-US" altLang="ja-JP" smtClean="0"/>
          </a:p>
          <a:p>
            <a:endParaRPr lang="en-US" altLang="ja-JP"/>
          </a:p>
          <a:p>
            <a:r>
              <a:rPr lang="ja-JP" altLang="en-US" smtClean="0"/>
              <a:t>また、左では左右の衝突したさい。</a:t>
            </a:r>
            <a:r>
              <a:rPr lang="en-US" altLang="ja-JP" smtClean="0"/>
              <a:t>Block</a:t>
            </a:r>
            <a:r>
              <a:rPr lang="ja-JP" altLang="en-US" smtClean="0"/>
              <a:t>が逆に</a:t>
            </a:r>
            <a:r>
              <a:rPr lang="en-US" altLang="ja-JP" smtClean="0"/>
              <a:t>window</a:t>
            </a:r>
            <a:r>
              <a:rPr lang="ja-JP" altLang="en-US" smtClean="0"/>
              <a:t>のどの位置を</a:t>
            </a:r>
            <a:endParaRPr lang="en-US" altLang="ja-JP" smtClean="0"/>
          </a:p>
          <a:p>
            <a:r>
              <a:rPr lang="ja-JP" altLang="en-US" smtClean="0"/>
              <a:t>あるかを求めるために、</a:t>
            </a:r>
            <a:r>
              <a:rPr lang="en-US" altLang="ja-JP"/>
              <a:t> scroll</a:t>
            </a:r>
            <a:r>
              <a:rPr lang="ja-JP" altLang="en-US"/>
              <a:t>の</a:t>
            </a:r>
            <a:r>
              <a:rPr lang="ja-JP" altLang="en-US" smtClean="0"/>
              <a:t>影響を加えています。</a:t>
            </a:r>
            <a:endParaRPr lang="en-US" altLang="ja-JP" smtClean="0"/>
          </a:p>
          <a:p>
            <a:endParaRPr lang="en-US" altLang="ja-JP" smtClean="0"/>
          </a:p>
          <a:p>
            <a:endParaRPr lang="en-US" altLang="ja-JP"/>
          </a:p>
          <a:p>
            <a:r>
              <a:rPr lang="en-US" altLang="ja-JP" smtClean="0">
                <a:solidFill>
                  <a:srgbClr val="FF0000"/>
                </a:solidFill>
              </a:rPr>
              <a:t>scroll</a:t>
            </a:r>
            <a:r>
              <a:rPr lang="ja-JP" altLang="en-US" smtClean="0">
                <a:solidFill>
                  <a:srgbClr val="FF0000"/>
                </a:solidFill>
              </a:rPr>
              <a:t>値は今、</a:t>
            </a:r>
            <a:r>
              <a:rPr lang="en-US" altLang="ja-JP" smtClean="0">
                <a:solidFill>
                  <a:srgbClr val="FF0000"/>
                </a:solidFill>
              </a:rPr>
              <a:t>window</a:t>
            </a:r>
            <a:r>
              <a:rPr lang="ja-JP" altLang="en-US" smtClean="0">
                <a:solidFill>
                  <a:srgbClr val="FF0000"/>
                </a:solidFill>
              </a:rPr>
              <a:t>は</a:t>
            </a:r>
            <a:r>
              <a:rPr lang="en-US" altLang="ja-JP" smtClean="0">
                <a:solidFill>
                  <a:srgbClr val="FF0000"/>
                </a:solidFill>
              </a:rPr>
              <a:t>StageMap</a:t>
            </a:r>
            <a:r>
              <a:rPr lang="ja-JP" altLang="en-US" smtClean="0">
                <a:solidFill>
                  <a:srgbClr val="FF0000"/>
                </a:solidFill>
              </a:rPr>
              <a:t>全体から見てどのあたりを見ているのかと言う位置情報</a:t>
            </a:r>
            <a:r>
              <a:rPr lang="ja-JP" altLang="en-US" smtClean="0"/>
              <a:t>を持っている訳です。</a:t>
            </a:r>
            <a:endParaRPr lang="en-US" altLang="ja-JP" smtClean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380928" y="6114557"/>
            <a:ext cx="6774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さて、</a:t>
            </a:r>
            <a:r>
              <a:rPr lang="en-US" altLang="ja-JP" smtClean="0"/>
              <a:t>ActionMethod</a:t>
            </a:r>
            <a:r>
              <a:rPr lang="ja-JP" altLang="en-US" smtClean="0"/>
              <a:t>で判定をしていますが、一旦はこれでいいですが</a:t>
            </a:r>
            <a:endParaRPr lang="en-US" altLang="ja-JP" smtClean="0"/>
          </a:p>
          <a:p>
            <a:r>
              <a:rPr kumimoji="1" lang="ja-JP" altLang="en-US" smtClean="0"/>
              <a:t>また後で、別</a:t>
            </a:r>
            <a:r>
              <a:rPr kumimoji="1" lang="en-US" altLang="ja-JP" smtClean="0"/>
              <a:t>Method</a:t>
            </a:r>
            <a:r>
              <a:rPr kumimoji="1" lang="ja-JP" altLang="en-US" smtClean="0"/>
              <a:t>化させていただきます。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50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5835</TotalTime>
  <Words>580</Words>
  <Application>Microsoft Office PowerPoint</Application>
  <PresentationFormat>ワイド画面</PresentationFormat>
  <Paragraphs>87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ＭＳ Ｐゴシック</vt:lpstr>
      <vt:lpstr>Arial</vt:lpstr>
      <vt:lpstr>Calibri</vt:lpstr>
      <vt:lpstr>Calibri Light</vt:lpstr>
      <vt:lpstr>Office テーマ</vt:lpstr>
      <vt:lpstr>Ｇａｍｅ開発指南書６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ゲーム開発指南書１</dc:title>
  <dc:creator>user206</dc:creator>
  <cp:lastModifiedBy>user206</cp:lastModifiedBy>
  <cp:revision>269</cp:revision>
  <dcterms:created xsi:type="dcterms:W3CDTF">2016-04-21T00:45:06Z</dcterms:created>
  <dcterms:modified xsi:type="dcterms:W3CDTF">2016-08-20T02:47:18Z</dcterms:modified>
</cp:coreProperties>
</file>