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42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18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2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5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71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63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9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75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28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18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1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1950-D256-4D73-BF83-5FD23D24C244}" type="datetimeFigureOut">
              <a:rPr kumimoji="1" lang="ja-JP" altLang="en-US" smtClean="0"/>
              <a:t>2016/8/24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0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Ｇａｍ</a:t>
            </a:r>
            <a:r>
              <a:rPr lang="ja-JP" altLang="en-US" dirty="0"/>
              <a:t>ｅ</a:t>
            </a:r>
            <a:r>
              <a:rPr kumimoji="1" lang="ja-JP" altLang="en-US" smtClean="0"/>
              <a:t>開発指南書７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Action</a:t>
            </a:r>
            <a:r>
              <a:rPr lang="ja-JP" altLang="en-US" dirty="0" smtClean="0"/>
              <a:t>Ｇａｍｅ</a:t>
            </a:r>
            <a:r>
              <a:rPr kumimoji="1" lang="ja-JP" altLang="en-US" dirty="0" smtClean="0"/>
              <a:t>開発</a:t>
            </a:r>
            <a:endParaRPr lang="en-US" altLang="ja-JP" dirty="0"/>
          </a:p>
          <a:p>
            <a:r>
              <a:rPr lang="en-US" altLang="ja-JP" smtClean="0"/>
              <a:t>Start</a:t>
            </a:r>
            <a:r>
              <a:rPr lang="ja-JP" altLang="en-US" smtClean="0"/>
              <a:t>と</a:t>
            </a:r>
            <a:r>
              <a:rPr lang="en-US" altLang="ja-JP"/>
              <a:t>G</a:t>
            </a:r>
            <a:r>
              <a:rPr lang="en-US" altLang="ja-JP" smtClean="0"/>
              <a:t>oal</a:t>
            </a:r>
            <a:r>
              <a:rPr lang="ja-JP" altLang="en-US" smtClean="0"/>
              <a:t>を作る</a:t>
            </a:r>
            <a:endParaRPr lang="en-US" altLang="ja-JP" smtClean="0"/>
          </a:p>
          <a:p>
            <a:r>
              <a:rPr lang="en-US" altLang="ja-JP" smtClean="0"/>
              <a:t>Time</a:t>
            </a:r>
            <a:r>
              <a:rPr lang="ja-JP" altLang="en-US" smtClean="0"/>
              <a:t>を測る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6568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0067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scene</a:t>
            </a:r>
            <a:r>
              <a:rPr kumimoji="1" lang="ja-JP" altLang="en-US" smtClean="0"/>
              <a:t>登録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en-US" altLang="ja-JP" smtClean="0"/>
              <a:t>TimeObject</a:t>
            </a:r>
            <a:r>
              <a:rPr lang="ja-JP" altLang="en-US" smtClean="0"/>
              <a:t>の描画優先順位を１１にします。一番最後に描画するようにします。（要するに一番手前）</a:t>
            </a:r>
            <a:endParaRPr lang="en-US" altLang="ja-JP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62" y="903764"/>
            <a:ext cx="5036795" cy="363378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>
            <a:off x="4147649" y="3985651"/>
            <a:ext cx="351770" cy="127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475959" y="38009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追加</a:t>
            </a:r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46062" y="4502447"/>
            <a:ext cx="741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F</a:t>
            </a:r>
            <a:r>
              <a:rPr kumimoji="1" lang="en-US" altLang="ja-JP" smtClean="0"/>
              <a:t>ont</a:t>
            </a:r>
            <a:r>
              <a:rPr kumimoji="1" lang="ja-JP" altLang="en-US" smtClean="0"/>
              <a:t>機能を使って、時間を表示したいので、描画する文字を登録しましょう。</a:t>
            </a:r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62" y="5203909"/>
            <a:ext cx="3525544" cy="8524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正方形/長方形 9"/>
          <p:cNvSpPr/>
          <p:nvPr/>
        </p:nvSpPr>
        <p:spPr>
          <a:xfrm>
            <a:off x="117340" y="569537"/>
            <a:ext cx="162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SceneMain.cpp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46062" y="4869682"/>
            <a:ext cx="162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SceneMain.cpp</a:t>
            </a:r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3022600" y="5908647"/>
            <a:ext cx="1125049" cy="22253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4124189" y="5723981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追加</a:t>
            </a:r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290" y="5176987"/>
            <a:ext cx="3550759" cy="916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正方形/長方形 15"/>
          <p:cNvSpPr/>
          <p:nvPr/>
        </p:nvSpPr>
        <p:spPr>
          <a:xfrm>
            <a:off x="5033590" y="4869682"/>
            <a:ext cx="162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SceneMain.cpp</a:t>
            </a:r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8420100" y="5588612"/>
            <a:ext cx="1036416" cy="18466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9433055" y="5403946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追加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278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25" y="1026641"/>
            <a:ext cx="5459741" cy="31654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テキスト ボックス 3"/>
          <p:cNvSpPr txBox="1"/>
          <p:nvPr/>
        </p:nvSpPr>
        <p:spPr>
          <a:xfrm>
            <a:off x="0" y="0"/>
            <a:ext cx="6599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・時間を測る用の変数を用意。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時間情報入れるための変数と</a:t>
            </a:r>
            <a:r>
              <a:rPr lang="en-US" altLang="ja-JP" smtClean="0"/>
              <a:t>start/stop</a:t>
            </a:r>
            <a:r>
              <a:rPr lang="ja-JP" altLang="en-US" smtClean="0"/>
              <a:t>用の</a:t>
            </a:r>
            <a:r>
              <a:rPr lang="en-US" altLang="ja-JP" smtClean="0"/>
              <a:t>flag</a:t>
            </a:r>
            <a:r>
              <a:rPr lang="ja-JP" altLang="en-US" smtClean="0"/>
              <a:t>変数用意します。</a:t>
            </a:r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 flipH="1" flipV="1">
            <a:off x="5421601" y="3758510"/>
            <a:ext cx="669608" cy="2722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6091208" y="3601063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追加</a:t>
            </a:r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37" y="4572439"/>
            <a:ext cx="2468563" cy="1151996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253824" y="4550395"/>
            <a:ext cx="5459741" cy="1174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/>
          </a:p>
        </p:txBody>
      </p:sp>
      <p:cxnSp>
        <p:nvCxnSpPr>
          <p:cNvPr id="11" name="直線矢印コネクタ 10"/>
          <p:cNvCxnSpPr/>
          <p:nvPr/>
        </p:nvCxnSpPr>
        <p:spPr>
          <a:xfrm flipH="1">
            <a:off x="2581611" y="5330219"/>
            <a:ext cx="402085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983696" y="5145553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追加</a:t>
            </a:r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44318" y="4203107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ObjTime</a:t>
            </a:r>
            <a:r>
              <a:rPr lang="ja-JP" altLang="en-US" smtClean="0"/>
              <a:t>.cpp</a:t>
            </a:r>
            <a:endParaRPr lang="ja-JP" altLang="en-US"/>
          </a:p>
        </p:txBody>
      </p:sp>
      <p:cxnSp>
        <p:nvCxnSpPr>
          <p:cNvPr id="18" name="直線矢印コネクタ 17"/>
          <p:cNvCxnSpPr>
            <a:stCxn id="19" idx="1"/>
          </p:cNvCxnSpPr>
          <p:nvPr/>
        </p:nvCxnSpPr>
        <p:spPr>
          <a:xfrm flipH="1" flipV="1">
            <a:off x="5612101" y="3237810"/>
            <a:ext cx="479107" cy="78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6091208" y="3053931"/>
            <a:ext cx="84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追加</a:t>
            </a:r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144318" y="668375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ObjTime.h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3824" y="6057900"/>
            <a:ext cx="576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変数の用意ができました。それでは時間を描画しましょう。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62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2700" y="0"/>
            <a:ext cx="4567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m_time</a:t>
            </a:r>
            <a:r>
              <a:rPr lang="ja-JP" altLang="en-US" smtClean="0"/>
              <a:t>の中身を描画する</a:t>
            </a:r>
            <a:endParaRPr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文字列描画用の</a:t>
            </a:r>
            <a:r>
              <a:rPr lang="en-US" altLang="ja-JP" smtClean="0"/>
              <a:t>Header</a:t>
            </a:r>
            <a:r>
              <a:rPr lang="ja-JP" altLang="en-US" smtClean="0"/>
              <a:t>を</a:t>
            </a:r>
            <a:r>
              <a:rPr lang="en-US" altLang="ja-JP" smtClean="0"/>
              <a:t>include</a:t>
            </a:r>
            <a:r>
              <a:rPr lang="ja-JP" altLang="en-US" smtClean="0"/>
              <a:t>しましょう。</a:t>
            </a:r>
            <a:endParaRPr lang="en-US" altLang="ja-JP" smtClean="0"/>
          </a:p>
          <a:p>
            <a:r>
              <a:rPr kumimoji="1" lang="ja-JP" altLang="en-US"/>
              <a:t>　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12" y="922337"/>
            <a:ext cx="4703025" cy="13255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277812" y="599668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ObjTime.cpp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52400" y="2432566"/>
            <a:ext cx="10797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と、ここで問題が発生する。</a:t>
            </a:r>
            <a:r>
              <a:rPr lang="ja-JP" altLang="en-US" smtClean="0">
                <a:solidFill>
                  <a:srgbClr val="FF0000"/>
                </a:solidFill>
              </a:rPr>
              <a:t>時間の情報は整数</a:t>
            </a:r>
            <a:r>
              <a:rPr lang="ja-JP" altLang="en-US" smtClean="0"/>
              <a:t>です。しかし、</a:t>
            </a:r>
            <a:r>
              <a:rPr lang="en-US" altLang="ja-JP">
                <a:solidFill>
                  <a:srgbClr val="FF0000"/>
                </a:solidFill>
              </a:rPr>
              <a:t>Font::</a:t>
            </a:r>
            <a:r>
              <a:rPr lang="en-US" altLang="ja-JP" smtClean="0">
                <a:solidFill>
                  <a:srgbClr val="FF0000"/>
                </a:solidFill>
              </a:rPr>
              <a:t>StrDraw</a:t>
            </a:r>
            <a:r>
              <a:rPr lang="ja-JP" altLang="en-US" smtClean="0">
                <a:solidFill>
                  <a:srgbClr val="FF0000"/>
                </a:solidFill>
              </a:rPr>
              <a:t>は文字列を描画する機能</a:t>
            </a:r>
            <a:r>
              <a:rPr lang="ja-JP" altLang="en-US" smtClean="0"/>
              <a:t>です。</a:t>
            </a:r>
            <a:endParaRPr lang="en-US" altLang="ja-JP" smtClean="0"/>
          </a:p>
          <a:p>
            <a:r>
              <a:rPr kumimoji="1" lang="ja-JP" altLang="en-US" smtClean="0">
                <a:solidFill>
                  <a:srgbClr val="FF0000"/>
                </a:solidFill>
              </a:rPr>
              <a:t>そのままでは</a:t>
            </a:r>
            <a:r>
              <a:rPr kumimoji="1" lang="en-US" altLang="ja-JP" smtClean="0">
                <a:solidFill>
                  <a:srgbClr val="FF0000"/>
                </a:solidFill>
              </a:rPr>
              <a:t>StrDraw</a:t>
            </a:r>
            <a:r>
              <a:rPr kumimoji="1" lang="ja-JP" altLang="en-US" smtClean="0">
                <a:solidFill>
                  <a:srgbClr val="FF0000"/>
                </a:solidFill>
              </a:rPr>
              <a:t>で描画することできない</a:t>
            </a:r>
            <a:r>
              <a:rPr kumimoji="1" lang="ja-JP" altLang="en-US" smtClean="0"/>
              <a:t>。そこで、登場するのが</a:t>
            </a:r>
            <a:r>
              <a:rPr lang="en-US" altLang="ja-JP">
                <a:solidFill>
                  <a:srgbClr val="FF0000"/>
                </a:solidFill>
              </a:rPr>
              <a:t>#include &lt;stdio.h</a:t>
            </a:r>
            <a:r>
              <a:rPr lang="en-US" altLang="ja-JP" smtClean="0">
                <a:solidFill>
                  <a:srgbClr val="FF0000"/>
                </a:solidFill>
              </a:rPr>
              <a:t>&gt;</a:t>
            </a:r>
            <a:r>
              <a:rPr lang="ja-JP" altLang="en-US" smtClean="0">
                <a:solidFill>
                  <a:srgbClr val="FF0000"/>
                </a:solidFill>
              </a:rPr>
              <a:t>の</a:t>
            </a:r>
            <a:r>
              <a:rPr lang="en-US" altLang="ja-JP" smtClean="0">
                <a:solidFill>
                  <a:srgbClr val="FF0000"/>
                </a:solidFill>
              </a:rPr>
              <a:t>printf</a:t>
            </a:r>
            <a:r>
              <a:rPr lang="ja-JP" altLang="en-US" smtClean="0">
                <a:solidFill>
                  <a:srgbClr val="FF0000"/>
                </a:solidFill>
              </a:rPr>
              <a:t>の亜種達です。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3775411" y="2063234"/>
            <a:ext cx="402085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4177496" y="1878568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追加</a:t>
            </a:r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2400" y="3263563"/>
            <a:ext cx="1144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</a:t>
            </a:r>
            <a:r>
              <a:rPr kumimoji="1" lang="ja-JP" altLang="en-US" smtClean="0"/>
              <a:t>言語を学んだ時に</a:t>
            </a:r>
            <a:r>
              <a:rPr lang="ja-JP" altLang="en-US"/>
              <a:t>初</a:t>
            </a:r>
            <a:r>
              <a:rPr lang="ja-JP" altLang="en-US" smtClean="0"/>
              <a:t>めに出てくる</a:t>
            </a:r>
            <a:r>
              <a:rPr kumimoji="1" lang="ja-JP" altLang="en-US" smtClean="0"/>
              <a:t>関数で</a:t>
            </a:r>
            <a:r>
              <a:rPr kumimoji="1" lang="en-US" altLang="ja-JP" smtClean="0"/>
              <a:t>printf</a:t>
            </a:r>
            <a:r>
              <a:rPr kumimoji="1" lang="ja-JP" altLang="en-US" smtClean="0"/>
              <a:t>は</a:t>
            </a:r>
            <a:r>
              <a:rPr lang="en-US" altLang="ja-JP" smtClean="0"/>
              <a:t>D</a:t>
            </a:r>
            <a:r>
              <a:rPr kumimoji="1" lang="en-US" altLang="ja-JP" smtClean="0"/>
              <a:t>isplay</a:t>
            </a:r>
            <a:r>
              <a:rPr kumimoji="1" lang="ja-JP" altLang="en-US" smtClean="0"/>
              <a:t>に値を出力してくれます。実はこの</a:t>
            </a:r>
            <a:r>
              <a:rPr kumimoji="1" lang="en-US" altLang="ja-JP" smtClean="0"/>
              <a:t>printf</a:t>
            </a:r>
            <a:r>
              <a:rPr kumimoji="1" lang="ja-JP" altLang="en-US" smtClean="0"/>
              <a:t>は色々な</a:t>
            </a:r>
            <a:r>
              <a:rPr lang="ja-JP" altLang="en-US" smtClean="0"/>
              <a:t>亜種があり</a:t>
            </a:r>
            <a:endParaRPr lang="en-US" altLang="ja-JP" smtClean="0"/>
          </a:p>
          <a:p>
            <a:r>
              <a:rPr kumimoji="1" lang="ja-JP" altLang="en-US"/>
              <a:t>色々</a:t>
            </a:r>
            <a:r>
              <a:rPr kumimoji="1" lang="ja-JP" altLang="en-US" smtClean="0"/>
              <a:t>なモノに出力できます。ついでに、</a:t>
            </a:r>
            <a:r>
              <a:rPr kumimoji="1" lang="en-US" altLang="ja-JP" smtClean="0"/>
              <a:t>stdio.h</a:t>
            </a:r>
            <a:r>
              <a:rPr kumimoji="1" lang="ja-JP" altLang="en-US" smtClean="0"/>
              <a:t>の正式名は</a:t>
            </a:r>
            <a:r>
              <a:rPr kumimoji="1" lang="en-US" altLang="ja-JP" smtClean="0"/>
              <a:t>StandardInputOutputHeader</a:t>
            </a:r>
            <a:r>
              <a:rPr kumimoji="1" lang="ja-JP" altLang="en-US" smtClean="0"/>
              <a:t>言います。</a:t>
            </a:r>
            <a:endParaRPr kumimoji="1" lang="en-US" altLang="ja-JP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77812" y="4126468"/>
            <a:ext cx="351891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printf </a:t>
            </a:r>
            <a:r>
              <a:rPr lang="en-US" altLang="ja-JP" smtClean="0"/>
              <a:t>	</a:t>
            </a:r>
            <a:r>
              <a:rPr lang="ja-JP" altLang="en-US" smtClean="0"/>
              <a:t>：</a:t>
            </a:r>
            <a:r>
              <a:rPr lang="en-US" altLang="ja-JP" smtClean="0"/>
              <a:t>display</a:t>
            </a:r>
            <a:r>
              <a:rPr lang="ja-JP" altLang="en-US" smtClean="0"/>
              <a:t>に値を出力</a:t>
            </a:r>
            <a:endParaRPr kumimoji="1" lang="en-US" altLang="ja-JP" smtClean="0"/>
          </a:p>
          <a:p>
            <a:r>
              <a:rPr lang="en-US" altLang="ja-JP"/>
              <a:t>f</a:t>
            </a:r>
            <a:r>
              <a:rPr kumimoji="1" lang="en-US" altLang="ja-JP" smtClean="0"/>
              <a:t>printf</a:t>
            </a:r>
            <a:r>
              <a:rPr lang="ja-JP" altLang="en-US"/>
              <a:t>　　</a:t>
            </a:r>
            <a:r>
              <a:rPr lang="en-US" altLang="ja-JP" smtClean="0"/>
              <a:t>	</a:t>
            </a:r>
            <a:r>
              <a:rPr lang="ja-JP" altLang="en-US" smtClean="0"/>
              <a:t>：外部</a:t>
            </a:r>
            <a:r>
              <a:rPr lang="en-US" altLang="ja-JP" smtClean="0"/>
              <a:t>file</a:t>
            </a:r>
            <a:r>
              <a:rPr lang="ja-JP" altLang="en-US" smtClean="0"/>
              <a:t>に値を出力</a:t>
            </a:r>
            <a:endParaRPr kumimoji="1" lang="en-US" altLang="ja-JP" smtClean="0"/>
          </a:p>
          <a:p>
            <a:r>
              <a:rPr lang="en-US" altLang="ja-JP" smtClean="0"/>
              <a:t>s</a:t>
            </a:r>
            <a:r>
              <a:rPr kumimoji="1" lang="en-US" altLang="ja-JP" smtClean="0"/>
              <a:t>printf</a:t>
            </a:r>
            <a:r>
              <a:rPr lang="en-US" altLang="ja-JP" smtClean="0"/>
              <a:t>	</a:t>
            </a:r>
            <a:r>
              <a:rPr lang="ja-JP" altLang="en-US" smtClean="0"/>
              <a:t>：文字列用の配列に出力</a:t>
            </a:r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77812" y="5232400"/>
            <a:ext cx="105576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とこのように</a:t>
            </a:r>
            <a:r>
              <a:rPr kumimoji="1" lang="en-US" altLang="ja-JP" smtClean="0"/>
              <a:t>display</a:t>
            </a:r>
            <a:r>
              <a:rPr kumimoji="1" lang="ja-JP" altLang="en-US" smtClean="0"/>
              <a:t>だけでなく様々なところに出力ができ、馴染みがある</a:t>
            </a:r>
            <a:r>
              <a:rPr kumimoji="1" lang="en-US" altLang="ja-JP" smtClean="0"/>
              <a:t>printf</a:t>
            </a:r>
            <a:r>
              <a:rPr lang="ja-JP" altLang="en-US" smtClean="0"/>
              <a:t>っぽく使えるところが良いです。</a:t>
            </a:r>
            <a:endParaRPr lang="en-US" altLang="ja-JP" smtClean="0"/>
          </a:p>
          <a:p>
            <a:r>
              <a:rPr kumimoji="1" lang="ja-JP" altLang="en-US" smtClean="0"/>
              <a:t>今回使うのはその中では</a:t>
            </a:r>
            <a:r>
              <a:rPr kumimoji="1" lang="en-US" altLang="ja-JP" smtClean="0"/>
              <a:t>sprintf</a:t>
            </a:r>
            <a:r>
              <a:rPr kumimoji="1" lang="ja-JP" altLang="en-US" smtClean="0"/>
              <a:t>っぽいのですが・・・。</a:t>
            </a:r>
            <a:r>
              <a:rPr lang="en-US" altLang="ja-JP"/>
              <a:t>s</a:t>
            </a:r>
            <a:r>
              <a:rPr lang="en-US" altLang="ja-JP" smtClean="0"/>
              <a:t>printf</a:t>
            </a:r>
            <a:r>
              <a:rPr lang="ja-JP" altLang="en-US" smtClean="0"/>
              <a:t>は</a:t>
            </a:r>
            <a:r>
              <a:rPr lang="en-US" altLang="ja-JP" smtClean="0"/>
              <a:t>char</a:t>
            </a:r>
            <a:r>
              <a:rPr lang="ja-JP" altLang="en-US" smtClean="0"/>
              <a:t>の文字列に出力する</a:t>
            </a:r>
            <a:r>
              <a:rPr lang="en-US" altLang="ja-JP" smtClean="0"/>
              <a:t>type</a:t>
            </a:r>
            <a:r>
              <a:rPr lang="ja-JP" altLang="en-US" smtClean="0"/>
              <a:t>です。</a:t>
            </a:r>
            <a:endParaRPr lang="en-US" altLang="ja-JP" smtClean="0"/>
          </a:p>
          <a:p>
            <a:r>
              <a:rPr kumimoji="1" lang="ja-JP" altLang="en-US" smtClean="0"/>
              <a:t>我々が使用してる文字</a:t>
            </a:r>
            <a:r>
              <a:rPr kumimoji="1" lang="en-US" altLang="ja-JP" smtClean="0"/>
              <a:t>Set</a:t>
            </a:r>
            <a:r>
              <a:rPr kumimoji="1" lang="ja-JP" altLang="en-US" smtClean="0"/>
              <a:t>は</a:t>
            </a:r>
            <a:r>
              <a:rPr kumimoji="1" lang="en-US" altLang="ja-JP" smtClean="0"/>
              <a:t>Unicode</a:t>
            </a:r>
            <a:r>
              <a:rPr kumimoji="1" lang="ja-JP" altLang="en-US" smtClean="0"/>
              <a:t>です</a:t>
            </a:r>
            <a:r>
              <a:rPr kumimoji="1" lang="ja-JP" altLang="en-US" smtClean="0"/>
              <a:t>。</a:t>
            </a:r>
            <a:r>
              <a:rPr lang="en-US" altLang="ja-JP"/>
              <a:t>Unicode</a:t>
            </a:r>
            <a:r>
              <a:rPr kumimoji="1" lang="ja-JP" altLang="en-US" smtClean="0"/>
              <a:t>用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sprintf</a:t>
            </a:r>
            <a:r>
              <a:rPr kumimoji="1" lang="ja-JP" altLang="en-US" smtClean="0"/>
              <a:t>を使いましょう。</a:t>
            </a:r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77812" y="6338332"/>
            <a:ext cx="92229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mtClean="0"/>
              <a:t>sw</a:t>
            </a:r>
            <a:r>
              <a:rPr kumimoji="1" lang="en-US" altLang="ja-JP" smtClean="0"/>
              <a:t>printf_s  :wide</a:t>
            </a:r>
            <a:r>
              <a:rPr kumimoji="1" lang="ja-JP" altLang="en-US" smtClean="0"/>
              <a:t>文字配列に出力する</a:t>
            </a:r>
            <a:r>
              <a:rPr kumimoji="1" lang="en-US" altLang="ja-JP" smtClean="0"/>
              <a:t>sprintf</a:t>
            </a:r>
            <a:r>
              <a:rPr kumimoji="1" lang="ja-JP" altLang="en-US" smtClean="0"/>
              <a:t>です。　</a:t>
            </a:r>
            <a:r>
              <a:rPr kumimoji="1" lang="en-US" altLang="ja-JP" smtClean="0"/>
              <a:t>sw</a:t>
            </a:r>
            <a:r>
              <a:rPr kumimoji="1" lang="ja-JP" altLang="en-US" smtClean="0"/>
              <a:t>が</a:t>
            </a:r>
            <a:r>
              <a:rPr kumimoji="1" lang="en-US" altLang="ja-JP" smtClean="0"/>
              <a:t>string</a:t>
            </a:r>
            <a:r>
              <a:rPr kumimoji="1" lang="ja-JP" altLang="en-US" smtClean="0"/>
              <a:t>（文字列）の</a:t>
            </a:r>
            <a:r>
              <a:rPr kumimoji="1" lang="en-US" altLang="ja-JP" smtClean="0"/>
              <a:t>wide</a:t>
            </a:r>
            <a:r>
              <a:rPr kumimoji="1" lang="ja-JP" altLang="en-US" smtClean="0"/>
              <a:t>って意味です。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4524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2213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swprintf_s</a:t>
            </a:r>
            <a:r>
              <a:rPr kumimoji="1" lang="ja-JP" altLang="en-US" smtClean="0"/>
              <a:t>を使ってみよう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en-US" altLang="ja-JP" smtClean="0"/>
              <a:t>shooting</a:t>
            </a:r>
            <a:r>
              <a:rPr lang="ja-JP" altLang="en-US" smtClean="0"/>
              <a:t>の時の様にただ文字を出すだけなら考えなくてもよい使えるが、変数等の新しい利用方法を試せそうとなると様々な</a:t>
            </a:r>
            <a:endParaRPr lang="en-US" altLang="ja-JP" smtClean="0"/>
          </a:p>
          <a:p>
            <a:r>
              <a:rPr lang="en-US" altLang="ja-JP" smtClean="0"/>
              <a:t>program</a:t>
            </a:r>
            <a:r>
              <a:rPr lang="ja-JP" altLang="en-US" smtClean="0"/>
              <a:t>を取り入れないといけない。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9" y="1403588"/>
            <a:ext cx="5520691" cy="23002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188912" y="1034256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ObjTime.cpp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41261" y="2141746"/>
            <a:ext cx="5895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追加：</a:t>
            </a:r>
            <a:r>
              <a:rPr lang="en-US" altLang="ja-JP" smtClean="0"/>
              <a:t>w</a:t>
            </a:r>
            <a:r>
              <a:rPr kumimoji="1" lang="en-US" altLang="ja-JP" smtClean="0"/>
              <a:t>char_t </a:t>
            </a:r>
            <a:r>
              <a:rPr lang="ja-JP" altLang="en-US" smtClean="0"/>
              <a:t>型・・・</a:t>
            </a:r>
            <a:r>
              <a:rPr lang="en-US" altLang="ja-JP" smtClean="0"/>
              <a:t>Unicode</a:t>
            </a:r>
            <a:r>
              <a:rPr lang="ja-JP" altLang="en-US" smtClean="0"/>
              <a:t>の文字型です。それを</a:t>
            </a:r>
            <a:r>
              <a:rPr lang="en-US" altLang="ja-JP" smtClean="0"/>
              <a:t>128</a:t>
            </a:r>
            <a:r>
              <a:rPr lang="ja-JP" altLang="en-US" smtClean="0"/>
              <a:t>文字</a:t>
            </a:r>
            <a:endParaRPr lang="en-US" altLang="ja-JP" smtClean="0"/>
          </a:p>
          <a:p>
            <a:r>
              <a:rPr kumimoji="1" lang="ja-JP" altLang="en-US" smtClean="0"/>
              <a:t>入る</a:t>
            </a:r>
            <a:r>
              <a:rPr kumimoji="1" lang="ja-JP" altLang="en-US"/>
              <a:t>用</a:t>
            </a:r>
            <a:r>
              <a:rPr kumimoji="1" lang="ja-JP" altLang="en-US" smtClean="0"/>
              <a:t>の文字列を作成。</a:t>
            </a:r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612" y="5175128"/>
            <a:ext cx="4876800" cy="4000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直線矢印コネクタ 9"/>
          <p:cNvCxnSpPr/>
          <p:nvPr/>
        </p:nvCxnSpPr>
        <p:spPr>
          <a:xfrm flipH="1">
            <a:off x="4229100" y="1576338"/>
            <a:ext cx="1877700" cy="57732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6106800" y="1403588"/>
            <a:ext cx="72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追加</a:t>
            </a:r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2564450" y="2326412"/>
            <a:ext cx="3618750" cy="22968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 flipV="1">
            <a:off x="5431164" y="2938162"/>
            <a:ext cx="675636" cy="9819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6241261" y="2938162"/>
            <a:ext cx="5294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追加：扱い方は</a:t>
            </a:r>
            <a:r>
              <a:rPr lang="en-US" altLang="ja-JP" smtClean="0"/>
              <a:t>printf</a:t>
            </a:r>
            <a:r>
              <a:rPr lang="ja-JP" altLang="en-US" smtClean="0"/>
              <a:t>と同じですが、唯一の違いとして</a:t>
            </a:r>
            <a:endParaRPr lang="en-US" altLang="ja-JP" smtClean="0"/>
          </a:p>
          <a:p>
            <a:r>
              <a:rPr lang="ja-JP" altLang="en-US" smtClean="0"/>
              <a:t>出力先の引数があります。</a:t>
            </a:r>
            <a:endParaRPr kumimoji="1" lang="ja-JP" altLang="en-US"/>
          </a:p>
        </p:txBody>
      </p:sp>
      <p:cxnSp>
        <p:nvCxnSpPr>
          <p:cNvPr id="21" name="直線矢印コネクタ 20"/>
          <p:cNvCxnSpPr>
            <a:stCxn id="24" idx="1"/>
          </p:cNvCxnSpPr>
          <p:nvPr/>
        </p:nvCxnSpPr>
        <p:spPr>
          <a:xfrm flipH="1" flipV="1">
            <a:off x="3891283" y="3429826"/>
            <a:ext cx="2349978" cy="54973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6241261" y="3794894"/>
            <a:ext cx="235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str</a:t>
            </a:r>
            <a:r>
              <a:rPr kumimoji="1" lang="ja-JP" altLang="en-US" smtClean="0"/>
              <a:t>の内容を出力</a:t>
            </a:r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469" y="4022618"/>
            <a:ext cx="6465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これでとりあえず</a:t>
            </a:r>
            <a:r>
              <a:rPr lang="en-US" altLang="ja-JP" smtClean="0"/>
              <a:t>m_time</a:t>
            </a:r>
            <a:r>
              <a:rPr lang="ja-JP" altLang="en-US" smtClean="0"/>
              <a:t>に入ってる値</a:t>
            </a:r>
            <a:r>
              <a:rPr lang="en-US" altLang="ja-JP" smtClean="0"/>
              <a:t>0</a:t>
            </a:r>
            <a:r>
              <a:rPr lang="ja-JP" altLang="en-US" smtClean="0"/>
              <a:t>が出力されたと思います</a:t>
            </a:r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0" y="4629649"/>
            <a:ext cx="2587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swprintf_s</a:t>
            </a:r>
            <a:r>
              <a:rPr kumimoji="1" lang="ja-JP" altLang="en-US" smtClean="0"/>
              <a:t>使い方</a:t>
            </a:r>
            <a:r>
              <a:rPr lang="ja-JP" altLang="en-US" smtClean="0"/>
              <a:t>を</a:t>
            </a:r>
            <a:r>
              <a:rPr lang="ja-JP" altLang="en-US"/>
              <a:t>見</a:t>
            </a:r>
            <a:r>
              <a:rPr lang="ja-JP" altLang="en-US" smtClean="0"/>
              <a:t>る</a:t>
            </a:r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88912" y="5829300"/>
            <a:ext cx="11823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第一引数が、出力先です。第二引数が出力させる文字列となります。この第二引数から</a:t>
            </a:r>
            <a:r>
              <a:rPr kumimoji="1" lang="en-US" altLang="ja-JP" smtClean="0"/>
              <a:t>printf</a:t>
            </a:r>
            <a:r>
              <a:rPr kumimoji="1" lang="ja-JP" altLang="en-US" smtClean="0"/>
              <a:t>と使い方が一緒になります。</a:t>
            </a:r>
            <a:endParaRPr kumimoji="1" lang="en-US" altLang="ja-JP" smtClean="0"/>
          </a:p>
          <a:p>
            <a:r>
              <a:rPr lang="ja-JP" altLang="en-US" smtClean="0"/>
              <a:t>第二引数には</a:t>
            </a:r>
            <a:r>
              <a:rPr lang="ja-JP" altLang="en-US" smtClean="0">
                <a:solidFill>
                  <a:srgbClr val="FF0000"/>
                </a:solidFill>
              </a:rPr>
              <a:t>“</a:t>
            </a:r>
            <a:r>
              <a:rPr lang="en-US" altLang="ja-JP" smtClean="0">
                <a:solidFill>
                  <a:srgbClr val="FF0000"/>
                </a:solidFill>
              </a:rPr>
              <a:t>%d</a:t>
            </a:r>
            <a:r>
              <a:rPr lang="ja-JP" altLang="en-US" smtClean="0">
                <a:solidFill>
                  <a:srgbClr val="FF0000"/>
                </a:solidFill>
              </a:rPr>
              <a:t>”</a:t>
            </a:r>
            <a:r>
              <a:rPr lang="ja-JP" altLang="en-US" smtClean="0"/>
              <a:t> があるため、</a:t>
            </a:r>
            <a:r>
              <a:rPr lang="en-US" altLang="ja-JP" smtClean="0"/>
              <a:t>%d</a:t>
            </a:r>
            <a:r>
              <a:rPr lang="ja-JP" altLang="en-US"/>
              <a:t>は</a:t>
            </a:r>
            <a:r>
              <a:rPr lang="ja-JP" altLang="en-US" smtClean="0"/>
              <a:t>次の引数の値が入ります。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492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42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m_time</a:t>
            </a:r>
            <a:r>
              <a:rPr lang="ja-JP" altLang="en-US" smtClean="0"/>
              <a:t>を動かして、時間を表示させてみる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2" y="606424"/>
            <a:ext cx="2719978" cy="13366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>
            <a:off x="1671964" y="1274761"/>
            <a:ext cx="1363336" cy="13940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124200" y="1104900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追加：とりあえず動かす</a:t>
            </a:r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9921" y="1943099"/>
            <a:ext cx="98541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・時間を求める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en-US" altLang="ja-JP" smtClean="0"/>
              <a:t>m_time</a:t>
            </a:r>
            <a:r>
              <a:rPr lang="ja-JP" altLang="en-US" smtClean="0"/>
              <a:t>には</a:t>
            </a:r>
            <a:r>
              <a:rPr lang="en-US" altLang="ja-JP" smtClean="0"/>
              <a:t>increment</a:t>
            </a:r>
            <a:r>
              <a:rPr lang="ja-JP" altLang="en-US" smtClean="0"/>
              <a:t>されてるので１が常に加算されている状態です。</a:t>
            </a:r>
            <a:r>
              <a:rPr lang="en-US" altLang="ja-JP" smtClean="0"/>
              <a:t>DrawMethod</a:t>
            </a:r>
            <a:r>
              <a:rPr lang="ja-JP" altLang="en-US" smtClean="0"/>
              <a:t>でこの値を元に</a:t>
            </a:r>
            <a:endParaRPr lang="en-US" altLang="ja-JP" smtClean="0"/>
          </a:p>
          <a:p>
            <a:r>
              <a:rPr kumimoji="1" lang="ja-JP" altLang="en-US"/>
              <a:t>　</a:t>
            </a:r>
            <a:r>
              <a:rPr kumimoji="1" lang="ja-JP" altLang="en-US" smtClean="0"/>
              <a:t>時間を求めてみましょう。</a:t>
            </a:r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2132" y="2880162"/>
            <a:ext cx="11466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ActionMethod</a:t>
            </a:r>
            <a:r>
              <a:rPr kumimoji="1" lang="ja-JP" altLang="en-US" smtClean="0"/>
              <a:t>は、</a:t>
            </a:r>
            <a:r>
              <a:rPr kumimoji="1" lang="en-US" altLang="ja-JP" smtClean="0">
                <a:solidFill>
                  <a:srgbClr val="FF0000"/>
                </a:solidFill>
              </a:rPr>
              <a:t>1</a:t>
            </a:r>
            <a:r>
              <a:rPr kumimoji="1" lang="ja-JP" altLang="en-US" smtClean="0">
                <a:solidFill>
                  <a:srgbClr val="FF0000"/>
                </a:solidFill>
              </a:rPr>
              <a:t>秒間に</a:t>
            </a:r>
            <a:r>
              <a:rPr kumimoji="1" lang="en-US" altLang="ja-JP" smtClean="0">
                <a:solidFill>
                  <a:srgbClr val="FF0000"/>
                </a:solidFill>
              </a:rPr>
              <a:t>60</a:t>
            </a:r>
            <a:r>
              <a:rPr kumimoji="1" lang="ja-JP" altLang="en-US" smtClean="0">
                <a:solidFill>
                  <a:srgbClr val="FF0000"/>
                </a:solidFill>
              </a:rPr>
              <a:t>回動きます。</a:t>
            </a:r>
            <a:r>
              <a:rPr lang="en-US" altLang="ja-JP">
                <a:solidFill>
                  <a:srgbClr val="FF0000"/>
                </a:solidFill>
              </a:rPr>
              <a:t> </a:t>
            </a:r>
            <a:r>
              <a:rPr lang="ja-JP" altLang="en-US" smtClean="0">
                <a:solidFill>
                  <a:srgbClr val="FF0000"/>
                </a:solidFill>
              </a:rPr>
              <a:t>要するに</a:t>
            </a:r>
            <a:r>
              <a:rPr lang="en-US" altLang="ja-JP" smtClean="0">
                <a:solidFill>
                  <a:srgbClr val="FF0000"/>
                </a:solidFill>
              </a:rPr>
              <a:t>60</a:t>
            </a:r>
            <a:r>
              <a:rPr lang="ja-JP" altLang="en-US">
                <a:solidFill>
                  <a:srgbClr val="FF0000"/>
                </a:solidFill>
              </a:rPr>
              <a:t>単位で</a:t>
            </a:r>
            <a:r>
              <a:rPr lang="en-US" altLang="ja-JP">
                <a:solidFill>
                  <a:srgbClr val="FF0000"/>
                </a:solidFill>
              </a:rPr>
              <a:t>1</a:t>
            </a:r>
            <a:r>
              <a:rPr lang="ja-JP" altLang="en-US" smtClean="0">
                <a:solidFill>
                  <a:srgbClr val="FF0000"/>
                </a:solidFill>
              </a:rPr>
              <a:t>秒と言うことです</a:t>
            </a:r>
            <a:r>
              <a:rPr lang="ja-JP" altLang="en-US" smtClean="0"/>
              <a:t>。　</a:t>
            </a:r>
            <a:r>
              <a:rPr lang="en-US" altLang="ja-JP" smtClean="0"/>
              <a:t>m</a:t>
            </a:r>
            <a:r>
              <a:rPr kumimoji="1" lang="en-US" altLang="ja-JP" smtClean="0"/>
              <a:t>_time</a:t>
            </a:r>
            <a:r>
              <a:rPr lang="ja-JP" altLang="en-US" smtClean="0"/>
              <a:t>は常に</a:t>
            </a:r>
            <a:r>
              <a:rPr lang="en-US" altLang="ja-JP" smtClean="0"/>
              <a:t>1</a:t>
            </a:r>
            <a:r>
              <a:rPr lang="ja-JP" altLang="en-US" smtClean="0"/>
              <a:t>を加算されてるた</a:t>
            </a:r>
            <a:r>
              <a:rPr lang="ja-JP" altLang="en-US"/>
              <a:t>め</a:t>
            </a:r>
            <a:endParaRPr kumimoji="1" lang="en-US" altLang="ja-JP" smtClean="0"/>
          </a:p>
          <a:p>
            <a:r>
              <a:rPr kumimoji="1" lang="en-US" altLang="ja-JP" smtClean="0"/>
              <a:t>60</a:t>
            </a:r>
            <a:r>
              <a:rPr kumimoji="1" lang="ja-JP" altLang="en-US" smtClean="0"/>
              <a:t>で</a:t>
            </a:r>
            <a:r>
              <a:rPr kumimoji="1" lang="en-US" altLang="ja-JP" smtClean="0"/>
              <a:t>1</a:t>
            </a:r>
            <a:r>
              <a:rPr lang="ja-JP" altLang="en-US"/>
              <a:t>秒</a:t>
            </a:r>
            <a:r>
              <a:rPr lang="ja-JP" altLang="en-US" smtClean="0"/>
              <a:t>であり</a:t>
            </a:r>
            <a:r>
              <a:rPr lang="en-US" altLang="ja-JP" smtClean="0"/>
              <a:t>60</a:t>
            </a:r>
            <a:r>
              <a:rPr lang="ja-JP" altLang="en-US" smtClean="0"/>
              <a:t>秒で</a:t>
            </a:r>
            <a:r>
              <a:rPr lang="en-US" altLang="ja-JP" smtClean="0"/>
              <a:t>1</a:t>
            </a:r>
            <a:r>
              <a:rPr lang="ja-JP" altLang="en-US" smtClean="0"/>
              <a:t>分だとわかります。</a:t>
            </a:r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75" y="3534367"/>
            <a:ext cx="5689450" cy="272569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直線矢印コネクタ 11"/>
          <p:cNvCxnSpPr/>
          <p:nvPr/>
        </p:nvCxnSpPr>
        <p:spPr>
          <a:xfrm flipH="1">
            <a:off x="2889840" y="3911600"/>
            <a:ext cx="3282360" cy="400003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6172200" y="3733800"/>
            <a:ext cx="27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追加：分と秒を入れる変数</a:t>
            </a:r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 flipH="1">
            <a:off x="3677240" y="4480365"/>
            <a:ext cx="2494960" cy="41685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6172200" y="4321477"/>
            <a:ext cx="5654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</a:t>
            </a:r>
            <a:r>
              <a:rPr kumimoji="1" lang="en-US" altLang="ja-JP" smtClean="0"/>
              <a:t>:</a:t>
            </a:r>
            <a:r>
              <a:rPr kumimoji="1" lang="ja-JP" altLang="en-US" smtClean="0"/>
              <a:t>秒と分を値を求めている。秒で</a:t>
            </a:r>
            <a:r>
              <a:rPr kumimoji="1" lang="en-US" altLang="ja-JP" smtClean="0"/>
              <a:t>0</a:t>
            </a:r>
            <a:r>
              <a:rPr kumimoji="1" lang="ja-JP" altLang="en-US" smtClean="0"/>
              <a:t>～</a:t>
            </a:r>
            <a:r>
              <a:rPr kumimoji="1" lang="en-US" altLang="ja-JP" smtClean="0"/>
              <a:t>59</a:t>
            </a:r>
            <a:r>
              <a:rPr kumimoji="1" lang="ja-JP" altLang="en-US" smtClean="0"/>
              <a:t>をぐるぐる回す</a:t>
            </a:r>
            <a:endParaRPr kumimoji="1" lang="en-US" altLang="ja-JP" smtClean="0"/>
          </a:p>
          <a:p>
            <a:r>
              <a:rPr lang="ja-JP" altLang="en-US" smtClean="0"/>
              <a:t>ため、</a:t>
            </a:r>
            <a:r>
              <a:rPr lang="en-US" altLang="ja-JP" smtClean="0"/>
              <a:t>%</a:t>
            </a:r>
            <a:r>
              <a:rPr lang="ja-JP" altLang="en-US" smtClean="0"/>
              <a:t>で余りを求めるところが</a:t>
            </a:r>
            <a:r>
              <a:rPr lang="en-US" altLang="ja-JP" smtClean="0"/>
              <a:t>point</a:t>
            </a:r>
            <a:r>
              <a:rPr lang="ja-JP" altLang="en-US" smtClean="0"/>
              <a:t>です。</a:t>
            </a:r>
            <a:endParaRPr kumimoji="1" lang="ja-JP" altLang="en-US"/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5760040" y="5245100"/>
            <a:ext cx="412160" cy="54196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6261100" y="5186153"/>
            <a:ext cx="583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変更：</a:t>
            </a:r>
            <a:r>
              <a:rPr kumimoji="1" lang="en-US" altLang="ja-JP" smtClean="0"/>
              <a:t>m_time</a:t>
            </a:r>
            <a:r>
              <a:rPr kumimoji="1" lang="ja-JP" altLang="en-US" smtClean="0"/>
              <a:t>から秒と分の変数の値を文字列にしています</a:t>
            </a:r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68988" y="6424132"/>
            <a:ext cx="789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rgbClr val="FF0000"/>
                </a:solidFill>
              </a:rPr>
              <a:t>単位を求める時はたいていは</a:t>
            </a:r>
            <a:r>
              <a:rPr lang="ja-JP" altLang="en-US" smtClean="0">
                <a:solidFill>
                  <a:srgbClr val="FF0000"/>
                </a:solidFill>
              </a:rPr>
              <a:t>除算で求まります。</a:t>
            </a:r>
            <a:r>
              <a:rPr lang="ja-JP" altLang="en-US" smtClean="0"/>
              <a:t>これで分秒が出たと思います。</a:t>
            </a:r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80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624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・見栄えを「</a:t>
            </a:r>
            <a:r>
              <a:rPr kumimoji="1" lang="en-US" altLang="ja-JP" smtClean="0"/>
              <a:t>0</a:t>
            </a:r>
            <a:r>
              <a:rPr kumimoji="1" lang="ja-JP" altLang="en-US" smtClean="0"/>
              <a:t>分</a:t>
            </a:r>
            <a:r>
              <a:rPr kumimoji="1" lang="en-US" altLang="ja-JP" smtClean="0"/>
              <a:t>00</a:t>
            </a:r>
            <a:r>
              <a:rPr kumimoji="1" lang="ja-JP" altLang="en-US" smtClean="0"/>
              <a:t>秒」にしたい。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秒の表示が二桁表示させたいので少し</a:t>
            </a:r>
            <a:r>
              <a:rPr lang="en-US" altLang="ja-JP" smtClean="0"/>
              <a:t>program</a:t>
            </a:r>
            <a:r>
              <a:rPr lang="ja-JP" altLang="en-US" smtClean="0"/>
              <a:t>をいじります。</a:t>
            </a:r>
            <a:endParaRPr kumimoji="1" lang="en-US" altLang="ja-JP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914400"/>
            <a:ext cx="7486609" cy="44323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>
            <a:off x="2984500" y="2336354"/>
            <a:ext cx="5163120" cy="128314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8242300" y="2151688"/>
            <a:ext cx="390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r>
              <a:rPr kumimoji="1" lang="en-US" altLang="ja-JP" smtClean="0"/>
              <a:t>If</a:t>
            </a:r>
            <a:r>
              <a:rPr kumimoji="1" lang="ja-JP" altLang="en-US" smtClean="0"/>
              <a:t>文で</a:t>
            </a:r>
            <a:r>
              <a:rPr lang="en-US" altLang="ja-JP" smtClean="0"/>
              <a:t>second</a:t>
            </a:r>
            <a:r>
              <a:rPr lang="ja-JP" altLang="en-US" smtClean="0"/>
              <a:t>が１桁か２桁で分岐</a:t>
            </a:r>
            <a:endParaRPr lang="en-US" altLang="ja-JP" smtClean="0"/>
          </a:p>
        </p:txBody>
      </p:sp>
      <p:cxnSp>
        <p:nvCxnSpPr>
          <p:cNvPr id="13" name="直線矢印コネクタ 12"/>
          <p:cNvCxnSpPr/>
          <p:nvPr/>
        </p:nvCxnSpPr>
        <p:spPr>
          <a:xfrm flipH="1" flipV="1">
            <a:off x="3365500" y="4152901"/>
            <a:ext cx="4648200" cy="22859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8147620" y="4267200"/>
            <a:ext cx="289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変更：</a:t>
            </a:r>
            <a:r>
              <a:rPr kumimoji="1" lang="en-US" altLang="ja-JP" smtClean="0"/>
              <a:t>%d</a:t>
            </a:r>
            <a:r>
              <a:rPr kumimoji="1" lang="ja-JP" altLang="en-US" smtClean="0"/>
              <a:t>の前に</a:t>
            </a:r>
            <a:r>
              <a:rPr kumimoji="1" lang="en-US" altLang="ja-JP" smtClean="0"/>
              <a:t>0</a:t>
            </a:r>
            <a:r>
              <a:rPr kumimoji="1" lang="ja-JP" altLang="en-US" smtClean="0"/>
              <a:t>を設置した</a:t>
            </a:r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47662" y="5626100"/>
            <a:ext cx="818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これで、秒の値が</a:t>
            </a:r>
            <a:r>
              <a:rPr kumimoji="1" lang="en-US" altLang="ja-JP" smtClean="0"/>
              <a:t>1</a:t>
            </a:r>
            <a:r>
              <a:rPr kumimoji="1" lang="ja-JP" altLang="en-US" smtClean="0"/>
              <a:t>桁の場合は</a:t>
            </a:r>
            <a:r>
              <a:rPr lang="ja-JP" altLang="en-US" smtClean="0"/>
              <a:t>、</a:t>
            </a:r>
            <a:r>
              <a:rPr lang="en-US" altLang="ja-JP" smtClean="0"/>
              <a:t>%d</a:t>
            </a:r>
            <a:r>
              <a:rPr lang="ja-JP" altLang="en-US" smtClean="0"/>
              <a:t>の前に</a:t>
            </a:r>
            <a:r>
              <a:rPr lang="en-US" altLang="ja-JP" smtClean="0"/>
              <a:t>0</a:t>
            </a:r>
            <a:r>
              <a:rPr lang="ja-JP" altLang="en-US" smtClean="0"/>
              <a:t>を記入してるので</a:t>
            </a:r>
            <a:r>
              <a:rPr lang="en-US" altLang="ja-JP" smtClean="0"/>
              <a:t>00</a:t>
            </a:r>
            <a:r>
              <a:rPr lang="ja-JP" altLang="en-US" smtClean="0"/>
              <a:t>秒表記になります。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704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2276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TimeObject</a:t>
            </a:r>
            <a:r>
              <a:rPr lang="ja-JP" altLang="en-US" smtClean="0"/>
              <a:t>の時間は主人公が、</a:t>
            </a:r>
            <a:r>
              <a:rPr lang="en-US" altLang="ja-JP" smtClean="0"/>
              <a:t>StartBlock</a:t>
            </a:r>
            <a:r>
              <a:rPr lang="ja-JP" altLang="en-US" smtClean="0"/>
              <a:t>を踏むと動き初め、</a:t>
            </a:r>
            <a:r>
              <a:rPr lang="en-US" altLang="ja-JP" smtClean="0"/>
              <a:t>GoalBlock</a:t>
            </a:r>
            <a:r>
              <a:rPr lang="ja-JP" altLang="en-US" smtClean="0"/>
              <a:t>を踏むと止まる仕組み</a:t>
            </a:r>
            <a:endParaRPr lang="en-US" altLang="ja-JP" smtClean="0"/>
          </a:p>
          <a:p>
            <a:r>
              <a:rPr kumimoji="1" lang="ja-JP" altLang="en-US"/>
              <a:t>　</a:t>
            </a:r>
            <a:r>
              <a:rPr kumimoji="1" lang="ja-JP" altLang="en-US" smtClean="0"/>
              <a:t>この仕組みを作る上で主人公がどの</a:t>
            </a:r>
            <a:r>
              <a:rPr kumimoji="1" lang="en-US" altLang="ja-JP" smtClean="0"/>
              <a:t>block</a:t>
            </a:r>
            <a:r>
              <a:rPr kumimoji="1" lang="ja-JP" altLang="en-US" smtClean="0"/>
              <a:t>の種類を踏んでいるかを知る必要があり、その情報を保持する必要も出てきます。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49" y="1103312"/>
            <a:ext cx="4428859" cy="12588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148518" y="733980"/>
            <a:ext cx="11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ObjHero.h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49" y="2538412"/>
            <a:ext cx="4428859" cy="404962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線矢印コネクタ 7"/>
          <p:cNvCxnSpPr>
            <a:stCxn id="10" idx="1"/>
          </p:cNvCxnSpPr>
          <p:nvPr/>
        </p:nvCxnSpPr>
        <p:spPr>
          <a:xfrm flipH="1">
            <a:off x="3276601" y="1993900"/>
            <a:ext cx="1676838" cy="2322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4953439" y="18092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追加</a:t>
            </a:r>
            <a:endParaRPr kumimoji="1" lang="ja-JP" altLang="en-US"/>
          </a:p>
        </p:txBody>
      </p:sp>
      <p:cxnSp>
        <p:nvCxnSpPr>
          <p:cNvPr id="11" name="直線矢印コネクタ 10"/>
          <p:cNvCxnSpPr>
            <a:stCxn id="12" idx="1"/>
          </p:cNvCxnSpPr>
          <p:nvPr/>
        </p:nvCxnSpPr>
        <p:spPr>
          <a:xfrm flipH="1">
            <a:off x="4394201" y="5306427"/>
            <a:ext cx="559238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953439" y="512176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追加</a:t>
            </a:r>
            <a:endParaRPr kumimoji="1" lang="ja-JP" altLang="en-US"/>
          </a:p>
        </p:txBody>
      </p:sp>
      <p:cxnSp>
        <p:nvCxnSpPr>
          <p:cNvPr id="15" name="直線矢印コネクタ 14"/>
          <p:cNvCxnSpPr>
            <a:stCxn id="16" idx="1"/>
          </p:cNvCxnSpPr>
          <p:nvPr/>
        </p:nvCxnSpPr>
        <p:spPr>
          <a:xfrm flipH="1" flipV="1">
            <a:off x="4610320" y="6420768"/>
            <a:ext cx="432238" cy="1161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042558" y="624771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追加</a:t>
            </a:r>
            <a:endParaRPr kumimoji="1" lang="ja-JP" altLang="en-US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178" y="1103312"/>
            <a:ext cx="5270160" cy="42031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正方形/長方形 20"/>
          <p:cNvSpPr/>
          <p:nvPr/>
        </p:nvSpPr>
        <p:spPr>
          <a:xfrm>
            <a:off x="5968560" y="733980"/>
            <a:ext cx="1370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ObjHero</a:t>
            </a:r>
            <a:r>
              <a:rPr lang="ja-JP" altLang="en-US" smtClean="0"/>
              <a:t>.</a:t>
            </a:r>
            <a:r>
              <a:rPr lang="en-US" altLang="ja-JP" smtClean="0"/>
              <a:t>cpp</a:t>
            </a:r>
            <a:endParaRPr lang="ja-JP" altLang="en-US"/>
          </a:p>
        </p:txBody>
      </p:sp>
      <p:cxnSp>
        <p:nvCxnSpPr>
          <p:cNvPr id="22" name="直線矢印コネクタ 21"/>
          <p:cNvCxnSpPr>
            <a:stCxn id="23" idx="1"/>
          </p:cNvCxnSpPr>
          <p:nvPr/>
        </p:nvCxnSpPr>
        <p:spPr>
          <a:xfrm flipH="1" flipV="1">
            <a:off x="7620000" y="5121761"/>
            <a:ext cx="508658" cy="56561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8128658" y="550270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追加</a:t>
            </a:r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028178" y="6247714"/>
            <a:ext cx="359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Type</a:t>
            </a:r>
            <a:r>
              <a:rPr lang="ja-JP" altLang="en-US" smtClean="0"/>
              <a:t>保存用の変数を用意しました。</a:t>
            </a:r>
            <a:endParaRPr kumimoji="1" lang="ja-JP" altLang="en-US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999" y="6319838"/>
            <a:ext cx="3484564" cy="219075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879" y="5196839"/>
            <a:ext cx="3504322" cy="19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48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6071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BlockObject</a:t>
            </a:r>
            <a:r>
              <a:rPr lang="ja-JP" altLang="en-US" smtClean="0"/>
              <a:t>が主人公</a:t>
            </a:r>
            <a:r>
              <a:rPr lang="en-US" altLang="ja-JP" smtClean="0"/>
              <a:t>Object</a:t>
            </a:r>
            <a:r>
              <a:rPr lang="ja-JP" altLang="en-US" smtClean="0"/>
              <a:t>に踏んでいる</a:t>
            </a:r>
            <a:r>
              <a:rPr lang="en-US" altLang="ja-JP"/>
              <a:t>B</a:t>
            </a:r>
            <a:r>
              <a:rPr lang="en-US" altLang="ja-JP" smtClean="0"/>
              <a:t>lock</a:t>
            </a:r>
            <a:r>
              <a:rPr lang="ja-JP" altLang="en-US" smtClean="0"/>
              <a:t>の</a:t>
            </a:r>
            <a:r>
              <a:rPr lang="en-US" altLang="ja-JP"/>
              <a:t>T</a:t>
            </a:r>
            <a:r>
              <a:rPr lang="en-US" altLang="ja-JP" smtClean="0"/>
              <a:t>ype</a:t>
            </a:r>
            <a:r>
              <a:rPr lang="ja-JP" altLang="en-US" smtClean="0"/>
              <a:t>教える</a:t>
            </a:r>
            <a:endParaRPr lang="en-US" altLang="ja-JP" smtClean="0"/>
          </a:p>
          <a:p>
            <a:r>
              <a:rPr kumimoji="1" lang="ja-JP" altLang="en-US"/>
              <a:t>　</a:t>
            </a:r>
            <a:r>
              <a:rPr kumimoji="1" lang="ja-JP" altLang="en-US" smtClean="0"/>
              <a:t>この辺は、主人公の</a:t>
            </a:r>
            <a:r>
              <a:rPr kumimoji="1" lang="en-US" altLang="ja-JP" smtClean="0"/>
              <a:t>Set</a:t>
            </a:r>
            <a:r>
              <a:rPr kumimoji="1" lang="ja-JP" altLang="en-US" smtClean="0"/>
              <a:t>系で何回もやっていますね。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" y="1015663"/>
            <a:ext cx="4428659" cy="21510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227012" y="646331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ObjBlock.cpp</a:t>
            </a:r>
          </a:p>
        </p:txBody>
      </p:sp>
      <p:cxnSp>
        <p:nvCxnSpPr>
          <p:cNvPr id="7" name="直線矢印コネクタ 6"/>
          <p:cNvCxnSpPr/>
          <p:nvPr/>
        </p:nvCxnSpPr>
        <p:spPr>
          <a:xfrm flipH="1" flipV="1">
            <a:off x="3429002" y="2493627"/>
            <a:ext cx="1397436" cy="7402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4826439" y="2382987"/>
            <a:ext cx="157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追加：初期化</a:t>
            </a:r>
            <a:endParaRPr lang="en-US" altLang="ja-JP" smtClean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1" y="3350847"/>
            <a:ext cx="7433009" cy="197487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直線矢印コネクタ 15"/>
          <p:cNvCxnSpPr/>
          <p:nvPr/>
        </p:nvCxnSpPr>
        <p:spPr>
          <a:xfrm flipH="1">
            <a:off x="7505702" y="4500226"/>
            <a:ext cx="761998" cy="17780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8356600" y="4338286"/>
            <a:ext cx="3635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追加：主人公の下の部分と衝突した</a:t>
            </a:r>
            <a:endParaRPr kumimoji="1" lang="en-US" altLang="ja-JP" smtClean="0"/>
          </a:p>
          <a:p>
            <a:r>
              <a:rPr lang="en-US" altLang="ja-JP" smtClean="0"/>
              <a:t>Block</a:t>
            </a:r>
            <a:r>
              <a:rPr lang="ja-JP" altLang="en-US" smtClean="0"/>
              <a:t>の要素を渡す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212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62" y="1106487"/>
            <a:ext cx="5819849" cy="45577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0" y="88900"/>
            <a:ext cx="758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・主人公から</a:t>
            </a:r>
            <a:r>
              <a:rPr lang="en-US" altLang="ja-JP" smtClean="0"/>
              <a:t>block</a:t>
            </a:r>
            <a:r>
              <a:rPr lang="ja-JP" altLang="en-US" smtClean="0"/>
              <a:t>を踏んでいる情報を貰って、</a:t>
            </a:r>
            <a:r>
              <a:rPr lang="ja-JP" altLang="en-US"/>
              <a:t>時間</a:t>
            </a:r>
            <a:r>
              <a:rPr lang="ja-JP" altLang="en-US" smtClean="0"/>
              <a:t>を進めるかどうかを決める</a:t>
            </a:r>
            <a:endParaRPr kumimoji="1" lang="en-US" altLang="ja-JP" smtClean="0"/>
          </a:p>
        </p:txBody>
      </p:sp>
      <p:sp>
        <p:nvSpPr>
          <p:cNvPr id="7" name="正方形/長方形 6"/>
          <p:cNvSpPr/>
          <p:nvPr/>
        </p:nvSpPr>
        <p:spPr>
          <a:xfrm>
            <a:off x="322262" y="737155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ObjTime.cpp</a:t>
            </a:r>
          </a:p>
        </p:txBody>
      </p:sp>
      <p:cxnSp>
        <p:nvCxnSpPr>
          <p:cNvPr id="9" name="直線矢印コネクタ 8"/>
          <p:cNvCxnSpPr/>
          <p:nvPr/>
        </p:nvCxnSpPr>
        <p:spPr>
          <a:xfrm flipH="1">
            <a:off x="4994424" y="737155"/>
            <a:ext cx="1063476" cy="89021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6377832" y="506322"/>
            <a:ext cx="55290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追加：</a:t>
            </a:r>
            <a:endParaRPr lang="en-US" altLang="ja-JP" smtClean="0"/>
          </a:p>
          <a:p>
            <a:r>
              <a:rPr kumimoji="1" lang="ja-JP" altLang="en-US"/>
              <a:t>　</a:t>
            </a:r>
            <a:r>
              <a:rPr lang="ja-JP" altLang="en-US" smtClean="0"/>
              <a:t>ほとんど内容を変えました。</a:t>
            </a:r>
            <a:endParaRPr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主人公から情報を貰って、時間を進める</a:t>
            </a:r>
            <a:r>
              <a:rPr lang="en-US" altLang="ja-JP" smtClean="0"/>
              <a:t>flag</a:t>
            </a:r>
            <a:r>
              <a:rPr lang="ja-JP" altLang="en-US" smtClean="0"/>
              <a:t>の</a:t>
            </a:r>
            <a:r>
              <a:rPr lang="en-US" altLang="ja-JP" smtClean="0"/>
              <a:t>ON/OFF</a:t>
            </a:r>
          </a:p>
          <a:p>
            <a:r>
              <a:rPr lang="ja-JP" altLang="en-US"/>
              <a:t>　</a:t>
            </a:r>
            <a:r>
              <a:rPr lang="ja-JP" altLang="en-US" smtClean="0"/>
              <a:t>する。</a:t>
            </a:r>
            <a:endParaRPr lang="en-US" altLang="ja-JP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49262" y="5848866"/>
            <a:ext cx="10349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きっちりと踏まないと時間が進まないのは、</a:t>
            </a:r>
            <a:r>
              <a:rPr lang="en-US" altLang="ja-JP" smtClean="0"/>
              <a:t>Block</a:t>
            </a:r>
            <a:r>
              <a:rPr lang="ja-JP" altLang="en-US" smtClean="0"/>
              <a:t>の種類認識で複数の</a:t>
            </a:r>
            <a:r>
              <a:rPr lang="en-US" altLang="ja-JP" smtClean="0"/>
              <a:t>block</a:t>
            </a:r>
            <a:r>
              <a:rPr lang="ja-JP" altLang="en-US" smtClean="0"/>
              <a:t>を踏んだ場合があるからです。</a:t>
            </a:r>
            <a:endParaRPr lang="en-US" altLang="ja-JP" smtClean="0"/>
          </a:p>
          <a:p>
            <a:r>
              <a:rPr kumimoji="1" lang="ja-JP" altLang="en-US" smtClean="0"/>
              <a:t>その</a:t>
            </a:r>
            <a:r>
              <a:rPr kumimoji="1" lang="ja-JP" altLang="en-US"/>
              <a:t>辺</a:t>
            </a:r>
            <a:r>
              <a:rPr kumimoji="1" lang="ja-JP" altLang="en-US" smtClean="0"/>
              <a:t>の処理をうまくやらないと時間が動かない場合もあります。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101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97" y="626100"/>
            <a:ext cx="7418503" cy="21028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/>
          <p:cNvSpPr/>
          <p:nvPr/>
        </p:nvSpPr>
        <p:spPr>
          <a:xfrm>
            <a:off x="0" y="94734"/>
            <a:ext cx="3036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mtClean="0"/>
              <a:t>・その</a:t>
            </a:r>
            <a:r>
              <a:rPr lang="ja-JP" altLang="en-US"/>
              <a:t>辺の処理</a:t>
            </a:r>
            <a:r>
              <a:rPr lang="ja-JP" altLang="en-US" smtClean="0"/>
              <a:t>をきっちりする</a:t>
            </a:r>
            <a:endParaRPr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 flipH="1" flipV="1">
            <a:off x="2806700" y="1955800"/>
            <a:ext cx="3302000" cy="93521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972074" y="2891017"/>
            <a:ext cx="6269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追加：種類を渡すのを</a:t>
            </a:r>
            <a:r>
              <a:rPr kumimoji="1" lang="en-US" altLang="ja-JP" smtClean="0"/>
              <a:t>start</a:t>
            </a:r>
            <a:r>
              <a:rPr kumimoji="1" lang="ja-JP" altLang="en-US" smtClean="0"/>
              <a:t>と</a:t>
            </a:r>
            <a:r>
              <a:rPr kumimoji="1" lang="en-US" altLang="ja-JP" smtClean="0"/>
              <a:t>goal</a:t>
            </a:r>
            <a:r>
              <a:rPr kumimoji="1" lang="ja-JP" altLang="en-US" smtClean="0"/>
              <a:t>の特殊</a:t>
            </a:r>
            <a:r>
              <a:rPr kumimoji="1" lang="en-US" altLang="ja-JP" smtClean="0"/>
              <a:t>block</a:t>
            </a:r>
            <a:r>
              <a:rPr kumimoji="1" lang="ja-JP" altLang="en-US" smtClean="0"/>
              <a:t>だけにしました。</a:t>
            </a:r>
            <a:endParaRPr kumimoji="1" lang="en-US" altLang="ja-JP" smtClean="0"/>
          </a:p>
          <a:p>
            <a:r>
              <a:rPr lang="ja-JP" altLang="en-US" smtClean="0"/>
              <a:t>これで、通常</a:t>
            </a:r>
            <a:r>
              <a:rPr lang="en-US" altLang="ja-JP" smtClean="0"/>
              <a:t>block</a:t>
            </a:r>
            <a:r>
              <a:rPr lang="ja-JP" altLang="en-US" smtClean="0"/>
              <a:t>の認識がなくなるのでなんとかいけそうです。</a:t>
            </a:r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903796" y="5949152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通常</a:t>
            </a:r>
            <a:r>
              <a:rPr lang="en-US" altLang="ja-JP" smtClean="0"/>
              <a:t>Block</a:t>
            </a:r>
            <a:endParaRPr kumimoji="1" lang="ja-JP" altLang="en-US" smtClean="0"/>
          </a:p>
        </p:txBody>
      </p:sp>
      <p:sp>
        <p:nvSpPr>
          <p:cNvPr id="10" name="正方形/長方形 9"/>
          <p:cNvSpPr/>
          <p:nvPr/>
        </p:nvSpPr>
        <p:spPr>
          <a:xfrm>
            <a:off x="2275396" y="5949152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特殊</a:t>
            </a:r>
            <a:r>
              <a:rPr lang="en-US" altLang="ja-JP" smtClean="0"/>
              <a:t>Block</a:t>
            </a:r>
            <a:endParaRPr kumimoji="1" lang="ja-JP" altLang="en-US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3646996" y="5949152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通常</a:t>
            </a:r>
            <a:r>
              <a:rPr lang="en-US" altLang="ja-JP" smtClean="0"/>
              <a:t>Block</a:t>
            </a:r>
            <a:endParaRPr kumimoji="1" lang="ja-JP" altLang="en-US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2678714" y="5034752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主人公</a:t>
            </a:r>
            <a:endParaRPr kumimoji="1" lang="ja-JP" altLang="en-US" smtClean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2937579" y="5596379"/>
            <a:ext cx="426935" cy="60750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3364515" y="5592637"/>
            <a:ext cx="956472" cy="61125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四角形吹き出し 14"/>
          <p:cNvSpPr/>
          <p:nvPr/>
        </p:nvSpPr>
        <p:spPr>
          <a:xfrm>
            <a:off x="165866" y="3417034"/>
            <a:ext cx="5491177" cy="1263193"/>
          </a:xfrm>
          <a:prstGeom prst="wedgeRectCallout">
            <a:avLst>
              <a:gd name="adj1" fmla="val -4012"/>
              <a:gd name="adj2" fmla="val 695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１回目の検索で</a:t>
            </a:r>
            <a:r>
              <a:rPr kumimoji="1" lang="ja-JP" altLang="en-US" smtClean="0"/>
              <a:t>特殊</a:t>
            </a:r>
            <a:r>
              <a:rPr kumimoji="1" lang="en-US" altLang="ja-JP" smtClean="0"/>
              <a:t>block</a:t>
            </a:r>
            <a:r>
              <a:rPr kumimoji="1" lang="ja-JP" altLang="en-US" smtClean="0"/>
              <a:t>を踏んでいる。</a:t>
            </a:r>
            <a:endParaRPr kumimoji="1" lang="en-US" altLang="ja-JP" smtClean="0"/>
          </a:p>
          <a:p>
            <a:pPr algn="ctr"/>
            <a:r>
              <a:rPr lang="ja-JP" altLang="en-US"/>
              <a:t>変数</a:t>
            </a:r>
            <a:r>
              <a:rPr lang="ja-JP" altLang="en-US" smtClean="0"/>
              <a:t>に種類を登録</a:t>
            </a:r>
            <a:endParaRPr kumimoji="1" lang="en-US" altLang="ja-JP" smtClean="0"/>
          </a:p>
          <a:p>
            <a:pPr algn="ctr"/>
            <a:r>
              <a:rPr lang="ja-JP" altLang="en-US" smtClean="0"/>
              <a:t>２</a:t>
            </a:r>
            <a:r>
              <a:rPr lang="ja-JP" altLang="en-US"/>
              <a:t>回目</a:t>
            </a:r>
            <a:r>
              <a:rPr lang="ja-JP" altLang="en-US" smtClean="0"/>
              <a:t>の検索で通常</a:t>
            </a:r>
            <a:r>
              <a:rPr lang="en-US" altLang="ja-JP" smtClean="0"/>
              <a:t>block</a:t>
            </a:r>
            <a:r>
              <a:rPr lang="ja-JP" altLang="en-US" smtClean="0"/>
              <a:t>を踏んでいる。</a:t>
            </a:r>
            <a:endParaRPr lang="en-US" altLang="ja-JP" smtClean="0"/>
          </a:p>
          <a:p>
            <a:pPr algn="ctr"/>
            <a:r>
              <a:rPr lang="ja-JP" altLang="en-US" smtClean="0">
                <a:solidFill>
                  <a:schemeClr val="bg1"/>
                </a:solidFill>
              </a:rPr>
              <a:t>２</a:t>
            </a:r>
            <a:r>
              <a:rPr lang="ja-JP" altLang="en-US">
                <a:solidFill>
                  <a:schemeClr val="bg1"/>
                </a:solidFill>
              </a:rPr>
              <a:t>回目</a:t>
            </a:r>
            <a:r>
              <a:rPr lang="ja-JP" altLang="en-US" smtClean="0">
                <a:solidFill>
                  <a:schemeClr val="bg1"/>
                </a:solidFill>
              </a:rPr>
              <a:t>の内容に変数を上書き</a:t>
            </a:r>
            <a:endParaRPr kumimoji="1" lang="ja-JP" altLang="en-US" smtClean="0">
              <a:solidFill>
                <a:schemeClr val="bg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972074" y="4432300"/>
            <a:ext cx="59650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原因は、</a:t>
            </a:r>
            <a:r>
              <a:rPr kumimoji="1" lang="en-US" altLang="ja-JP" smtClean="0"/>
              <a:t>Block</a:t>
            </a:r>
            <a:r>
              <a:rPr kumimoji="1" lang="ja-JP" altLang="en-US" smtClean="0"/>
              <a:t>の種類保持用の変数が一つのため、</a:t>
            </a:r>
            <a:endParaRPr kumimoji="1" lang="en-US" altLang="ja-JP" smtClean="0"/>
          </a:p>
          <a:p>
            <a:r>
              <a:rPr lang="ja-JP" altLang="en-US" smtClean="0"/>
              <a:t>左図のように内容が上書きされるってのか原因でした。</a:t>
            </a:r>
            <a:endParaRPr lang="en-US" altLang="ja-JP" smtClean="0"/>
          </a:p>
          <a:p>
            <a:endParaRPr kumimoji="1" lang="en-US" altLang="ja-JP"/>
          </a:p>
          <a:p>
            <a:r>
              <a:rPr lang="ja-JP" altLang="en-US" smtClean="0"/>
              <a:t>そこで、</a:t>
            </a:r>
            <a:r>
              <a:rPr lang="en-US" altLang="ja-JP" smtClean="0"/>
              <a:t>time</a:t>
            </a:r>
            <a:r>
              <a:rPr lang="ja-JP" altLang="en-US" smtClean="0"/>
              <a:t>の</a:t>
            </a:r>
            <a:r>
              <a:rPr lang="en-US" altLang="ja-JP" smtClean="0"/>
              <a:t>ON/OFF</a:t>
            </a:r>
            <a:r>
              <a:rPr lang="ja-JP" altLang="en-US" smtClean="0"/>
              <a:t>しか使わないのであれば通常</a:t>
            </a:r>
            <a:r>
              <a:rPr lang="en-US" altLang="ja-JP" smtClean="0"/>
              <a:t>block</a:t>
            </a:r>
            <a:r>
              <a:rPr lang="ja-JP" altLang="en-US" smtClean="0"/>
              <a:t>は</a:t>
            </a:r>
            <a:endParaRPr lang="en-US" altLang="ja-JP" smtClean="0"/>
          </a:p>
          <a:p>
            <a:r>
              <a:rPr lang="ja-JP" altLang="en-US" smtClean="0"/>
              <a:t>無視すればよいと思い</a:t>
            </a:r>
            <a:r>
              <a:rPr lang="en-US" altLang="ja-JP" smtClean="0"/>
              <a:t>if</a:t>
            </a:r>
            <a:r>
              <a:rPr lang="ja-JP" altLang="en-US" smtClean="0"/>
              <a:t>文を追加したわけです。</a:t>
            </a:r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806700" y="5592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①</a:t>
            </a:r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702372" y="5540296"/>
            <a:ext cx="27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②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20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1923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・特殊</a:t>
            </a:r>
            <a:r>
              <a:rPr lang="en-US" altLang="ja-JP" smtClean="0"/>
              <a:t>block</a:t>
            </a:r>
            <a:r>
              <a:rPr lang="ja-JP" altLang="en-US" smtClean="0"/>
              <a:t>の配置</a:t>
            </a:r>
            <a:endParaRPr lang="en-US" altLang="ja-JP"/>
          </a:p>
          <a:p>
            <a:r>
              <a:rPr kumimoji="1" lang="en-US" altLang="ja-JP" smtClean="0"/>
              <a:t>ActionGame</a:t>
            </a:r>
            <a:r>
              <a:rPr kumimoji="1" lang="ja-JP" altLang="en-US" smtClean="0"/>
              <a:t>用の</a:t>
            </a:r>
            <a:r>
              <a:rPr lang="en-US" altLang="ja-JP" smtClean="0"/>
              <a:t>graphic</a:t>
            </a:r>
            <a:r>
              <a:rPr lang="ja-JP" altLang="en-US" smtClean="0"/>
              <a:t>には、通常の</a:t>
            </a:r>
            <a:r>
              <a:rPr lang="en-US" altLang="ja-JP" smtClean="0"/>
              <a:t>block</a:t>
            </a:r>
            <a:r>
              <a:rPr lang="ja-JP" altLang="en-US" smtClean="0"/>
              <a:t>以外に、</a:t>
            </a:r>
            <a:r>
              <a:rPr lang="en-US" altLang="ja-JP" smtClean="0"/>
              <a:t>StartBlock</a:t>
            </a:r>
            <a:r>
              <a:rPr lang="ja-JP" altLang="en-US" smtClean="0"/>
              <a:t>と</a:t>
            </a:r>
            <a:r>
              <a:rPr lang="en-US" altLang="ja-JP" smtClean="0"/>
              <a:t>GoalBlock</a:t>
            </a:r>
            <a:r>
              <a:rPr lang="ja-JP" altLang="en-US" smtClean="0"/>
              <a:t>がありますので、それらを配置したいと思います。</a:t>
            </a:r>
            <a:endParaRPr lang="en-US" altLang="ja-JP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99" y="1447799"/>
            <a:ext cx="2780995" cy="278099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>
            <a:off x="3162300" y="1580996"/>
            <a:ext cx="1600200" cy="4460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>
            <a:off x="3162300" y="1974696"/>
            <a:ext cx="1600200" cy="4460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2616200" y="1078661"/>
            <a:ext cx="12700" cy="30548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2056467" y="795570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通常</a:t>
            </a:r>
            <a:r>
              <a:rPr kumimoji="1" lang="en-US" altLang="ja-JP" smtClean="0"/>
              <a:t>block</a:t>
            </a:r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762500" y="1384146"/>
            <a:ext cx="113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S</a:t>
            </a:r>
            <a:r>
              <a:rPr kumimoji="1" lang="en-US" altLang="ja-JP" smtClean="0"/>
              <a:t>tartBlock</a:t>
            </a:r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762500" y="179003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G</a:t>
            </a:r>
            <a:r>
              <a:rPr kumimoji="1" lang="en-US" altLang="ja-JP" smtClean="0"/>
              <a:t>oalBlock</a:t>
            </a:r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03200" y="4457700"/>
            <a:ext cx="1106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Map</a:t>
            </a:r>
            <a:r>
              <a:rPr lang="ja-JP" altLang="en-US"/>
              <a:t>配列</a:t>
            </a:r>
            <a:r>
              <a:rPr lang="ja-JP" altLang="en-US" smtClean="0"/>
              <a:t>で</a:t>
            </a:r>
            <a:r>
              <a:rPr lang="ja-JP" altLang="en-US"/>
              <a:t>は</a:t>
            </a:r>
            <a:r>
              <a:rPr kumimoji="1" lang="ja-JP" altLang="en-US" smtClean="0"/>
              <a:t>「</a:t>
            </a:r>
            <a:r>
              <a:rPr lang="ja-JP" altLang="en-US" smtClean="0"/>
              <a:t>０＝何もしない、</a:t>
            </a:r>
            <a:r>
              <a:rPr kumimoji="1" lang="ja-JP" altLang="en-US" smtClean="0"/>
              <a:t>１＝通常</a:t>
            </a:r>
            <a:r>
              <a:rPr kumimoji="1" lang="en-US" altLang="ja-JP" smtClean="0"/>
              <a:t>block</a:t>
            </a:r>
            <a:r>
              <a:rPr kumimoji="1" lang="ja-JP" altLang="en-US" smtClean="0"/>
              <a:t>　」を表していましたので、新たに２＝</a:t>
            </a:r>
            <a:r>
              <a:rPr lang="en-US" altLang="ja-JP" smtClean="0"/>
              <a:t>S</a:t>
            </a:r>
            <a:r>
              <a:rPr kumimoji="1" lang="en-US" altLang="ja-JP" smtClean="0"/>
              <a:t>tartBlock</a:t>
            </a:r>
            <a:r>
              <a:rPr kumimoji="1" lang="ja-JP" altLang="en-US" smtClean="0"/>
              <a:t>　３＝</a:t>
            </a:r>
            <a:r>
              <a:rPr lang="en-US" altLang="ja-JP" smtClean="0"/>
              <a:t>G</a:t>
            </a:r>
            <a:r>
              <a:rPr kumimoji="1" lang="en-US" altLang="ja-JP" smtClean="0"/>
              <a:t>oalBlock</a:t>
            </a:r>
            <a:r>
              <a:rPr kumimoji="1" lang="ja-JP" altLang="en-US" smtClean="0"/>
              <a:t>として</a:t>
            </a:r>
            <a:endParaRPr kumimoji="1" lang="en-US" altLang="ja-JP" smtClean="0"/>
          </a:p>
          <a:p>
            <a:r>
              <a:rPr kumimoji="1" lang="ja-JP" altLang="en-US" smtClean="0"/>
              <a:t>扱いましょう。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71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39700" y="190500"/>
            <a:ext cx="433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S</a:t>
            </a:r>
            <a:r>
              <a:rPr kumimoji="1" lang="en-US" altLang="ja-JP" smtClean="0"/>
              <a:t>tartBlock</a:t>
            </a:r>
            <a:r>
              <a:rPr kumimoji="1" lang="ja-JP" altLang="en-US" smtClean="0"/>
              <a:t>と</a:t>
            </a:r>
            <a:r>
              <a:rPr lang="en-US" altLang="ja-JP" smtClean="0"/>
              <a:t>G</a:t>
            </a:r>
            <a:r>
              <a:rPr kumimoji="1" lang="en-US" altLang="ja-JP" smtClean="0"/>
              <a:t>oalBlock</a:t>
            </a:r>
            <a:r>
              <a:rPr lang="ja-JP" altLang="en-US" smtClean="0"/>
              <a:t>の描画</a:t>
            </a:r>
            <a:endParaRPr lang="en-US" altLang="ja-JP" smtClean="0"/>
          </a:p>
          <a:p>
            <a:r>
              <a:rPr kumimoji="1" lang="ja-JP" altLang="en-US"/>
              <a:t>　</a:t>
            </a:r>
            <a:r>
              <a:rPr kumimoji="1" lang="ja-JP" altLang="en-US" smtClean="0"/>
              <a:t>とりあえず、描画までを先に行いましょう。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0" y="1096665"/>
            <a:ext cx="3393760" cy="52773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139700" y="727333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ObjBlock.cpp</a:t>
            </a:r>
          </a:p>
        </p:txBody>
      </p:sp>
      <p:sp>
        <p:nvSpPr>
          <p:cNvPr id="7" name="円/楕円 6"/>
          <p:cNvSpPr/>
          <p:nvPr/>
        </p:nvSpPr>
        <p:spPr>
          <a:xfrm>
            <a:off x="2349500" y="4699000"/>
            <a:ext cx="10922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/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2908300" y="1465997"/>
            <a:ext cx="1011080" cy="312520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919380" y="911999"/>
            <a:ext cx="3976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変更：</a:t>
            </a:r>
            <a:r>
              <a:rPr kumimoji="1" lang="en-US" altLang="ja-JP" smtClean="0"/>
              <a:t>Test</a:t>
            </a:r>
            <a:r>
              <a:rPr lang="ja-JP" altLang="en-US"/>
              <a:t>用</a:t>
            </a:r>
            <a:r>
              <a:rPr kumimoji="1" lang="ja-JP" altLang="en-US" smtClean="0"/>
              <a:t>に、どこに設置しても良い。</a:t>
            </a:r>
            <a:endParaRPr kumimoji="1" lang="en-US" altLang="ja-JP" smtClean="0"/>
          </a:p>
          <a:p>
            <a:r>
              <a:rPr kumimoji="1" lang="ja-JP" altLang="en-US" smtClean="0"/>
              <a:t>１を２と３に変更</a:t>
            </a:r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110" y="911999"/>
            <a:ext cx="3825990" cy="58354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正方形/長方形 14"/>
          <p:cNvSpPr/>
          <p:nvPr/>
        </p:nvSpPr>
        <p:spPr>
          <a:xfrm>
            <a:off x="7896110" y="536664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ObjBlock.cpp</a:t>
            </a:r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7613425" y="3735354"/>
            <a:ext cx="989770" cy="61850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469732" y="3162300"/>
            <a:ext cx="3499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追加：描画部分を</a:t>
            </a:r>
            <a:r>
              <a:rPr kumimoji="1" lang="en-US" altLang="ja-JP" smtClean="0"/>
              <a:t>m_map</a:t>
            </a:r>
            <a:r>
              <a:rPr kumimoji="1" lang="ja-JP" altLang="en-US" smtClean="0"/>
              <a:t>の要素</a:t>
            </a:r>
            <a:r>
              <a:rPr lang="ja-JP" altLang="en-US" smtClean="0"/>
              <a:t>で</a:t>
            </a:r>
            <a:endParaRPr lang="en-US" altLang="ja-JP" smtClean="0"/>
          </a:p>
          <a:p>
            <a:r>
              <a:rPr kumimoji="1" lang="ja-JP" altLang="en-US" smtClean="0"/>
              <a:t>表示する値を変更できるように</a:t>
            </a:r>
            <a:endParaRPr kumimoji="1" lang="en-US" altLang="ja-JP" smtClean="0"/>
          </a:p>
          <a:p>
            <a:r>
              <a:rPr lang="en-US" altLang="ja-JP"/>
              <a:t>i</a:t>
            </a:r>
            <a:r>
              <a:rPr lang="en-US" altLang="ja-JP" smtClean="0"/>
              <a:t>f</a:t>
            </a:r>
            <a:r>
              <a:rPr lang="ja-JP" altLang="en-US" smtClean="0"/>
              <a:t>文を設置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3591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4300" y="127000"/>
            <a:ext cx="4302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・</a:t>
            </a:r>
            <a:r>
              <a:rPr lang="en-US" altLang="ja-JP" smtClean="0"/>
              <a:t>start</a:t>
            </a:r>
            <a:r>
              <a:rPr lang="ja-JP" altLang="en-US" smtClean="0"/>
              <a:t>＆</a:t>
            </a:r>
            <a:r>
              <a:rPr lang="en-US" altLang="ja-JP" smtClean="0"/>
              <a:t>goalBlock</a:t>
            </a:r>
            <a:r>
              <a:rPr lang="ja-JP" altLang="en-US" smtClean="0"/>
              <a:t>の描画位置情報を加える</a:t>
            </a:r>
            <a:endParaRPr kumimoji="1" lang="en-US" altLang="ja-JP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10" y="696099"/>
            <a:ext cx="3825990" cy="583548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直線コネクタ 6"/>
          <p:cNvCxnSpPr/>
          <p:nvPr/>
        </p:nvCxnSpPr>
        <p:spPr>
          <a:xfrm flipV="1">
            <a:off x="212610" y="1117600"/>
            <a:ext cx="1666990" cy="127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flipV="1">
            <a:off x="212610" y="1270000"/>
            <a:ext cx="1666990" cy="127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212610" y="1422400"/>
            <a:ext cx="2403590" cy="254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212610" y="1587500"/>
            <a:ext cx="1666990" cy="127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 flipV="1">
            <a:off x="674587" y="1739901"/>
            <a:ext cx="195809" cy="2691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70396" y="1856601"/>
            <a:ext cx="3387466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削除：</a:t>
            </a:r>
            <a:r>
              <a:rPr kumimoji="1" lang="en-US" altLang="ja-JP" smtClean="0"/>
              <a:t>Resource</a:t>
            </a:r>
            <a:r>
              <a:rPr kumimoji="1" lang="ja-JP" altLang="en-US" smtClean="0"/>
              <a:t>の切り取り位置の</a:t>
            </a:r>
            <a:endParaRPr kumimoji="1" lang="en-US" altLang="ja-JP" smtClean="0"/>
          </a:p>
          <a:p>
            <a:r>
              <a:rPr kumimoji="1" lang="ja-JP" altLang="en-US" smtClean="0"/>
              <a:t>決定を</a:t>
            </a:r>
            <a:r>
              <a:rPr kumimoji="1" lang="en-US" altLang="ja-JP" smtClean="0"/>
              <a:t>block</a:t>
            </a:r>
            <a:r>
              <a:rPr kumimoji="1" lang="ja-JP" altLang="en-US" smtClean="0"/>
              <a:t>の描画単位で変更す</a:t>
            </a:r>
            <a:endParaRPr kumimoji="1" lang="en-US" altLang="ja-JP" smtClean="0"/>
          </a:p>
          <a:p>
            <a:r>
              <a:rPr kumimoji="1" lang="ja-JP" altLang="en-US" smtClean="0"/>
              <a:t>るためここの部分を削除</a:t>
            </a:r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65" y="127000"/>
            <a:ext cx="3802084" cy="645268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3" name="直線矢印コネクタ 22"/>
          <p:cNvCxnSpPr/>
          <p:nvPr/>
        </p:nvCxnSpPr>
        <p:spPr>
          <a:xfrm flipH="1">
            <a:off x="8324750" y="696099"/>
            <a:ext cx="733900" cy="223176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>
            <a:off x="8360508" y="2578100"/>
            <a:ext cx="712185" cy="162406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H="1">
            <a:off x="8253236" y="4111046"/>
            <a:ext cx="1017764" cy="132549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9072693" y="496332"/>
            <a:ext cx="2464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endParaRPr kumimoji="1" lang="en-US" altLang="ja-JP" smtClean="0"/>
          </a:p>
          <a:p>
            <a:r>
              <a:rPr lang="en-US" altLang="ja-JP" smtClean="0"/>
              <a:t>StartBlock</a:t>
            </a:r>
            <a:r>
              <a:rPr lang="ja-JP" altLang="en-US" smtClean="0"/>
              <a:t>の位置と描画</a:t>
            </a:r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035014" y="2377041"/>
            <a:ext cx="2448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endParaRPr kumimoji="1" lang="en-US" altLang="ja-JP" smtClean="0"/>
          </a:p>
          <a:p>
            <a:r>
              <a:rPr lang="en-US" altLang="ja-JP" smtClean="0"/>
              <a:t>GoalBlock</a:t>
            </a:r>
            <a:r>
              <a:rPr lang="ja-JP" altLang="en-US" smtClean="0"/>
              <a:t>の位置</a:t>
            </a:r>
            <a:r>
              <a:rPr lang="ja-JP" altLang="en-US"/>
              <a:t>と描画</a:t>
            </a:r>
          </a:p>
          <a:p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271000" y="4007955"/>
            <a:ext cx="24785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</a:t>
            </a:r>
            <a:endParaRPr kumimoji="1" lang="en-US" altLang="ja-JP" smtClean="0"/>
          </a:p>
          <a:p>
            <a:r>
              <a:rPr lang="ja-JP" altLang="en-US" smtClean="0"/>
              <a:t>通常</a:t>
            </a:r>
            <a:r>
              <a:rPr lang="en-US" altLang="ja-JP"/>
              <a:t>B</a:t>
            </a:r>
            <a:r>
              <a:rPr lang="en-US" altLang="ja-JP" smtClean="0"/>
              <a:t>lock</a:t>
            </a:r>
            <a:r>
              <a:rPr lang="ja-JP" altLang="en-US" smtClean="0"/>
              <a:t>の位置</a:t>
            </a:r>
            <a:r>
              <a:rPr lang="ja-JP" altLang="en-US"/>
              <a:t>と描画</a:t>
            </a:r>
          </a:p>
          <a:p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437849" y="5141843"/>
            <a:ext cx="38860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うまくいけば、</a:t>
            </a:r>
            <a:r>
              <a:rPr lang="en-US" altLang="ja-JP" smtClean="0"/>
              <a:t>start</a:t>
            </a:r>
            <a:r>
              <a:rPr lang="ja-JP" altLang="en-US" smtClean="0"/>
              <a:t>と</a:t>
            </a:r>
            <a:r>
              <a:rPr lang="en-US" altLang="ja-JP" smtClean="0"/>
              <a:t>goal</a:t>
            </a:r>
            <a:r>
              <a:rPr lang="ja-JP" altLang="en-US" smtClean="0"/>
              <a:t>の</a:t>
            </a:r>
            <a:r>
              <a:rPr lang="en-US" altLang="ja-JP" smtClean="0"/>
              <a:t>block</a:t>
            </a:r>
            <a:r>
              <a:rPr lang="ja-JP" altLang="en-US" smtClean="0"/>
              <a:t>が</a:t>
            </a:r>
            <a:endParaRPr lang="en-US" altLang="ja-JP" smtClean="0"/>
          </a:p>
          <a:p>
            <a:r>
              <a:rPr kumimoji="1" lang="ja-JP" altLang="en-US" smtClean="0"/>
              <a:t>表示されます。</a:t>
            </a:r>
            <a:endParaRPr kumimoji="1" lang="en-US" altLang="ja-JP" smtClean="0"/>
          </a:p>
          <a:p>
            <a:endParaRPr lang="en-US" altLang="ja-JP"/>
          </a:p>
          <a:p>
            <a:r>
              <a:rPr kumimoji="1" lang="ja-JP" altLang="en-US" smtClean="0"/>
              <a:t>そろそろ、同じ</a:t>
            </a:r>
            <a:r>
              <a:rPr lang="en-US" altLang="ja-JP" smtClean="0"/>
              <a:t>S</a:t>
            </a:r>
            <a:r>
              <a:rPr kumimoji="1" lang="en-US" altLang="ja-JP" smtClean="0"/>
              <a:t>auce</a:t>
            </a:r>
            <a:r>
              <a:rPr kumimoji="1" lang="ja-JP" altLang="en-US" smtClean="0"/>
              <a:t>が複数現れてきた</a:t>
            </a:r>
            <a:endParaRPr kumimoji="1" lang="en-US" altLang="ja-JP" smtClean="0"/>
          </a:p>
          <a:p>
            <a:r>
              <a:rPr kumimoji="1" lang="ja-JP" altLang="en-US" smtClean="0"/>
              <a:t>ので</a:t>
            </a:r>
            <a:r>
              <a:rPr lang="ja-JP" altLang="en-US" smtClean="0"/>
              <a:t>関数化の検討しないと</a:t>
            </a:r>
            <a:r>
              <a:rPr kumimoji="1" lang="ja-JP" altLang="en-US" smtClean="0"/>
              <a:t>いけません</a:t>
            </a:r>
            <a:endParaRPr kumimoji="1" lang="en-US" altLang="ja-JP" smtClean="0"/>
          </a:p>
          <a:p>
            <a:r>
              <a:rPr kumimoji="1" lang="ja-JP" altLang="en-US" smtClean="0"/>
              <a:t>ね</a:t>
            </a:r>
            <a:r>
              <a:rPr kumimoji="1" lang="ja-JP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95761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9913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 smtClean="0"/>
              <a:t>GameOver</a:t>
            </a:r>
            <a:r>
              <a:rPr lang="ja-JP" altLang="en-US" smtClean="0"/>
              <a:t>を作る</a:t>
            </a:r>
            <a:endParaRPr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関数</a:t>
            </a:r>
            <a:r>
              <a:rPr lang="ja-JP" altLang="en-US"/>
              <a:t>化</a:t>
            </a:r>
            <a:r>
              <a:rPr lang="ja-JP" altLang="en-US" smtClean="0"/>
              <a:t>の検討前に、</a:t>
            </a:r>
            <a:r>
              <a:rPr lang="en-US" altLang="ja-JP" smtClean="0"/>
              <a:t>GameOver</a:t>
            </a:r>
            <a:r>
              <a:rPr lang="ja-JP" altLang="en-US" smtClean="0"/>
              <a:t>を作りましょう。</a:t>
            </a:r>
            <a:r>
              <a:rPr lang="en-US" altLang="ja-JP" smtClean="0"/>
              <a:t>GameOver</a:t>
            </a:r>
            <a:r>
              <a:rPr lang="ja-JP" altLang="en-US" smtClean="0"/>
              <a:t>条件は主人公が場外にしたいと思います。</a:t>
            </a:r>
            <a:endParaRPr lang="en-US" altLang="ja-JP" smtClean="0"/>
          </a:p>
          <a:p>
            <a:r>
              <a:rPr lang="ja-JP" altLang="en-US" smtClean="0"/>
              <a:t>　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139824"/>
            <a:ext cx="3389313" cy="36100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円/楕円 5"/>
          <p:cNvSpPr/>
          <p:nvPr/>
        </p:nvSpPr>
        <p:spPr>
          <a:xfrm>
            <a:off x="2641600" y="3911697"/>
            <a:ext cx="990600" cy="838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/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1953438" y="4472544"/>
            <a:ext cx="640279" cy="55470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242887" y="5027250"/>
            <a:ext cx="300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変更：</a:t>
            </a:r>
            <a:r>
              <a:rPr lang="en-US" altLang="ja-JP" smtClean="0"/>
              <a:t>T</a:t>
            </a:r>
            <a:r>
              <a:rPr kumimoji="1" lang="en-US" altLang="ja-JP" smtClean="0"/>
              <a:t>est</a:t>
            </a:r>
            <a:r>
              <a:rPr lang="ja-JP" altLang="en-US"/>
              <a:t>用</a:t>
            </a:r>
            <a:r>
              <a:rPr lang="ja-JP" altLang="en-US" smtClean="0"/>
              <a:t>の</a:t>
            </a:r>
            <a:r>
              <a:rPr kumimoji="1" lang="ja-JP" altLang="en-US" smtClean="0"/>
              <a:t>穴を作ります。</a:t>
            </a:r>
            <a:endParaRPr kumimoji="1" lang="en-US" altLang="ja-JP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242887" y="770492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ObjBlock.cpp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4119562" y="770492"/>
            <a:ext cx="1370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ObjHero.cpp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119562" y="5027250"/>
            <a:ext cx="6800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追加：主人公の場外に出たら</a:t>
            </a:r>
            <a:r>
              <a:rPr lang="en-US" altLang="ja-JP" smtClean="0"/>
              <a:t>S</a:t>
            </a:r>
            <a:r>
              <a:rPr kumimoji="1" lang="en-US" altLang="ja-JP" smtClean="0"/>
              <a:t>cene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CSceneMain</a:t>
            </a:r>
            <a:r>
              <a:rPr kumimoji="1" lang="ja-JP" altLang="en-US" smtClean="0"/>
              <a:t>で再設定することで</a:t>
            </a:r>
            <a:endParaRPr kumimoji="1" lang="en-US" altLang="ja-JP" smtClean="0"/>
          </a:p>
          <a:p>
            <a:r>
              <a:rPr lang="en-US" altLang="ja-JP" smtClean="0"/>
              <a:t>Restart</a:t>
            </a:r>
            <a:r>
              <a:rPr lang="ja-JP" altLang="en-US" smtClean="0"/>
              <a:t>っぽくなります。</a:t>
            </a:r>
            <a:endParaRPr kumimoji="1" lang="ja-JP" altLang="en-US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888" y="1139824"/>
            <a:ext cx="5218812" cy="359696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直線矢印コネクタ 13"/>
          <p:cNvCxnSpPr/>
          <p:nvPr/>
        </p:nvCxnSpPr>
        <p:spPr>
          <a:xfrm flipV="1">
            <a:off x="4457700" y="3314700"/>
            <a:ext cx="330200" cy="171255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815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4300" y="165100"/>
            <a:ext cx="11029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/>
              <a:t>B</a:t>
            </a:r>
            <a:r>
              <a:rPr kumimoji="1" lang="en-US" altLang="ja-JP" smtClean="0"/>
              <a:t>lock</a:t>
            </a:r>
            <a:r>
              <a:rPr kumimoji="1" lang="ja-JP" altLang="en-US" smtClean="0"/>
              <a:t>の描画の</a:t>
            </a:r>
            <a:r>
              <a:rPr lang="en-US" altLang="ja-JP" smtClean="0"/>
              <a:t>R</a:t>
            </a:r>
            <a:r>
              <a:rPr kumimoji="1" lang="en-US" altLang="ja-JP" smtClean="0"/>
              <a:t>esource</a:t>
            </a:r>
            <a:r>
              <a:rPr kumimoji="1" lang="ja-JP" altLang="en-US" smtClean="0"/>
              <a:t>の切り取り位置設定が複数現れたので関数化を検討しましょう。</a:t>
            </a:r>
            <a:endParaRPr kumimoji="1" lang="en-US" altLang="ja-JP" smtClean="0"/>
          </a:p>
          <a:p>
            <a:r>
              <a:rPr kumimoji="1" lang="ja-JP" altLang="en-US" smtClean="0"/>
              <a:t>　</a:t>
            </a:r>
            <a:r>
              <a:rPr lang="en-US" altLang="ja-JP"/>
              <a:t> Resource</a:t>
            </a:r>
            <a:r>
              <a:rPr lang="ja-JP" altLang="en-US"/>
              <a:t>の切り取り位置</a:t>
            </a:r>
            <a:r>
              <a:rPr lang="ja-JP" altLang="en-US" smtClean="0"/>
              <a:t>設定は、色々な場所で使われていますが、複数設定しているのは実質</a:t>
            </a:r>
            <a:r>
              <a:rPr lang="en-US" altLang="ja-JP" smtClean="0"/>
              <a:t>Block</a:t>
            </a:r>
            <a:r>
              <a:rPr lang="ja-JP" altLang="en-US" smtClean="0"/>
              <a:t>だけです。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244600" y="17653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主人公</a:t>
            </a:r>
            <a:endParaRPr kumimoji="1" lang="ja-JP" altLang="en-US" smtClean="0"/>
          </a:p>
        </p:txBody>
      </p:sp>
      <p:sp>
        <p:nvSpPr>
          <p:cNvPr id="6" name="正方形/長方形 5"/>
          <p:cNvSpPr/>
          <p:nvPr/>
        </p:nvSpPr>
        <p:spPr>
          <a:xfrm>
            <a:off x="1244600" y="3176369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Block</a:t>
            </a:r>
            <a:endParaRPr kumimoji="1" lang="ja-JP" altLang="en-US" smtClean="0"/>
          </a:p>
        </p:txBody>
      </p:sp>
      <p:sp>
        <p:nvSpPr>
          <p:cNvPr id="7" name="四角形吹き出し 6"/>
          <p:cNvSpPr/>
          <p:nvPr/>
        </p:nvSpPr>
        <p:spPr>
          <a:xfrm>
            <a:off x="3187700" y="1333500"/>
            <a:ext cx="2349500" cy="660400"/>
          </a:xfrm>
          <a:prstGeom prst="wedgeRectCallout">
            <a:avLst>
              <a:gd name="adj1" fmla="val -73496"/>
              <a:gd name="adj2" fmla="val 99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切り取りは一回だけ</a:t>
            </a:r>
            <a:endParaRPr kumimoji="1" lang="ja-JP" altLang="en-US" smtClean="0"/>
          </a:p>
        </p:txBody>
      </p:sp>
      <p:sp>
        <p:nvSpPr>
          <p:cNvPr id="8" name="四角形吹き出し 7"/>
          <p:cNvSpPr/>
          <p:nvPr/>
        </p:nvSpPr>
        <p:spPr>
          <a:xfrm>
            <a:off x="3279578" y="2679700"/>
            <a:ext cx="5064321" cy="660400"/>
          </a:xfrm>
          <a:prstGeom prst="wedgeRectCallout">
            <a:avLst>
              <a:gd name="adj1" fmla="val -60205"/>
              <a:gd name="adj2" fmla="val 95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Block</a:t>
            </a:r>
            <a:r>
              <a:rPr lang="ja-JP" altLang="en-US" smtClean="0"/>
              <a:t>の種類だけ切り取り位置の変更がある</a:t>
            </a:r>
            <a:endParaRPr kumimoji="1" lang="ja-JP" altLang="en-US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4300" y="4343400"/>
            <a:ext cx="1023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今回は汎用性が高いが、</a:t>
            </a:r>
            <a:r>
              <a:rPr lang="en-US" altLang="ja-JP" smtClean="0"/>
              <a:t>B</a:t>
            </a:r>
            <a:r>
              <a:rPr kumimoji="1" lang="en-US" altLang="ja-JP" smtClean="0"/>
              <a:t>lock</a:t>
            </a:r>
            <a:r>
              <a:rPr lang="en-US" altLang="ja-JP" smtClean="0"/>
              <a:t>Class</a:t>
            </a:r>
            <a:r>
              <a:rPr lang="ja-JP" altLang="en-US" smtClean="0"/>
              <a:t>だけが複数利用されてる感じですので、</a:t>
            </a:r>
            <a:r>
              <a:rPr lang="en-US" altLang="ja-JP" smtClean="0"/>
              <a:t>BlockClass</a:t>
            </a:r>
            <a:r>
              <a:rPr lang="ja-JP" altLang="en-US" smtClean="0"/>
              <a:t>だけにしましょう。</a:t>
            </a:r>
            <a:endParaRPr kumimoji="1"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5905500" y="1586133"/>
            <a:ext cx="1028700" cy="10628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6934200" y="1333500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関数化しても利用率が低い</a:t>
            </a:r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7389713" y="2554878"/>
            <a:ext cx="1028700" cy="10628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8492927" y="2336800"/>
            <a:ext cx="317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関数化することで肥満化を防ぐ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03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426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・種類に応じた</a:t>
            </a:r>
            <a:r>
              <a:rPr lang="en-US" altLang="ja-JP" smtClean="0"/>
              <a:t>B</a:t>
            </a:r>
            <a:r>
              <a:rPr kumimoji="1" lang="en-US" altLang="ja-JP" smtClean="0"/>
              <a:t>lock</a:t>
            </a:r>
            <a:r>
              <a:rPr kumimoji="1" lang="ja-JP" altLang="en-US" smtClean="0"/>
              <a:t>を描画</a:t>
            </a:r>
            <a:r>
              <a:rPr kumimoji="1" lang="en-US" altLang="ja-JP" smtClean="0"/>
              <a:t>Method</a:t>
            </a:r>
            <a:r>
              <a:rPr kumimoji="1" lang="ja-JP" altLang="en-US" smtClean="0"/>
              <a:t>を作る</a:t>
            </a:r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3187" y="369332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ObjBlock.cpp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799" y="720724"/>
            <a:ext cx="5841255" cy="35464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正方形/長方形 7"/>
          <p:cNvSpPr/>
          <p:nvPr/>
        </p:nvSpPr>
        <p:spPr>
          <a:xfrm>
            <a:off x="6254456" y="351392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ObjBlock</a:t>
            </a:r>
            <a:r>
              <a:rPr lang="ja-JP" altLang="en-US" smtClean="0"/>
              <a:t>.</a:t>
            </a:r>
            <a:r>
              <a:rPr lang="en-US" altLang="ja-JP" smtClean="0"/>
              <a:t>h</a:t>
            </a:r>
            <a:endParaRPr lang="ja-JP" altLang="en-US"/>
          </a:p>
        </p:txBody>
      </p:sp>
      <p:cxnSp>
        <p:nvCxnSpPr>
          <p:cNvPr id="9" name="直線矢印コネクタ 8"/>
          <p:cNvCxnSpPr/>
          <p:nvPr/>
        </p:nvCxnSpPr>
        <p:spPr>
          <a:xfrm flipV="1">
            <a:off x="7023100" y="3452811"/>
            <a:ext cx="1366236" cy="118372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6273799" y="4636532"/>
            <a:ext cx="4585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追加：作成した</a:t>
            </a:r>
            <a:r>
              <a:rPr lang="en-US" altLang="ja-JP" smtClean="0"/>
              <a:t>Method</a:t>
            </a:r>
            <a:r>
              <a:rPr lang="ja-JP" altLang="en-US" smtClean="0"/>
              <a:t>の</a:t>
            </a:r>
            <a:r>
              <a:rPr lang="en-US" altLang="ja-JP" smtClean="0"/>
              <a:t>prototype</a:t>
            </a:r>
            <a:r>
              <a:rPr lang="ja-JP" altLang="en-US" smtClean="0"/>
              <a:t>宣言を行う</a:t>
            </a:r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 flipV="1">
            <a:off x="538555" y="4821198"/>
            <a:ext cx="173410" cy="32710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86722" y="5064109"/>
            <a:ext cx="58196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追加：新しく</a:t>
            </a:r>
            <a:r>
              <a:rPr kumimoji="1" lang="en-US" altLang="ja-JP" smtClean="0"/>
              <a:t>Method</a:t>
            </a:r>
            <a:r>
              <a:rPr kumimoji="1" lang="ja-JP" altLang="en-US" smtClean="0"/>
              <a:t>を作成した。</a:t>
            </a:r>
            <a:endParaRPr kumimoji="1" lang="en-US" altLang="ja-JP" smtClean="0"/>
          </a:p>
          <a:p>
            <a:r>
              <a:rPr kumimoji="1" lang="en-US" altLang="ja-JP" smtClean="0"/>
              <a:t>Method</a:t>
            </a:r>
            <a:r>
              <a:rPr lang="ja-JP" altLang="en-US"/>
              <a:t>名</a:t>
            </a:r>
            <a:r>
              <a:rPr lang="ja-JP" altLang="en-US" smtClean="0"/>
              <a:t>の前に</a:t>
            </a:r>
            <a:r>
              <a:rPr lang="en-US" altLang="ja-JP" smtClean="0"/>
              <a:t>class</a:t>
            </a:r>
            <a:r>
              <a:rPr lang="ja-JP" altLang="en-US" smtClean="0"/>
              <a:t>名</a:t>
            </a:r>
            <a:r>
              <a:rPr lang="en-US" altLang="ja-JP" smtClean="0"/>
              <a:t>::</a:t>
            </a:r>
            <a:r>
              <a:rPr lang="ja-JP" altLang="en-US" smtClean="0"/>
              <a:t>をつける事でこの</a:t>
            </a:r>
            <a:r>
              <a:rPr lang="en-US" altLang="ja-JP" smtClean="0"/>
              <a:t>class</a:t>
            </a:r>
            <a:r>
              <a:rPr lang="ja-JP" altLang="en-US" smtClean="0"/>
              <a:t>に</a:t>
            </a:r>
            <a:r>
              <a:rPr kumimoji="1" lang="ja-JP" altLang="en-US" smtClean="0"/>
              <a:t>属すると</a:t>
            </a:r>
            <a:endParaRPr kumimoji="1" lang="en-US" altLang="ja-JP" smtClean="0"/>
          </a:p>
          <a:p>
            <a:r>
              <a:rPr kumimoji="1" lang="ja-JP" altLang="en-US" smtClean="0"/>
              <a:t>言うことになる</a:t>
            </a:r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0" y="6211669"/>
            <a:ext cx="12359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この</a:t>
            </a:r>
            <a:r>
              <a:rPr kumimoji="1" lang="en-US" altLang="ja-JP" smtClean="0"/>
              <a:t>Method</a:t>
            </a:r>
            <a:r>
              <a:rPr lang="ja-JP" altLang="en-US" smtClean="0"/>
              <a:t>が</a:t>
            </a:r>
            <a:r>
              <a:rPr lang="en-US" altLang="ja-JP" smtClean="0"/>
              <a:t>private</a:t>
            </a:r>
            <a:r>
              <a:rPr lang="ja-JP" altLang="en-US" smtClean="0"/>
              <a:t>に宣言していますので、外部からの利用は禁止と言うことになります。あくまでこの</a:t>
            </a:r>
            <a:r>
              <a:rPr lang="en-US" altLang="ja-JP" smtClean="0"/>
              <a:t>class</a:t>
            </a:r>
            <a:r>
              <a:rPr lang="ja-JP" altLang="en-US" smtClean="0"/>
              <a:t>専用と言うことです</a:t>
            </a:r>
            <a:endParaRPr lang="en-US" altLang="ja-JP" smtClean="0"/>
          </a:p>
          <a:p>
            <a:r>
              <a:rPr kumimoji="1" lang="ja-JP" altLang="en-US" smtClean="0"/>
              <a:t>それでは、</a:t>
            </a:r>
            <a:r>
              <a:rPr kumimoji="1" lang="en-US" altLang="ja-JP" smtClean="0"/>
              <a:t>BlockDrawMethod</a:t>
            </a:r>
            <a:r>
              <a:rPr kumimoji="1" lang="ja-JP" altLang="en-US" smtClean="0"/>
              <a:t>を使ってみましょう。</a:t>
            </a:r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43" y="720724"/>
            <a:ext cx="5777785" cy="40676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504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4105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・作った</a:t>
            </a:r>
            <a:r>
              <a:rPr kumimoji="1" lang="en-US" altLang="ja-JP" smtClean="0"/>
              <a:t>Method</a:t>
            </a:r>
            <a:r>
              <a:rPr kumimoji="1" lang="ja-JP" altLang="en-US" smtClean="0"/>
              <a:t>を使用して肥満をなくす。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45" y="519112"/>
            <a:ext cx="5394913" cy="562768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 flipH="1">
            <a:off x="5346700" y="2819400"/>
            <a:ext cx="703542" cy="7112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>
            <a:off x="5346700" y="3441700"/>
            <a:ext cx="703541" cy="10668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4699000" y="4228822"/>
            <a:ext cx="1447800" cy="107553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6050241" y="26347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変更</a:t>
            </a:r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050241" y="32199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変更</a:t>
            </a:r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050241" y="40395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変更</a:t>
            </a:r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698470" y="4802247"/>
            <a:ext cx="5674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これで、毎回</a:t>
            </a:r>
            <a:r>
              <a:rPr kumimoji="1" lang="en-US" altLang="ja-JP" smtClean="0"/>
              <a:t>resource</a:t>
            </a:r>
            <a:r>
              <a:rPr kumimoji="1" lang="ja-JP" altLang="en-US" smtClean="0"/>
              <a:t>の切り取り位置を全て決めなくても</a:t>
            </a:r>
            <a:endParaRPr kumimoji="1" lang="en-US" altLang="ja-JP" smtClean="0"/>
          </a:p>
          <a:p>
            <a:r>
              <a:rPr lang="ja-JP" altLang="en-US"/>
              <a:t>良</a:t>
            </a:r>
            <a:r>
              <a:rPr lang="ja-JP" altLang="en-US" smtClean="0"/>
              <a:t>くなりました。描画も合わせて、合計</a:t>
            </a:r>
            <a:r>
              <a:rPr lang="en-US" altLang="ja-JP" smtClean="0"/>
              <a:t>1</a:t>
            </a:r>
            <a:r>
              <a:rPr lang="en-US" altLang="ja-JP"/>
              <a:t>5</a:t>
            </a:r>
            <a:r>
              <a:rPr lang="ja-JP" altLang="en-US" smtClean="0"/>
              <a:t>行が</a:t>
            </a:r>
            <a:r>
              <a:rPr lang="en-US" altLang="ja-JP" smtClean="0"/>
              <a:t>3</a:t>
            </a:r>
            <a:r>
              <a:rPr lang="ja-JP" altLang="en-US" smtClean="0"/>
              <a:t>行となり見</a:t>
            </a:r>
            <a:endParaRPr lang="en-US" altLang="ja-JP" smtClean="0"/>
          </a:p>
          <a:p>
            <a:r>
              <a:rPr lang="ja-JP" altLang="en-US" smtClean="0"/>
              <a:t>やすくなりました。</a:t>
            </a:r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778500" y="519112"/>
            <a:ext cx="6428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Algorithm</a:t>
            </a:r>
            <a:r>
              <a:rPr kumimoji="1" lang="ja-JP" altLang="en-US" smtClean="0"/>
              <a:t>が同じであれば、</a:t>
            </a:r>
            <a:r>
              <a:rPr kumimoji="1" lang="en-US" altLang="ja-JP" smtClean="0"/>
              <a:t>Method</a:t>
            </a:r>
            <a:r>
              <a:rPr kumimoji="1" lang="ja-JP" altLang="en-US" smtClean="0"/>
              <a:t>がすることで</a:t>
            </a:r>
            <a:r>
              <a:rPr kumimoji="1" lang="en-US" altLang="ja-JP" smtClean="0"/>
              <a:t>slim</a:t>
            </a:r>
            <a:r>
              <a:rPr kumimoji="1" lang="ja-JP" altLang="en-US" smtClean="0"/>
              <a:t>になっていき</a:t>
            </a:r>
            <a:endParaRPr kumimoji="1" lang="en-US" altLang="ja-JP" smtClean="0"/>
          </a:p>
          <a:p>
            <a:r>
              <a:rPr kumimoji="1" lang="ja-JP" altLang="en-US" smtClean="0"/>
              <a:t>ます。初めから</a:t>
            </a:r>
            <a:r>
              <a:rPr kumimoji="1" lang="en-US" altLang="ja-JP" smtClean="0"/>
              <a:t>Method</a:t>
            </a:r>
            <a:r>
              <a:rPr kumimoji="1" lang="ja-JP" altLang="en-US" smtClean="0"/>
              <a:t>が作っていれば二度手間は省けますが、</a:t>
            </a:r>
            <a:endParaRPr kumimoji="1" lang="en-US" altLang="ja-JP" smtClean="0"/>
          </a:p>
          <a:p>
            <a:r>
              <a:rPr lang="en-US" altLang="ja-JP" smtClean="0"/>
              <a:t>Test</a:t>
            </a:r>
            <a:r>
              <a:rPr lang="ja-JP" altLang="en-US" smtClean="0"/>
              <a:t>をしながらの場合、後で</a:t>
            </a:r>
            <a:r>
              <a:rPr lang="en-US" altLang="ja-JP" smtClean="0"/>
              <a:t>Method</a:t>
            </a:r>
            <a:r>
              <a:rPr lang="ja-JP" altLang="en-US" smtClean="0"/>
              <a:t>化と言う手は非常に有効です</a:t>
            </a:r>
            <a:endParaRPr lang="en-US" altLang="ja-JP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37245" y="6296580"/>
            <a:ext cx="11683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Block</a:t>
            </a:r>
            <a:r>
              <a:rPr lang="ja-JP" altLang="en-US" smtClean="0"/>
              <a:t>を出す専用の</a:t>
            </a:r>
            <a:r>
              <a:rPr lang="en-US" altLang="ja-JP" smtClean="0"/>
              <a:t>Method</a:t>
            </a:r>
            <a:r>
              <a:rPr lang="ja-JP" altLang="en-US" smtClean="0"/>
              <a:t>と言う訳ですがから、汎用性は薄いです。しかし、この</a:t>
            </a:r>
            <a:r>
              <a:rPr lang="en-US" altLang="ja-JP" smtClean="0"/>
              <a:t>class</a:t>
            </a:r>
            <a:r>
              <a:rPr lang="ja-JP" altLang="en-US" smtClean="0"/>
              <a:t>専用ですから問題は無いでしょう。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67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-27179" y="0"/>
            <a:ext cx="12219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en-US" altLang="ja-JP"/>
              <a:t>T</a:t>
            </a:r>
            <a:r>
              <a:rPr kumimoji="1" lang="en-US" altLang="ja-JP" smtClean="0"/>
              <a:t>ime</a:t>
            </a:r>
            <a:r>
              <a:rPr kumimoji="1" lang="ja-JP" altLang="en-US" smtClean="0"/>
              <a:t>を表示させる。</a:t>
            </a:r>
            <a:endParaRPr kumimoji="1" lang="en-US" altLang="ja-JP" smtClean="0"/>
          </a:p>
          <a:p>
            <a:r>
              <a:rPr lang="ja-JP" altLang="en-US"/>
              <a:t>　</a:t>
            </a:r>
            <a:r>
              <a:rPr lang="en-US" altLang="ja-JP" smtClean="0"/>
              <a:t>Start</a:t>
            </a:r>
            <a:r>
              <a:rPr lang="ja-JP" altLang="en-US" smtClean="0"/>
              <a:t>と</a:t>
            </a:r>
            <a:r>
              <a:rPr lang="en-US" altLang="ja-JP" smtClean="0"/>
              <a:t>GoalBlock</a:t>
            </a:r>
            <a:r>
              <a:rPr lang="ja-JP" altLang="en-US" smtClean="0"/>
              <a:t>を作りましたので、</a:t>
            </a:r>
            <a:r>
              <a:rPr lang="en-US" altLang="ja-JP" smtClean="0"/>
              <a:t>Start</a:t>
            </a:r>
            <a:r>
              <a:rPr lang="ja-JP" altLang="en-US" smtClean="0"/>
              <a:t>から</a:t>
            </a:r>
            <a:r>
              <a:rPr lang="en-US" altLang="ja-JP" smtClean="0"/>
              <a:t>Goal</a:t>
            </a:r>
            <a:r>
              <a:rPr lang="ja-JP" altLang="en-US" smtClean="0"/>
              <a:t>までの時間を測りましょう。</a:t>
            </a:r>
            <a:r>
              <a:rPr lang="en-US" altLang="ja-JP" smtClean="0"/>
              <a:t>Time</a:t>
            </a:r>
            <a:r>
              <a:rPr lang="ja-JP" altLang="en-US" smtClean="0"/>
              <a:t>を測ったり表示させる</a:t>
            </a:r>
            <a:r>
              <a:rPr lang="en-US" altLang="ja-JP" smtClean="0"/>
              <a:t>object</a:t>
            </a:r>
            <a:r>
              <a:rPr lang="ja-JP" altLang="en-US" smtClean="0"/>
              <a:t>を用意しましょう</a:t>
            </a:r>
            <a:endParaRPr lang="en-US" altLang="ja-JP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773112"/>
            <a:ext cx="2445194" cy="277018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直線矢印コネクタ 4"/>
          <p:cNvCxnSpPr/>
          <p:nvPr/>
        </p:nvCxnSpPr>
        <p:spPr>
          <a:xfrm flipH="1">
            <a:off x="2344249" y="2717800"/>
            <a:ext cx="351770" cy="127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2672559" y="2533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追加</a:t>
            </a:r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962" y="1015663"/>
            <a:ext cx="3312683" cy="27701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正方形/長方形 7"/>
          <p:cNvSpPr/>
          <p:nvPr/>
        </p:nvSpPr>
        <p:spPr>
          <a:xfrm>
            <a:off x="3509962" y="646331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ObjTime.h</a:t>
            </a: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617" y="1015663"/>
            <a:ext cx="2968338" cy="42802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7013717" y="646331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ObjTime.cpp</a:t>
            </a: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825" y="4128172"/>
            <a:ext cx="3240088" cy="14379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084" y="5644478"/>
            <a:ext cx="4487461" cy="9522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正方形/長方形 13"/>
          <p:cNvSpPr/>
          <p:nvPr/>
        </p:nvSpPr>
        <p:spPr>
          <a:xfrm>
            <a:off x="250825" y="3785851"/>
            <a:ext cx="1412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GameHead.h</a:t>
            </a:r>
          </a:p>
        </p:txBody>
      </p:sp>
      <p:cxnSp>
        <p:nvCxnSpPr>
          <p:cNvPr id="15" name="直線矢印コネクタ 14"/>
          <p:cNvCxnSpPr/>
          <p:nvPr/>
        </p:nvCxnSpPr>
        <p:spPr>
          <a:xfrm flipH="1">
            <a:off x="1188549" y="5230251"/>
            <a:ext cx="351770" cy="127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1516859" y="50455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追加</a:t>
            </a:r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2168364" y="6304550"/>
            <a:ext cx="351770" cy="127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2496674" y="6119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追加</a:t>
            </a:r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614931" y="6317250"/>
            <a:ext cx="326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いつもの</a:t>
            </a:r>
            <a:r>
              <a:rPr lang="en-US" altLang="ja-JP" smtClean="0"/>
              <a:t>ObjectFile</a:t>
            </a:r>
            <a:r>
              <a:rPr lang="ja-JP" altLang="en-US" smtClean="0"/>
              <a:t>作成ですね。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025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6705</TotalTime>
  <Words>1396</Words>
  <Application>Microsoft Office PowerPoint</Application>
  <PresentationFormat>ワイド画面</PresentationFormat>
  <Paragraphs>187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ＭＳ Ｐゴシック</vt:lpstr>
      <vt:lpstr>Arial</vt:lpstr>
      <vt:lpstr>Calibri</vt:lpstr>
      <vt:lpstr>Calibri Light</vt:lpstr>
      <vt:lpstr>Office テーマ</vt:lpstr>
      <vt:lpstr>Ｇａｍｅ開発指南書７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ゲーム開発指南書１</dc:title>
  <dc:creator>user206</dc:creator>
  <cp:lastModifiedBy>user206</cp:lastModifiedBy>
  <cp:revision>321</cp:revision>
  <dcterms:created xsi:type="dcterms:W3CDTF">2016-04-21T00:45:06Z</dcterms:created>
  <dcterms:modified xsi:type="dcterms:W3CDTF">2016-08-23T23:37:15Z</dcterms:modified>
</cp:coreProperties>
</file>