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開発指南書８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Action</a:t>
            </a:r>
            <a:r>
              <a:rPr lang="ja-JP" altLang="en-US" smtClean="0"/>
              <a:t>Ｇａｍｅ</a:t>
            </a:r>
            <a:r>
              <a:rPr kumimoji="1" lang="ja-JP" altLang="en-US" smtClean="0"/>
              <a:t>開発</a:t>
            </a:r>
            <a:endParaRPr kumimoji="1" lang="en-US" altLang="ja-JP" smtClean="0"/>
          </a:p>
          <a:p>
            <a:r>
              <a:rPr lang="en-US" altLang="ja-JP" smtClean="0"/>
              <a:t>Stage</a:t>
            </a:r>
            <a:r>
              <a:rPr lang="ja-JP" altLang="en-US" smtClean="0"/>
              <a:t>を作る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4" y="746124"/>
            <a:ext cx="5241925" cy="4915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65100" y="203200"/>
            <a:ext cx="504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・もしも、条件付き書式の設定に</a:t>
            </a:r>
            <a:r>
              <a:rPr lang="en-US" altLang="ja-JP" smtClean="0"/>
              <a:t>M</a:t>
            </a:r>
            <a:r>
              <a:rPr kumimoji="1" lang="en-US" altLang="ja-JP" smtClean="0"/>
              <a:t>iss</a:t>
            </a:r>
            <a:r>
              <a:rPr kumimoji="1" lang="ja-JP" altLang="en-US" smtClean="0"/>
              <a:t>した時は・・・。</a:t>
            </a:r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5207001" y="4394200"/>
            <a:ext cx="1600198" cy="33496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921500" y="4102100"/>
            <a:ext cx="4978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ここで、選択した</a:t>
            </a:r>
            <a:r>
              <a:rPr kumimoji="1" lang="en-US" altLang="ja-JP" smtClean="0"/>
              <a:t>cell</a:t>
            </a:r>
            <a:r>
              <a:rPr kumimoji="1" lang="ja-JP" altLang="en-US" smtClean="0"/>
              <a:t>か</a:t>
            </a:r>
            <a:r>
              <a:rPr kumimoji="1" lang="en-US" altLang="ja-JP" smtClean="0"/>
              <a:t>sheet</a:t>
            </a:r>
            <a:r>
              <a:rPr kumimoji="1" lang="ja-JP" altLang="en-US" smtClean="0"/>
              <a:t>単位で</a:t>
            </a:r>
            <a:r>
              <a:rPr lang="ja-JP" altLang="en-US" smtClean="0"/>
              <a:t>破棄することが</a:t>
            </a:r>
            <a:endParaRPr lang="en-US" altLang="ja-JP" smtClean="0"/>
          </a:p>
          <a:p>
            <a:r>
              <a:rPr kumimoji="1" lang="ja-JP" altLang="en-US" smtClean="0"/>
              <a:t>できます</a:t>
            </a:r>
            <a:r>
              <a:rPr kumimoji="1" lang="ja-JP" altLang="en-US"/>
              <a:t>。</a:t>
            </a:r>
            <a:endParaRPr kumimoji="1" lang="en-US" altLang="ja-JP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1174" y="5994400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smtClean="0">
                <a:solidFill>
                  <a:srgbClr val="FF0000"/>
                </a:solidFill>
              </a:rPr>
              <a:t>M</a:t>
            </a:r>
            <a:r>
              <a:rPr kumimoji="1" lang="en-US" altLang="ja-JP" b="1" smtClean="0">
                <a:solidFill>
                  <a:srgbClr val="FF0000"/>
                </a:solidFill>
              </a:rPr>
              <a:t>iss</a:t>
            </a:r>
            <a:r>
              <a:rPr lang="ja-JP" altLang="en-US" b="1" smtClean="0">
                <a:solidFill>
                  <a:srgbClr val="FF0000"/>
                </a:solidFill>
              </a:rPr>
              <a:t>したらしましょう。成功してたら</a:t>
            </a:r>
            <a:r>
              <a:rPr kumimoji="1" lang="ja-JP" altLang="en-US" b="1" smtClean="0">
                <a:solidFill>
                  <a:srgbClr val="FF0000"/>
                </a:solidFill>
              </a:rPr>
              <a:t>覚えておくだけで良いです。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82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69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Stage</a:t>
            </a:r>
            <a:r>
              <a:rPr kumimoji="1" lang="ja-JP" altLang="en-US" smtClean="0"/>
              <a:t>を作る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cell</a:t>
            </a:r>
            <a:r>
              <a:rPr lang="ja-JP" altLang="en-US" smtClean="0"/>
              <a:t>は縦</a:t>
            </a:r>
            <a:r>
              <a:rPr lang="en-US" altLang="ja-JP" smtClean="0"/>
              <a:t>10</a:t>
            </a:r>
            <a:r>
              <a:rPr lang="ja-JP" altLang="en-US"/>
              <a:t>個</a:t>
            </a:r>
            <a:r>
              <a:rPr lang="ja-JP" altLang="en-US" smtClean="0"/>
              <a:t>横</a:t>
            </a:r>
            <a:r>
              <a:rPr lang="en-US" altLang="ja-JP" smtClean="0"/>
              <a:t>50</a:t>
            </a:r>
            <a:r>
              <a:rPr lang="ja-JP" altLang="en-US" smtClean="0"/>
              <a:t>個しかないの</a:t>
            </a:r>
            <a:r>
              <a:rPr lang="ja-JP" altLang="en-US"/>
              <a:t>で</a:t>
            </a:r>
            <a:r>
              <a:rPr lang="ja-JP" altLang="en-US" smtClean="0"/>
              <a:t>前半の</a:t>
            </a:r>
            <a:r>
              <a:rPr lang="en-US" altLang="ja-JP" smtClean="0"/>
              <a:t>Stage</a:t>
            </a:r>
            <a:r>
              <a:rPr lang="ja-JP" altLang="en-US" smtClean="0"/>
              <a:t>作りましょう。</a:t>
            </a:r>
            <a:r>
              <a:rPr lang="en-US" altLang="ja-JP" smtClean="0"/>
              <a:t>Image</a:t>
            </a:r>
            <a:r>
              <a:rPr lang="ja-JP" altLang="en-US" smtClean="0"/>
              <a:t>が掴めない場合は下を参考にしましょう。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773112"/>
            <a:ext cx="11220450" cy="19335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 flipV="1">
            <a:off x="2006853" y="2630279"/>
            <a:ext cx="152147" cy="19779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159000" y="2677260"/>
            <a:ext cx="111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startblock</a:t>
            </a:r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11455400" y="2757196"/>
            <a:ext cx="47752" cy="28939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0083800" y="3046592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後半は後で</a:t>
            </a:r>
            <a:r>
              <a:rPr lang="ja-JP" altLang="en-US" smtClean="0"/>
              <a:t>作成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3039350"/>
            <a:ext cx="836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・後半戦を作る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残りの</a:t>
            </a:r>
            <a:r>
              <a:rPr lang="en-US" altLang="ja-JP" smtClean="0"/>
              <a:t>50</a:t>
            </a:r>
            <a:r>
              <a:rPr lang="ja-JP" altLang="en-US" smtClean="0"/>
              <a:t>～</a:t>
            </a:r>
            <a:r>
              <a:rPr lang="en-US" altLang="ja-JP" smtClean="0"/>
              <a:t>100</a:t>
            </a:r>
            <a:r>
              <a:rPr lang="ja-JP" altLang="en-US" smtClean="0"/>
              <a:t>個分を作るのに先ほどの工程をするのも面倒なのでコピペします。</a:t>
            </a:r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" y="3838693"/>
            <a:ext cx="11229975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テキスト ボックス 16"/>
          <p:cNvSpPr txBox="1"/>
          <p:nvPr/>
        </p:nvSpPr>
        <p:spPr>
          <a:xfrm>
            <a:off x="225425" y="5969000"/>
            <a:ext cx="362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Stage</a:t>
            </a:r>
            <a:r>
              <a:rPr lang="ja-JP" altLang="en-US" smtClean="0"/>
              <a:t>の</a:t>
            </a:r>
            <a:r>
              <a:rPr kumimoji="1" lang="en-US" altLang="ja-JP" smtClean="0"/>
              <a:t>cell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drag</a:t>
            </a:r>
            <a:r>
              <a:rPr kumimoji="1" lang="ja-JP" altLang="en-US" smtClean="0"/>
              <a:t>して、</a:t>
            </a:r>
            <a:r>
              <a:rPr kumimoji="1" lang="en-US" altLang="ja-JP" smtClean="0"/>
              <a:t>Ctrl+C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copy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4300" y="652780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続きます。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18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400" y="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・続き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93" y="369332"/>
            <a:ext cx="1171575" cy="695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605361" y="532328"/>
            <a:ext cx="624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Paste</a:t>
            </a:r>
            <a:r>
              <a:rPr kumimoji="1" lang="ja-JP" altLang="en-US" smtClean="0"/>
              <a:t>先を</a:t>
            </a:r>
            <a:r>
              <a:rPr kumimoji="1" lang="en-US" altLang="ja-JP" smtClean="0"/>
              <a:t>cell</a:t>
            </a:r>
            <a:r>
              <a:rPr kumimoji="1" lang="ja-JP" altLang="en-US" smtClean="0"/>
              <a:t>（</a:t>
            </a:r>
            <a:r>
              <a:rPr kumimoji="1" lang="en-US" altLang="ja-JP" smtClean="0"/>
              <a:t>A,12</a:t>
            </a:r>
            <a:r>
              <a:rPr lang="ja-JP" altLang="en-US"/>
              <a:t>）にします。 （</a:t>
            </a:r>
            <a:r>
              <a:rPr lang="en-US" altLang="ja-JP"/>
              <a:t>A,12</a:t>
            </a:r>
            <a:r>
              <a:rPr lang="ja-JP" altLang="en-US"/>
              <a:t>） </a:t>
            </a:r>
            <a:r>
              <a:rPr lang="ja-JP" altLang="en-US" smtClean="0"/>
              <a:t>を</a:t>
            </a:r>
            <a:r>
              <a:rPr kumimoji="1" lang="en-US" altLang="ja-JP" smtClean="0"/>
              <a:t>click</a:t>
            </a:r>
            <a:r>
              <a:rPr kumimoji="1" lang="ja-JP" altLang="en-US" smtClean="0"/>
              <a:t>して、</a:t>
            </a:r>
            <a:r>
              <a:rPr kumimoji="1" lang="en-US" altLang="ja-JP" smtClean="0"/>
              <a:t>Ctrl+V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paste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33989"/>
            <a:ext cx="6120407" cy="20987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/>
          <p:nvPr/>
        </p:nvCxnSpPr>
        <p:spPr>
          <a:xfrm>
            <a:off x="2040448" y="1023990"/>
            <a:ext cx="4252" cy="3144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388100" y="1883184"/>
            <a:ext cx="59480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真下に、</a:t>
            </a:r>
            <a:r>
              <a:rPr kumimoji="1" lang="en-US" altLang="ja-JP" smtClean="0"/>
              <a:t>cell</a:t>
            </a:r>
            <a:r>
              <a:rPr kumimoji="1" lang="ja-JP" altLang="en-US" smtClean="0"/>
              <a:t>に同じ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を張り付けました。</a:t>
            </a:r>
            <a:endParaRPr kumimoji="1" lang="en-US" altLang="ja-JP" smtClean="0"/>
          </a:p>
          <a:p>
            <a:endParaRPr lang="en-US" altLang="ja-JP" smtClean="0"/>
          </a:p>
          <a:p>
            <a:r>
              <a:rPr lang="en-US" altLang="ja-JP" smtClean="0"/>
              <a:t>Copy</a:t>
            </a:r>
            <a:r>
              <a:rPr lang="ja-JP" altLang="en-US" smtClean="0"/>
              <a:t>元の枠がチカチカしてのは、</a:t>
            </a:r>
            <a:r>
              <a:rPr lang="en-US" altLang="ja-JP"/>
              <a:t> copy</a:t>
            </a:r>
            <a:r>
              <a:rPr lang="ja-JP" altLang="en-US" smtClean="0"/>
              <a:t>元を表現しています。</a:t>
            </a:r>
            <a:endParaRPr lang="en-US" altLang="ja-JP" smtClean="0"/>
          </a:p>
          <a:p>
            <a:r>
              <a:rPr lang="en-US" altLang="ja-JP" smtClean="0"/>
              <a:t>Ctrl+D</a:t>
            </a:r>
            <a:r>
              <a:rPr lang="ja-JP" altLang="en-US" smtClean="0"/>
              <a:t>で消える</a:t>
            </a:r>
            <a:r>
              <a:rPr lang="ja-JP" altLang="en-US"/>
              <a:t>と思います。</a:t>
            </a:r>
            <a:endParaRPr lang="en-US" altLang="ja-JP"/>
          </a:p>
          <a:p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902042"/>
            <a:ext cx="8522256" cy="27591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線矢印コネクタ 13"/>
          <p:cNvCxnSpPr/>
          <p:nvPr/>
        </p:nvCxnSpPr>
        <p:spPr>
          <a:xfrm>
            <a:off x="2036196" y="3582399"/>
            <a:ext cx="4252" cy="29424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877300" y="5096929"/>
            <a:ext cx="297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手作業</a:t>
            </a:r>
            <a:r>
              <a:rPr lang="ja-JP" altLang="en-US" smtClean="0"/>
              <a:t>でいい感じの</a:t>
            </a:r>
            <a:endParaRPr kumimoji="1" lang="en-US" altLang="ja-JP" smtClean="0"/>
          </a:p>
          <a:p>
            <a:r>
              <a:rPr kumimoji="1" lang="ja-JP" altLang="en-US" smtClean="0"/>
              <a:t>後半</a:t>
            </a:r>
            <a:r>
              <a:rPr kumimoji="1" lang="ja-JP" altLang="en-US" smtClean="0"/>
              <a:t>の内容を作り上げます。</a:t>
            </a:r>
            <a:endParaRPr kumimoji="1" lang="en-US" altLang="ja-JP" smtClean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8877300" y="5867400"/>
            <a:ext cx="1028700" cy="34604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5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483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・前半戦と後半戦をくっつける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前半戦と後半戦をくっつけると全体が見えずらいの</a:t>
            </a:r>
            <a:r>
              <a:rPr lang="en-US" altLang="ja-JP" smtClean="0"/>
              <a:t>sheet</a:t>
            </a:r>
            <a:r>
              <a:rPr lang="ja-JP" altLang="en-US" smtClean="0"/>
              <a:t>を引いてみたいと思います。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769937"/>
            <a:ext cx="2247900" cy="16859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1409701" y="1139269"/>
            <a:ext cx="1854199" cy="96893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761332" y="769937"/>
            <a:ext cx="505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ここの</a:t>
            </a:r>
            <a:r>
              <a:rPr lang="en-US" altLang="ja-JP"/>
              <a:t>bar</a:t>
            </a:r>
            <a:r>
              <a:rPr lang="ja-JP" altLang="en-US" smtClean="0"/>
              <a:t>を</a:t>
            </a:r>
            <a:r>
              <a:rPr lang="en-US" altLang="ja-JP" smtClean="0"/>
              <a:t>minus</a:t>
            </a:r>
            <a:r>
              <a:rPr lang="ja-JP" altLang="en-US" smtClean="0"/>
              <a:t>方向に</a:t>
            </a:r>
            <a:r>
              <a:rPr lang="en-US" altLang="ja-JP" smtClean="0"/>
              <a:t>50</a:t>
            </a:r>
            <a:r>
              <a:rPr lang="ja-JP" altLang="en-US" smtClean="0"/>
              <a:t>％ぐらいになるまで</a:t>
            </a:r>
            <a:r>
              <a:rPr lang="en-US" altLang="ja-JP" smtClean="0"/>
              <a:t>drag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601138"/>
            <a:ext cx="1200150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線矢印コネクタ 10"/>
          <p:cNvCxnSpPr/>
          <p:nvPr/>
        </p:nvCxnSpPr>
        <p:spPr>
          <a:xfrm>
            <a:off x="2761332" y="1943100"/>
            <a:ext cx="896269" cy="51276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90500" y="4965700"/>
            <a:ext cx="667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見える</a:t>
            </a:r>
            <a:r>
              <a:rPr kumimoji="1" lang="en-US" altLang="ja-JP" smtClean="0"/>
              <a:t>sheet</a:t>
            </a:r>
            <a:r>
              <a:rPr kumimoji="1" lang="ja-JP" altLang="en-US" smtClean="0"/>
              <a:t>の範囲は広くなるが、個々の</a:t>
            </a:r>
            <a:r>
              <a:rPr kumimoji="1" lang="en-US" altLang="ja-JP" smtClean="0"/>
              <a:t>cell</a:t>
            </a:r>
            <a:r>
              <a:rPr kumimoji="1" lang="ja-JP" altLang="en-US" smtClean="0"/>
              <a:t>が小さくなるので注意。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5750" y="565150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続きます。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03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・続き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369332"/>
            <a:ext cx="11934825" cy="2152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0" y="2521982"/>
            <a:ext cx="1094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後半戦の内容</a:t>
            </a:r>
            <a:r>
              <a:rPr kumimoji="1" lang="en-US" altLang="ja-JP" smtClean="0"/>
              <a:t>copy</a:t>
            </a:r>
            <a:r>
              <a:rPr kumimoji="1" lang="ja-JP" altLang="en-US" smtClean="0"/>
              <a:t>して、前半戦の</a:t>
            </a:r>
            <a:r>
              <a:rPr kumimoji="1" lang="en-US" altLang="ja-JP" smtClean="0"/>
              <a:t>Stage</a:t>
            </a:r>
            <a:r>
              <a:rPr kumimoji="1" lang="ja-JP" altLang="en-US" smtClean="0"/>
              <a:t>の横で</a:t>
            </a:r>
            <a:r>
              <a:rPr kumimoji="1" lang="en-US" altLang="ja-JP" smtClean="0"/>
              <a:t>paste</a:t>
            </a:r>
            <a:r>
              <a:rPr kumimoji="1" lang="ja-JP" altLang="en-US" smtClean="0"/>
              <a:t>。当然、</a:t>
            </a:r>
            <a:r>
              <a:rPr kumimoji="1" lang="en-US" altLang="ja-JP" smtClean="0"/>
              <a:t>cell</a:t>
            </a:r>
            <a:r>
              <a:rPr kumimoji="1" lang="ja-JP" altLang="en-US" smtClean="0"/>
              <a:t>の大きさが違うので</a:t>
            </a:r>
            <a:r>
              <a:rPr kumimoji="1" lang="en-US" altLang="ja-JP" smtClean="0"/>
              <a:t>cell</a:t>
            </a:r>
            <a:r>
              <a:rPr kumimoji="1" lang="ja-JP" altLang="en-US" smtClean="0"/>
              <a:t>を小さくしてあげましょう。</a:t>
            </a:r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6095999" y="1587500"/>
            <a:ext cx="1511301" cy="42172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821507" y="176426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コピペ</a:t>
            </a:r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3298820"/>
            <a:ext cx="11825289" cy="11129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テキスト ボックス 14"/>
          <p:cNvSpPr txBox="1"/>
          <p:nvPr/>
        </p:nvSpPr>
        <p:spPr>
          <a:xfrm>
            <a:off x="128587" y="2964544"/>
            <a:ext cx="33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</a:t>
            </a:r>
            <a:r>
              <a:rPr kumimoji="1" lang="ja-JP" altLang="en-US" smtClean="0"/>
              <a:t>～</a:t>
            </a:r>
            <a:r>
              <a:rPr lang="en-US" altLang="ja-JP"/>
              <a:t>Stage</a:t>
            </a:r>
            <a:r>
              <a:rPr lang="ja-JP" altLang="en-US" smtClean="0"/>
              <a:t>の末端まで</a:t>
            </a:r>
            <a:r>
              <a:rPr lang="en-US" altLang="ja-JP" smtClean="0"/>
              <a:t>drag</a:t>
            </a:r>
            <a:r>
              <a:rPr lang="ja-JP" altLang="en-US" smtClean="0"/>
              <a:t>します。</a:t>
            </a:r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9492110" y="3495942"/>
            <a:ext cx="1237952" cy="95449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000401" y="4411788"/>
            <a:ext cx="474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Window</a:t>
            </a:r>
            <a:r>
              <a:rPr lang="ja-JP" altLang="en-US" smtClean="0"/>
              <a:t>の先まで行くと自動的に</a:t>
            </a:r>
            <a:r>
              <a:rPr lang="en-US" altLang="ja-JP" smtClean="0"/>
              <a:t>scroll</a:t>
            </a:r>
            <a:r>
              <a:rPr lang="ja-JP" altLang="en-US" smtClean="0"/>
              <a:t>してくれる</a:t>
            </a:r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" y="4919232"/>
            <a:ext cx="2984720" cy="1672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テキスト ボックス 20"/>
          <p:cNvSpPr txBox="1"/>
          <p:nvPr/>
        </p:nvSpPr>
        <p:spPr>
          <a:xfrm>
            <a:off x="3213100" y="5385934"/>
            <a:ext cx="731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CV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CW</a:t>
            </a:r>
            <a:r>
              <a:rPr kumimoji="1" lang="ja-JP" altLang="en-US" smtClean="0"/>
              <a:t>の枠線を押して、</a:t>
            </a:r>
            <a:r>
              <a:rPr kumimoji="1" lang="en-US" altLang="ja-JP" smtClean="0"/>
              <a:t>cell</a:t>
            </a:r>
            <a:r>
              <a:rPr kumimoji="1" lang="ja-JP" altLang="en-US" smtClean="0"/>
              <a:t>を正方形になるように、左に</a:t>
            </a:r>
            <a:r>
              <a:rPr kumimoji="1" lang="en-US" altLang="ja-JP" smtClean="0"/>
              <a:t>drag</a:t>
            </a:r>
            <a:r>
              <a:rPr kumimoji="1" lang="ja-JP" altLang="en-US" smtClean="0"/>
              <a:t>しましょう。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200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509032"/>
            <a:ext cx="1161097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14300" y="139700"/>
            <a:ext cx="65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sheet</a:t>
            </a:r>
            <a:r>
              <a:rPr kumimoji="1" lang="ja-JP" altLang="en-US" smtClean="0"/>
              <a:t>を大きさを設定して、</a:t>
            </a:r>
            <a:r>
              <a:rPr kumimoji="1" lang="en-US" altLang="ja-JP" smtClean="0"/>
              <a:t>window</a:t>
            </a:r>
            <a:r>
              <a:rPr kumimoji="1" lang="ja-JP" altLang="en-US" smtClean="0"/>
              <a:t>の枠に収めるような感じにする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312" y="2320131"/>
            <a:ext cx="481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下の部分にある後半戦の</a:t>
            </a:r>
            <a:r>
              <a:rPr lang="en-US" altLang="ja-JP" smtClean="0"/>
              <a:t>data</a:t>
            </a:r>
            <a:r>
              <a:rPr lang="ja-JP" altLang="en-US" smtClean="0"/>
              <a:t>は破棄しましょう。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2757487"/>
            <a:ext cx="6859588" cy="22673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/>
          <p:nvPr/>
        </p:nvCxnSpPr>
        <p:spPr>
          <a:xfrm flipH="1" flipV="1">
            <a:off x="5907828" y="4816742"/>
            <a:ext cx="848572" cy="44105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14312" y="5257800"/>
            <a:ext cx="868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破棄する</a:t>
            </a:r>
            <a:r>
              <a:rPr kumimoji="1" lang="en-US" altLang="ja-JP" smtClean="0"/>
              <a:t>cell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drag</a:t>
            </a:r>
            <a:r>
              <a:rPr kumimoji="1" lang="ja-JP" altLang="en-US" smtClean="0"/>
              <a:t>して囲んでから、マウスの左</a:t>
            </a:r>
            <a:r>
              <a:rPr kumimoji="1" lang="en-US" altLang="ja-JP" smtClean="0"/>
              <a:t>button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click</a:t>
            </a:r>
            <a:r>
              <a:rPr kumimoji="1" lang="ja-JP" altLang="en-US" smtClean="0"/>
              <a:t>して、削除を</a:t>
            </a:r>
            <a:r>
              <a:rPr kumimoji="1" lang="en-US" altLang="ja-JP" smtClean="0"/>
              <a:t>click</a:t>
            </a:r>
            <a:r>
              <a:rPr kumimoji="1" lang="ja-JP" altLang="en-US" smtClean="0"/>
              <a:t>してください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812" y="2895820"/>
            <a:ext cx="1781175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V="1">
            <a:off x="7383921" y="3891182"/>
            <a:ext cx="2141079" cy="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9091612" y="502488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後は削除する方向を選んで</a:t>
            </a:r>
            <a:endParaRPr kumimoji="1" lang="en-US" altLang="ja-JP" smtClean="0"/>
          </a:p>
          <a:p>
            <a:r>
              <a:rPr lang="en-US" altLang="ja-JP" smtClean="0"/>
              <a:t>OK</a:t>
            </a:r>
            <a:r>
              <a:rPr lang="ja-JP" altLang="en-US" smtClean="0"/>
              <a:t>を押しましょう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92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8517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ExcelData</a:t>
            </a:r>
            <a:r>
              <a:rPr kumimoji="1" lang="ja-JP" altLang="en-US" smtClean="0"/>
              <a:t>を保存する</a:t>
            </a:r>
            <a:endParaRPr kumimoji="1" lang="en-US" altLang="ja-JP" smtClean="0"/>
          </a:p>
          <a:p>
            <a:r>
              <a:rPr lang="ja-JP" altLang="en-US"/>
              <a:t>作成</a:t>
            </a:r>
            <a:r>
              <a:rPr lang="ja-JP" altLang="en-US" smtClean="0"/>
              <a:t>した</a:t>
            </a:r>
            <a:r>
              <a:rPr lang="en-US" altLang="ja-JP" smtClean="0"/>
              <a:t>ExcelData</a:t>
            </a:r>
            <a:r>
              <a:rPr lang="ja-JP" altLang="en-US" smtClean="0"/>
              <a:t>を保存したいと思います。ここで保存する形式は、通常の</a:t>
            </a:r>
            <a:r>
              <a:rPr lang="en-US" altLang="ja-JP" smtClean="0"/>
              <a:t>Excel</a:t>
            </a:r>
            <a:r>
              <a:rPr lang="ja-JP" altLang="en-US" smtClean="0"/>
              <a:t>形式（更新用）と</a:t>
            </a:r>
            <a:r>
              <a:rPr lang="en-US" altLang="ja-JP" smtClean="0">
                <a:solidFill>
                  <a:srgbClr val="FF0000"/>
                </a:solidFill>
              </a:rPr>
              <a:t>CSV</a:t>
            </a:r>
            <a:r>
              <a:rPr lang="ja-JP" altLang="en-US" smtClean="0">
                <a:solidFill>
                  <a:srgbClr val="FF0000"/>
                </a:solidFill>
              </a:rPr>
              <a:t>形式</a:t>
            </a:r>
            <a:r>
              <a:rPr lang="ja-JP" altLang="en-US" smtClean="0"/>
              <a:t>です。</a:t>
            </a:r>
            <a:endParaRPr lang="en-US" altLang="ja-JP" smtClean="0"/>
          </a:p>
          <a:p>
            <a:r>
              <a:rPr kumimoji="1" lang="en-US" altLang="ja-JP" smtClean="0">
                <a:solidFill>
                  <a:srgbClr val="FF0000"/>
                </a:solidFill>
              </a:rPr>
              <a:t>CSV</a:t>
            </a:r>
            <a:r>
              <a:rPr kumimoji="1" lang="ja-JP" altLang="en-US" smtClean="0">
                <a:solidFill>
                  <a:srgbClr val="FF0000"/>
                </a:solidFill>
              </a:rPr>
              <a:t>形式とは</a:t>
            </a:r>
            <a:r>
              <a:rPr lang="en-US" altLang="ja-JP" smtClean="0">
                <a:solidFill>
                  <a:srgbClr val="FF0000"/>
                </a:solidFill>
              </a:rPr>
              <a:t>cell</a:t>
            </a:r>
            <a:r>
              <a:rPr lang="ja-JP" altLang="en-US" smtClean="0">
                <a:solidFill>
                  <a:srgbClr val="FF0000"/>
                </a:solidFill>
              </a:rPr>
              <a:t>単位を「　</a:t>
            </a:r>
            <a:r>
              <a:rPr lang="en-US" altLang="ja-JP" smtClean="0">
                <a:solidFill>
                  <a:srgbClr val="FF0000"/>
                </a:solidFill>
              </a:rPr>
              <a:t>,</a:t>
            </a:r>
            <a:r>
              <a:rPr lang="ja-JP" altLang="en-US" smtClean="0">
                <a:solidFill>
                  <a:srgbClr val="FF0000"/>
                </a:solidFill>
              </a:rPr>
              <a:t>　」で囲っただけの</a:t>
            </a:r>
            <a:r>
              <a:rPr lang="en-US" altLang="ja-JP" smtClean="0">
                <a:solidFill>
                  <a:srgbClr val="FF0000"/>
                </a:solidFill>
              </a:rPr>
              <a:t>text</a:t>
            </a:r>
            <a:r>
              <a:rPr lang="ja-JP" altLang="en-US" smtClean="0">
                <a:solidFill>
                  <a:srgbClr val="FF0000"/>
                </a:solidFill>
              </a:rPr>
              <a:t>です</a:t>
            </a:r>
            <a:r>
              <a:rPr lang="ja-JP" altLang="en-US" smtClean="0"/>
              <a:t>。</a:t>
            </a:r>
            <a:r>
              <a:rPr lang="en-US" altLang="ja-JP" smtClean="0"/>
              <a:t>TextData</a:t>
            </a:r>
            <a:r>
              <a:rPr lang="ja-JP" altLang="en-US" smtClean="0"/>
              <a:t>はただの文字列なので</a:t>
            </a:r>
            <a:r>
              <a:rPr lang="en-US" altLang="ja-JP" smtClean="0"/>
              <a:t>program</a:t>
            </a:r>
            <a:r>
              <a:rPr lang="ja-JP" altLang="en-US" smtClean="0"/>
              <a:t>で読み込む時</a:t>
            </a:r>
            <a:endParaRPr lang="en-US" altLang="ja-JP" smtClean="0"/>
          </a:p>
          <a:p>
            <a:r>
              <a:rPr kumimoji="1" lang="ja-JP" altLang="en-US"/>
              <a:t>非常</a:t>
            </a:r>
            <a:r>
              <a:rPr kumimoji="1" lang="ja-JP" altLang="en-US" smtClean="0"/>
              <a:t>に楽です。</a:t>
            </a:r>
            <a:endParaRPr lang="en-US" altLang="ja-JP"/>
          </a:p>
          <a:p>
            <a:r>
              <a:rPr kumimoji="1" lang="ja-JP" altLang="en-US" smtClean="0"/>
              <a:t>それでは、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形式と</a:t>
            </a:r>
            <a:r>
              <a:rPr kumimoji="1" lang="en-US" altLang="ja-JP" smtClean="0"/>
              <a:t>CSV</a:t>
            </a:r>
            <a:r>
              <a:rPr kumimoji="1" lang="ja-JP" altLang="en-US" smtClean="0"/>
              <a:t>形式で保存しましょう。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" y="1651000"/>
            <a:ext cx="1863249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122237" y="3035300"/>
            <a:ext cx="208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左上の「ファイル」を</a:t>
            </a:r>
            <a:endParaRPr kumimoji="1" lang="en-US" altLang="ja-JP" smtClean="0"/>
          </a:p>
          <a:p>
            <a:r>
              <a:rPr kumimoji="1" lang="en-US" altLang="ja-JP" smtClean="0"/>
              <a:t>click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468" y="1608098"/>
            <a:ext cx="7659840" cy="4749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矢印コネクタ 9"/>
          <p:cNvCxnSpPr/>
          <p:nvPr/>
        </p:nvCxnSpPr>
        <p:spPr>
          <a:xfrm>
            <a:off x="2400300" y="2444750"/>
            <a:ext cx="939668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626245" y="6488668"/>
            <a:ext cx="797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「名前を付けて保存」→「コンピュータ」で、</a:t>
            </a:r>
            <a:r>
              <a:rPr kumimoji="1" lang="en-US" altLang="ja-JP" smtClean="0"/>
              <a:t>ACG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folder</a:t>
            </a:r>
            <a:r>
              <a:rPr lang="ja-JP" altLang="en-US" smtClean="0"/>
              <a:t>に選択して保存しましょう。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87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・続いて、</a:t>
            </a:r>
            <a:r>
              <a:rPr kumimoji="1" lang="en-US" altLang="ja-JP" smtClean="0"/>
              <a:t>CSV</a:t>
            </a:r>
            <a:r>
              <a:rPr kumimoji="1" lang="ja-JP" altLang="en-US" smtClean="0"/>
              <a:t>形式で保存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" y="369332"/>
            <a:ext cx="7629981" cy="6171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781851" y="3647301"/>
            <a:ext cx="415209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名前を付けて保存を再度行います。</a:t>
            </a:r>
            <a:endParaRPr kumimoji="1" lang="en-US" altLang="ja-JP" smtClean="0"/>
          </a:p>
          <a:p>
            <a:r>
              <a:rPr lang="ja-JP" altLang="en-US" smtClean="0"/>
              <a:t>ここで、「ファイルの種類」を</a:t>
            </a:r>
            <a:r>
              <a:rPr lang="en-US" altLang="ja-JP" smtClean="0"/>
              <a:t>CSV</a:t>
            </a:r>
            <a:r>
              <a:rPr lang="ja-JP" altLang="en-US" smtClean="0"/>
              <a:t>にします。</a:t>
            </a:r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857900" y="4406900"/>
            <a:ext cx="2679300" cy="19431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986583" y="1338977"/>
            <a:ext cx="43396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先ほどと、同じ場所で保存してください。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lang="ja-JP" altLang="en-US" smtClean="0"/>
              <a:t>保存</a:t>
            </a:r>
            <a:r>
              <a:rPr lang="ja-JP" altLang="en-US"/>
              <a:t>時</a:t>
            </a:r>
            <a:r>
              <a:rPr lang="ja-JP" altLang="en-US" smtClean="0"/>
              <a:t>になんか聞いてきますので「はい」</a:t>
            </a:r>
            <a:endParaRPr lang="en-US" altLang="ja-JP" smtClean="0"/>
          </a:p>
          <a:p>
            <a:r>
              <a:rPr kumimoji="1" lang="ja-JP" altLang="en-US" smtClean="0"/>
              <a:t>を選択。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lang="ja-JP" altLang="en-US" smtClean="0"/>
              <a:t>また、保存したら</a:t>
            </a:r>
            <a:r>
              <a:rPr lang="en-US" altLang="ja-JP" smtClean="0"/>
              <a:t>Excel</a:t>
            </a:r>
            <a:r>
              <a:rPr lang="ja-JP" altLang="en-US" smtClean="0"/>
              <a:t>を終了してください。</a:t>
            </a:r>
            <a:endParaRPr lang="en-US" altLang="ja-JP" smtClean="0"/>
          </a:p>
          <a:p>
            <a:r>
              <a:rPr kumimoji="1" lang="ja-JP" altLang="en-US"/>
              <a:t>終了時</a:t>
            </a:r>
            <a:r>
              <a:rPr kumimoji="1" lang="ja-JP" altLang="en-US" smtClean="0"/>
              <a:t>に保存したのにまた保存しますか？</a:t>
            </a:r>
            <a:endParaRPr kumimoji="1" lang="en-US" altLang="ja-JP" smtClean="0"/>
          </a:p>
          <a:p>
            <a:r>
              <a:rPr lang="ja-JP" altLang="en-US" smtClean="0"/>
              <a:t>と聞いてくるので「いいえ」を選択してくだ</a:t>
            </a:r>
            <a:endParaRPr lang="en-US" altLang="ja-JP" smtClean="0"/>
          </a:p>
          <a:p>
            <a:r>
              <a:rPr lang="ja-JP" altLang="en-US" smtClean="0"/>
              <a:t>さい。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40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415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・保存はしっかりとできたかを確認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folder</a:t>
            </a:r>
            <a:r>
              <a:rPr lang="ja-JP" altLang="en-US" smtClean="0"/>
              <a:t>に</a:t>
            </a:r>
            <a:r>
              <a:rPr lang="en-US" altLang="ja-JP" smtClean="0"/>
              <a:t>Book1</a:t>
            </a:r>
            <a:r>
              <a:rPr lang="ja-JP" altLang="en-US" smtClean="0"/>
              <a:t>の</a:t>
            </a:r>
            <a:r>
              <a:rPr lang="en-US" altLang="ja-JP" smtClean="0"/>
              <a:t>csv</a:t>
            </a:r>
            <a:r>
              <a:rPr lang="ja-JP" altLang="en-US" smtClean="0"/>
              <a:t>形式と</a:t>
            </a:r>
            <a:r>
              <a:rPr lang="en-US" altLang="ja-JP" smtClean="0"/>
              <a:t>xlsx(Excel)</a:t>
            </a:r>
            <a:r>
              <a:rPr lang="ja-JP" altLang="en-US" smtClean="0"/>
              <a:t>形式があれば</a:t>
            </a:r>
            <a:r>
              <a:rPr lang="en-US" altLang="ja-JP" smtClean="0"/>
              <a:t>OK</a:t>
            </a:r>
            <a:r>
              <a:rPr lang="ja-JP" altLang="en-US" smtClean="0"/>
              <a:t>です。もし違うところに保存した場合はこちらに移してください。</a:t>
            </a:r>
            <a:endParaRPr lang="en-US" altLang="ja-JP" smtClean="0"/>
          </a:p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2" y="723900"/>
            <a:ext cx="142875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円/楕円 5"/>
          <p:cNvSpPr/>
          <p:nvPr/>
        </p:nvSpPr>
        <p:spPr>
          <a:xfrm>
            <a:off x="396875" y="2132568"/>
            <a:ext cx="1003300" cy="712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1505618" y="2132568"/>
            <a:ext cx="320007" cy="21693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01600" y="3263900"/>
            <a:ext cx="118960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Book1.csv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で読み込むために、問題が一つ・・・。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Book1.csv</a:t>
            </a:r>
            <a:r>
              <a:rPr lang="ja-JP" altLang="en-US" smtClean="0"/>
              <a:t>を読み込む</a:t>
            </a:r>
            <a:r>
              <a:rPr lang="en-US" altLang="ja-JP" smtClean="0"/>
              <a:t>program</a:t>
            </a:r>
            <a:r>
              <a:rPr lang="ja-JP" altLang="en-US" smtClean="0"/>
              <a:t>を読み込むのですが、</a:t>
            </a:r>
            <a:r>
              <a:rPr lang="en-US" altLang="ja-JP"/>
              <a:t> </a:t>
            </a:r>
            <a:r>
              <a:rPr lang="en-US" altLang="ja-JP" smtClean="0"/>
              <a:t>Book1.csv</a:t>
            </a:r>
            <a:r>
              <a:rPr lang="ja-JP" altLang="en-US" smtClean="0"/>
              <a:t>の文字</a:t>
            </a:r>
            <a:r>
              <a:rPr lang="en-US" altLang="ja-JP" smtClean="0"/>
              <a:t>Set</a:t>
            </a:r>
            <a:r>
              <a:rPr lang="ja-JP" altLang="en-US" smtClean="0"/>
              <a:t>が何を使ってるのかわからないので、文字</a:t>
            </a:r>
            <a:r>
              <a:rPr lang="en-US" altLang="ja-JP"/>
              <a:t>S</a:t>
            </a:r>
            <a:r>
              <a:rPr lang="en-US" altLang="ja-JP" smtClean="0"/>
              <a:t>et</a:t>
            </a:r>
            <a:r>
              <a:rPr lang="ja-JP" altLang="en-US" smtClean="0"/>
              <a:t>を</a:t>
            </a:r>
            <a:endParaRPr lang="en-US" altLang="ja-JP" smtClean="0"/>
          </a:p>
          <a:p>
            <a:r>
              <a:rPr lang="en-US" altLang="ja-JP" smtClean="0"/>
              <a:t>Unicode</a:t>
            </a:r>
            <a:r>
              <a:rPr lang="ja-JP" altLang="en-US" smtClean="0"/>
              <a:t>に設定しないといけません。文字</a:t>
            </a:r>
            <a:r>
              <a:rPr lang="en-US" altLang="ja-JP" smtClean="0"/>
              <a:t>set</a:t>
            </a:r>
            <a:r>
              <a:rPr lang="ja-JP" altLang="en-US" smtClean="0"/>
              <a:t>と変更は「サクラエディタ」で行います。</a:t>
            </a:r>
            <a:endParaRPr lang="en-US" altLang="ja-JP" smtClean="0"/>
          </a:p>
          <a:p>
            <a:r>
              <a:rPr lang="ja-JP" altLang="en-US" smtClean="0"/>
              <a:t>この</a:t>
            </a:r>
            <a:r>
              <a:rPr lang="en-US" altLang="ja-JP" smtClean="0"/>
              <a:t>FreeSoft</a:t>
            </a:r>
            <a:r>
              <a:rPr lang="ja-JP" altLang="en-US" smtClean="0"/>
              <a:t>の「サクラエディタ」は通常の「メモ帳」より高度</a:t>
            </a:r>
            <a:r>
              <a:rPr lang="en-US" altLang="ja-JP" smtClean="0"/>
              <a:t>Soft</a:t>
            </a:r>
            <a:r>
              <a:rPr lang="ja-JP" altLang="en-US" smtClean="0"/>
              <a:t>なのでなんと文字</a:t>
            </a:r>
            <a:r>
              <a:rPr lang="en-US" altLang="ja-JP" smtClean="0"/>
              <a:t>Set</a:t>
            </a:r>
            <a:r>
              <a:rPr lang="ja-JP" altLang="en-US" smtClean="0"/>
              <a:t>の変更できます。それでは、「サクラエ</a:t>
            </a:r>
            <a:endParaRPr lang="en-US" altLang="ja-JP" smtClean="0"/>
          </a:p>
          <a:p>
            <a:r>
              <a:rPr lang="ja-JP" altLang="en-US" smtClean="0"/>
              <a:t>ディタ」を開いてください。</a:t>
            </a:r>
            <a:endParaRPr lang="en-US" altLang="ja-JP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618" y="4995228"/>
            <a:ext cx="2618123" cy="82137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250646" y="6488668"/>
            <a:ext cx="1159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もし、</a:t>
            </a:r>
            <a:r>
              <a:rPr kumimoji="1" lang="en-US" altLang="ja-JP" smtClean="0"/>
              <a:t>PC</a:t>
            </a:r>
            <a:r>
              <a:rPr kumimoji="1" lang="ja-JP" altLang="en-US" smtClean="0"/>
              <a:t>に「サクラエディタ」が無いのであれば、</a:t>
            </a:r>
            <a:r>
              <a:rPr kumimoji="1" lang="en-US" altLang="ja-JP" smtClean="0"/>
              <a:t>Internet</a:t>
            </a:r>
            <a:r>
              <a:rPr kumimoji="1" lang="ja-JP" altLang="en-US" smtClean="0"/>
              <a:t>から</a:t>
            </a:r>
            <a:r>
              <a:rPr kumimoji="1" lang="en-US" altLang="ja-JP" smtClean="0"/>
              <a:t>download</a:t>
            </a:r>
            <a:r>
              <a:rPr kumimoji="1" lang="ja-JP" altLang="en-US" smtClean="0"/>
              <a:t>してください。</a:t>
            </a:r>
            <a:r>
              <a:rPr kumimoji="1" lang="en-US" altLang="ja-JP" smtClean="0"/>
              <a:t>Free</a:t>
            </a:r>
            <a:r>
              <a:rPr kumimoji="1" lang="ja-JP" altLang="en-US" smtClean="0"/>
              <a:t>ですからお金はかかりません。</a:t>
            </a:r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183" y="4593591"/>
            <a:ext cx="3849641" cy="18950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矢印コネクタ 14"/>
          <p:cNvCxnSpPr/>
          <p:nvPr/>
        </p:nvCxnSpPr>
        <p:spPr>
          <a:xfrm>
            <a:off x="3629026" y="5599668"/>
            <a:ext cx="3017157" cy="5596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717800" y="5816600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</a:t>
            </a:r>
            <a:r>
              <a:rPr kumimoji="1" lang="ja-JP" altLang="en-US" smtClean="0"/>
              <a:t>するとこのような</a:t>
            </a:r>
            <a:r>
              <a:rPr kumimoji="1" lang="en-US" altLang="ja-JP" smtClean="0"/>
              <a:t>window</a:t>
            </a:r>
            <a:r>
              <a:rPr kumimoji="1" lang="ja-JP" altLang="en-US" smtClean="0"/>
              <a:t>が出てくる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39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000" y="127000"/>
            <a:ext cx="5632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Book1.csv</a:t>
            </a:r>
            <a:r>
              <a:rPr lang="ja-JP" altLang="en-US" smtClean="0"/>
              <a:t>を「サクラエディタ」に持っていく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en-US" altLang="ja-JP" smtClean="0"/>
              <a:t>Book1.csv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drag</a:t>
            </a:r>
            <a:r>
              <a:rPr kumimoji="1" lang="ja-JP" altLang="en-US" smtClean="0"/>
              <a:t>して、サクラエディタの</a:t>
            </a:r>
            <a:r>
              <a:rPr kumimoji="1" lang="en-US" altLang="ja-JP" smtClean="0"/>
              <a:t>window</a:t>
            </a:r>
            <a:r>
              <a:rPr kumimoji="1" lang="ja-JP" altLang="en-US" smtClean="0"/>
              <a:t>で離す。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928688"/>
            <a:ext cx="4378325" cy="2694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左カーブ矢印 5"/>
          <p:cNvSpPr/>
          <p:nvPr/>
        </p:nvSpPr>
        <p:spPr>
          <a:xfrm>
            <a:off x="3367962" y="1135303"/>
            <a:ext cx="657938" cy="1645998"/>
          </a:xfrm>
          <a:prstGeom prst="curvedLeftArrow">
            <a:avLst>
              <a:gd name="adj1" fmla="val 8296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tx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928687"/>
            <a:ext cx="3081450" cy="26949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/>
          <p:nvPr/>
        </p:nvCxnSpPr>
        <p:spPr>
          <a:xfrm>
            <a:off x="4813266" y="2211230"/>
            <a:ext cx="558867" cy="793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8698671" y="2091502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Drag</a:t>
            </a:r>
            <a:r>
              <a:rPr kumimoji="1" lang="ja-JP" altLang="en-US" smtClean="0"/>
              <a:t>したら、内容が展開されます。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3623650"/>
            <a:ext cx="216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Unicode</a:t>
            </a:r>
            <a:r>
              <a:rPr kumimoji="1" lang="ja-JP" altLang="en-US" smtClean="0"/>
              <a:t>で保存する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3994570"/>
            <a:ext cx="3319996" cy="2693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テキスト ボックス 13"/>
          <p:cNvSpPr txBox="1"/>
          <p:nvPr/>
        </p:nvSpPr>
        <p:spPr>
          <a:xfrm>
            <a:off x="3810000" y="5016500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「ファイル」→「名前を付けて保存」を</a:t>
            </a:r>
            <a:r>
              <a:rPr lang="en-US" altLang="ja-JP" smtClean="0"/>
              <a:t>click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37000" y="642620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続きます。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30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3200" y="203200"/>
            <a:ext cx="12029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・仮</a:t>
            </a:r>
            <a:r>
              <a:rPr kumimoji="1" lang="en-US" altLang="ja-JP" smtClean="0"/>
              <a:t>Stage</a:t>
            </a:r>
            <a:r>
              <a:rPr kumimoji="1" lang="ja-JP" altLang="en-US" smtClean="0"/>
              <a:t>から本</a:t>
            </a:r>
            <a:r>
              <a:rPr kumimoji="1" lang="en-US" altLang="ja-JP" smtClean="0"/>
              <a:t>Stage</a:t>
            </a:r>
            <a:r>
              <a:rPr kumimoji="1" lang="ja-JP" altLang="en-US" smtClean="0"/>
              <a:t>への変更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仮</a:t>
            </a:r>
            <a:r>
              <a:rPr lang="en-US" altLang="ja-JP" smtClean="0"/>
              <a:t>Stage</a:t>
            </a:r>
            <a:r>
              <a:rPr lang="ja-JP" altLang="en-US" smtClean="0"/>
              <a:t>をそろそろしっかりと作り上げましょう。この配列の要素を手作業で変更していくモノ一つの手ですが、見ずらいので</a:t>
            </a:r>
            <a:endParaRPr lang="en-US" altLang="ja-JP" smtClean="0"/>
          </a:p>
          <a:p>
            <a:r>
              <a:rPr kumimoji="1" lang="ja-JP" altLang="en-US"/>
              <a:t>別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soft</a:t>
            </a:r>
            <a:r>
              <a:rPr kumimoji="1" lang="ja-JP" altLang="en-US" smtClean="0"/>
              <a:t>で作りましょう。（この配列の要素を</a:t>
            </a:r>
            <a:r>
              <a:rPr kumimoji="1" lang="en-US" altLang="ja-JP" smtClean="0"/>
              <a:t>visual</a:t>
            </a:r>
            <a:r>
              <a:rPr kumimoji="1" lang="ja-JP" altLang="en-US" smtClean="0"/>
              <a:t>的に誰でもさわりやすい</a:t>
            </a:r>
            <a:r>
              <a:rPr kumimoji="1" lang="en-US" altLang="ja-JP" smtClean="0"/>
              <a:t>Toul</a:t>
            </a:r>
            <a:r>
              <a:rPr kumimoji="1" lang="ja-JP" altLang="en-US" smtClean="0"/>
              <a:t>を作るもの一つの手ですが）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1293812"/>
            <a:ext cx="6800850" cy="1857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355600" y="3416300"/>
            <a:ext cx="1140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配列のような</a:t>
            </a:r>
            <a:r>
              <a:rPr kumimoji="1" lang="en-US" altLang="ja-JP" smtClean="0"/>
              <a:t>Visual</a:t>
            </a:r>
            <a:r>
              <a:rPr kumimoji="1" lang="ja-JP" altLang="en-US" smtClean="0"/>
              <a:t>で</a:t>
            </a:r>
            <a:r>
              <a:rPr lang="ja-JP" altLang="en-US" smtClean="0"/>
              <a:t>触る</a:t>
            </a:r>
            <a:r>
              <a:rPr lang="ja-JP" altLang="en-US"/>
              <a:t>機会</a:t>
            </a:r>
            <a:r>
              <a:rPr lang="ja-JP" altLang="en-US" smtClean="0"/>
              <a:t>が多い</a:t>
            </a:r>
            <a:r>
              <a:rPr lang="en-US" altLang="ja-JP" smtClean="0"/>
              <a:t>soft</a:t>
            </a:r>
            <a:r>
              <a:rPr lang="ja-JP" altLang="en-US" smtClean="0"/>
              <a:t>として、</a:t>
            </a:r>
            <a:r>
              <a:rPr lang="en-US" altLang="ja-JP" smtClean="0"/>
              <a:t>Excel</a:t>
            </a:r>
            <a:r>
              <a:rPr lang="ja-JP" altLang="en-US" smtClean="0"/>
              <a:t>で</a:t>
            </a:r>
            <a:r>
              <a:rPr lang="en-US" altLang="ja-JP" smtClean="0"/>
              <a:t>StageMap</a:t>
            </a:r>
            <a:r>
              <a:rPr lang="ja-JP" altLang="en-US" smtClean="0"/>
              <a:t>を作りましょう。</a:t>
            </a:r>
            <a:r>
              <a:rPr kumimoji="1" lang="ja-JP" altLang="en-US" smtClean="0"/>
              <a:t>それでは、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を起動してください。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75" y="4377851"/>
            <a:ext cx="2546266" cy="74771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03200" y="6175470"/>
            <a:ext cx="740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PC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が無い場合は、</a:t>
            </a:r>
            <a:r>
              <a:rPr lang="ja-JP" altLang="en-US"/>
              <a:t>学校</a:t>
            </a:r>
            <a:r>
              <a:rPr lang="ja-JP" altLang="en-US" smtClean="0"/>
              <a:t>で</a:t>
            </a:r>
            <a:r>
              <a:rPr lang="en-US" altLang="ja-JP"/>
              <a:t>I</a:t>
            </a:r>
            <a:r>
              <a:rPr lang="en-US" altLang="ja-JP" smtClean="0"/>
              <a:t>nstall</a:t>
            </a:r>
            <a:r>
              <a:rPr lang="ja-JP" altLang="en-US" smtClean="0"/>
              <a:t>や</a:t>
            </a:r>
            <a:r>
              <a:rPr lang="en-US" altLang="ja-JP" smtClean="0"/>
              <a:t>Office365</a:t>
            </a:r>
            <a:r>
              <a:rPr lang="ja-JP" altLang="en-US" smtClean="0"/>
              <a:t>の</a:t>
            </a:r>
            <a:r>
              <a:rPr lang="en-US" altLang="ja-JP" smtClean="0"/>
              <a:t>Excel</a:t>
            </a:r>
            <a:r>
              <a:rPr lang="ja-JP" altLang="en-US" smtClean="0"/>
              <a:t>を使いましょう。</a:t>
            </a:r>
            <a:endParaRPr lang="en-US" altLang="ja-JP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346" y="3966647"/>
            <a:ext cx="2079625" cy="1731017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V="1">
            <a:off x="4362408" y="4832155"/>
            <a:ext cx="2330492" cy="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043541" y="5125564"/>
            <a:ext cx="215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Version</a:t>
            </a:r>
            <a:r>
              <a:rPr kumimoji="1" lang="ja-JP" altLang="en-US" smtClean="0"/>
              <a:t>は何でもよい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59600" y="4874465"/>
            <a:ext cx="193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無いなら</a:t>
            </a:r>
            <a:r>
              <a:rPr kumimoji="1" lang="en-US" altLang="ja-JP" smtClean="0"/>
              <a:t>Office365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903738" y="571323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基本的に使い方は同じ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669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369332"/>
            <a:ext cx="6067425" cy="5524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0" y="0"/>
            <a:ext cx="330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・文字</a:t>
            </a:r>
            <a:r>
              <a:rPr lang="en-US" altLang="ja-JP" smtClean="0"/>
              <a:t>C</a:t>
            </a:r>
            <a:r>
              <a:rPr kumimoji="1" lang="en-US" altLang="ja-JP" smtClean="0"/>
              <a:t>odeSet</a:t>
            </a:r>
            <a:r>
              <a:rPr lang="ja-JP" altLang="en-US" smtClean="0"/>
              <a:t>を</a:t>
            </a:r>
            <a:r>
              <a:rPr lang="en-US" altLang="ja-JP" smtClean="0"/>
              <a:t>Unicode</a:t>
            </a:r>
            <a:r>
              <a:rPr lang="ja-JP" altLang="en-US" smtClean="0"/>
              <a:t>にする。</a:t>
            </a:r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803366" y="5678330"/>
            <a:ext cx="558867" cy="793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37" y="4493657"/>
            <a:ext cx="5114925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368300" y="6083300"/>
            <a:ext cx="392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「文字コードセット」を</a:t>
            </a:r>
            <a:r>
              <a:rPr lang="en-US" altLang="ja-JP" smtClean="0"/>
              <a:t>Unicode</a:t>
            </a:r>
            <a:r>
              <a:rPr lang="ja-JP" altLang="en-US" smtClean="0"/>
              <a:t>にします。</a:t>
            </a:r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8077200" y="5338206"/>
            <a:ext cx="12733" cy="34012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10515600" y="5338206"/>
            <a:ext cx="12733" cy="34012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400478" y="6083300"/>
            <a:ext cx="579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FF0000"/>
                </a:solidFill>
              </a:rPr>
              <a:t>BOM</a:t>
            </a:r>
            <a:r>
              <a:rPr kumimoji="1" lang="ja-JP" altLang="en-US" smtClean="0">
                <a:solidFill>
                  <a:srgbClr val="FF0000"/>
                </a:solidFill>
              </a:rPr>
              <a:t>に☑がついてる事を確認してから保存しましょう。</a:t>
            </a:r>
            <a:endParaRPr kumimoji="1" lang="en-US" altLang="ja-JP" smtClean="0">
              <a:solidFill>
                <a:srgbClr val="FF0000"/>
              </a:solidFill>
            </a:endParaRPr>
          </a:p>
          <a:p>
            <a:r>
              <a:rPr lang="ja-JP" altLang="en-US" smtClean="0"/>
              <a:t>これで、</a:t>
            </a:r>
            <a:r>
              <a:rPr lang="en-US" altLang="ja-JP" smtClean="0"/>
              <a:t>program</a:t>
            </a:r>
            <a:r>
              <a:rPr lang="ja-JP" altLang="en-US" smtClean="0"/>
              <a:t>で</a:t>
            </a:r>
            <a:r>
              <a:rPr lang="ja-JP" altLang="en-US"/>
              <a:t>の</a:t>
            </a:r>
            <a:r>
              <a:rPr lang="ja-JP" altLang="en-US" smtClean="0"/>
              <a:t>読み込み時に不具合は発生しません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75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73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を使って</a:t>
            </a:r>
            <a:r>
              <a:rPr kumimoji="1" lang="en-US" altLang="ja-JP" smtClean="0"/>
              <a:t>Stage</a:t>
            </a:r>
            <a:r>
              <a:rPr kumimoji="1" lang="ja-JP" altLang="en-US" smtClean="0"/>
              <a:t>を作る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458788"/>
            <a:ext cx="4998371" cy="20939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V="1">
            <a:off x="5518108" y="1562401"/>
            <a:ext cx="1123992" cy="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23825" y="2642156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「空白のブック」を</a:t>
            </a:r>
            <a:r>
              <a:rPr lang="en-US" altLang="ja-JP"/>
              <a:t>C</a:t>
            </a:r>
            <a:r>
              <a:rPr kumimoji="1" lang="en-US" altLang="ja-JP" smtClean="0"/>
              <a:t>lick</a:t>
            </a:r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913" y="369332"/>
            <a:ext cx="2893710" cy="2183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6792913" y="259663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Excel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sheet</a:t>
            </a:r>
            <a:r>
              <a:rPr kumimoji="1" lang="ja-JP" altLang="en-US" smtClean="0"/>
              <a:t>が出てくる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3288268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行を数字、列を英字</a:t>
            </a:r>
            <a:r>
              <a:rPr kumimoji="1" lang="ja-JP" altLang="en-US" smtClean="0"/>
              <a:t>で表示されています。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71" y="3990975"/>
            <a:ext cx="28575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線矢印コネクタ 13"/>
          <p:cNvCxnSpPr/>
          <p:nvPr/>
        </p:nvCxnSpPr>
        <p:spPr>
          <a:xfrm>
            <a:off x="305075" y="3690384"/>
            <a:ext cx="422000" cy="66468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1514475" y="3690386"/>
            <a:ext cx="24424" cy="33234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1704975" y="4355068"/>
            <a:ext cx="1003300" cy="546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2732995" y="4139168"/>
            <a:ext cx="1321480" cy="40370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054475" y="3990975"/>
            <a:ext cx="649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数字や文字を入れる事ができる。一つ一つの</a:t>
            </a:r>
            <a:r>
              <a:rPr kumimoji="1" lang="ja-JP" altLang="en-US" smtClean="0">
                <a:solidFill>
                  <a:srgbClr val="FF0000"/>
                </a:solidFill>
              </a:rPr>
              <a:t>枠を</a:t>
            </a:r>
            <a:r>
              <a:rPr kumimoji="1" lang="en-US" altLang="ja-JP" smtClean="0">
                <a:solidFill>
                  <a:srgbClr val="FF0000"/>
                </a:solidFill>
              </a:rPr>
              <a:t>cell</a:t>
            </a:r>
            <a:r>
              <a:rPr kumimoji="1" lang="ja-JP" altLang="en-US" smtClean="0"/>
              <a:t>と言います。</a:t>
            </a:r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315" y="5265261"/>
            <a:ext cx="2878256" cy="15663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直線矢印コネクタ 22"/>
          <p:cNvCxnSpPr/>
          <p:nvPr/>
        </p:nvCxnSpPr>
        <p:spPr>
          <a:xfrm flipH="1">
            <a:off x="3253695" y="5471636"/>
            <a:ext cx="948096" cy="91273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4201791" y="5265261"/>
            <a:ext cx="7298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Cell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を合わせて</a:t>
            </a:r>
            <a:r>
              <a:rPr lang="en-US" altLang="ja-JP"/>
              <a:t>C</a:t>
            </a:r>
            <a:r>
              <a:rPr kumimoji="1" lang="en-US" altLang="ja-JP" smtClean="0"/>
              <a:t>lick</a:t>
            </a:r>
            <a:r>
              <a:rPr lang="ja-JP" altLang="en-US" smtClean="0"/>
              <a:t>し、</a:t>
            </a:r>
            <a:r>
              <a:rPr lang="en-US" altLang="ja-JP" smtClean="0"/>
              <a:t>KeyBoard</a:t>
            </a:r>
            <a:r>
              <a:rPr lang="ja-JP" altLang="en-US" smtClean="0"/>
              <a:t>で数字や文字を打つとその</a:t>
            </a:r>
            <a:r>
              <a:rPr lang="en-US" altLang="ja-JP" smtClean="0"/>
              <a:t>cell</a:t>
            </a:r>
            <a:r>
              <a:rPr lang="ja-JP" altLang="en-US" smtClean="0"/>
              <a:t>に</a:t>
            </a:r>
            <a:endParaRPr lang="en-US" altLang="ja-JP" smtClean="0"/>
          </a:p>
          <a:p>
            <a:r>
              <a:rPr kumimoji="1" lang="ja-JP" altLang="en-US"/>
              <a:t>入力</a:t>
            </a:r>
            <a:r>
              <a:rPr kumimoji="1" lang="ja-JP" altLang="en-US" smtClean="0"/>
              <a:t>できます。入力したら</a:t>
            </a:r>
            <a:r>
              <a:rPr lang="en-US" altLang="ja-JP" smtClean="0"/>
              <a:t>EnterKey</a:t>
            </a:r>
            <a:r>
              <a:rPr lang="ja-JP" altLang="en-US" smtClean="0"/>
              <a:t>で確定です。</a:t>
            </a:r>
            <a:endParaRPr lang="en-US" altLang="ja-JP" smtClean="0"/>
          </a:p>
          <a:p>
            <a:r>
              <a:rPr kumimoji="1" lang="ja-JP" altLang="en-US" smtClean="0"/>
              <a:t>また、</a:t>
            </a:r>
            <a:r>
              <a:rPr lang="en-US" altLang="ja-JP"/>
              <a:t>C</a:t>
            </a:r>
            <a:r>
              <a:rPr kumimoji="1" lang="en-US" altLang="ja-JP" smtClean="0"/>
              <a:t>ell</a:t>
            </a:r>
            <a:r>
              <a:rPr kumimoji="1" lang="ja-JP" altLang="en-US" smtClean="0"/>
              <a:t>を選択して、</a:t>
            </a:r>
            <a:r>
              <a:rPr kumimoji="1" lang="en-US" altLang="ja-JP" smtClean="0"/>
              <a:t>keyboard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DeleteKey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cell</a:t>
            </a:r>
            <a:r>
              <a:rPr kumimoji="1" lang="ja-JP" altLang="en-US" smtClean="0"/>
              <a:t>の中身を削除できます。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03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114300" y="127000"/>
            <a:ext cx="390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・今から下図の用に</a:t>
            </a:r>
            <a:r>
              <a:rPr kumimoji="1" lang="en-US" altLang="ja-JP" smtClean="0"/>
              <a:t>Excel</a:t>
            </a:r>
            <a:r>
              <a:rPr kumimoji="1" lang="ja-JP" altLang="en-US" smtClean="0"/>
              <a:t>で</a:t>
            </a:r>
            <a:r>
              <a:rPr lang="en-US" altLang="ja-JP" smtClean="0"/>
              <a:t>Stage</a:t>
            </a:r>
            <a:r>
              <a:rPr lang="ja-JP" altLang="en-US" smtClean="0"/>
              <a:t>を作る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585232"/>
            <a:ext cx="12062066" cy="1319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114300" y="1993900"/>
            <a:ext cx="913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１を入力すると鼠色になり、２を入力すると黄色、３を入力すると青色となる設定をしています。</a:t>
            </a:r>
            <a:endParaRPr kumimoji="1" lang="en-US" altLang="ja-JP" smtClean="0"/>
          </a:p>
          <a:p>
            <a:r>
              <a:rPr lang="ja-JP" altLang="en-US" smtClean="0"/>
              <a:t>色があると</a:t>
            </a:r>
            <a:r>
              <a:rPr lang="en-US" altLang="ja-JP" smtClean="0"/>
              <a:t>Stage</a:t>
            </a:r>
            <a:r>
              <a:rPr lang="ja-JP" altLang="en-US" smtClean="0"/>
              <a:t>の全体がわかりやすいので、</a:t>
            </a:r>
            <a:r>
              <a:rPr kumimoji="1" lang="ja-JP" altLang="en-US" smtClean="0"/>
              <a:t>配列を直にいじるよりはるかにやりやすい。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4300" y="272913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cell</a:t>
            </a:r>
            <a:r>
              <a:rPr kumimoji="1" lang="ja-JP" altLang="en-US" smtClean="0"/>
              <a:t>を縮める</a:t>
            </a:r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78" y="3200818"/>
            <a:ext cx="2819400" cy="885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テキスト ボックス 14"/>
          <p:cNvSpPr txBox="1"/>
          <p:nvPr/>
        </p:nvSpPr>
        <p:spPr>
          <a:xfrm>
            <a:off x="176478" y="3973931"/>
            <a:ext cx="412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　　　　　　　　　　　　　　　　　　　　</a:t>
            </a:r>
            <a:r>
              <a:rPr kumimoji="1" lang="ja-JP" altLang="en-US" sz="1000" smtClean="0"/>
              <a:t>ﾄﾞﾗｯｸ</a:t>
            </a:r>
            <a:endParaRPr kumimoji="1" lang="en-US" altLang="ja-JP" sz="1000" smtClean="0"/>
          </a:p>
          <a:p>
            <a:r>
              <a:rPr kumimoji="1" lang="en-US" altLang="ja-JP" smtClean="0"/>
              <a:t>A</a:t>
            </a:r>
            <a:r>
              <a:rPr kumimoji="1" lang="ja-JP" altLang="en-US" smtClean="0"/>
              <a:t>あたりを押して</a:t>
            </a:r>
            <a:r>
              <a:rPr kumimoji="1" lang="en-US" altLang="ja-JP" smtClean="0"/>
              <a:t>A</a:t>
            </a:r>
            <a:r>
              <a:rPr lang="ja-JP" altLang="en-US" smtClean="0"/>
              <a:t>から</a:t>
            </a:r>
            <a:r>
              <a:rPr lang="en-US" altLang="ja-JP" smtClean="0"/>
              <a:t>B</a:t>
            </a:r>
            <a:r>
              <a:rPr lang="ja-JP" altLang="en-US" smtClean="0"/>
              <a:t>までを</a:t>
            </a:r>
            <a:r>
              <a:rPr kumimoji="1" lang="en-US" altLang="ja-JP" smtClean="0"/>
              <a:t>drag</a:t>
            </a:r>
            <a:r>
              <a:rPr kumimoji="1" lang="ja-JP" altLang="en-US" smtClean="0"/>
              <a:t>ｓする。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574" y="3187363"/>
            <a:ext cx="4109298" cy="9509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矢印コネクタ 16"/>
          <p:cNvCxnSpPr/>
          <p:nvPr/>
        </p:nvCxnSpPr>
        <p:spPr>
          <a:xfrm flipV="1">
            <a:off x="3260678" y="3662819"/>
            <a:ext cx="1908222" cy="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304596" y="4250930"/>
            <a:ext cx="664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D</a:t>
            </a:r>
            <a:r>
              <a:rPr kumimoji="1" lang="ja-JP" altLang="en-US" smtClean="0"/>
              <a:t>の間の線を押して、</a:t>
            </a:r>
            <a:r>
              <a:rPr kumimoji="1" lang="en-US" altLang="ja-JP" smtClean="0"/>
              <a:t>C</a:t>
            </a:r>
            <a:r>
              <a:rPr kumimoji="1" lang="ja-JP" altLang="en-US" smtClean="0"/>
              <a:t>を枠を上図のようになるまで横に</a:t>
            </a:r>
            <a:r>
              <a:rPr kumimoji="1" lang="en-US" altLang="ja-JP" smtClean="0"/>
              <a:t>drag</a:t>
            </a:r>
            <a:r>
              <a:rPr kumimoji="1" lang="ja-JP" altLang="en-US" smtClean="0"/>
              <a:t>する</a:t>
            </a:r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47" y="4761056"/>
            <a:ext cx="1541462" cy="8636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直線矢印コネクタ 21"/>
          <p:cNvCxnSpPr/>
          <p:nvPr/>
        </p:nvCxnSpPr>
        <p:spPr>
          <a:xfrm flipH="1">
            <a:off x="2667000" y="4681162"/>
            <a:ext cx="3643712" cy="42348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401425" y="5215384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Cell</a:t>
            </a:r>
            <a:r>
              <a:rPr kumimoji="1" lang="ja-JP" altLang="en-US" smtClean="0"/>
              <a:t>の間隔が縮まる</a:t>
            </a:r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" y="5765506"/>
            <a:ext cx="11868150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テキスト ボックス 28"/>
          <p:cNvSpPr txBox="1"/>
          <p:nvPr/>
        </p:nvSpPr>
        <p:spPr>
          <a:xfrm>
            <a:off x="68415" y="6305480"/>
            <a:ext cx="951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AX</a:t>
            </a:r>
            <a:r>
              <a:rPr kumimoji="1" lang="ja-JP" altLang="en-US" smtClean="0"/>
              <a:t>（</a:t>
            </a:r>
            <a:r>
              <a:rPr kumimoji="1" lang="en-US" altLang="ja-JP" smtClean="0"/>
              <a:t>50</a:t>
            </a:r>
            <a:r>
              <a:rPr kumimoji="1" lang="ja-JP" altLang="en-US" smtClean="0"/>
              <a:t>）まで繰り返しましょう。一気にやってもいいですが、少しずつするほうが良いと思います。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4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1600" y="88900"/>
            <a:ext cx="11739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C</a:t>
            </a:r>
            <a:r>
              <a:rPr kumimoji="1" lang="en-US" altLang="ja-JP" smtClean="0"/>
              <a:t>ell</a:t>
            </a:r>
            <a:r>
              <a:rPr kumimoji="1" lang="ja-JP" altLang="en-US" smtClean="0"/>
              <a:t>が見えずらいので、黒くする</a:t>
            </a:r>
            <a:endParaRPr kumimoji="1" lang="en-US" altLang="ja-JP" smtClean="0"/>
          </a:p>
          <a:p>
            <a:r>
              <a:rPr lang="ja-JP" altLang="en-US" smtClean="0"/>
              <a:t>（</a:t>
            </a:r>
            <a:r>
              <a:rPr lang="en-US" altLang="ja-JP" smtClean="0"/>
              <a:t>1</a:t>
            </a:r>
            <a:r>
              <a:rPr lang="ja-JP" altLang="en-US" smtClean="0"/>
              <a:t>、</a:t>
            </a:r>
            <a:r>
              <a:rPr lang="en-US" altLang="ja-JP" smtClean="0"/>
              <a:t>A</a:t>
            </a:r>
            <a:r>
              <a:rPr lang="ja-JP" altLang="en-US" smtClean="0"/>
              <a:t>）～（</a:t>
            </a:r>
            <a:r>
              <a:rPr lang="en-US" altLang="ja-JP" smtClean="0"/>
              <a:t>10</a:t>
            </a:r>
            <a:r>
              <a:rPr lang="ja-JP" altLang="en-US" smtClean="0"/>
              <a:t>、</a:t>
            </a:r>
            <a:r>
              <a:rPr lang="en-US" altLang="ja-JP" smtClean="0"/>
              <a:t>AX</a:t>
            </a:r>
            <a:r>
              <a:rPr lang="ja-JP" altLang="en-US" smtClean="0"/>
              <a:t>）を</a:t>
            </a:r>
            <a:r>
              <a:rPr lang="en-US" altLang="ja-JP" smtClean="0"/>
              <a:t>Stage</a:t>
            </a:r>
            <a:r>
              <a:rPr lang="ja-JP" altLang="en-US" smtClean="0"/>
              <a:t>用の</a:t>
            </a:r>
            <a:r>
              <a:rPr lang="en-US" altLang="ja-JP" smtClean="0"/>
              <a:t>Cell</a:t>
            </a:r>
            <a:r>
              <a:rPr lang="ja-JP" altLang="en-US" smtClean="0"/>
              <a:t>にしたいのですが、鼠色で薄いのでわかりにくいです。なので、</a:t>
            </a:r>
            <a:r>
              <a:rPr lang="en-US" altLang="ja-JP"/>
              <a:t>C</a:t>
            </a:r>
            <a:r>
              <a:rPr lang="en-US" altLang="ja-JP" smtClean="0"/>
              <a:t>ell</a:t>
            </a:r>
            <a:r>
              <a:rPr lang="ja-JP" altLang="en-US" smtClean="0"/>
              <a:t>の線を濃くします。　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8" y="960437"/>
            <a:ext cx="5338162" cy="939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313338" y="1940098"/>
            <a:ext cx="3706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（</a:t>
            </a:r>
            <a:r>
              <a:rPr lang="en-US" altLang="ja-JP" smtClean="0"/>
              <a:t>1</a:t>
            </a:r>
            <a:r>
              <a:rPr lang="ja-JP" altLang="en-US" smtClean="0"/>
              <a:t>、</a:t>
            </a:r>
            <a:r>
              <a:rPr lang="en-US" altLang="ja-JP"/>
              <a:t>A</a:t>
            </a:r>
            <a:r>
              <a:rPr lang="ja-JP" altLang="en-US"/>
              <a:t>）～（</a:t>
            </a:r>
            <a:r>
              <a:rPr lang="en-US" altLang="ja-JP"/>
              <a:t>10</a:t>
            </a:r>
            <a:r>
              <a:rPr lang="ja-JP" altLang="en-US"/>
              <a:t>、</a:t>
            </a:r>
            <a:r>
              <a:rPr lang="en-US" altLang="ja-JP"/>
              <a:t>AX</a:t>
            </a:r>
            <a:r>
              <a:rPr lang="ja-JP" altLang="en-US" smtClean="0"/>
              <a:t>）までを</a:t>
            </a:r>
            <a:r>
              <a:rPr lang="en-US" altLang="ja-JP" smtClean="0"/>
              <a:t>drag</a:t>
            </a:r>
            <a:r>
              <a:rPr lang="ja-JP" altLang="en-US" smtClean="0"/>
              <a:t>します。</a:t>
            </a:r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312" y="960437"/>
            <a:ext cx="2314575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/>
          <p:nvPr/>
        </p:nvCxnSpPr>
        <p:spPr>
          <a:xfrm flipV="1">
            <a:off x="5787978" y="1429997"/>
            <a:ext cx="625522" cy="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7287898" y="991886"/>
            <a:ext cx="2070097" cy="32643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5" idx="1"/>
          </p:cNvCxnSpPr>
          <p:nvPr/>
        </p:nvCxnSpPr>
        <p:spPr>
          <a:xfrm flipH="1">
            <a:off x="7797799" y="2778602"/>
            <a:ext cx="1319213" cy="1846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9117012" y="259393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格子を</a:t>
            </a:r>
            <a:r>
              <a:rPr lang="en-US" altLang="ja-JP" smtClean="0"/>
              <a:t>click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61500" y="8382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ここを</a:t>
            </a:r>
            <a:r>
              <a:rPr kumimoji="1" lang="en-US" altLang="ja-JP" smtClean="0"/>
              <a:t>click</a:t>
            </a:r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6000601" y="2963268"/>
            <a:ext cx="518467" cy="9743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7" y="2492884"/>
            <a:ext cx="5722782" cy="12740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テキスト ボックス 23"/>
          <p:cNvSpPr txBox="1"/>
          <p:nvPr/>
        </p:nvSpPr>
        <p:spPr>
          <a:xfrm>
            <a:off x="119949" y="3766951"/>
            <a:ext cx="560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Drag</a:t>
            </a:r>
            <a:r>
              <a:rPr kumimoji="1" lang="ja-JP" altLang="en-US" smtClean="0"/>
              <a:t>した場所が、</a:t>
            </a:r>
            <a:r>
              <a:rPr lang="en-US" altLang="ja-JP"/>
              <a:t>C</a:t>
            </a:r>
            <a:r>
              <a:rPr kumimoji="1" lang="en-US" altLang="ja-JP" smtClean="0"/>
              <a:t>ell</a:t>
            </a:r>
            <a:r>
              <a:rPr kumimoji="1" lang="ja-JP" altLang="en-US" smtClean="0"/>
              <a:t>の線がはっきり見えてわかりやすい</a:t>
            </a:r>
            <a:endParaRPr kumimoji="1" lang="en-US" altLang="ja-JP" smtClean="0"/>
          </a:p>
          <a:p>
            <a:r>
              <a:rPr kumimoji="1" lang="ja-JP" altLang="en-US" smtClean="0"/>
              <a:t>格子状になります。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1600" y="4699000"/>
            <a:ext cx="819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・続いて、</a:t>
            </a:r>
            <a:r>
              <a:rPr kumimoji="1" lang="en-US" altLang="ja-JP" smtClean="0"/>
              <a:t>cell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で埋めてみましょう。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cell</a:t>
            </a:r>
            <a:r>
              <a:rPr lang="ja-JP" altLang="en-US" smtClean="0"/>
              <a:t>を一つ一つ</a:t>
            </a:r>
            <a:r>
              <a:rPr lang="en-US" altLang="ja-JP" smtClean="0"/>
              <a:t>0</a:t>
            </a:r>
            <a:r>
              <a:rPr lang="ja-JP" altLang="en-US"/>
              <a:t>押</a:t>
            </a:r>
            <a:r>
              <a:rPr lang="ja-JP" altLang="en-US" smtClean="0"/>
              <a:t>していくのは手間がかかるので簡単な方法で埋めてみましょう。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61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4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drag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cell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で埋める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3" y="709612"/>
            <a:ext cx="1644702" cy="1487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53533" y="2249100"/>
            <a:ext cx="162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(1,A)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を入力</a:t>
            </a:r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2109762" y="1453354"/>
            <a:ext cx="625522" cy="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320" y="709612"/>
            <a:ext cx="2124983" cy="1487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2873320" y="2249100"/>
            <a:ext cx="3235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Cell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click</a:t>
            </a:r>
            <a:r>
              <a:rPr kumimoji="1" lang="ja-JP" altLang="en-US" smtClean="0"/>
              <a:t>すると、緑の枠が出る</a:t>
            </a:r>
            <a:endParaRPr kumimoji="1" lang="en-US" altLang="ja-JP" smtClean="0"/>
          </a:p>
          <a:p>
            <a:r>
              <a:rPr lang="ja-JP" altLang="en-US" smtClean="0"/>
              <a:t>赤い</a:t>
            </a:r>
            <a:r>
              <a:rPr lang="ja-JP" altLang="en-US"/>
              <a:t>矢印</a:t>
            </a:r>
            <a:r>
              <a:rPr lang="ja-JP" altLang="en-US" smtClean="0"/>
              <a:t>の場所を押して、下に</a:t>
            </a:r>
            <a:endParaRPr lang="en-US" altLang="ja-JP" smtClean="0"/>
          </a:p>
          <a:p>
            <a:r>
              <a:rPr kumimoji="1" lang="en-US" altLang="ja-JP" smtClean="0"/>
              <a:t>Drag</a:t>
            </a:r>
            <a:r>
              <a:rPr kumimoji="1" lang="ja-JP" altLang="en-US" smtClean="0"/>
              <a:t>させると</a:t>
            </a:r>
            <a:endParaRPr kumimoji="1" lang="en-US" altLang="ja-JP" smtClean="0"/>
          </a:p>
          <a:p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3935811" y="1631154"/>
            <a:ext cx="283766" cy="17224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789" y="43653"/>
            <a:ext cx="1311275" cy="308535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V="1">
            <a:off x="5816604" y="1453352"/>
            <a:ext cx="625522" cy="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7260426" y="2677018"/>
            <a:ext cx="283766" cy="17224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734993" y="3125779"/>
            <a:ext cx="333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Drag</a:t>
            </a:r>
            <a:r>
              <a:rPr kumimoji="1" lang="ja-JP" altLang="en-US" smtClean="0"/>
              <a:t>下方向に緑の枠が伸びます</a:t>
            </a:r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8412352" y="1453350"/>
            <a:ext cx="625522" cy="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9997" y="241140"/>
            <a:ext cx="1641540" cy="27800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テキスト ボックス 17"/>
          <p:cNvSpPr txBox="1"/>
          <p:nvPr/>
        </p:nvSpPr>
        <p:spPr>
          <a:xfrm>
            <a:off x="9244024" y="3085059"/>
            <a:ext cx="257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</a:t>
            </a:r>
            <a:r>
              <a:rPr kumimoji="1" lang="ja-JP" altLang="en-US" smtClean="0"/>
              <a:t>が</a:t>
            </a:r>
            <a:r>
              <a:rPr lang="ja-JP" altLang="en-US" smtClean="0"/>
              <a:t>各</a:t>
            </a:r>
            <a:r>
              <a:rPr lang="en-US" altLang="ja-JP" smtClean="0"/>
              <a:t>cell</a:t>
            </a:r>
            <a:r>
              <a:rPr lang="ja-JP" altLang="en-US" smtClean="0"/>
              <a:t>に</a:t>
            </a:r>
            <a:r>
              <a:rPr lang="en-US" altLang="ja-JP" smtClean="0"/>
              <a:t>copy</a:t>
            </a:r>
            <a:r>
              <a:rPr lang="ja-JP" altLang="en-US" smtClean="0"/>
              <a:t>されます</a:t>
            </a:r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920698" y="3610507"/>
            <a:ext cx="22200" cy="32115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931798" y="3610507"/>
            <a:ext cx="93922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0298099" y="3493431"/>
            <a:ext cx="25966" cy="1170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3" y="3979530"/>
            <a:ext cx="1257767" cy="21300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テキスト ボックス 28"/>
          <p:cNvSpPr txBox="1"/>
          <p:nvPr/>
        </p:nvSpPr>
        <p:spPr>
          <a:xfrm>
            <a:off x="-75475" y="6290773"/>
            <a:ext cx="3318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次に、１～</a:t>
            </a:r>
            <a:r>
              <a:rPr kumimoji="1" lang="en-US" altLang="ja-JP" smtClean="0"/>
              <a:t>10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drag</a:t>
            </a:r>
            <a:r>
              <a:rPr kumimoji="1" lang="ja-JP" altLang="en-US" smtClean="0"/>
              <a:t>して赤い矢印</a:t>
            </a:r>
            <a:endParaRPr kumimoji="1" lang="en-US" altLang="ja-JP" smtClean="0"/>
          </a:p>
          <a:p>
            <a:r>
              <a:rPr kumimoji="1" lang="ja-JP" altLang="en-US" smtClean="0"/>
              <a:t>の場所押して右に</a:t>
            </a:r>
            <a:r>
              <a:rPr kumimoji="1" lang="en-US" altLang="ja-JP" smtClean="0"/>
              <a:t>drag</a:t>
            </a:r>
          </a:p>
          <a:p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H="1" flipV="1">
            <a:off x="891971" y="5966709"/>
            <a:ext cx="254498" cy="889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2144606" y="4605198"/>
            <a:ext cx="1133364" cy="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図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410" y="4206983"/>
            <a:ext cx="7134251" cy="1231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テキスト ボックス 35"/>
          <p:cNvSpPr txBox="1"/>
          <p:nvPr/>
        </p:nvSpPr>
        <p:spPr>
          <a:xfrm>
            <a:off x="3550410" y="5740400"/>
            <a:ext cx="775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AX</a:t>
            </a:r>
            <a:r>
              <a:rPr kumimoji="1" lang="ja-JP" altLang="en-US" smtClean="0"/>
              <a:t>まで緑の枠を伸ばして、離すと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１～</a:t>
            </a:r>
            <a:r>
              <a:rPr kumimoji="1" lang="en-US" altLang="ja-JP" smtClean="0"/>
              <a:t>A</a:t>
            </a:r>
            <a:r>
              <a:rPr kumimoji="1" lang="ja-JP" altLang="en-US" smtClean="0"/>
              <a:t>１０の</a:t>
            </a:r>
            <a:r>
              <a:rPr kumimoji="1" lang="en-US" altLang="ja-JP" smtClean="0"/>
              <a:t>cell</a:t>
            </a:r>
            <a:r>
              <a:rPr kumimoji="1" lang="ja-JP" altLang="en-US" smtClean="0"/>
              <a:t>が</a:t>
            </a:r>
            <a:r>
              <a:rPr kumimoji="1" lang="en-US" altLang="ja-JP" smtClean="0"/>
              <a:t>AX</a:t>
            </a:r>
            <a:r>
              <a:rPr kumimoji="1" lang="ja-JP" altLang="en-US" smtClean="0"/>
              <a:t>までの</a:t>
            </a:r>
            <a:r>
              <a:rPr kumimoji="1" lang="en-US" altLang="ja-JP" smtClean="0"/>
              <a:t>cell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copy</a:t>
            </a:r>
            <a:r>
              <a:rPr kumimoji="1" lang="ja-JP" altLang="en-US" smtClean="0"/>
              <a:t>される。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03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45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・１を入力すると鼠色、２を入力すると黄色、３を入力すると青が付加されるようにする。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" y="493256"/>
            <a:ext cx="1820333" cy="13652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 flipV="1">
            <a:off x="965200" y="1015663"/>
            <a:ext cx="852462" cy="14525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197100" y="441960"/>
            <a:ext cx="4963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設定しないと１を入力しても</a:t>
            </a:r>
            <a:r>
              <a:rPr lang="ja-JP" altLang="en-US" smtClean="0"/>
              <a:t>何も色の変化がない。</a:t>
            </a:r>
            <a:endParaRPr lang="en-US" altLang="ja-JP" smtClean="0"/>
          </a:p>
          <a:p>
            <a:r>
              <a:rPr kumimoji="1" lang="ja-JP" altLang="en-US" smtClean="0"/>
              <a:t>数字だけだとわかりずらい。</a:t>
            </a:r>
            <a:endParaRPr kumimoji="1" lang="en-US" altLang="ja-JP" smtClean="0"/>
          </a:p>
          <a:p>
            <a:r>
              <a:rPr lang="ja-JP" altLang="en-US"/>
              <a:t>入力</a:t>
            </a:r>
            <a:r>
              <a:rPr lang="ja-JP" altLang="en-US" smtClean="0"/>
              <a:t>した値によって</a:t>
            </a:r>
            <a:r>
              <a:rPr lang="en-US" altLang="ja-JP" smtClean="0"/>
              <a:t>cell</a:t>
            </a:r>
            <a:r>
              <a:rPr lang="ja-JP" altLang="en-US" smtClean="0"/>
              <a:t>の色を変化させてみよう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2251183"/>
            <a:ext cx="7134251" cy="1231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162002" y="3505820"/>
            <a:ext cx="269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Stage</a:t>
            </a:r>
            <a:r>
              <a:rPr lang="ja-JP" altLang="en-US" smtClean="0"/>
              <a:t>となる</a:t>
            </a:r>
            <a:r>
              <a:rPr lang="en-US" altLang="ja-JP" smtClean="0"/>
              <a:t>cell</a:t>
            </a:r>
            <a:r>
              <a:rPr lang="ja-JP" altLang="en-US" smtClean="0"/>
              <a:t>を全て囲む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865" y="2224979"/>
            <a:ext cx="933450" cy="12287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>
            <a:off x="7586549" y="2838690"/>
            <a:ext cx="998651" cy="207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753865" y="369048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条件付き書式を</a:t>
            </a:r>
            <a:r>
              <a:rPr kumimoji="1" lang="en-US" altLang="ja-JP" smtClean="0"/>
              <a:t>click</a:t>
            </a:r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4225676" y="3520999"/>
            <a:ext cx="4225677" cy="53881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933" y="3930184"/>
            <a:ext cx="3791925" cy="2546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テキスト ボックス 20"/>
          <p:cNvSpPr txBox="1"/>
          <p:nvPr/>
        </p:nvSpPr>
        <p:spPr>
          <a:xfrm>
            <a:off x="-97367" y="6488668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「セルの強調表示</a:t>
            </a:r>
            <a:r>
              <a:rPr lang="ja-JP" altLang="en-US" smtClean="0"/>
              <a:t>ルール」→「指定の値に等しい」を</a:t>
            </a:r>
            <a:r>
              <a:rPr lang="en-US" altLang="ja-JP" smtClean="0"/>
              <a:t>click</a:t>
            </a:r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4225676" y="5178798"/>
            <a:ext cx="998651" cy="207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574" y="4646712"/>
            <a:ext cx="480060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矢印コネクタ 23"/>
          <p:cNvCxnSpPr/>
          <p:nvPr/>
        </p:nvCxnSpPr>
        <p:spPr>
          <a:xfrm flipH="1" flipV="1">
            <a:off x="5912286" y="5472973"/>
            <a:ext cx="433126" cy="20589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366489" y="5502930"/>
            <a:ext cx="1000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１を入力</a:t>
            </a:r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H="1" flipV="1">
            <a:off x="10366888" y="5412683"/>
            <a:ext cx="433126" cy="20589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0583451" y="568759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ここを</a:t>
            </a:r>
            <a:r>
              <a:rPr kumimoji="1" lang="en-US" altLang="ja-JP" smtClean="0"/>
              <a:t>click</a:t>
            </a:r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804954" y="6403082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次の</a:t>
            </a:r>
            <a:r>
              <a:rPr kumimoji="1" lang="en-US" altLang="ja-JP" smtClean="0"/>
              <a:t>page</a:t>
            </a:r>
            <a:r>
              <a:rPr kumimoji="1" lang="ja-JP" altLang="en-US" smtClean="0"/>
              <a:t>に続きます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46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・続き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0" y="461962"/>
            <a:ext cx="4772025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60040" y="2705100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「ユーザー設定の書式」を</a:t>
            </a:r>
            <a:r>
              <a:rPr kumimoji="1" lang="en-US" altLang="ja-JP" smtClean="0"/>
              <a:t>click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13" y="184666"/>
            <a:ext cx="3500844" cy="39428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/>
          <p:nvPr/>
        </p:nvCxnSpPr>
        <p:spPr>
          <a:xfrm>
            <a:off x="5147263" y="1521924"/>
            <a:ext cx="998651" cy="207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 flipV="1">
            <a:off x="6615814" y="1777999"/>
            <a:ext cx="458086" cy="19050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9013380" y="3633328"/>
            <a:ext cx="229043" cy="31646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073900" y="1873249"/>
            <a:ext cx="13051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鼠色を選択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42423" y="3263996"/>
            <a:ext cx="5902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</a:t>
            </a:r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56" y="3308350"/>
            <a:ext cx="100965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直線矢印コネクタ 15"/>
          <p:cNvCxnSpPr/>
          <p:nvPr/>
        </p:nvCxnSpPr>
        <p:spPr>
          <a:xfrm flipH="1">
            <a:off x="1409700" y="3278799"/>
            <a:ext cx="4583994" cy="12480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0039" y="4310102"/>
            <a:ext cx="494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選択した</a:t>
            </a:r>
            <a:r>
              <a:rPr lang="ja-JP" altLang="en-US"/>
              <a:t>枠</a:t>
            </a:r>
            <a:r>
              <a:rPr kumimoji="1" lang="ja-JP" altLang="en-US" smtClean="0"/>
              <a:t>では、１を入れると鼠色が付加される</a:t>
            </a:r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163" y="4728686"/>
            <a:ext cx="7328270" cy="12699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矢印コネクタ 19"/>
          <p:cNvCxnSpPr/>
          <p:nvPr/>
        </p:nvCxnSpPr>
        <p:spPr>
          <a:xfrm>
            <a:off x="571500" y="4679434"/>
            <a:ext cx="292100" cy="36074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74415" y="6066434"/>
            <a:ext cx="893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これ以降、１を入力すると鼠色になる。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を埋め尽くしたように１も</a:t>
            </a:r>
            <a:r>
              <a:rPr kumimoji="1" lang="en-US" altLang="ja-JP" smtClean="0"/>
              <a:t>drag</a:t>
            </a:r>
            <a:r>
              <a:rPr kumimoji="1" lang="ja-JP" altLang="en-US" smtClean="0"/>
              <a:t>で囲ってみてください。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74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1600" y="139700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・２</a:t>
            </a:r>
            <a:r>
              <a:rPr lang="ja-JP" altLang="en-US" smtClean="0"/>
              <a:t>で黄色</a:t>
            </a:r>
            <a:r>
              <a:rPr kumimoji="1" lang="ja-JP" altLang="en-US" smtClean="0"/>
              <a:t>と３で青もやってみる</a:t>
            </a:r>
            <a:endParaRPr kumimoji="1" lang="en-US" altLang="ja-JP" smtClean="0"/>
          </a:p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615950"/>
            <a:ext cx="5252446" cy="908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09550" y="1524000"/>
            <a:ext cx="131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Stage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drag</a:t>
            </a:r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569946" y="1069975"/>
            <a:ext cx="399054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433" y="139700"/>
            <a:ext cx="3791925" cy="2546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6176433" y="2832100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「同じように、指定した値に等しい」を</a:t>
            </a:r>
            <a:r>
              <a:rPr kumimoji="1" lang="en-US" altLang="ja-JP" smtClean="0"/>
              <a:t>click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2110602"/>
            <a:ext cx="4042771" cy="33040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/>
          <p:nvPr/>
        </p:nvCxnSpPr>
        <p:spPr>
          <a:xfrm flipH="1">
            <a:off x="5219700" y="2253476"/>
            <a:ext cx="557679" cy="1982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 flipV="1">
            <a:off x="1067053" y="2873826"/>
            <a:ext cx="433126" cy="20589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521256" y="2903783"/>
            <a:ext cx="1000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２</a:t>
            </a:r>
            <a:r>
              <a:rPr kumimoji="1" lang="ja-JP" altLang="en-US" smtClean="0"/>
              <a:t>を入力</a:t>
            </a:r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4947906" y="2776783"/>
            <a:ext cx="161918" cy="22599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621147" y="3015281"/>
            <a:ext cx="1156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ここを</a:t>
            </a:r>
            <a:r>
              <a:rPr kumimoji="1" lang="en-US" altLang="ja-JP" smtClean="0"/>
              <a:t>click</a:t>
            </a:r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1692524" y="5376189"/>
            <a:ext cx="161918" cy="22599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365765" y="5614687"/>
            <a:ext cx="12490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黄色</a:t>
            </a:r>
            <a:r>
              <a:rPr lang="ja-JP" altLang="en-US" smtClean="0"/>
              <a:t>を</a:t>
            </a:r>
            <a:r>
              <a:rPr kumimoji="1" lang="en-US" altLang="ja-JP" smtClean="0"/>
              <a:t>click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09550" y="6172200"/>
            <a:ext cx="1140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これで、２は</a:t>
            </a:r>
            <a:r>
              <a:rPr kumimoji="1" lang="en-US" altLang="ja-JP" smtClean="0"/>
              <a:t>OK</a:t>
            </a:r>
            <a:r>
              <a:rPr kumimoji="1" lang="ja-JP" altLang="en-US" smtClean="0"/>
              <a:t>すれば、完了です。</a:t>
            </a:r>
            <a:r>
              <a:rPr kumimoji="1" lang="ja-JP" altLang="en-US" i="1" smtClean="0"/>
              <a:t>　</a:t>
            </a:r>
            <a:r>
              <a:rPr lang="ja-JP" altLang="en-US" b="1" i="1" u="sng"/>
              <a:t>続</a:t>
            </a:r>
            <a:r>
              <a:rPr lang="ja-JP" altLang="en-US" b="1" i="1" u="sng" smtClean="0"/>
              <a:t>いて</a:t>
            </a:r>
            <a:r>
              <a:rPr kumimoji="1" lang="ja-JP" altLang="en-US" b="1" i="1" u="sng" smtClean="0"/>
              <a:t>、上記と同じ工程で、３に対して青色が付加できるようにしてあげましょう。</a:t>
            </a:r>
            <a:endParaRPr kumimoji="1" lang="ja-JP" altLang="en-US" b="1" i="1" u="sng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04784" y="6525528"/>
            <a:ext cx="598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入力を間違えた時は、</a:t>
            </a:r>
            <a:r>
              <a:rPr kumimoji="1" lang="en-US" altLang="ja-JP" smtClean="0"/>
              <a:t>Miss</a:t>
            </a:r>
            <a:r>
              <a:rPr kumimoji="1" lang="ja-JP" altLang="en-US" smtClean="0"/>
              <a:t>した時は次の</a:t>
            </a:r>
            <a:r>
              <a:rPr kumimoji="1" lang="en-US" altLang="ja-JP" smtClean="0"/>
              <a:t>page</a:t>
            </a:r>
            <a:r>
              <a:rPr kumimoji="1" lang="ja-JP" altLang="en-US" smtClean="0"/>
              <a:t>を見てみよう！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3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7269</TotalTime>
  <Words>1302</Words>
  <Application>Microsoft Office PowerPoint</Application>
  <PresentationFormat>ワイド画面</PresentationFormat>
  <Paragraphs>146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Office テーマ</vt:lpstr>
      <vt:lpstr>Ｇａｍｅ開発指南書８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358</cp:revision>
  <dcterms:created xsi:type="dcterms:W3CDTF">2016-04-21T00:45:06Z</dcterms:created>
  <dcterms:modified xsi:type="dcterms:W3CDTF">2016-08-24T23:45:50Z</dcterms:modified>
</cp:coreProperties>
</file>