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</a:t>
            </a:r>
            <a:r>
              <a:rPr kumimoji="1" lang="ja-JP" altLang="en-US" smtClean="0"/>
              <a:t>指南書９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Action</a:t>
            </a:r>
            <a:r>
              <a:rPr lang="ja-JP" altLang="en-US" smtClean="0"/>
              <a:t>Ｇａｍｅ</a:t>
            </a:r>
            <a:r>
              <a:rPr kumimoji="1" lang="ja-JP" altLang="en-US" smtClean="0"/>
              <a:t>開発</a:t>
            </a:r>
            <a:endParaRPr kumimoji="1" lang="en-US" altLang="ja-JP" smtClean="0"/>
          </a:p>
          <a:p>
            <a:r>
              <a:rPr lang="en-US" altLang="ja-JP" smtClean="0"/>
              <a:t>Excel</a:t>
            </a:r>
            <a:r>
              <a:rPr lang="ja-JP" altLang="en-US" smtClean="0"/>
              <a:t>（</a:t>
            </a:r>
            <a:r>
              <a:rPr lang="en-US" altLang="ja-JP" smtClean="0"/>
              <a:t>CSV</a:t>
            </a:r>
            <a:r>
              <a:rPr lang="ja-JP" altLang="en-US" smtClean="0"/>
              <a:t>）を元に</a:t>
            </a:r>
            <a:r>
              <a:rPr lang="en-US" altLang="ja-JP" smtClean="0"/>
              <a:t>Stage</a:t>
            </a:r>
            <a:r>
              <a:rPr lang="ja-JP" altLang="en-US" smtClean="0"/>
              <a:t>を作成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11770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swprintf_s</a:t>
            </a:r>
            <a:r>
              <a:rPr kumimoji="1" lang="ja-JP" altLang="en-US" smtClean="0"/>
              <a:t>があるなら、</a:t>
            </a:r>
            <a:r>
              <a:rPr kumimoji="1" lang="en-US" altLang="ja-JP" smtClean="0"/>
              <a:t>swscanf_s</a:t>
            </a:r>
            <a:r>
              <a:rPr kumimoji="1" lang="ja-JP" altLang="en-US" smtClean="0"/>
              <a:t>がある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scanf</a:t>
            </a:r>
            <a:r>
              <a:rPr lang="ja-JP" altLang="en-US" smtClean="0"/>
              <a:t>とは、</a:t>
            </a:r>
            <a:r>
              <a:rPr lang="ja-JP" altLang="en-US"/>
              <a:t>入力</a:t>
            </a:r>
            <a:r>
              <a:rPr lang="ja-JP" altLang="en-US" smtClean="0"/>
              <a:t>した値を変数に入れるモノでした。この</a:t>
            </a:r>
            <a:r>
              <a:rPr lang="en-US" altLang="ja-JP" smtClean="0"/>
              <a:t>scanf</a:t>
            </a:r>
            <a:r>
              <a:rPr lang="ja-JP" altLang="en-US" smtClean="0"/>
              <a:t>の亜種に</a:t>
            </a:r>
            <a:r>
              <a:rPr lang="en-US" altLang="ja-JP" smtClean="0"/>
              <a:t>sscanf</a:t>
            </a:r>
            <a:r>
              <a:rPr lang="ja-JP" altLang="en-US" smtClean="0"/>
              <a:t>があり、文字列から値を変数に入れるモノが</a:t>
            </a:r>
            <a:endParaRPr lang="en-US" altLang="ja-JP" smtClean="0"/>
          </a:p>
          <a:p>
            <a:r>
              <a:rPr lang="ja-JP" altLang="en-US" smtClean="0"/>
              <a:t>あります。</a:t>
            </a:r>
            <a:r>
              <a:rPr lang="en-US" altLang="ja-JP" smtClean="0"/>
              <a:t>scanf</a:t>
            </a:r>
            <a:r>
              <a:rPr lang="ja-JP" altLang="en-US" smtClean="0"/>
              <a:t>や</a:t>
            </a:r>
            <a:r>
              <a:rPr lang="en-US" altLang="ja-JP" smtClean="0"/>
              <a:t>printf</a:t>
            </a:r>
            <a:r>
              <a:rPr lang="ja-JP" altLang="en-US" smtClean="0"/>
              <a:t>には、</a:t>
            </a:r>
            <a:r>
              <a:rPr lang="en-US" altLang="ja-JP" smtClean="0"/>
              <a:t>%</a:t>
            </a:r>
            <a:r>
              <a:rPr lang="ja-JP" altLang="en-US" smtClean="0"/>
              <a:t>○と言う変換仕様と言うものがあり、</a:t>
            </a:r>
            <a:r>
              <a:rPr lang="en-US" altLang="ja-JP" smtClean="0"/>
              <a:t>%d</a:t>
            </a:r>
            <a:r>
              <a:rPr lang="ja-JP" altLang="en-US" smtClean="0"/>
              <a:t>になら整数　</a:t>
            </a:r>
            <a:r>
              <a:rPr lang="en-US" altLang="ja-JP" smtClean="0"/>
              <a:t>%f</a:t>
            </a:r>
            <a:r>
              <a:rPr lang="ja-JP" altLang="en-US" smtClean="0"/>
              <a:t>なら浮動小数に変換してくるモノが</a:t>
            </a:r>
            <a:endParaRPr lang="en-US" altLang="ja-JP" smtClean="0"/>
          </a:p>
          <a:p>
            <a:r>
              <a:rPr lang="ja-JP" altLang="en-US" smtClean="0"/>
              <a:t>ありこの機能を使って文字列を整数に変換する訳です。</a:t>
            </a:r>
            <a:endParaRPr lang="en-US" altLang="ja-JP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7500" y="1587500"/>
            <a:ext cx="611302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例えば、</a:t>
            </a:r>
            <a:r>
              <a:rPr lang="en-US" altLang="ja-JP" smtClean="0"/>
              <a:t>wchar_s</a:t>
            </a:r>
            <a:r>
              <a:rPr lang="ja-JP" altLang="en-US"/>
              <a:t> </a:t>
            </a:r>
            <a:r>
              <a:rPr lang="en-US" altLang="ja-JP" smtClean="0"/>
              <a:t>c[]</a:t>
            </a:r>
            <a:r>
              <a:rPr lang="ja-JP" altLang="en-US" smtClean="0"/>
              <a:t>には</a:t>
            </a:r>
            <a:r>
              <a:rPr lang="en-US" altLang="ja-JP" smtClean="0"/>
              <a:t>L”1000”</a:t>
            </a:r>
            <a:r>
              <a:rPr lang="ja-JP" altLang="en-US" smtClean="0"/>
              <a:t>と言う文字列があるとします。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　　　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　</a:t>
            </a:r>
            <a:r>
              <a:rPr lang="en-US" altLang="ja-JP" sz="2800" smtClean="0"/>
              <a:t>s</a:t>
            </a:r>
            <a:r>
              <a:rPr kumimoji="1" lang="en-US" altLang="ja-JP" sz="2800" smtClean="0"/>
              <a:t>wscanf_s(  c   ,   L</a:t>
            </a:r>
            <a:r>
              <a:rPr kumimoji="1" lang="en-US" altLang="ja-JP" sz="2800" smtClean="0">
                <a:solidFill>
                  <a:srgbClr val="FF0000"/>
                </a:solidFill>
              </a:rPr>
              <a:t>“%d”   </a:t>
            </a:r>
            <a:r>
              <a:rPr kumimoji="1" lang="en-US" altLang="ja-JP" sz="2800" smtClean="0"/>
              <a:t>,    &amp;w );</a:t>
            </a:r>
            <a:endParaRPr kumimoji="1" lang="ja-JP" altLang="en-US" sz="2800"/>
          </a:p>
        </p:txBody>
      </p:sp>
      <p:sp>
        <p:nvSpPr>
          <p:cNvPr id="8" name="上カーブ矢印 7"/>
          <p:cNvSpPr/>
          <p:nvPr/>
        </p:nvSpPr>
        <p:spPr>
          <a:xfrm>
            <a:off x="2666124" y="2889429"/>
            <a:ext cx="991476" cy="654615"/>
          </a:xfrm>
          <a:prstGeom prst="curvedUpArrow">
            <a:avLst>
              <a:gd name="adj1" fmla="val 1310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18948" y="3657600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r>
              <a:rPr lang="ja-JP" altLang="en-US" smtClean="0"/>
              <a:t>が</a:t>
            </a:r>
            <a:r>
              <a:rPr lang="en-US" altLang="ja-JP" smtClean="0"/>
              <a:t>%d</a:t>
            </a:r>
            <a:r>
              <a:rPr lang="ja-JP" altLang="en-US" smtClean="0"/>
              <a:t>に入力される</a:t>
            </a:r>
            <a:endParaRPr kumimoji="1" lang="ja-JP" altLang="en-US"/>
          </a:p>
        </p:txBody>
      </p:sp>
      <p:sp>
        <p:nvSpPr>
          <p:cNvPr id="10" name="上カーブ矢印 9"/>
          <p:cNvSpPr/>
          <p:nvPr/>
        </p:nvSpPr>
        <p:spPr>
          <a:xfrm>
            <a:off x="3836618" y="2915573"/>
            <a:ext cx="1093354" cy="628471"/>
          </a:xfrm>
          <a:prstGeom prst="curvedUpArrow">
            <a:avLst>
              <a:gd name="adj1" fmla="val 1602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75200" y="3144222"/>
            <a:ext cx="707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%d</a:t>
            </a:r>
            <a:r>
              <a:rPr kumimoji="1" lang="ja-JP" altLang="en-US" smtClean="0"/>
              <a:t>は整数なので文字列</a:t>
            </a:r>
            <a:r>
              <a:rPr kumimoji="1" lang="en-US" altLang="ja-JP" smtClean="0"/>
              <a:t>”1000”</a:t>
            </a:r>
            <a:r>
              <a:rPr kumimoji="1" lang="ja-JP" altLang="en-US" smtClean="0"/>
              <a:t>は整数の</a:t>
            </a:r>
            <a:r>
              <a:rPr kumimoji="1" lang="en-US" altLang="ja-JP" smtClean="0"/>
              <a:t>1000</a:t>
            </a:r>
            <a:r>
              <a:rPr kumimoji="1" lang="ja-JP" altLang="en-US" smtClean="0"/>
              <a:t>に変換され</a:t>
            </a:r>
            <a:r>
              <a:rPr kumimoji="1" lang="en-US" altLang="ja-JP" smtClean="0"/>
              <a:t>w</a:t>
            </a:r>
            <a:r>
              <a:rPr kumimoji="1" lang="ja-JP" altLang="en-US" smtClean="0"/>
              <a:t>に入ります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7500" y="4495800"/>
            <a:ext cx="685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先</a:t>
            </a:r>
            <a:r>
              <a:rPr lang="ja-JP" altLang="en-US" smtClean="0"/>
              <a:t>ほどの</a:t>
            </a:r>
            <a:r>
              <a:rPr lang="en-US" altLang="ja-JP" smtClean="0"/>
              <a:t>flowchart</a:t>
            </a:r>
            <a:r>
              <a:rPr lang="ja-JP" altLang="en-US" smtClean="0"/>
              <a:t>と</a:t>
            </a:r>
            <a:r>
              <a:rPr lang="en-US" altLang="ja-JP" smtClean="0"/>
              <a:t>swscanf_s</a:t>
            </a:r>
            <a:r>
              <a:rPr lang="ja-JP" altLang="en-US" smtClean="0"/>
              <a:t>を用いて、</a:t>
            </a:r>
            <a:r>
              <a:rPr lang="en-US" altLang="ja-JP" smtClean="0"/>
              <a:t>program</a:t>
            </a:r>
            <a:r>
              <a:rPr lang="ja-JP" altLang="en-US" smtClean="0"/>
              <a:t>を組んでみましょう。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82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7840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unique_ptr</a:t>
            </a:r>
            <a:r>
              <a:rPr lang="ja-JP" altLang="en-US" smtClean="0"/>
              <a:t>で値を扱う時だけ注意</a:t>
            </a:r>
            <a:endParaRPr lang="en-US" altLang="ja-JP" smtClean="0"/>
          </a:p>
          <a:p>
            <a:r>
              <a:rPr lang="en-US" altLang="ja-JP" smtClean="0"/>
              <a:t>unique_ptr</a:t>
            </a:r>
            <a:r>
              <a:rPr lang="ja-JP" altLang="en-US" smtClean="0"/>
              <a:t>で格納した</a:t>
            </a:r>
            <a:r>
              <a:rPr lang="en-US" altLang="ja-JP" smtClean="0"/>
              <a:t>address</a:t>
            </a:r>
            <a:r>
              <a:rPr lang="ja-JP" altLang="en-US" smtClean="0"/>
              <a:t>を扱う時、</a:t>
            </a:r>
            <a:r>
              <a:rPr lang="en-US" altLang="ja-JP" sz="2800" smtClean="0"/>
              <a:t>pointer</a:t>
            </a:r>
            <a:r>
              <a:rPr lang="ja-JP" altLang="en-US" sz="2800" smtClean="0"/>
              <a:t>名</a:t>
            </a:r>
            <a:r>
              <a:rPr lang="en-US" altLang="ja-JP" sz="2800" smtClean="0"/>
              <a:t>.get(</a:t>
            </a:r>
            <a:r>
              <a:rPr lang="ja-JP" altLang="en-US" sz="2800" smtClean="0"/>
              <a:t>　</a:t>
            </a:r>
            <a:r>
              <a:rPr lang="en-US" altLang="ja-JP" sz="2800" smtClean="0"/>
              <a:t>)</a:t>
            </a:r>
            <a:r>
              <a:rPr lang="ja-JP" altLang="en-US" smtClean="0"/>
              <a:t>と書かないといけません。安全性が高い</a:t>
            </a:r>
            <a:r>
              <a:rPr lang="en-US" altLang="ja-JP" smtClean="0"/>
              <a:t>unique_ptr</a:t>
            </a:r>
            <a:r>
              <a:rPr lang="ja-JP" altLang="en-US" smtClean="0"/>
              <a:t>は</a:t>
            </a:r>
            <a:r>
              <a:rPr lang="en-US" altLang="ja-JP" smtClean="0"/>
              <a:t>address</a:t>
            </a:r>
          </a:p>
          <a:p>
            <a:r>
              <a:rPr lang="ja-JP" altLang="en-US" smtClean="0"/>
              <a:t>が内部に格納されてるので</a:t>
            </a:r>
            <a:r>
              <a:rPr lang="en-US" altLang="ja-JP" smtClean="0"/>
              <a:t>GetMethod</a:t>
            </a:r>
            <a:r>
              <a:rPr lang="ja-JP" altLang="en-US" smtClean="0"/>
              <a:t>使わないと使えません。なお、</a:t>
            </a:r>
            <a:r>
              <a:rPr lang="en-US" altLang="ja-JP" smtClean="0"/>
              <a:t>Get()</a:t>
            </a:r>
            <a:r>
              <a:rPr lang="ja-JP" altLang="en-US" smtClean="0"/>
              <a:t>で取ってきた</a:t>
            </a:r>
            <a:r>
              <a:rPr lang="en-US" altLang="ja-JP"/>
              <a:t>P</a:t>
            </a:r>
            <a:r>
              <a:rPr lang="en-US" altLang="ja-JP" smtClean="0"/>
              <a:t>ointer</a:t>
            </a:r>
            <a:r>
              <a:rPr lang="ja-JP" altLang="en-US" smtClean="0"/>
              <a:t>は</a:t>
            </a:r>
            <a:r>
              <a:rPr lang="en-US" altLang="ja-JP" smtClean="0"/>
              <a:t>FreshPointer</a:t>
            </a:r>
            <a:r>
              <a:rPr lang="ja-JP" altLang="en-US" smtClean="0"/>
              <a:t>と言います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283732"/>
            <a:ext cx="6960970" cy="4558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上カーブ矢印 5"/>
          <p:cNvSpPr/>
          <p:nvPr/>
        </p:nvSpPr>
        <p:spPr>
          <a:xfrm>
            <a:off x="3111500" y="4414173"/>
            <a:ext cx="1054100" cy="272127"/>
          </a:xfrm>
          <a:prstGeom prst="curvedUpArrow">
            <a:avLst>
              <a:gd name="adj1" fmla="val 1602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/>
              </a:solidFill>
            </a:endParaRPr>
          </a:p>
        </p:txBody>
      </p:sp>
      <p:sp>
        <p:nvSpPr>
          <p:cNvPr id="7" name="上カーブ矢印 6"/>
          <p:cNvSpPr/>
          <p:nvPr/>
        </p:nvSpPr>
        <p:spPr>
          <a:xfrm>
            <a:off x="4282272" y="4414173"/>
            <a:ext cx="340528" cy="272127"/>
          </a:xfrm>
          <a:prstGeom prst="curvedUpArrow">
            <a:avLst>
              <a:gd name="adj1" fmla="val 1602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6855798" y="2717800"/>
            <a:ext cx="1043602" cy="19617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988300" y="2565400"/>
            <a:ext cx="291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</a:t>
            </a:r>
            <a:r>
              <a:rPr lang="ja-JP" altLang="en-US"/>
              <a:t>：</a:t>
            </a:r>
            <a:r>
              <a:rPr kumimoji="1" lang="en-US" altLang="ja-JP" smtClean="0"/>
              <a:t>Flowchart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program</a:t>
            </a:r>
            <a:r>
              <a:rPr lang="ja-JP" altLang="en-US"/>
              <a:t>化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7312" y="6013728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後はこの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の初期化に持っていきましょう。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15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93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cene</a:t>
            </a:r>
            <a:r>
              <a:rPr lang="ja-JP" altLang="en-US" smtClean="0"/>
              <a:t>で取得した</a:t>
            </a:r>
            <a:r>
              <a:rPr lang="en-US" altLang="ja-JP" smtClean="0"/>
              <a:t>map</a:t>
            </a:r>
            <a:r>
              <a:rPr lang="ja-JP" altLang="en-US" smtClean="0"/>
              <a:t>情報を</a:t>
            </a:r>
            <a:r>
              <a:rPr lang="en-US" altLang="ja-JP" smtClean="0"/>
              <a:t>block</a:t>
            </a:r>
            <a:r>
              <a:rPr lang="ja-JP" altLang="en-US" smtClean="0"/>
              <a:t>の渡す。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この</a:t>
            </a:r>
            <a:r>
              <a:rPr kumimoji="1" lang="en-US" altLang="ja-JP" smtClean="0"/>
              <a:t>library</a:t>
            </a:r>
            <a:r>
              <a:rPr kumimoji="1" lang="ja-JP" altLang="en-US" smtClean="0"/>
              <a:t>では</a:t>
            </a:r>
            <a:r>
              <a:rPr kumimoji="1" lang="en-US" altLang="ja-JP" smtClean="0"/>
              <a:t>Init</a:t>
            </a:r>
            <a:r>
              <a:rPr lang="en-US" altLang="ja-JP" smtClean="0"/>
              <a:t>Method</a:t>
            </a:r>
            <a:r>
              <a:rPr lang="ja-JP" altLang="en-US" smtClean="0"/>
              <a:t>に</a:t>
            </a:r>
            <a:r>
              <a:rPr lang="ja-JP" altLang="en-US"/>
              <a:t>は</a:t>
            </a:r>
            <a:r>
              <a:rPr kumimoji="1" lang="ja-JP" altLang="en-US" smtClean="0"/>
              <a:t>引数を置いてはならないと言う仕様があるので、</a:t>
            </a:r>
            <a:r>
              <a:rPr kumimoji="1" lang="en-US" altLang="ja-JP" smtClean="0"/>
              <a:t>constructor</a:t>
            </a:r>
            <a:r>
              <a:rPr lang="ja-JP" altLang="en-US" smtClean="0"/>
              <a:t>から値を貰う</a:t>
            </a:r>
            <a:r>
              <a:rPr lang="ja-JP" altLang="en-US"/>
              <a:t>仕組</a:t>
            </a:r>
            <a:r>
              <a:rPr lang="ja-JP" altLang="en-US" smtClean="0"/>
              <a:t>みにします</a:t>
            </a:r>
            <a:r>
              <a:rPr lang="ja-JP" altLang="en-US"/>
              <a:t>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004911"/>
            <a:ext cx="3381523" cy="2229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99254" y="635580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ObjBlock.h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696533" y="2990918"/>
            <a:ext cx="597279" cy="47888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27012" y="3469798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constructor</a:t>
            </a:r>
            <a:r>
              <a:rPr kumimoji="1" lang="ja-JP" altLang="en-US" smtClean="0"/>
              <a:t>から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配列を貰える</a:t>
            </a:r>
            <a:endParaRPr kumimoji="1" lang="en-US" altLang="ja-JP" smtClean="0"/>
          </a:p>
          <a:p>
            <a:r>
              <a:rPr kumimoji="1" lang="ja-JP" altLang="en-US" smtClean="0"/>
              <a:t>ようにした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26" y="984573"/>
            <a:ext cx="3323274" cy="3271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199253" y="635579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7308449" y="1903189"/>
            <a:ext cx="597701" cy="41095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906150" y="1734899"/>
            <a:ext cx="345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constructor</a:t>
            </a:r>
            <a:r>
              <a:rPr lang="ja-JP" altLang="en-US" smtClean="0"/>
              <a:t>を用意し</a:t>
            </a:r>
            <a:endParaRPr lang="en-US" altLang="ja-JP"/>
          </a:p>
          <a:p>
            <a:r>
              <a:rPr kumimoji="1" lang="en-US" altLang="ja-JP" smtClean="0"/>
              <a:t>m_map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copy</a:t>
            </a:r>
            <a:r>
              <a:rPr kumimoji="1" lang="ja-JP" altLang="en-US" smtClean="0"/>
              <a:t>する仕組みを用意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5965575" y="3143385"/>
            <a:ext cx="2196716" cy="41746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159725" y="2932267"/>
            <a:ext cx="336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削除</a:t>
            </a:r>
            <a:r>
              <a:rPr kumimoji="1" lang="ja-JP" altLang="en-US" smtClean="0"/>
              <a:t>：仮で作った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情報を破棄</a:t>
            </a:r>
            <a:endParaRPr kumimoji="1" lang="en-US" altLang="ja-JP" smtClean="0"/>
          </a:p>
          <a:p>
            <a:r>
              <a:rPr lang="ja-JP" altLang="en-US" smtClean="0"/>
              <a:t>しています</a:t>
            </a:r>
            <a:r>
              <a:rPr lang="ja-JP" altLang="en-US"/>
              <a:t>。</a:t>
            </a:r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4" y="4858360"/>
            <a:ext cx="4614915" cy="18624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正方形/長方形 25"/>
          <p:cNvSpPr/>
          <p:nvPr/>
        </p:nvSpPr>
        <p:spPr>
          <a:xfrm>
            <a:off x="0" y="4533902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4284026" y="5119676"/>
            <a:ext cx="969647" cy="5794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253673" y="4903234"/>
            <a:ext cx="651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更新：</a:t>
            </a:r>
            <a:r>
              <a:rPr lang="en-US" altLang="ja-JP" smtClean="0"/>
              <a:t>B</a:t>
            </a:r>
            <a:r>
              <a:rPr kumimoji="1" lang="en-US" altLang="ja-JP" smtClean="0"/>
              <a:t>lockObject</a:t>
            </a:r>
            <a:r>
              <a:rPr lang="ja-JP" altLang="en-US" smtClean="0"/>
              <a:t>作成時の</a:t>
            </a:r>
            <a:r>
              <a:rPr lang="en-US" altLang="ja-JP" smtClean="0"/>
              <a:t>constructor</a:t>
            </a:r>
            <a:r>
              <a:rPr lang="ja-JP" altLang="en-US" smtClean="0"/>
              <a:t>の引数に</a:t>
            </a:r>
            <a:r>
              <a:rPr lang="en-US" altLang="ja-JP" smtClean="0"/>
              <a:t>map</a:t>
            </a:r>
            <a:r>
              <a:rPr lang="ja-JP" altLang="en-US"/>
              <a:t>配列</a:t>
            </a:r>
            <a:r>
              <a:rPr lang="ja-JP" altLang="en-US" smtClean="0"/>
              <a:t>を</a:t>
            </a:r>
            <a:r>
              <a:rPr lang="ja-JP" altLang="en-US"/>
              <a:t>入</a:t>
            </a:r>
            <a:r>
              <a:rPr lang="ja-JP" altLang="en-US" smtClean="0"/>
              <a:t>れる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521858" y="6466766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さあ、これで実行すれば</a:t>
            </a:r>
            <a:r>
              <a:rPr kumimoji="1" lang="en-US" altLang="ja-JP" smtClean="0"/>
              <a:t>Game</a:t>
            </a:r>
            <a:r>
              <a:rPr lang="ja-JP" altLang="en-US"/>
              <a:t>適応</a:t>
            </a:r>
            <a:r>
              <a:rPr lang="ja-JP" altLang="en-US" smtClean="0"/>
              <a:t>されていれば</a:t>
            </a:r>
            <a:r>
              <a:rPr lang="en-US" altLang="ja-JP" smtClean="0"/>
              <a:t>OK</a:t>
            </a:r>
            <a:r>
              <a:rPr lang="ja-JP" altLang="en-US" smtClean="0"/>
              <a:t>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27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9700" y="190500"/>
            <a:ext cx="1011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Stage</a:t>
            </a:r>
            <a:r>
              <a:rPr kumimoji="1" lang="ja-JP" altLang="en-US" smtClean="0"/>
              <a:t>情報（</a:t>
            </a:r>
            <a:r>
              <a:rPr kumimoji="1" lang="en-US" altLang="ja-JP" smtClean="0"/>
              <a:t>CSV</a:t>
            </a:r>
            <a:r>
              <a:rPr kumimoji="1" lang="ja-JP" altLang="en-US" smtClean="0"/>
              <a:t>）を読み込む</a:t>
            </a:r>
            <a:endParaRPr kumimoji="1" lang="en-US" altLang="ja-JP" smtClean="0"/>
          </a:p>
          <a:p>
            <a:r>
              <a:rPr kumimoji="1" lang="ja-JP" altLang="en-US" smtClean="0"/>
              <a:t>指南書８では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の説明だけで終わりました。それでは作り上げた</a:t>
            </a:r>
            <a:r>
              <a:rPr kumimoji="1" lang="en-US" altLang="ja-JP" smtClean="0"/>
              <a:t>Stage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Game</a:t>
            </a:r>
            <a:r>
              <a:rPr kumimoji="1" lang="ja-JP" altLang="en-US" smtClean="0"/>
              <a:t>内で読み込みましょう。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965199"/>
            <a:ext cx="1473201" cy="19488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1212850" y="1402149"/>
            <a:ext cx="908050" cy="123290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689100" y="1032817"/>
            <a:ext cx="26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ACG.sln</a:t>
            </a:r>
            <a:r>
              <a:rPr lang="ja-JP" altLang="en-US" smtClean="0"/>
              <a:t>を開いてください。</a:t>
            </a:r>
            <a:endParaRPr kumimoji="1" lang="en-US" altLang="ja-JP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0" y="4159632"/>
            <a:ext cx="3946228" cy="1136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39700" y="3809122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252558" y="4727766"/>
            <a:ext cx="1749723" cy="4989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2281" y="4533900"/>
            <a:ext cx="409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追加：外部</a:t>
            </a:r>
            <a:r>
              <a:rPr lang="en-US" altLang="ja-JP" smtClean="0"/>
              <a:t>D</a:t>
            </a:r>
            <a:r>
              <a:rPr kumimoji="1" lang="en-US" altLang="ja-JP" smtClean="0"/>
              <a:t>ataAccess</a:t>
            </a:r>
            <a:r>
              <a:rPr kumimoji="1" lang="ja-JP" altLang="en-US" smtClean="0"/>
              <a:t>用の</a:t>
            </a:r>
            <a:r>
              <a:rPr kumimoji="1" lang="en-US" altLang="ja-JP" smtClean="0"/>
              <a:t>Header</a:t>
            </a:r>
            <a:r>
              <a:rPr kumimoji="1" lang="ja-JP" altLang="en-US" smtClean="0"/>
              <a:t>を追加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4380" y="3035300"/>
            <a:ext cx="11984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Graphic</a:t>
            </a:r>
            <a:r>
              <a:rPr kumimoji="1" lang="ja-JP" altLang="en-US" smtClean="0"/>
              <a:t>や</a:t>
            </a:r>
            <a:r>
              <a:rPr kumimoji="1" lang="en-US" altLang="ja-JP" smtClean="0"/>
              <a:t>music</a:t>
            </a:r>
            <a:r>
              <a:rPr kumimoji="1" lang="ja-JP" altLang="en-US" smtClean="0"/>
              <a:t>以外の外部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UserData.h</a:t>
            </a:r>
            <a:r>
              <a:rPr kumimoji="1" lang="ja-JP" altLang="en-US" smtClean="0"/>
              <a:t>が読み込みができます。この</a:t>
            </a:r>
            <a:r>
              <a:rPr kumimoji="1" lang="en-US" altLang="ja-JP" smtClean="0"/>
              <a:t>Header</a:t>
            </a:r>
            <a:r>
              <a:rPr kumimoji="1" lang="ja-JP" altLang="en-US" smtClean="0"/>
              <a:t>は、外部</a:t>
            </a:r>
            <a:r>
              <a:rPr lang="en-US" altLang="ja-JP" smtClean="0"/>
              <a:t>Data</a:t>
            </a:r>
            <a:r>
              <a:rPr lang="ja-JP" altLang="en-US" smtClean="0"/>
              <a:t>の読み込み、</a:t>
            </a:r>
            <a:r>
              <a:rPr lang="ja-JP" altLang="en-US"/>
              <a:t>任意</a:t>
            </a:r>
            <a:r>
              <a:rPr lang="ja-JP" altLang="en-US" smtClean="0"/>
              <a:t>の情報の</a:t>
            </a:r>
            <a:endParaRPr lang="en-US" altLang="ja-JP" smtClean="0"/>
          </a:p>
          <a:p>
            <a:r>
              <a:rPr kumimoji="1" lang="ja-JP" altLang="en-US" smtClean="0"/>
              <a:t>外部へ</a:t>
            </a:r>
            <a:r>
              <a:rPr lang="en-US" altLang="ja-JP" smtClean="0"/>
              <a:t>D</a:t>
            </a:r>
            <a:r>
              <a:rPr kumimoji="1" lang="en-US" altLang="ja-JP" smtClean="0"/>
              <a:t>ata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save</a:t>
            </a:r>
            <a:r>
              <a:rPr kumimoji="1" lang="ja-JP" altLang="en-US" smtClean="0"/>
              <a:t>＆</a:t>
            </a:r>
            <a:r>
              <a:rPr kumimoji="1" lang="en-US" altLang="ja-JP" smtClean="0"/>
              <a:t>load</a:t>
            </a:r>
            <a:r>
              <a:rPr kumimoji="1" lang="ja-JP" altLang="en-US" smtClean="0"/>
              <a:t>も行えます。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0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32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・外部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に</a:t>
            </a:r>
            <a:r>
              <a:rPr lang="en-US" altLang="ja-JP" smtClean="0"/>
              <a:t>access</a:t>
            </a:r>
            <a:r>
              <a:rPr lang="ja-JP" altLang="en-US" smtClean="0"/>
              <a:t>して読み込み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0" y="400288"/>
            <a:ext cx="9313658" cy="2020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52710" y="2452132"/>
            <a:ext cx="1197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Seva::ExternalDataOpenMethod</a:t>
            </a:r>
            <a:r>
              <a:rPr lang="ja-JP" altLang="en-US" smtClean="0"/>
              <a:t>は、第一引数の外部</a:t>
            </a:r>
            <a:r>
              <a:rPr lang="en-US" altLang="ja-JP" smtClean="0"/>
              <a:t>file</a:t>
            </a:r>
            <a:r>
              <a:rPr lang="ja-JP" altLang="en-US" smtClean="0"/>
              <a:t>名の</a:t>
            </a:r>
            <a:r>
              <a:rPr lang="en-US" altLang="ja-JP"/>
              <a:t>D</a:t>
            </a:r>
            <a:r>
              <a:rPr lang="en-US" altLang="ja-JP" smtClean="0"/>
              <a:t>ata</a:t>
            </a:r>
            <a:r>
              <a:rPr lang="ja-JP" altLang="en-US" smtClean="0"/>
              <a:t>を読み込み、</a:t>
            </a:r>
            <a:r>
              <a:rPr lang="ja-JP" altLang="en-US"/>
              <a:t>戻り値</a:t>
            </a:r>
            <a:r>
              <a:rPr lang="ja-JP" altLang="en-US" smtClean="0"/>
              <a:t>で外部</a:t>
            </a:r>
            <a:r>
              <a:rPr lang="en-US" altLang="ja-JP"/>
              <a:t>D</a:t>
            </a:r>
            <a:r>
              <a:rPr lang="en-US" altLang="ja-JP" smtClean="0"/>
              <a:t>ata</a:t>
            </a:r>
            <a:r>
              <a:rPr lang="ja-JP" altLang="en-US" smtClean="0"/>
              <a:t>を持つ</a:t>
            </a:r>
            <a:r>
              <a:rPr lang="en-US" altLang="ja-JP" smtClean="0"/>
              <a:t>memory</a:t>
            </a:r>
            <a:r>
              <a:rPr lang="ja-JP" altLang="en-US" smtClean="0"/>
              <a:t>を</a:t>
            </a:r>
            <a:r>
              <a:rPr lang="en-US" altLang="ja-JP" smtClean="0"/>
              <a:t>address</a:t>
            </a:r>
            <a:r>
              <a:rPr lang="ja-JP" altLang="en-US"/>
              <a:t>の</a:t>
            </a:r>
            <a:endParaRPr lang="en-US" altLang="ja-JP"/>
          </a:p>
          <a:p>
            <a:r>
              <a:rPr kumimoji="1" lang="ja-JP" altLang="en-US" smtClean="0"/>
              <a:t>先頭を返します。また、第二引数は、</a:t>
            </a:r>
            <a:r>
              <a:rPr kumimoji="1" lang="en-US" altLang="ja-JP" smtClean="0"/>
              <a:t>int</a:t>
            </a:r>
            <a:r>
              <a:rPr kumimoji="1" lang="ja-JP" altLang="en-US" smtClean="0"/>
              <a:t>型変数の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を入れる事で、外部</a:t>
            </a:r>
            <a:r>
              <a:rPr lang="en-US" altLang="ja-JP" smtClean="0"/>
              <a:t>D</a:t>
            </a:r>
            <a:r>
              <a:rPr kumimoji="1" lang="en-US" altLang="ja-JP" smtClean="0"/>
              <a:t>ata</a:t>
            </a:r>
            <a:r>
              <a:rPr kumimoji="1" lang="ja-JP" altLang="en-US" smtClean="0"/>
              <a:t>の大きさを値を変数に代入します。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49626" y="4439781"/>
            <a:ext cx="265335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/>
              <a:t>ExternalDataOpenMethod</a:t>
            </a:r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0699" y="5486400"/>
            <a:ext cx="5289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/>
              <a:t>p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400650" y="3894713"/>
            <a:ext cx="1879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外部</a:t>
            </a:r>
            <a:r>
              <a:rPr lang="en-US" altLang="ja-JP" smtClean="0"/>
              <a:t>data</a:t>
            </a:r>
            <a:endParaRPr kumimoji="1" lang="ja-JP" altLang="en-US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700" y="6203434"/>
            <a:ext cx="5289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size</a:t>
            </a:r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1049626" y="3303647"/>
            <a:ext cx="2653355" cy="883166"/>
          </a:xfrm>
          <a:prstGeom prst="wedgeRoundRectCallout">
            <a:avLst>
              <a:gd name="adj1" fmla="val -12137"/>
              <a:gd name="adj2" fmla="val 754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①</a:t>
            </a:r>
            <a:r>
              <a:rPr kumimoji="1" lang="en-US" altLang="ja-JP" smtClean="0"/>
              <a:t>Book1.csv</a:t>
            </a:r>
            <a:r>
              <a:rPr kumimoji="1" lang="ja-JP" altLang="en-US" smtClean="0"/>
              <a:t>を読み込み</a:t>
            </a:r>
            <a:endParaRPr kumimoji="1" lang="ja-JP" altLang="en-US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6464181" y="3894713"/>
            <a:ext cx="1879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外部</a:t>
            </a:r>
            <a:r>
              <a:rPr lang="en-US" altLang="ja-JP" smtClean="0"/>
              <a:t>data</a:t>
            </a:r>
          </a:p>
          <a:p>
            <a:pPr algn="ctr"/>
            <a:r>
              <a:rPr kumimoji="1" lang="ja-JP" altLang="en-US" smtClean="0"/>
              <a:t>の大きさ</a:t>
            </a:r>
            <a:endParaRPr kumimoji="1" lang="ja-JP" altLang="en-US" smtClean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873500" y="4253493"/>
            <a:ext cx="451064" cy="9721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400650" y="3429000"/>
            <a:ext cx="684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②　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を作成し外部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を入れるついでに、大きさの情報も出る</a:t>
            </a:r>
            <a:endParaRPr kumimoji="1" lang="ja-JP" altLang="en-US"/>
          </a:p>
        </p:txBody>
      </p:sp>
      <p:cxnSp>
        <p:nvCxnSpPr>
          <p:cNvPr id="17" name="直線矢印コネクタ 16"/>
          <p:cNvCxnSpPr>
            <a:endCxn id="8" idx="3"/>
          </p:cNvCxnSpPr>
          <p:nvPr/>
        </p:nvCxnSpPr>
        <p:spPr>
          <a:xfrm flipH="1">
            <a:off x="1049626" y="4809113"/>
            <a:ext cx="4303843" cy="86195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1036608" y="4881573"/>
            <a:ext cx="6367373" cy="151354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93195" y="5042208"/>
            <a:ext cx="385419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smtClean="0"/>
              <a:t>③　</a:t>
            </a:r>
            <a:r>
              <a:rPr kumimoji="1" lang="en-US" altLang="ja-JP" sz="1200" smtClean="0"/>
              <a:t>P</a:t>
            </a:r>
            <a:r>
              <a:rPr kumimoji="1" lang="ja-JP" altLang="en-US" sz="1200" smtClean="0"/>
              <a:t>には外部</a:t>
            </a:r>
            <a:r>
              <a:rPr kumimoji="1" lang="en-US" altLang="ja-JP" sz="1200" smtClean="0"/>
              <a:t>data</a:t>
            </a:r>
            <a:r>
              <a:rPr kumimoji="1" lang="ja-JP" altLang="en-US" sz="1200" smtClean="0"/>
              <a:t>が入った</a:t>
            </a:r>
            <a:r>
              <a:rPr kumimoji="1" lang="en-US" altLang="ja-JP" sz="1200" smtClean="0"/>
              <a:t>memory</a:t>
            </a:r>
            <a:r>
              <a:rPr kumimoji="1" lang="ja-JP" altLang="en-US" sz="1200" smtClean="0"/>
              <a:t>の先頭</a:t>
            </a:r>
            <a:r>
              <a:rPr kumimoji="1" lang="en-US" altLang="ja-JP" sz="1200" smtClean="0"/>
              <a:t>address</a:t>
            </a:r>
            <a:r>
              <a:rPr lang="ja-JP" altLang="en-US" sz="1200" smtClean="0"/>
              <a:t>渡す。</a:t>
            </a:r>
            <a:endParaRPr lang="en-US" altLang="ja-JP" sz="1200" smtClean="0"/>
          </a:p>
          <a:p>
            <a:r>
              <a:rPr lang="ja-JP" altLang="en-US" sz="1200"/>
              <a:t>　</a:t>
            </a:r>
            <a:r>
              <a:rPr lang="ja-JP" altLang="en-US" sz="1200"/>
              <a:t> </a:t>
            </a:r>
            <a:r>
              <a:rPr kumimoji="1" lang="ja-JP" altLang="en-US" sz="1200" smtClean="0"/>
              <a:t>　</a:t>
            </a:r>
            <a:r>
              <a:rPr kumimoji="1" lang="en-US" altLang="ja-JP" sz="1200" smtClean="0"/>
              <a:t>size</a:t>
            </a:r>
            <a:r>
              <a:rPr kumimoji="1" lang="ja-JP" altLang="en-US" sz="1200" smtClean="0"/>
              <a:t>の値を外部</a:t>
            </a:r>
            <a:r>
              <a:rPr kumimoji="1" lang="en-US" altLang="ja-JP" sz="1200" smtClean="0"/>
              <a:t>Data</a:t>
            </a:r>
            <a:r>
              <a:rPr kumimoji="1" lang="ja-JP" altLang="en-US" sz="1200" smtClean="0"/>
              <a:t>の</a:t>
            </a:r>
            <a:r>
              <a:rPr lang="ja-JP" altLang="en-US" sz="1200" smtClean="0"/>
              <a:t>大きさの値に代入</a:t>
            </a:r>
            <a:endParaRPr kumimoji="1" lang="en-US" altLang="ja-JP" sz="120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75364" y="5664508"/>
            <a:ext cx="83166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　　　　　　　　　　　　　　　</a:t>
            </a:r>
            <a:r>
              <a:rPr kumimoji="1" lang="ja-JP" altLang="en-US" sz="1100" smtClean="0">
                <a:solidFill>
                  <a:srgbClr val="FF0000"/>
                </a:solidFill>
              </a:rPr>
              <a:t>ユニークポインタ</a:t>
            </a:r>
            <a:endParaRPr kumimoji="1" lang="en-US" altLang="ja-JP" sz="1100" smtClean="0">
              <a:solidFill>
                <a:srgbClr val="FF0000"/>
              </a:solidFill>
            </a:endParaRPr>
          </a:p>
          <a:p>
            <a:r>
              <a:rPr kumimoji="1" lang="ja-JP" altLang="en-US" smtClean="0"/>
              <a:t>ここで初めてのモノとして</a:t>
            </a:r>
            <a:r>
              <a:rPr kumimoji="1" lang="en-US" altLang="ja-JP" smtClean="0">
                <a:solidFill>
                  <a:srgbClr val="FF0000"/>
                </a:solidFill>
              </a:rPr>
              <a:t>unique_ptr&lt;wchar_t&gt;</a:t>
            </a:r>
            <a:r>
              <a:rPr kumimoji="1" lang="ja-JP" altLang="en-US" smtClean="0">
                <a:solidFill>
                  <a:srgbClr val="FF0000"/>
                </a:solidFill>
              </a:rPr>
              <a:t>　</a:t>
            </a:r>
            <a:r>
              <a:rPr lang="ja-JP" altLang="en-US" smtClean="0">
                <a:solidFill>
                  <a:srgbClr val="FF0000"/>
                </a:solidFill>
              </a:rPr>
              <a:t>と言うかなり特殊な型が出てきます。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FF0000"/>
                </a:solidFill>
              </a:rPr>
              <a:t>これの説明はこの段階ではしません。安全で</a:t>
            </a:r>
            <a:r>
              <a:rPr lang="en-US" altLang="ja-JP">
                <a:solidFill>
                  <a:srgbClr val="FF0000"/>
                </a:solidFill>
              </a:rPr>
              <a:t>memory</a:t>
            </a:r>
            <a:r>
              <a:rPr lang="ja-JP" altLang="en-US" smtClean="0">
                <a:solidFill>
                  <a:srgbClr val="FF0000"/>
                </a:solidFill>
              </a:rPr>
              <a:t>の開放義務を忘れてても自動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FF0000"/>
                </a:solidFill>
              </a:rPr>
              <a:t>的に開放してくる</a:t>
            </a:r>
            <a:r>
              <a:rPr lang="ja-JP" altLang="en-US" smtClean="0"/>
              <a:t>と覚えておくだけで今は</a:t>
            </a:r>
            <a:r>
              <a:rPr lang="en-US" altLang="ja-JP" smtClean="0"/>
              <a:t>OK</a:t>
            </a:r>
            <a:r>
              <a:rPr lang="ja-JP" altLang="en-US" smtClean="0"/>
              <a:t>です。</a:t>
            </a:r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17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1600" y="139700"/>
            <a:ext cx="12051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・読み込みができているかを確認してみる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graphic</a:t>
            </a:r>
            <a:r>
              <a:rPr lang="ja-JP" altLang="en-US" smtClean="0"/>
              <a:t>や</a:t>
            </a:r>
            <a:r>
              <a:rPr lang="en-US" altLang="ja-JP" smtClean="0"/>
              <a:t>music</a:t>
            </a:r>
            <a:r>
              <a:rPr lang="ja-JP" altLang="en-US" smtClean="0"/>
              <a:t>は描画や鳴らすことで確認をしていましたが、外部</a:t>
            </a:r>
            <a:r>
              <a:rPr lang="en-US" altLang="ja-JP" smtClean="0"/>
              <a:t>Data</a:t>
            </a:r>
            <a:r>
              <a:rPr lang="ja-JP" altLang="en-US" smtClean="0"/>
              <a:t>を単体で情報を見るには</a:t>
            </a:r>
            <a:r>
              <a:rPr lang="en-US" altLang="ja-JP" smtClean="0"/>
              <a:t>program</a:t>
            </a:r>
            <a:r>
              <a:rPr lang="ja-JP" altLang="en-US" smtClean="0"/>
              <a:t>を一時的に止めて</a:t>
            </a:r>
            <a:endParaRPr lang="en-US" altLang="ja-JP" smtClean="0"/>
          </a:p>
          <a:p>
            <a:r>
              <a:rPr kumimoji="1" lang="ja-JP" altLang="en-US" smtClean="0"/>
              <a:t>変数や</a:t>
            </a:r>
            <a:r>
              <a:rPr kumimoji="1" lang="en-US" altLang="ja-JP" smtClean="0"/>
              <a:t>pointer</a:t>
            </a:r>
            <a:r>
              <a:rPr kumimoji="1" lang="ja-JP" altLang="en-US" smtClean="0"/>
              <a:t>の値を直接見るしかありません。それでは、実行中の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を止めて、変数の値を見てみよう。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1214437"/>
            <a:ext cx="4625904" cy="19605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1009650" y="1536700"/>
            <a:ext cx="4337050" cy="139045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346700" y="135203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この辺あたりで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click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" y="3371373"/>
            <a:ext cx="2735263" cy="14981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 flipH="1">
            <a:off x="1238250" y="3326407"/>
            <a:ext cx="4222750" cy="128020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461000" y="3175000"/>
            <a:ext cx="5444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F9</a:t>
            </a:r>
            <a:r>
              <a:rPr kumimoji="1" lang="ja-JP" altLang="en-US" smtClean="0"/>
              <a:t>を押すと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click</a:t>
            </a:r>
            <a:r>
              <a:rPr kumimoji="1" lang="ja-JP" altLang="en-US" smtClean="0"/>
              <a:t>した行に赤い丸が出てきます。</a:t>
            </a:r>
            <a:endParaRPr kumimoji="1" lang="en-US" altLang="ja-JP" smtClean="0"/>
          </a:p>
          <a:p>
            <a:r>
              <a:rPr lang="ja-JP" altLang="en-US" smtClean="0"/>
              <a:t>この赤い丸を</a:t>
            </a:r>
            <a:r>
              <a:rPr lang="en-US" altLang="ja-JP" smtClean="0"/>
              <a:t>BreakPoint</a:t>
            </a:r>
            <a:r>
              <a:rPr lang="ja-JP" altLang="en-US" smtClean="0"/>
              <a:t>と言い。</a:t>
            </a:r>
            <a:r>
              <a:rPr lang="en-US" altLang="ja-JP" smtClean="0"/>
              <a:t>DebugMode</a:t>
            </a:r>
            <a:r>
              <a:rPr lang="ja-JP" altLang="en-US" smtClean="0"/>
              <a:t>実行時に</a:t>
            </a:r>
            <a:endParaRPr lang="en-US" altLang="ja-JP" smtClean="0"/>
          </a:p>
          <a:p>
            <a:r>
              <a:rPr lang="en-US" altLang="ja-JP" smtClean="0"/>
              <a:t>Program</a:t>
            </a:r>
            <a:r>
              <a:rPr lang="ja-JP" altLang="en-US" smtClean="0"/>
              <a:t>をここで止める事ができます。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3537" y="5130800"/>
            <a:ext cx="853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それでは、</a:t>
            </a:r>
            <a:r>
              <a:rPr kumimoji="1" lang="en-US" altLang="ja-JP" smtClean="0"/>
              <a:t>F5button</a:t>
            </a:r>
            <a:r>
              <a:rPr kumimoji="1" lang="ja-JP" altLang="en-US" smtClean="0"/>
              <a:t>で実行しましょう。（</a:t>
            </a:r>
            <a:r>
              <a:rPr kumimoji="1" lang="en-US" altLang="ja-JP" smtClean="0"/>
              <a:t>F5</a:t>
            </a:r>
            <a:r>
              <a:rPr kumimoji="1" lang="ja-JP" altLang="en-US" smtClean="0"/>
              <a:t>で実行は</a:t>
            </a:r>
            <a:r>
              <a:rPr lang="en-US" altLang="ja-JP" smtClean="0"/>
              <a:t>D</a:t>
            </a:r>
            <a:r>
              <a:rPr kumimoji="1" lang="en-US" altLang="ja-JP" smtClean="0"/>
              <a:t>ebugMode</a:t>
            </a:r>
            <a:r>
              <a:rPr lang="ja-JP" altLang="en-US" smtClean="0"/>
              <a:t>・</a:t>
            </a:r>
            <a:r>
              <a:rPr lang="en-US" altLang="ja-JP" smtClean="0"/>
              <a:t>Ctrl+F5</a:t>
            </a:r>
            <a:r>
              <a:rPr lang="ja-JP" altLang="en-US" smtClean="0"/>
              <a:t>で</a:t>
            </a:r>
            <a:r>
              <a:rPr lang="en-US" altLang="ja-JP" smtClean="0"/>
              <a:t>ReleaseMode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2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851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の停止を確認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F5</a:t>
            </a:r>
            <a:r>
              <a:rPr lang="ja-JP" altLang="en-US" smtClean="0"/>
              <a:t>で実行するとすぐに</a:t>
            </a:r>
            <a:r>
              <a:rPr lang="en-US" altLang="ja-JP" smtClean="0"/>
              <a:t>program</a:t>
            </a:r>
            <a:r>
              <a:rPr lang="ja-JP" altLang="en-US" smtClean="0"/>
              <a:t>画面戻ってきて、</a:t>
            </a:r>
            <a:r>
              <a:rPr lang="en-US" altLang="ja-JP" smtClean="0"/>
              <a:t>BreakPoint</a:t>
            </a:r>
            <a:r>
              <a:rPr lang="ja-JP" altLang="en-US" smtClean="0"/>
              <a:t>に黄色い矢印がでてきます。この矢印がここまで</a:t>
            </a:r>
            <a:r>
              <a:rPr lang="en-US" altLang="ja-JP" smtClean="0"/>
              <a:t>program</a:t>
            </a:r>
            <a:r>
              <a:rPr lang="ja-JP" altLang="en-US" smtClean="0"/>
              <a:t>進行</a:t>
            </a:r>
            <a:endParaRPr lang="en-US" altLang="ja-JP" smtClean="0"/>
          </a:p>
          <a:p>
            <a:r>
              <a:rPr lang="ja-JP" altLang="en-US" smtClean="0"/>
              <a:t>しましたと言う意味になります。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4" y="973137"/>
            <a:ext cx="5169053" cy="15160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1009650" y="1219200"/>
            <a:ext cx="5099050" cy="103414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108700" y="1034534"/>
            <a:ext cx="414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進行した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が</a:t>
            </a:r>
            <a:r>
              <a:rPr lang="en-US" altLang="ja-JP" smtClean="0"/>
              <a:t>B</a:t>
            </a:r>
            <a:r>
              <a:rPr kumimoji="1" lang="en-US" altLang="ja-JP" smtClean="0"/>
              <a:t>reakPoint</a:t>
            </a:r>
            <a:r>
              <a:rPr kumimoji="1" lang="ja-JP" altLang="en-US" smtClean="0"/>
              <a:t>で停止した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2400" y="2705100"/>
            <a:ext cx="763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この状態になると、変数や</a:t>
            </a:r>
            <a:r>
              <a:rPr kumimoji="1" lang="en-US" altLang="ja-JP" smtClean="0"/>
              <a:t>pointer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を近づけると値を見る事ができます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" y="3289300"/>
            <a:ext cx="41021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>
          <a:xfrm flipH="1" flipV="1">
            <a:off x="1238250" y="4500459"/>
            <a:ext cx="196850" cy="22771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2165350" y="3390900"/>
            <a:ext cx="3760599" cy="9847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019800" y="3289300"/>
            <a:ext cx="439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試しに、</a:t>
            </a:r>
            <a:r>
              <a:rPr kumimoji="1" lang="en-US" altLang="ja-JP" smtClean="0"/>
              <a:t>size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を近づけるとこのように</a:t>
            </a:r>
            <a:endParaRPr kumimoji="1" lang="en-US" altLang="ja-JP" smtClean="0"/>
          </a:p>
          <a:p>
            <a:r>
              <a:rPr kumimoji="1" lang="en-US" altLang="ja-JP" smtClean="0"/>
              <a:t>size</a:t>
            </a:r>
            <a:r>
              <a:rPr kumimoji="1" lang="ja-JP" altLang="en-US" smtClean="0"/>
              <a:t>が持つ現在の値が表示される。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7" y="5118100"/>
            <a:ext cx="8695956" cy="1172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テキスト ボックス 16"/>
          <p:cNvSpPr txBox="1"/>
          <p:nvPr/>
        </p:nvSpPr>
        <p:spPr>
          <a:xfrm>
            <a:off x="255587" y="6290965"/>
            <a:ext cx="526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配列で持つような</a:t>
            </a:r>
            <a:r>
              <a:rPr lang="en-US" altLang="ja-JP" smtClean="0"/>
              <a:t>data</a:t>
            </a:r>
            <a:r>
              <a:rPr lang="ja-JP" altLang="en-US" smtClean="0"/>
              <a:t>は、</a:t>
            </a:r>
            <a:r>
              <a:rPr lang="ja-JP" altLang="en-US"/>
              <a:t>数</a:t>
            </a:r>
            <a:r>
              <a:rPr lang="ja-JP" altLang="en-US" smtClean="0"/>
              <a:t>が多いと全部見れない。</a:t>
            </a:r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968500" y="5476822"/>
            <a:ext cx="196850" cy="2277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2278951" y="4678065"/>
            <a:ext cx="3829749" cy="103401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108700" y="4614314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この</a:t>
            </a:r>
            <a:r>
              <a:rPr lang="en-US" altLang="ja-JP"/>
              <a:t>mark</a:t>
            </a:r>
            <a:r>
              <a:rPr lang="ja-JP" altLang="en-US" smtClean="0"/>
              <a:t>に</a:t>
            </a:r>
            <a:r>
              <a:rPr lang="en-US" altLang="ja-JP" smtClean="0"/>
              <a:t>mouse</a:t>
            </a:r>
            <a:r>
              <a:rPr lang="ja-JP" altLang="en-US" smtClean="0"/>
              <a:t>を近づけるとさらに詳細が見れる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89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・なんとか中身を見る方法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369332"/>
            <a:ext cx="4612061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1737520" y="1756180"/>
            <a:ext cx="196850" cy="2277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25651" y="738664"/>
            <a:ext cx="3282949" cy="92396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410200" y="482600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この虫眼鏡を</a:t>
            </a:r>
            <a:r>
              <a:rPr kumimoji="1" lang="en-US" altLang="ja-JP" smtClean="0"/>
              <a:t>click</a:t>
            </a:r>
            <a:r>
              <a:rPr kumimoji="1" lang="ja-JP" altLang="en-US" smtClean="0"/>
              <a:t>と「テキストビジュアライザー」が出現します。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4" y="2155824"/>
            <a:ext cx="5740131" cy="44862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>
          <a:xfrm flipH="1">
            <a:off x="1666880" y="4965700"/>
            <a:ext cx="4619620" cy="139592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286500" y="4781034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チェックを外した方が見やすい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90335" y="2170152"/>
            <a:ext cx="605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これだと、配列の中身が全て表示されるので非常に見やすい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85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482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・値の確認が取れたら、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の停止を止めましょう。</a:t>
            </a:r>
            <a:endParaRPr kumimoji="1" lang="en-US" altLang="ja-JP" smtClean="0"/>
          </a:p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4" y="503237"/>
            <a:ext cx="5169053" cy="1516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5482141" y="1076602"/>
            <a:ext cx="531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再度</a:t>
            </a:r>
            <a:r>
              <a:rPr kumimoji="1" lang="en-US" altLang="ja-JP" smtClean="0"/>
              <a:t>F5button</a:t>
            </a:r>
            <a:r>
              <a:rPr kumimoji="1" lang="ja-JP" altLang="en-US" smtClean="0"/>
              <a:t>を押しますと、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が</a:t>
            </a:r>
            <a:r>
              <a:rPr lang="en-US" altLang="ja-JP" smtClean="0"/>
              <a:t>Restart</a:t>
            </a:r>
            <a:r>
              <a:rPr lang="ja-JP" altLang="en-US" smtClean="0"/>
              <a:t>します。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4" y="2213779"/>
            <a:ext cx="2735263" cy="1498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3225800" y="2449571"/>
            <a:ext cx="769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Program</a:t>
            </a:r>
            <a:r>
              <a:rPr kumimoji="1" lang="ja-JP" altLang="en-US" smtClean="0"/>
              <a:t>終了後、</a:t>
            </a:r>
            <a:r>
              <a:rPr kumimoji="1" lang="en-US" altLang="ja-JP" smtClean="0"/>
              <a:t>breakpoint</a:t>
            </a:r>
            <a:r>
              <a:rPr kumimoji="1" lang="ja-JP" altLang="en-US" smtClean="0"/>
              <a:t>がある場所に行で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click</a:t>
            </a:r>
            <a:r>
              <a:rPr kumimoji="1" lang="ja-JP" altLang="en-US" smtClean="0"/>
              <a:t>した後、</a:t>
            </a:r>
            <a:r>
              <a:rPr kumimoji="1" lang="en-US" altLang="ja-JP" smtClean="0"/>
              <a:t>F9</a:t>
            </a:r>
            <a:r>
              <a:rPr lang="en-US" altLang="ja-JP"/>
              <a:t>button</a:t>
            </a:r>
            <a:r>
              <a:rPr lang="ja-JP" altLang="en-US" smtClean="0"/>
              <a:t>で</a:t>
            </a:r>
            <a:endParaRPr lang="en-US" altLang="ja-JP" smtClean="0"/>
          </a:p>
          <a:p>
            <a:r>
              <a:rPr kumimoji="1" lang="ja-JP" altLang="en-US" smtClean="0"/>
              <a:t>解除できます。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6544" y="3937000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あと、補足情報として・・・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81" y="4306332"/>
            <a:ext cx="3223320" cy="945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3681338" y="4306332"/>
            <a:ext cx="616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この状態で、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をどのように動くかを見る方法があります</a:t>
            </a:r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64" y="5447944"/>
            <a:ext cx="3192538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矢印コネクタ 13"/>
          <p:cNvCxnSpPr/>
          <p:nvPr/>
        </p:nvCxnSpPr>
        <p:spPr>
          <a:xfrm flipH="1">
            <a:off x="581997" y="5251719"/>
            <a:ext cx="3202603" cy="78645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784600" y="5080000"/>
            <a:ext cx="758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F10</a:t>
            </a:r>
            <a:r>
              <a:rPr lang="ja-JP" altLang="en-US" smtClean="0">
                <a:solidFill>
                  <a:srgbClr val="FF0000"/>
                </a:solidFill>
              </a:rPr>
              <a:t>を押すと一行だけ</a:t>
            </a:r>
            <a:r>
              <a:rPr lang="en-US" altLang="ja-JP" smtClean="0">
                <a:solidFill>
                  <a:srgbClr val="FF0000"/>
                </a:solidFill>
              </a:rPr>
              <a:t>program</a:t>
            </a:r>
            <a:r>
              <a:rPr lang="ja-JP" altLang="en-US" smtClean="0">
                <a:solidFill>
                  <a:srgbClr val="FF0000"/>
                </a:solidFill>
              </a:rPr>
              <a:t>を進める</a:t>
            </a:r>
            <a:r>
              <a:rPr lang="ja-JP" altLang="en-US" smtClean="0"/>
              <a:t>事ができます。</a:t>
            </a:r>
            <a:endParaRPr lang="en-US" altLang="ja-JP" smtClean="0"/>
          </a:p>
          <a:p>
            <a:r>
              <a:rPr kumimoji="1" lang="en-US" altLang="ja-JP" smtClean="0">
                <a:solidFill>
                  <a:srgbClr val="FF0000"/>
                </a:solidFill>
              </a:rPr>
              <a:t>F11</a:t>
            </a:r>
            <a:r>
              <a:rPr kumimoji="1" lang="ja-JP" altLang="en-US" smtClean="0">
                <a:solidFill>
                  <a:srgbClr val="FF0000"/>
                </a:solidFill>
              </a:rPr>
              <a:t>でも</a:t>
            </a:r>
            <a:r>
              <a:rPr kumimoji="1" lang="en-US" altLang="ja-JP" smtClean="0">
                <a:solidFill>
                  <a:srgbClr val="FF0000"/>
                </a:solidFill>
              </a:rPr>
              <a:t>1</a:t>
            </a:r>
            <a:r>
              <a:rPr kumimoji="1" lang="ja-JP" altLang="en-US" smtClean="0">
                <a:solidFill>
                  <a:srgbClr val="FF0000"/>
                </a:solidFill>
              </a:rPr>
              <a:t>行だけ進める事ができますが、</a:t>
            </a:r>
            <a:r>
              <a:rPr kumimoji="1" lang="en-US" altLang="ja-JP" smtClean="0">
                <a:solidFill>
                  <a:srgbClr val="FF0000"/>
                </a:solidFill>
              </a:rPr>
              <a:t>F11</a:t>
            </a:r>
            <a:r>
              <a:rPr kumimoji="1" lang="ja-JP" altLang="en-US" smtClean="0">
                <a:solidFill>
                  <a:srgbClr val="FF0000"/>
                </a:solidFill>
              </a:rPr>
              <a:t>は関数の中に入る</a:t>
            </a:r>
            <a:r>
              <a:rPr kumimoji="1" lang="ja-JP" altLang="en-US" smtClean="0"/>
              <a:t>ことできます。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7281" y="6489700"/>
            <a:ext cx="109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黄色い矢印が１行進んだ。何度も押すと１行１行進むので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が正常の動いてるどうか目で見る事ができる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46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35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・外部</a:t>
            </a:r>
            <a:r>
              <a:rPr lang="en-US" altLang="ja-JP" smtClean="0"/>
              <a:t>D</a:t>
            </a:r>
            <a:r>
              <a:rPr kumimoji="1" lang="en-US" altLang="ja-JP" smtClean="0"/>
              <a:t>ata</a:t>
            </a:r>
            <a:r>
              <a:rPr kumimoji="1" lang="ja-JP" altLang="en-US" smtClean="0"/>
              <a:t>（文字型）を</a:t>
            </a:r>
            <a:r>
              <a:rPr lang="en-US" altLang="ja-JP" smtClean="0"/>
              <a:t>Map</a:t>
            </a:r>
            <a:r>
              <a:rPr lang="ja-JP" altLang="en-US" smtClean="0"/>
              <a:t>配列（整数型）に入れる。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型も型の大きさ</a:t>
            </a:r>
            <a:r>
              <a:rPr lang="ja-JP" altLang="en-US" smtClean="0"/>
              <a:t>も</a:t>
            </a:r>
            <a:r>
              <a:rPr kumimoji="1" lang="ja-JP" altLang="en-US" smtClean="0"/>
              <a:t>違うため、直接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を入れる事ができません。少し考えないといけませんね。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91145" y="957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</a:t>
            </a:r>
            <a:endParaRPr kumimoji="1"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6705600" y="1536700"/>
            <a:ext cx="2786531" cy="369332"/>
            <a:chOff x="3289300" y="1574800"/>
            <a:chExt cx="2786531" cy="369332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289300" y="1574800"/>
              <a:ext cx="2824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L</a:t>
              </a:r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571750" y="157480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1</a:t>
              </a:r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110548" y="157480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1</a:t>
              </a:r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412234" y="1574800"/>
              <a:ext cx="2423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,</a:t>
              </a:r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198668" y="1574800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mtClean="0"/>
                <a:t>・・・・・</a:t>
              </a:r>
              <a:r>
                <a:rPr lang="ja-JP" altLang="en-US"/>
                <a:t>・</a:t>
              </a:r>
              <a:endParaRPr kumimoji="1" lang="ja-JP" altLang="en-US" i="1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876212" y="1574800"/>
              <a:ext cx="2423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,</a:t>
              </a:r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4654608" y="157480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1</a:t>
              </a:r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956294" y="1574800"/>
              <a:ext cx="2423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,</a:t>
              </a:r>
              <a:endParaRPr kumimoji="1" lang="ja-JP" altLang="en-US"/>
            </a:p>
          </p:txBody>
        </p:sp>
      </p:grpSp>
      <p:cxnSp>
        <p:nvCxnSpPr>
          <p:cNvPr id="17" name="直線矢印コネクタ 16"/>
          <p:cNvCxnSpPr>
            <a:stCxn id="11" idx="3"/>
            <a:endCxn id="6" idx="1"/>
          </p:cNvCxnSpPr>
          <p:nvPr/>
        </p:nvCxnSpPr>
        <p:spPr>
          <a:xfrm>
            <a:off x="6397639" y="1142316"/>
            <a:ext cx="307961" cy="57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282700" y="1536700"/>
            <a:ext cx="1054100" cy="9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mtClean="0"/>
              <a:t>[0][0]</a:t>
            </a:r>
            <a:endParaRPr kumimoji="1" lang="ja-JP" altLang="en-US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2336800" y="1536700"/>
            <a:ext cx="1054100" cy="9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mtClean="0"/>
              <a:t>[0][1]</a:t>
            </a:r>
            <a:endParaRPr kumimoji="1" lang="ja-JP" altLang="en-US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3406321" y="1536700"/>
            <a:ext cx="1054100" cy="9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mtClean="0"/>
              <a:t>[0][2]</a:t>
            </a:r>
            <a:endParaRPr kumimoji="1" lang="ja-JP" altLang="en-US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4448607" y="1536700"/>
            <a:ext cx="1054100" cy="9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mtClean="0"/>
              <a:t>[0][n]</a:t>
            </a:r>
          </a:p>
          <a:p>
            <a:r>
              <a:rPr lang="en-US" altLang="ja-JP"/>
              <a:t> </a:t>
            </a:r>
            <a:r>
              <a:rPr lang="en-US" altLang="ja-JP" smtClean="0"/>
              <a:t> </a:t>
            </a:r>
            <a:r>
              <a:rPr lang="ja-JP" altLang="en-US" smtClean="0"/>
              <a:t>　・・・</a:t>
            </a:r>
            <a:endParaRPr kumimoji="1" lang="ja-JP" altLang="en-US" smtClean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1790699" y="2324437"/>
            <a:ext cx="1" cy="53306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97422" y="109031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Map</a:t>
            </a:r>
            <a:r>
              <a:rPr lang="ja-JP" altLang="en-US" smtClean="0"/>
              <a:t>情報</a:t>
            </a:r>
            <a:endParaRPr kumimoji="1" lang="en-US" altLang="ja-JP" smtClean="0"/>
          </a:p>
        </p:txBody>
      </p:sp>
      <p:cxnSp>
        <p:nvCxnSpPr>
          <p:cNvPr id="30" name="直線矢印コネクタ 29"/>
          <p:cNvCxnSpPr>
            <a:stCxn id="29" idx="2"/>
          </p:cNvCxnSpPr>
          <p:nvPr/>
        </p:nvCxnSpPr>
        <p:spPr>
          <a:xfrm>
            <a:off x="835390" y="1459647"/>
            <a:ext cx="421910" cy="25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790699" y="2857500"/>
            <a:ext cx="53481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7138893" y="1923534"/>
            <a:ext cx="24895" cy="9339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 flipV="1">
            <a:off x="2819904" y="2324437"/>
            <a:ext cx="24895" cy="75479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844799" y="3079234"/>
            <a:ext cx="48284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 flipV="1">
            <a:off x="7656072" y="1901791"/>
            <a:ext cx="17209" cy="11774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960539" y="2365285"/>
            <a:ext cx="19360" cy="100055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960539" y="3365837"/>
            <a:ext cx="42612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endCxn id="13" idx="2"/>
          </p:cNvCxnSpPr>
          <p:nvPr/>
        </p:nvCxnSpPr>
        <p:spPr>
          <a:xfrm flipV="1">
            <a:off x="8207670" y="1906032"/>
            <a:ext cx="14081" cy="1453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4362146" y="3464004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文字を整数に</a:t>
            </a:r>
            <a:r>
              <a:rPr lang="ja-JP" altLang="en-US"/>
              <a:t>変換して</a:t>
            </a:r>
            <a:r>
              <a:rPr lang="ja-JP" altLang="en-US" smtClean="0"/>
              <a:t>値を入れる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705600" y="1260733"/>
            <a:ext cx="259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0</a:t>
            </a:r>
            <a:r>
              <a:rPr kumimoji="1" lang="ja-JP" altLang="en-US" sz="1400" smtClean="0"/>
              <a:t>　  </a:t>
            </a:r>
            <a:r>
              <a:rPr lang="en-US" altLang="ja-JP" sz="1400" smtClean="0"/>
              <a:t>1    2     3    4     5     6     </a:t>
            </a:r>
            <a:r>
              <a:rPr lang="ja-JP" altLang="en-US" sz="1400" smtClean="0"/>
              <a:t>・・・・・</a:t>
            </a:r>
            <a:endParaRPr kumimoji="1" lang="ja-JP" altLang="en-US" sz="140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59343" y="4102100"/>
            <a:ext cx="10924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w</a:t>
            </a:r>
            <a:r>
              <a:rPr kumimoji="1" lang="en-US" altLang="ja-JP" smtClean="0"/>
              <a:t>char_t</a:t>
            </a:r>
            <a:r>
              <a:rPr kumimoji="1" lang="ja-JP" altLang="en-US" smtClean="0"/>
              <a:t>での文字列には先頭に</a:t>
            </a:r>
            <a:r>
              <a:rPr lang="ja-JP" altLang="en-US" smtClean="0"/>
              <a:t>「　</a:t>
            </a:r>
            <a:r>
              <a:rPr kumimoji="1" lang="en-US" altLang="ja-JP" smtClean="0"/>
              <a:t>L</a:t>
            </a:r>
            <a:r>
              <a:rPr kumimoji="1" lang="ja-JP" altLang="en-US" smtClean="0"/>
              <a:t>　」が含まれており、</a:t>
            </a:r>
            <a:r>
              <a:rPr lang="ja-JP" altLang="en-US" smtClean="0"/>
              <a:t>また、</a:t>
            </a:r>
            <a:r>
              <a:rPr lang="en-US" altLang="ja-JP" smtClean="0"/>
              <a:t>CSV</a:t>
            </a:r>
            <a:r>
              <a:rPr lang="ja-JP" altLang="en-US" smtClean="0"/>
              <a:t>で値の後に必ず「 </a:t>
            </a:r>
            <a:r>
              <a:rPr lang="en-US" altLang="ja-JP" smtClean="0"/>
              <a:t>, </a:t>
            </a:r>
            <a:r>
              <a:rPr lang="ja-JP" altLang="en-US" smtClean="0"/>
              <a:t>」が付いてることを配慮する</a:t>
            </a:r>
            <a:endParaRPr lang="en-US" altLang="ja-JP" smtClean="0"/>
          </a:p>
          <a:p>
            <a:r>
              <a:rPr kumimoji="1" lang="ja-JP" altLang="en-US"/>
              <a:t>必要</a:t>
            </a:r>
            <a:r>
              <a:rPr kumimoji="1" lang="ja-JP" altLang="en-US" smtClean="0"/>
              <a:t>があります。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これらを考慮して</a:t>
            </a:r>
            <a:r>
              <a:rPr kumimoji="1" lang="en-US" altLang="ja-JP" smtClean="0"/>
              <a:t>algorithm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flowchart</a:t>
            </a:r>
            <a:r>
              <a:rPr kumimoji="1" lang="ja-JP" altLang="en-US" smtClean="0"/>
              <a:t>を作り上げます。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98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75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flowchart</a:t>
            </a:r>
            <a:r>
              <a:rPr lang="ja-JP" altLang="en-US" smtClean="0"/>
              <a:t>を描く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100135" y="746878"/>
            <a:ext cx="2044700" cy="33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開始</a:t>
            </a:r>
            <a:endParaRPr kumimoji="1" lang="ja-JP" altLang="en-US" smtClean="0"/>
          </a:p>
        </p:txBody>
      </p:sp>
      <p:cxnSp>
        <p:nvCxnSpPr>
          <p:cNvPr id="7" name="直線コネクタ 6"/>
          <p:cNvCxnSpPr>
            <a:stCxn id="5" idx="2"/>
            <a:endCxn id="8" idx="0"/>
          </p:cNvCxnSpPr>
          <p:nvPr/>
        </p:nvCxnSpPr>
        <p:spPr>
          <a:xfrm flipH="1">
            <a:off x="2103435" y="1077078"/>
            <a:ext cx="19050" cy="530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1081085" y="6382940"/>
            <a:ext cx="2044700" cy="33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終了</a:t>
            </a:r>
            <a:endParaRPr kumimoji="1" lang="ja-JP" altLang="en-US" smtClean="0"/>
          </a:p>
        </p:txBody>
      </p:sp>
      <p:sp>
        <p:nvSpPr>
          <p:cNvPr id="9" name="フローチャート: データ 8"/>
          <p:cNvSpPr/>
          <p:nvPr/>
        </p:nvSpPr>
        <p:spPr>
          <a:xfrm>
            <a:off x="858835" y="1808876"/>
            <a:ext cx="2489200" cy="3175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</a:t>
            </a:r>
            <a:r>
              <a:rPr kumimoji="1" lang="ja-JP" altLang="en-US" smtClean="0"/>
              <a:t>←</a:t>
            </a:r>
            <a:r>
              <a:rPr lang="ja-JP" altLang="en-US" smtClean="0"/>
              <a:t>外部</a:t>
            </a:r>
            <a:r>
              <a:rPr lang="en-US" altLang="ja-JP" smtClean="0"/>
              <a:t>Data</a:t>
            </a:r>
            <a:endParaRPr kumimoji="1" lang="ja-JP" altLang="en-US" smtClean="0"/>
          </a:p>
        </p:txBody>
      </p:sp>
      <p:sp>
        <p:nvSpPr>
          <p:cNvPr id="10" name="台形 9"/>
          <p:cNvSpPr/>
          <p:nvPr/>
        </p:nvSpPr>
        <p:spPr>
          <a:xfrm>
            <a:off x="858835" y="2234484"/>
            <a:ext cx="2286000" cy="284560"/>
          </a:xfrm>
          <a:prstGeom prst="trapezoid">
            <a:avLst>
              <a:gd name="adj" fmla="val 6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i&lt;10</a:t>
            </a:r>
            <a:endParaRPr kumimoji="1" lang="ja-JP" altLang="en-US" smtClean="0"/>
          </a:p>
        </p:txBody>
      </p:sp>
      <p:sp>
        <p:nvSpPr>
          <p:cNvPr id="11" name="台形 10"/>
          <p:cNvSpPr/>
          <p:nvPr/>
        </p:nvSpPr>
        <p:spPr>
          <a:xfrm>
            <a:off x="858835" y="2638820"/>
            <a:ext cx="2286000" cy="284560"/>
          </a:xfrm>
          <a:prstGeom prst="trapezoid">
            <a:avLst>
              <a:gd name="adj" fmla="val 63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j</a:t>
            </a:r>
            <a:r>
              <a:rPr kumimoji="1" lang="en-US" altLang="ja-JP" smtClean="0"/>
              <a:t>&lt;100</a:t>
            </a:r>
            <a:endParaRPr kumimoji="1" lang="ja-JP" altLang="en-US" smtClean="0"/>
          </a:p>
        </p:txBody>
      </p:sp>
      <p:sp>
        <p:nvSpPr>
          <p:cNvPr id="14" name="台形 13"/>
          <p:cNvSpPr/>
          <p:nvPr/>
        </p:nvSpPr>
        <p:spPr>
          <a:xfrm rot="10800000">
            <a:off x="960435" y="5403650"/>
            <a:ext cx="2286000" cy="284560"/>
          </a:xfrm>
          <a:prstGeom prst="trapezoid">
            <a:avLst>
              <a:gd name="adj" fmla="val 6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5" name="台形 14"/>
          <p:cNvSpPr/>
          <p:nvPr/>
        </p:nvSpPr>
        <p:spPr>
          <a:xfrm rot="10800000">
            <a:off x="960435" y="5807986"/>
            <a:ext cx="2286000" cy="284560"/>
          </a:xfrm>
          <a:prstGeom prst="trapezoid">
            <a:avLst>
              <a:gd name="adj" fmla="val 63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8" name="フローチャート: データ 17"/>
          <p:cNvSpPr/>
          <p:nvPr/>
        </p:nvSpPr>
        <p:spPr>
          <a:xfrm>
            <a:off x="7935" y="3186805"/>
            <a:ext cx="4229100" cy="5207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w</a:t>
            </a:r>
            <a:r>
              <a:rPr kumimoji="1" lang="ja-JP" altLang="en-US" smtClean="0"/>
              <a:t>←</a:t>
            </a:r>
            <a:r>
              <a:rPr lang="ja-JP" altLang="en-US" smtClean="0"/>
              <a:t>整数（　</a:t>
            </a:r>
            <a:r>
              <a:rPr lang="en-US" altLang="ja-JP" smtClean="0"/>
              <a:t>p[count]</a:t>
            </a:r>
            <a:r>
              <a:rPr lang="ja-JP" altLang="en-US" smtClean="0"/>
              <a:t>　）</a:t>
            </a:r>
            <a:endParaRPr kumimoji="1" lang="ja-JP" altLang="en-US" smtClean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941385" y="3953628"/>
            <a:ext cx="2184400" cy="501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map[ i ][ j ] </a:t>
            </a:r>
            <a:r>
              <a:rPr kumimoji="1" lang="ja-JP" altLang="en-US" smtClean="0"/>
              <a:t>←　</a:t>
            </a:r>
            <a:r>
              <a:rPr kumimoji="1" lang="en-US" altLang="ja-JP" smtClean="0"/>
              <a:t>w</a:t>
            </a:r>
            <a:endParaRPr kumimoji="1" lang="ja-JP" altLang="en-US" smtClean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858834" y="4674432"/>
            <a:ext cx="2387601" cy="501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r>
              <a:rPr lang="en-US" altLang="ja-JP" smtClean="0"/>
              <a:t>ount  </a:t>
            </a:r>
            <a:r>
              <a:rPr lang="ja-JP" altLang="en-US" smtClean="0"/>
              <a:t>←　</a:t>
            </a:r>
            <a:r>
              <a:rPr lang="en-US" altLang="ja-JP" smtClean="0"/>
              <a:t>count +2</a:t>
            </a:r>
            <a:endParaRPr kumimoji="1" lang="ja-JP" altLang="en-US" smtClean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1062035" y="1286070"/>
            <a:ext cx="2184400" cy="3933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r>
              <a:rPr lang="en-US" altLang="ja-JP" smtClean="0"/>
              <a:t>ount</a:t>
            </a:r>
            <a:r>
              <a:rPr lang="ja-JP" altLang="en-US" smtClean="0"/>
              <a:t>←</a:t>
            </a:r>
            <a:r>
              <a:rPr lang="en-US" altLang="ja-JP" smtClean="0"/>
              <a:t>1</a:t>
            </a:r>
            <a:endParaRPr kumimoji="1" lang="ja-JP" altLang="en-US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797202" y="-407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</a:t>
            </a:r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9411657" y="538339"/>
            <a:ext cx="2555699" cy="369332"/>
            <a:chOff x="3289300" y="1574800"/>
            <a:chExt cx="2555699" cy="369332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3289300" y="1574800"/>
              <a:ext cx="2824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L</a:t>
              </a:r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3571750" y="157480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1</a:t>
              </a:r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110548" y="157480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1</a:t>
              </a:r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412234" y="1574800"/>
              <a:ext cx="2423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,</a:t>
              </a:r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198668" y="1574800"/>
              <a:ext cx="6463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mtClean="0"/>
                <a:t>・・・・</a:t>
              </a:r>
              <a:endParaRPr kumimoji="1" lang="ja-JP" altLang="en-US" i="1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876212" y="1574800"/>
              <a:ext cx="2423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,</a:t>
              </a:r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654608" y="157480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1</a:t>
              </a:r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956294" y="1574800"/>
              <a:ext cx="2423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,</a:t>
              </a:r>
              <a:endParaRPr kumimoji="1" lang="ja-JP" altLang="en-US"/>
            </a:p>
          </p:txBody>
        </p:sp>
      </p:grpSp>
      <p:cxnSp>
        <p:nvCxnSpPr>
          <p:cNvPr id="34" name="直線矢印コネクタ 33"/>
          <p:cNvCxnSpPr>
            <a:stCxn id="24" idx="3"/>
            <a:endCxn id="26" idx="1"/>
          </p:cNvCxnSpPr>
          <p:nvPr/>
        </p:nvCxnSpPr>
        <p:spPr>
          <a:xfrm>
            <a:off x="9103696" y="143955"/>
            <a:ext cx="307961" cy="57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988757" y="538339"/>
            <a:ext cx="1054100" cy="9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mtClean="0"/>
              <a:t>[0][0]</a:t>
            </a:r>
            <a:endParaRPr kumimoji="1" lang="ja-JP" altLang="en-US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5042857" y="538339"/>
            <a:ext cx="1054100" cy="9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mtClean="0"/>
              <a:t>[0][1]</a:t>
            </a:r>
            <a:endParaRPr kumimoji="1" lang="ja-JP" altLang="en-US" smtClean="0"/>
          </a:p>
        </p:txBody>
      </p:sp>
      <p:sp>
        <p:nvSpPr>
          <p:cNvPr id="37" name="正方形/長方形 36"/>
          <p:cNvSpPr/>
          <p:nvPr/>
        </p:nvSpPr>
        <p:spPr>
          <a:xfrm>
            <a:off x="6112378" y="538339"/>
            <a:ext cx="1054100" cy="9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mtClean="0"/>
              <a:t>[0][2]</a:t>
            </a:r>
            <a:endParaRPr kumimoji="1" lang="ja-JP" altLang="en-US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7154664" y="538339"/>
            <a:ext cx="1054100" cy="9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mtClean="0"/>
              <a:t>[0][n]</a:t>
            </a:r>
          </a:p>
          <a:p>
            <a:r>
              <a:rPr lang="en-US" altLang="ja-JP"/>
              <a:t> </a:t>
            </a:r>
            <a:r>
              <a:rPr lang="en-US" altLang="ja-JP" smtClean="0"/>
              <a:t> </a:t>
            </a:r>
            <a:r>
              <a:rPr lang="ja-JP" altLang="en-US" smtClean="0"/>
              <a:t>　・・・</a:t>
            </a:r>
            <a:endParaRPr kumimoji="1" lang="ja-JP" altLang="en-US" smtClean="0"/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4496756" y="1326076"/>
            <a:ext cx="1" cy="53306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003479" y="9195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Map</a:t>
            </a:r>
            <a:r>
              <a:rPr lang="ja-JP" altLang="en-US" smtClean="0"/>
              <a:t>情報</a:t>
            </a:r>
            <a:endParaRPr kumimoji="1" lang="en-US" altLang="ja-JP" smtClean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3418054" y="418358"/>
            <a:ext cx="421910" cy="25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496756" y="1859139"/>
            <a:ext cx="53481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9844950" y="925173"/>
            <a:ext cx="24895" cy="9339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5525961" y="1326076"/>
            <a:ext cx="24895" cy="75479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550856" y="2080873"/>
            <a:ext cx="48284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 flipV="1">
            <a:off x="10362129" y="903430"/>
            <a:ext cx="17209" cy="11774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 flipV="1">
            <a:off x="6666596" y="1366924"/>
            <a:ext cx="19360" cy="100055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6666596" y="2367476"/>
            <a:ext cx="42612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32" idx="2"/>
          </p:cNvCxnSpPr>
          <p:nvPr/>
        </p:nvCxnSpPr>
        <p:spPr>
          <a:xfrm flipV="1">
            <a:off x="10913727" y="907671"/>
            <a:ext cx="14081" cy="1453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7068203" y="2465643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文字を整数に</a:t>
            </a:r>
            <a:r>
              <a:rPr lang="ja-JP" altLang="en-US"/>
              <a:t>変換して</a:t>
            </a:r>
            <a:r>
              <a:rPr lang="ja-JP" altLang="en-US" smtClean="0"/>
              <a:t>値を入れる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411657" y="262372"/>
            <a:ext cx="259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0</a:t>
            </a:r>
            <a:r>
              <a:rPr kumimoji="1" lang="ja-JP" altLang="en-US" sz="1400" smtClean="0"/>
              <a:t>　  </a:t>
            </a:r>
            <a:r>
              <a:rPr lang="en-US" altLang="ja-JP" sz="1400" smtClean="0"/>
              <a:t>1    2     3    4     5     6     </a:t>
            </a:r>
            <a:r>
              <a:rPr lang="ja-JP" altLang="en-US" sz="1400" smtClean="0"/>
              <a:t>・・・・・</a:t>
            </a:r>
            <a:endParaRPr kumimoji="1" lang="ja-JP" altLang="en-US" sz="1400"/>
          </a:p>
        </p:txBody>
      </p:sp>
      <p:sp>
        <p:nvSpPr>
          <p:cNvPr id="52" name="左カーブ矢印 51"/>
          <p:cNvSpPr/>
          <p:nvPr/>
        </p:nvSpPr>
        <p:spPr>
          <a:xfrm rot="3349998">
            <a:off x="5083339" y="2481484"/>
            <a:ext cx="973133" cy="3094758"/>
          </a:xfrm>
          <a:prstGeom prst="curvedLeftArrow">
            <a:avLst>
              <a:gd name="adj1" fmla="val 1396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988757" y="4991416"/>
            <a:ext cx="7844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p</a:t>
            </a:r>
            <a:r>
              <a:rPr lang="ja-JP" altLang="en-US" smtClean="0"/>
              <a:t>の先頭は、</a:t>
            </a:r>
            <a:r>
              <a:rPr lang="en-US" altLang="ja-JP" smtClean="0"/>
              <a:t>count</a:t>
            </a:r>
            <a:r>
              <a:rPr lang="ja-JP" altLang="en-US" smtClean="0"/>
              <a:t>の初期値１にしたので一番初めに入ってる</a:t>
            </a:r>
            <a:r>
              <a:rPr lang="en-US" altLang="ja-JP" smtClean="0"/>
              <a:t>L</a:t>
            </a:r>
            <a:r>
              <a:rPr lang="ja-JP" altLang="en-US" smtClean="0"/>
              <a:t>の読み込みは、</a:t>
            </a:r>
            <a:endParaRPr lang="en-US" altLang="ja-JP" smtClean="0"/>
          </a:p>
          <a:p>
            <a:r>
              <a:rPr lang="ja-JP" altLang="en-US" smtClean="0"/>
              <a:t>これで回避しました。また</a:t>
            </a:r>
            <a:r>
              <a:rPr lang="ja-JP" altLang="en-US"/>
              <a:t>、</a:t>
            </a:r>
            <a:r>
              <a:rPr lang="ja-JP" altLang="en-US" smtClean="0"/>
              <a:t>「 </a:t>
            </a:r>
            <a:r>
              <a:rPr lang="en-US" altLang="ja-JP" smtClean="0"/>
              <a:t>, </a:t>
            </a:r>
            <a:r>
              <a:rPr lang="ja-JP" altLang="en-US" smtClean="0"/>
              <a:t>」は</a:t>
            </a:r>
            <a:r>
              <a:rPr lang="en-US" altLang="ja-JP" smtClean="0"/>
              <a:t>count</a:t>
            </a:r>
            <a:r>
              <a:rPr lang="ja-JP" altLang="en-US" smtClean="0"/>
              <a:t>に２ずつ加算することで回避しています。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流れはできました。後は、文字を整数する方法だけです。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29674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7587</TotalTime>
  <Words>900</Words>
  <Application>Microsoft Office PowerPoint</Application>
  <PresentationFormat>ワイド画面</PresentationFormat>
  <Paragraphs>140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Ｇａｍｅ開発指南書９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387</cp:revision>
  <dcterms:created xsi:type="dcterms:W3CDTF">2016-04-21T00:45:06Z</dcterms:created>
  <dcterms:modified xsi:type="dcterms:W3CDTF">2016-08-25T05:04:51Z</dcterms:modified>
</cp:coreProperties>
</file>