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ja-JP" altLang="en-US" smtClean="0"/>
              <a:t>１</a:t>
            </a:r>
            <a:r>
              <a:rPr lang="ja-JP" altLang="en-US" dirty="0"/>
              <a:t>２</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a:t>音楽を鳴らす</a:t>
            </a:r>
            <a:r>
              <a:rPr lang="ja-JP" altLang="en-US" smtClean="0"/>
              <a:t>ために</a:t>
            </a:r>
            <a:r>
              <a:rPr lang="en-US" altLang="ja-JP" smtClean="0"/>
              <a:t>Wave</a:t>
            </a:r>
            <a:r>
              <a:rPr lang="ja-JP" altLang="en-US"/>
              <a:t>形式を</a:t>
            </a:r>
            <a:r>
              <a:rPr lang="ja-JP" altLang="en-US" smtClean="0"/>
              <a:t>知る</a:t>
            </a:r>
            <a:endParaRPr lang="en-US" altLang="ja-JP" smtClean="0"/>
          </a:p>
          <a:p>
            <a:r>
              <a:rPr lang="en-US" altLang="ja-JP" smtClean="0"/>
              <a:t>XAudio2</a:t>
            </a:r>
            <a:r>
              <a:rPr lang="ja-JP" altLang="en-US"/>
              <a:t>実装</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1774" y="350837"/>
            <a:ext cx="6130925" cy="6450889"/>
          </a:xfrm>
          <a:prstGeom prst="rect">
            <a:avLst/>
          </a:prstGeom>
          <a:ln>
            <a:solidFill>
              <a:schemeClr val="tx1"/>
            </a:solidFill>
          </a:ln>
        </p:spPr>
      </p:pic>
      <p:sp>
        <p:nvSpPr>
          <p:cNvPr id="5" name="テキスト ボックス 4"/>
          <p:cNvSpPr txBox="1"/>
          <p:nvPr/>
        </p:nvSpPr>
        <p:spPr>
          <a:xfrm>
            <a:off x="231774" y="0"/>
            <a:ext cx="3012299" cy="369332"/>
          </a:xfrm>
          <a:prstGeom prst="rect">
            <a:avLst/>
          </a:prstGeom>
          <a:noFill/>
        </p:spPr>
        <p:txBody>
          <a:bodyPr wrap="none" rtlCol="0">
            <a:spAutoFit/>
          </a:bodyPr>
          <a:lstStyle/>
          <a:p>
            <a:r>
              <a:rPr kumimoji="1" lang="ja-JP" altLang="en-US" smtClean="0"/>
              <a:t>・</a:t>
            </a:r>
            <a:r>
              <a:rPr kumimoji="1" lang="en-US" altLang="ja-JP" smtClean="0"/>
              <a:t>fopen</a:t>
            </a:r>
            <a:r>
              <a:rPr kumimoji="1" lang="ja-JP" altLang="en-US" smtClean="0"/>
              <a:t>で</a:t>
            </a:r>
            <a:r>
              <a:rPr lang="ja-JP" altLang="en-US" smtClean="0"/>
              <a:t>外部の</a:t>
            </a:r>
            <a:r>
              <a:rPr lang="en-US" altLang="ja-JP" smtClean="0"/>
              <a:t>wavFile</a:t>
            </a:r>
            <a:r>
              <a:rPr lang="ja-JP" altLang="en-US" smtClean="0"/>
              <a:t>を開く</a:t>
            </a:r>
            <a:endParaRPr kumimoji="1" lang="ja-JP" altLang="en-US"/>
          </a:p>
        </p:txBody>
      </p:sp>
      <p:cxnSp>
        <p:nvCxnSpPr>
          <p:cNvPr id="6" name="直線矢印コネクタ 5"/>
          <p:cNvCxnSpPr/>
          <p:nvPr/>
        </p:nvCxnSpPr>
        <p:spPr>
          <a:xfrm flipH="1">
            <a:off x="2806700" y="720169"/>
            <a:ext cx="3860800" cy="10392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794500" y="609600"/>
            <a:ext cx="4927503" cy="646331"/>
          </a:xfrm>
          <a:prstGeom prst="rect">
            <a:avLst/>
          </a:prstGeom>
          <a:noFill/>
        </p:spPr>
        <p:txBody>
          <a:bodyPr wrap="none" rtlCol="0">
            <a:spAutoFit/>
          </a:bodyPr>
          <a:lstStyle/>
          <a:p>
            <a:r>
              <a:rPr kumimoji="1" lang="ja-JP" altLang="en-US" smtClean="0"/>
              <a:t>適当な</a:t>
            </a:r>
            <a:r>
              <a:rPr kumimoji="1" lang="en-US" altLang="ja-JP" smtClean="0"/>
              <a:t>wav</a:t>
            </a:r>
            <a:r>
              <a:rPr kumimoji="1" lang="ja-JP" altLang="en-US" smtClean="0"/>
              <a:t>を拾ってきて使う。効果音ぐらいの</a:t>
            </a:r>
            <a:endParaRPr kumimoji="1" lang="en-US" altLang="ja-JP" smtClean="0"/>
          </a:p>
          <a:p>
            <a:r>
              <a:rPr lang="ja-JP" altLang="en-US" smtClean="0"/>
              <a:t>情報にしましょう。</a:t>
            </a:r>
            <a:r>
              <a:rPr lang="en-US" altLang="ja-JP" smtClean="0"/>
              <a:t>rb(BinaryMode)</a:t>
            </a:r>
            <a:r>
              <a:rPr lang="ja-JP" altLang="en-US" smtClean="0"/>
              <a:t>で開きましょう</a:t>
            </a:r>
            <a:endParaRPr kumimoji="1" lang="ja-JP" altLang="en-US"/>
          </a:p>
        </p:txBody>
      </p:sp>
      <p:cxnSp>
        <p:nvCxnSpPr>
          <p:cNvPr id="9" name="直線矢印コネクタ 8"/>
          <p:cNvCxnSpPr/>
          <p:nvPr/>
        </p:nvCxnSpPr>
        <p:spPr>
          <a:xfrm flipH="1">
            <a:off x="2857499" y="2019300"/>
            <a:ext cx="3810001" cy="17416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94500" y="1759466"/>
            <a:ext cx="2846998" cy="369332"/>
          </a:xfrm>
          <a:prstGeom prst="rect">
            <a:avLst/>
          </a:prstGeom>
          <a:noFill/>
        </p:spPr>
        <p:txBody>
          <a:bodyPr wrap="none" rtlCol="0">
            <a:spAutoFit/>
          </a:bodyPr>
          <a:lstStyle/>
          <a:p>
            <a:r>
              <a:rPr kumimoji="1" lang="en-US" altLang="ja-JP" smtClean="0"/>
              <a:t>pData</a:t>
            </a:r>
            <a:r>
              <a:rPr kumimoji="1" lang="ja-JP" altLang="en-US" smtClean="0"/>
              <a:t>に</a:t>
            </a:r>
            <a:r>
              <a:rPr kumimoji="1" lang="en-US" altLang="ja-JP" smtClean="0"/>
              <a:t>data</a:t>
            </a:r>
            <a:r>
              <a:rPr kumimoji="1" lang="ja-JP" altLang="en-US" smtClean="0"/>
              <a:t>を移しましょう。</a:t>
            </a:r>
            <a:endParaRPr kumimoji="1" lang="ja-JP" altLang="en-US"/>
          </a:p>
        </p:txBody>
      </p:sp>
      <p:cxnSp>
        <p:nvCxnSpPr>
          <p:cNvPr id="12" name="直線矢印コネクタ 11"/>
          <p:cNvCxnSpPr/>
          <p:nvPr/>
        </p:nvCxnSpPr>
        <p:spPr>
          <a:xfrm flipH="1">
            <a:off x="1668462" y="3760947"/>
            <a:ext cx="4999038" cy="4175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670937" y="3639708"/>
            <a:ext cx="5521063" cy="646331"/>
          </a:xfrm>
          <a:prstGeom prst="rect">
            <a:avLst/>
          </a:prstGeom>
        </p:spPr>
        <p:txBody>
          <a:bodyPr wrap="none">
            <a:spAutoFit/>
          </a:bodyPr>
          <a:lstStyle/>
          <a:p>
            <a:r>
              <a:rPr lang="en-US" altLang="ja-JP"/>
              <a:t>Wav</a:t>
            </a:r>
            <a:r>
              <a:rPr lang="ja-JP" altLang="en-US"/>
              <a:t>の</a:t>
            </a:r>
            <a:r>
              <a:rPr lang="en-US" altLang="ja-JP" smtClean="0"/>
              <a:t>Header</a:t>
            </a:r>
            <a:r>
              <a:rPr lang="ja-JP" altLang="en-US" smtClean="0"/>
              <a:t>情報は</a:t>
            </a:r>
            <a:r>
              <a:rPr lang="en-US" altLang="ja-JP" smtClean="0"/>
              <a:t>Data</a:t>
            </a:r>
            <a:r>
              <a:rPr lang="ja-JP" altLang="en-US" smtClean="0"/>
              <a:t>の位置と大きさが決まってる</a:t>
            </a:r>
            <a:endParaRPr lang="en-US" altLang="ja-JP" smtClean="0"/>
          </a:p>
          <a:p>
            <a:r>
              <a:rPr lang="ja-JP" altLang="en-US" smtClean="0"/>
              <a:t>ので、要素番号と大きさで各情報を構造体に移している</a:t>
            </a:r>
            <a:endParaRPr lang="en-US" altLang="ja-JP" smtClean="0"/>
          </a:p>
        </p:txBody>
      </p:sp>
      <p:sp>
        <p:nvSpPr>
          <p:cNvPr id="16" name="正方形/長方形 15"/>
          <p:cNvSpPr/>
          <p:nvPr/>
        </p:nvSpPr>
        <p:spPr>
          <a:xfrm>
            <a:off x="6566164" y="4458025"/>
            <a:ext cx="5730608" cy="923330"/>
          </a:xfrm>
          <a:prstGeom prst="rect">
            <a:avLst/>
          </a:prstGeom>
        </p:spPr>
        <p:txBody>
          <a:bodyPr wrap="none">
            <a:spAutoFit/>
          </a:bodyPr>
          <a:lstStyle/>
          <a:p>
            <a:r>
              <a:rPr lang="ja-JP" altLang="en-US"/>
              <a:t>本当は、</a:t>
            </a:r>
            <a:r>
              <a:rPr lang="en-US" altLang="ja-JP"/>
              <a:t>Header</a:t>
            </a:r>
            <a:r>
              <a:rPr lang="ja-JP" altLang="en-US"/>
              <a:t>情報は</a:t>
            </a:r>
            <a:r>
              <a:rPr lang="en-US" altLang="ja-JP" smtClean="0"/>
              <a:t>42byte</a:t>
            </a:r>
            <a:r>
              <a:rPr lang="ja-JP" altLang="en-US" smtClean="0"/>
              <a:t>までは</a:t>
            </a:r>
            <a:r>
              <a:rPr lang="en-US" altLang="ja-JP" smtClean="0"/>
              <a:t>RIFF</a:t>
            </a:r>
            <a:r>
              <a:rPr lang="ja-JP" altLang="en-US" smtClean="0"/>
              <a:t>・</a:t>
            </a:r>
            <a:r>
              <a:rPr lang="en-US" altLang="ja-JP" smtClean="0"/>
              <a:t>Wave</a:t>
            </a:r>
            <a:r>
              <a:rPr lang="ja-JP" altLang="en-US" smtClean="0"/>
              <a:t>チャンクな</a:t>
            </a:r>
            <a:endParaRPr lang="en-US" altLang="ja-JP" smtClean="0"/>
          </a:p>
          <a:p>
            <a:r>
              <a:rPr lang="ja-JP" altLang="en-US" smtClean="0"/>
              <a:t>ので一括で</a:t>
            </a:r>
            <a:r>
              <a:rPr lang="en-US" altLang="ja-JP" smtClean="0"/>
              <a:t>memory</a:t>
            </a:r>
            <a:r>
              <a:rPr lang="ja-JP" altLang="en-US" smtClean="0"/>
              <a:t>に移動しても良いのですが、勉強用で</a:t>
            </a:r>
            <a:endParaRPr lang="en-US" altLang="ja-JP" smtClean="0"/>
          </a:p>
          <a:p>
            <a:r>
              <a:rPr lang="ja-JP" altLang="en-US" smtClean="0"/>
              <a:t>すので丁寧に転送をしています。</a:t>
            </a:r>
            <a:endParaRPr lang="en-US" altLang="ja-JP" smtClean="0"/>
          </a:p>
        </p:txBody>
      </p:sp>
      <p:sp>
        <p:nvSpPr>
          <p:cNvPr id="20" name="円弧 19"/>
          <p:cNvSpPr/>
          <p:nvPr/>
        </p:nvSpPr>
        <p:spPr>
          <a:xfrm>
            <a:off x="4167981" y="4178450"/>
            <a:ext cx="861219" cy="350837"/>
          </a:xfrm>
          <a:prstGeom prst="arc">
            <a:avLst>
              <a:gd name="adj1" fmla="val 16200000"/>
              <a:gd name="adj2" fmla="val 520790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円弧 21"/>
          <p:cNvSpPr/>
          <p:nvPr/>
        </p:nvSpPr>
        <p:spPr>
          <a:xfrm>
            <a:off x="5270501" y="6179931"/>
            <a:ext cx="1050924" cy="580036"/>
          </a:xfrm>
          <a:prstGeom prst="arc">
            <a:avLst>
              <a:gd name="adj1" fmla="val 16199993"/>
              <a:gd name="adj2" fmla="val 520790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正方形/長方形 26"/>
          <p:cNvSpPr/>
          <p:nvPr/>
        </p:nvSpPr>
        <p:spPr>
          <a:xfrm>
            <a:off x="5029200" y="4133572"/>
            <a:ext cx="579005" cy="369332"/>
          </a:xfrm>
          <a:prstGeom prst="rect">
            <a:avLst/>
          </a:prstGeom>
        </p:spPr>
        <p:txBody>
          <a:bodyPr wrap="none">
            <a:spAutoFit/>
          </a:bodyPr>
          <a:lstStyle/>
          <a:p>
            <a:r>
              <a:rPr lang="en-US" altLang="ja-JP">
                <a:solidFill>
                  <a:srgbClr val="FF0000"/>
                </a:solidFill>
              </a:rPr>
              <a:t>RIFF</a:t>
            </a:r>
            <a:endParaRPr lang="ja-JP" altLang="en-US">
              <a:solidFill>
                <a:srgbClr val="FF0000"/>
              </a:solidFill>
            </a:endParaRPr>
          </a:p>
        </p:txBody>
      </p:sp>
      <p:sp>
        <p:nvSpPr>
          <p:cNvPr id="28" name="円弧 27"/>
          <p:cNvSpPr/>
          <p:nvPr/>
        </p:nvSpPr>
        <p:spPr>
          <a:xfrm>
            <a:off x="4280563" y="4574165"/>
            <a:ext cx="1115483" cy="1725035"/>
          </a:xfrm>
          <a:prstGeom prst="arc">
            <a:avLst>
              <a:gd name="adj1" fmla="val 16200000"/>
              <a:gd name="adj2" fmla="val 520790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正方形/長方形 28"/>
          <p:cNvSpPr/>
          <p:nvPr/>
        </p:nvSpPr>
        <p:spPr>
          <a:xfrm>
            <a:off x="5396046" y="5252016"/>
            <a:ext cx="705962" cy="369332"/>
          </a:xfrm>
          <a:prstGeom prst="rect">
            <a:avLst/>
          </a:prstGeom>
        </p:spPr>
        <p:txBody>
          <a:bodyPr wrap="none">
            <a:spAutoFit/>
          </a:bodyPr>
          <a:lstStyle/>
          <a:p>
            <a:r>
              <a:rPr lang="en-US" altLang="ja-JP">
                <a:solidFill>
                  <a:srgbClr val="FF0000"/>
                </a:solidFill>
              </a:rPr>
              <a:t>Wave</a:t>
            </a:r>
            <a:endParaRPr lang="ja-JP" altLang="en-US">
              <a:solidFill>
                <a:srgbClr val="FF0000"/>
              </a:solidFill>
            </a:endParaRPr>
          </a:p>
        </p:txBody>
      </p:sp>
      <p:sp>
        <p:nvSpPr>
          <p:cNvPr id="30" name="正方形/長方形 29"/>
          <p:cNvSpPr/>
          <p:nvPr/>
        </p:nvSpPr>
        <p:spPr>
          <a:xfrm>
            <a:off x="6332930" y="6274840"/>
            <a:ext cx="620554" cy="369332"/>
          </a:xfrm>
          <a:prstGeom prst="rect">
            <a:avLst/>
          </a:prstGeom>
        </p:spPr>
        <p:txBody>
          <a:bodyPr wrap="none">
            <a:spAutoFit/>
          </a:bodyPr>
          <a:lstStyle/>
          <a:p>
            <a:r>
              <a:rPr lang="en-US" altLang="ja-JP" smtClean="0">
                <a:solidFill>
                  <a:srgbClr val="FF0000"/>
                </a:solidFill>
              </a:rPr>
              <a:t>Data</a:t>
            </a:r>
            <a:endParaRPr lang="ja-JP" altLang="en-US">
              <a:solidFill>
                <a:srgbClr val="FF0000"/>
              </a:solidFill>
            </a:endParaRPr>
          </a:p>
        </p:txBody>
      </p:sp>
      <p:sp>
        <p:nvSpPr>
          <p:cNvPr id="2" name="テキスト ボックス 1"/>
          <p:cNvSpPr txBox="1"/>
          <p:nvPr/>
        </p:nvSpPr>
        <p:spPr>
          <a:xfrm>
            <a:off x="7856537" y="2305176"/>
            <a:ext cx="3862468" cy="923330"/>
          </a:xfrm>
          <a:prstGeom prst="rect">
            <a:avLst/>
          </a:prstGeom>
          <a:noFill/>
          <a:ln>
            <a:solidFill>
              <a:schemeClr val="tx1"/>
            </a:solidFill>
          </a:ln>
        </p:spPr>
        <p:txBody>
          <a:bodyPr wrap="none" rtlCol="0">
            <a:spAutoFit/>
          </a:bodyPr>
          <a:lstStyle/>
          <a:p>
            <a:r>
              <a:rPr kumimoji="1" lang="ja-JP" altLang="en-US" smtClean="0">
                <a:solidFill>
                  <a:srgbClr val="FF0000"/>
                </a:solidFill>
              </a:rPr>
              <a:t>注意：</a:t>
            </a:r>
            <a:r>
              <a:rPr lang="en-US" altLang="ja-JP" smtClean="0">
                <a:solidFill>
                  <a:srgbClr val="FF0000"/>
                </a:solidFill>
              </a:rPr>
              <a:t>fopen</a:t>
            </a:r>
            <a:r>
              <a:rPr lang="ja-JP" altLang="en-US" smtClean="0">
                <a:solidFill>
                  <a:srgbClr val="FF0000"/>
                </a:solidFill>
              </a:rPr>
              <a:t>で</a:t>
            </a:r>
            <a:r>
              <a:rPr lang="en-US" altLang="ja-JP" smtClean="0">
                <a:solidFill>
                  <a:srgbClr val="FF0000"/>
                </a:solidFill>
              </a:rPr>
              <a:t>File</a:t>
            </a:r>
            <a:r>
              <a:rPr lang="ja-JP" altLang="en-US" smtClean="0">
                <a:solidFill>
                  <a:srgbClr val="FF0000"/>
                </a:solidFill>
              </a:rPr>
              <a:t>操作していますが、</a:t>
            </a:r>
            <a:endParaRPr lang="en-US" altLang="ja-JP" smtClean="0">
              <a:solidFill>
                <a:srgbClr val="FF0000"/>
              </a:solidFill>
            </a:endParaRPr>
          </a:p>
          <a:p>
            <a:r>
              <a:rPr lang="en-US" altLang="ja-JP" smtClean="0">
                <a:solidFill>
                  <a:srgbClr val="FF0000"/>
                </a:solidFill>
              </a:rPr>
              <a:t>VisualStudio</a:t>
            </a:r>
            <a:r>
              <a:rPr lang="ja-JP" altLang="en-US" smtClean="0">
                <a:solidFill>
                  <a:srgbClr val="FF0000"/>
                </a:solidFill>
              </a:rPr>
              <a:t>の</a:t>
            </a:r>
            <a:r>
              <a:rPr lang="en-US" altLang="ja-JP" smtClean="0">
                <a:solidFill>
                  <a:srgbClr val="FF0000"/>
                </a:solidFill>
              </a:rPr>
              <a:t>Version</a:t>
            </a:r>
            <a:r>
              <a:rPr lang="ja-JP" altLang="en-US" smtClean="0">
                <a:solidFill>
                  <a:srgbClr val="FF0000"/>
                </a:solidFill>
              </a:rPr>
              <a:t>によっては</a:t>
            </a:r>
            <a:r>
              <a:rPr lang="en-US" altLang="ja-JP" smtClean="0">
                <a:solidFill>
                  <a:srgbClr val="FF0000"/>
                </a:solidFill>
              </a:rPr>
              <a:t>fopen</a:t>
            </a:r>
          </a:p>
          <a:p>
            <a:r>
              <a:rPr lang="ja-JP" altLang="en-US" smtClean="0">
                <a:solidFill>
                  <a:srgbClr val="FF0000"/>
                </a:solidFill>
              </a:rPr>
              <a:t>を最新の関数にしないといけません。</a:t>
            </a:r>
            <a:endParaRPr lang="en-US" altLang="ja-JP" smtClean="0">
              <a:solidFill>
                <a:srgbClr val="FF0000"/>
              </a:solidFill>
            </a:endParaRPr>
          </a:p>
        </p:txBody>
      </p:sp>
    </p:spTree>
    <p:extLst>
      <p:ext uri="{BB962C8B-B14F-4D97-AF65-F5344CB8AC3E}">
        <p14:creationId xmlns:p14="http://schemas.microsoft.com/office/powerpoint/2010/main" val="388674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999" y="520700"/>
            <a:ext cx="6354097" cy="3352800"/>
          </a:xfrm>
          <a:prstGeom prst="rect">
            <a:avLst/>
          </a:prstGeom>
          <a:ln>
            <a:solidFill>
              <a:schemeClr val="tx1"/>
            </a:solidFill>
          </a:ln>
        </p:spPr>
      </p:pic>
      <p:sp>
        <p:nvSpPr>
          <p:cNvPr id="5" name="テキスト ボックス 4"/>
          <p:cNvSpPr txBox="1"/>
          <p:nvPr/>
        </p:nvSpPr>
        <p:spPr>
          <a:xfrm>
            <a:off x="0" y="0"/>
            <a:ext cx="2580643" cy="369332"/>
          </a:xfrm>
          <a:prstGeom prst="rect">
            <a:avLst/>
          </a:prstGeom>
          <a:noFill/>
        </p:spPr>
        <p:txBody>
          <a:bodyPr wrap="none" rtlCol="0">
            <a:spAutoFit/>
          </a:bodyPr>
          <a:lstStyle/>
          <a:p>
            <a:r>
              <a:rPr kumimoji="1" lang="ja-JP" altLang="en-US" smtClean="0"/>
              <a:t>・</a:t>
            </a:r>
            <a:r>
              <a:rPr kumimoji="1" lang="en-US" altLang="ja-JP" smtClean="0"/>
              <a:t>printf</a:t>
            </a:r>
            <a:r>
              <a:rPr kumimoji="1" lang="ja-JP" altLang="en-US" smtClean="0"/>
              <a:t>で波形情報を見る</a:t>
            </a:r>
            <a:endParaRPr kumimoji="1" lang="ja-JP" altLang="en-US"/>
          </a:p>
        </p:txBody>
      </p:sp>
      <p:cxnSp>
        <p:nvCxnSpPr>
          <p:cNvPr id="6" name="直線矢印コネクタ 5"/>
          <p:cNvCxnSpPr/>
          <p:nvPr/>
        </p:nvCxnSpPr>
        <p:spPr>
          <a:xfrm flipH="1">
            <a:off x="4165600" y="1790700"/>
            <a:ext cx="2832100" cy="57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057327" y="1606034"/>
            <a:ext cx="3978974" cy="646331"/>
          </a:xfrm>
          <a:prstGeom prst="rect">
            <a:avLst/>
          </a:prstGeom>
          <a:noFill/>
        </p:spPr>
        <p:txBody>
          <a:bodyPr wrap="none" rtlCol="0">
            <a:spAutoFit/>
          </a:bodyPr>
          <a:lstStyle/>
          <a:p>
            <a:r>
              <a:rPr kumimoji="1" lang="ja-JP" altLang="en-US" smtClean="0"/>
              <a:t>波形情報を</a:t>
            </a:r>
            <a:r>
              <a:rPr kumimoji="1" lang="en-US" altLang="ja-JP" smtClean="0"/>
              <a:t>0</a:t>
            </a:r>
            <a:r>
              <a:rPr kumimoji="1" lang="ja-JP" altLang="en-US" smtClean="0"/>
              <a:t>～</a:t>
            </a:r>
            <a:r>
              <a:rPr kumimoji="1" lang="en-US" altLang="ja-JP" smtClean="0"/>
              <a:t>100</a:t>
            </a:r>
            <a:r>
              <a:rPr kumimoji="1" lang="ja-JP" altLang="en-US" smtClean="0"/>
              <a:t>％までの情報にする</a:t>
            </a:r>
            <a:endParaRPr kumimoji="1" lang="en-US" altLang="ja-JP" smtClean="0"/>
          </a:p>
          <a:p>
            <a:r>
              <a:rPr kumimoji="1" lang="en-US" altLang="ja-JP" smtClean="0"/>
              <a:t>s</a:t>
            </a:r>
            <a:r>
              <a:rPr kumimoji="1" lang="ja-JP" altLang="en-US" smtClean="0"/>
              <a:t>は</a:t>
            </a:r>
            <a:r>
              <a:rPr kumimoji="1" lang="en-US" altLang="ja-JP" smtClean="0"/>
              <a:t>-32768</a:t>
            </a:r>
            <a:r>
              <a:rPr kumimoji="1" lang="ja-JP" altLang="en-US" smtClean="0"/>
              <a:t>～</a:t>
            </a:r>
            <a:r>
              <a:rPr lang="en-US" altLang="ja-JP"/>
              <a:t> </a:t>
            </a:r>
            <a:r>
              <a:rPr lang="en-US" altLang="ja-JP" smtClean="0"/>
              <a:t>32768</a:t>
            </a:r>
            <a:r>
              <a:rPr lang="ja-JP" altLang="en-US" smtClean="0"/>
              <a:t>なので注意</a:t>
            </a:r>
            <a:endParaRPr kumimoji="1" lang="en-US" altLang="ja-JP" smtClean="0"/>
          </a:p>
        </p:txBody>
      </p:sp>
      <p:cxnSp>
        <p:nvCxnSpPr>
          <p:cNvPr id="10" name="直線矢印コネクタ 9"/>
          <p:cNvCxnSpPr/>
          <p:nvPr/>
        </p:nvCxnSpPr>
        <p:spPr>
          <a:xfrm flipH="1">
            <a:off x="6362700" y="1219200"/>
            <a:ext cx="635000" cy="2500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057327" y="849868"/>
            <a:ext cx="2260555" cy="369332"/>
          </a:xfrm>
          <a:prstGeom prst="rect">
            <a:avLst/>
          </a:prstGeom>
          <a:noFill/>
        </p:spPr>
        <p:txBody>
          <a:bodyPr wrap="none" rtlCol="0">
            <a:spAutoFit/>
          </a:bodyPr>
          <a:lstStyle/>
          <a:p>
            <a:r>
              <a:rPr kumimoji="1" lang="ja-JP" altLang="en-US" smtClean="0"/>
              <a:t>波形情報</a:t>
            </a:r>
            <a:r>
              <a:rPr lang="ja-JP" altLang="en-US" smtClean="0"/>
              <a:t>を</a:t>
            </a:r>
            <a:r>
              <a:rPr lang="en-US" altLang="ja-JP" smtClean="0"/>
              <a:t>s</a:t>
            </a:r>
            <a:r>
              <a:rPr lang="ja-JP" altLang="en-US" smtClean="0"/>
              <a:t>にいれる</a:t>
            </a:r>
            <a:endParaRPr kumimoji="1" lang="en-US" altLang="ja-JP" smtClean="0"/>
          </a:p>
        </p:txBody>
      </p:sp>
      <p:cxnSp>
        <p:nvCxnSpPr>
          <p:cNvPr id="13" name="直線矢印コネクタ 12"/>
          <p:cNvCxnSpPr/>
          <p:nvPr/>
        </p:nvCxnSpPr>
        <p:spPr>
          <a:xfrm flipH="1" flipV="1">
            <a:off x="4225227" y="2602647"/>
            <a:ext cx="2832100" cy="1366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057327" y="2602647"/>
            <a:ext cx="2209259" cy="369332"/>
          </a:xfrm>
          <a:prstGeom prst="rect">
            <a:avLst/>
          </a:prstGeom>
          <a:noFill/>
        </p:spPr>
        <p:txBody>
          <a:bodyPr wrap="none" rtlCol="0">
            <a:spAutoFit/>
          </a:bodyPr>
          <a:lstStyle/>
          <a:p>
            <a:r>
              <a:rPr kumimoji="1" lang="en-US" altLang="ja-JP" smtClean="0"/>
              <a:t>10</a:t>
            </a:r>
            <a:r>
              <a:rPr kumimoji="1" lang="ja-JP" altLang="en-US" smtClean="0"/>
              <a:t>％単位で■を表示</a:t>
            </a:r>
            <a:endParaRPr kumimoji="1" lang="ja-JP" altLang="en-US"/>
          </a:p>
        </p:txBody>
      </p:sp>
      <p:pic>
        <p:nvPicPr>
          <p:cNvPr id="16" name="図 15"/>
          <p:cNvPicPr>
            <a:picLocks noChangeAspect="1"/>
          </p:cNvPicPr>
          <p:nvPr/>
        </p:nvPicPr>
        <p:blipFill>
          <a:blip r:embed="rId3"/>
          <a:stretch>
            <a:fillRect/>
          </a:stretch>
        </p:blipFill>
        <p:spPr>
          <a:xfrm>
            <a:off x="126999" y="3962698"/>
            <a:ext cx="2962275" cy="2733675"/>
          </a:xfrm>
          <a:prstGeom prst="rect">
            <a:avLst/>
          </a:prstGeom>
        </p:spPr>
      </p:pic>
      <p:sp>
        <p:nvSpPr>
          <p:cNvPr id="17" name="テキスト ボックス 16"/>
          <p:cNvSpPr txBox="1"/>
          <p:nvPr/>
        </p:nvSpPr>
        <p:spPr>
          <a:xfrm>
            <a:off x="3304047" y="4229100"/>
            <a:ext cx="6680034" cy="1200329"/>
          </a:xfrm>
          <a:prstGeom prst="rect">
            <a:avLst/>
          </a:prstGeom>
          <a:noFill/>
        </p:spPr>
        <p:txBody>
          <a:bodyPr wrap="none" rtlCol="0">
            <a:spAutoFit/>
          </a:bodyPr>
          <a:lstStyle/>
          <a:p>
            <a:r>
              <a:rPr kumimoji="1" lang="en-US" altLang="ja-JP" smtClean="0"/>
              <a:t>Wav</a:t>
            </a:r>
            <a:r>
              <a:rPr kumimoji="1" lang="ja-JP" altLang="en-US" smtClean="0"/>
              <a:t>情報の波形情報が</a:t>
            </a:r>
            <a:r>
              <a:rPr kumimoji="1" lang="en-US" altLang="ja-JP" smtClean="0"/>
              <a:t>printf</a:t>
            </a:r>
            <a:r>
              <a:rPr kumimoji="1" lang="ja-JP" altLang="en-US" smtClean="0"/>
              <a:t>で表示されたら</a:t>
            </a:r>
            <a:r>
              <a:rPr kumimoji="1" lang="en-US" altLang="ja-JP" smtClean="0"/>
              <a:t>Ok</a:t>
            </a:r>
            <a:r>
              <a:rPr kumimoji="1" lang="ja-JP" altLang="en-US" smtClean="0"/>
              <a:t>です。</a:t>
            </a:r>
            <a:endParaRPr kumimoji="1" lang="en-US" altLang="ja-JP" smtClean="0"/>
          </a:p>
          <a:p>
            <a:r>
              <a:rPr lang="ja-JP" altLang="en-US" smtClean="0"/>
              <a:t>粗い表示ですが、確かに波形情報があることがわかりますね。</a:t>
            </a:r>
            <a:endParaRPr lang="en-US" altLang="ja-JP" smtClean="0"/>
          </a:p>
          <a:p>
            <a:endParaRPr kumimoji="1" lang="en-US" altLang="ja-JP"/>
          </a:p>
          <a:p>
            <a:r>
              <a:rPr lang="ja-JP" altLang="en-US" smtClean="0"/>
              <a:t>これで音の基本終了です。それでは今度は音を鳴らしてみましょう。</a:t>
            </a:r>
            <a:endParaRPr kumimoji="1" lang="ja-JP" altLang="en-US"/>
          </a:p>
        </p:txBody>
      </p:sp>
      <p:sp>
        <p:nvSpPr>
          <p:cNvPr id="14" name="テキスト ボックス 13"/>
          <p:cNvSpPr txBox="1"/>
          <p:nvPr/>
        </p:nvSpPr>
        <p:spPr>
          <a:xfrm>
            <a:off x="6121613" y="5704185"/>
            <a:ext cx="5705729" cy="923330"/>
          </a:xfrm>
          <a:prstGeom prst="rect">
            <a:avLst/>
          </a:prstGeom>
          <a:noFill/>
          <a:ln>
            <a:solidFill>
              <a:schemeClr val="tx1"/>
            </a:solidFill>
          </a:ln>
        </p:spPr>
        <p:txBody>
          <a:bodyPr wrap="none" rtlCol="0">
            <a:spAutoFit/>
          </a:bodyPr>
          <a:lstStyle/>
          <a:p>
            <a:r>
              <a:rPr kumimoji="1" lang="ja-JP" altLang="en-US" smtClean="0">
                <a:solidFill>
                  <a:srgbClr val="FF0000"/>
                </a:solidFill>
              </a:rPr>
              <a:t>注意：</a:t>
            </a:r>
            <a:r>
              <a:rPr kumimoji="1" lang="en-US" altLang="ja-JP" smtClean="0">
                <a:solidFill>
                  <a:srgbClr val="FF0000"/>
                </a:solidFill>
              </a:rPr>
              <a:t>WaveFile</a:t>
            </a:r>
            <a:r>
              <a:rPr lang="ja-JP" altLang="en-US" smtClean="0">
                <a:solidFill>
                  <a:srgbClr val="FF0000"/>
                </a:solidFill>
              </a:rPr>
              <a:t>によって</a:t>
            </a:r>
            <a:r>
              <a:rPr lang="ja-JP" altLang="en-US" smtClean="0">
                <a:solidFill>
                  <a:srgbClr val="FF0000"/>
                </a:solidFill>
              </a:rPr>
              <a:t>は</a:t>
            </a:r>
            <a:r>
              <a:rPr lang="ja-JP" altLang="en-US" smtClean="0">
                <a:solidFill>
                  <a:srgbClr val="FF0000"/>
                </a:solidFill>
              </a:rPr>
              <a:t>リニア</a:t>
            </a:r>
            <a:r>
              <a:rPr lang="en-US" altLang="ja-JP" smtClean="0">
                <a:solidFill>
                  <a:srgbClr val="FF0000"/>
                </a:solidFill>
              </a:rPr>
              <a:t>PCM</a:t>
            </a:r>
            <a:r>
              <a:rPr lang="ja-JP" altLang="en-US" smtClean="0">
                <a:solidFill>
                  <a:srgbClr val="FF0000"/>
                </a:solidFill>
              </a:rPr>
              <a:t>で無い</a:t>
            </a:r>
            <a:r>
              <a:rPr lang="en-US" altLang="ja-JP" smtClean="0">
                <a:solidFill>
                  <a:srgbClr val="FF0000"/>
                </a:solidFill>
              </a:rPr>
              <a:t>File</a:t>
            </a:r>
            <a:r>
              <a:rPr lang="ja-JP" altLang="en-US" smtClean="0">
                <a:solidFill>
                  <a:srgbClr val="FF0000"/>
                </a:solidFill>
              </a:rPr>
              <a:t>もあるので</a:t>
            </a:r>
            <a:endParaRPr lang="en-US" altLang="ja-JP" smtClean="0">
              <a:solidFill>
                <a:srgbClr val="FF0000"/>
              </a:solidFill>
            </a:endParaRPr>
          </a:p>
          <a:p>
            <a:r>
              <a:rPr lang="ja-JP" altLang="en-US" smtClean="0">
                <a:solidFill>
                  <a:srgbClr val="FF0000"/>
                </a:solidFill>
              </a:rPr>
              <a:t>気を付けてください。リニア</a:t>
            </a:r>
            <a:r>
              <a:rPr lang="en-US" altLang="ja-JP" smtClean="0">
                <a:solidFill>
                  <a:srgbClr val="FF0000"/>
                </a:solidFill>
              </a:rPr>
              <a:t>PCM</a:t>
            </a:r>
            <a:r>
              <a:rPr lang="ja-JP" altLang="en-US" smtClean="0">
                <a:solidFill>
                  <a:srgbClr val="FF0000"/>
                </a:solidFill>
              </a:rPr>
              <a:t>の</a:t>
            </a:r>
            <a:r>
              <a:rPr lang="en-US" altLang="ja-JP" smtClean="0">
                <a:solidFill>
                  <a:srgbClr val="FF0000"/>
                </a:solidFill>
              </a:rPr>
              <a:t>File</a:t>
            </a:r>
            <a:r>
              <a:rPr lang="ja-JP" altLang="en-US" smtClean="0">
                <a:solidFill>
                  <a:srgbClr val="FF0000"/>
                </a:solidFill>
              </a:rPr>
              <a:t>で無いと動きません</a:t>
            </a:r>
            <a:endParaRPr lang="en-US" altLang="ja-JP" smtClean="0">
              <a:solidFill>
                <a:srgbClr val="FF0000"/>
              </a:solidFill>
            </a:endParaRPr>
          </a:p>
          <a:p>
            <a:r>
              <a:rPr lang="en-US" altLang="ja-JP">
                <a:solidFill>
                  <a:srgbClr val="FF0000"/>
                </a:solidFill>
              </a:rPr>
              <a:t>Σ(</a:t>
            </a:r>
            <a:r>
              <a:rPr lang="ja-JP" altLang="en-US">
                <a:solidFill>
                  <a:srgbClr val="FF0000"/>
                </a:solidFill>
              </a:rPr>
              <a:t>ﾟ</a:t>
            </a:r>
            <a:r>
              <a:rPr lang="en-US" altLang="ja-JP">
                <a:solidFill>
                  <a:srgbClr val="FF0000"/>
                </a:solidFill>
              </a:rPr>
              <a:t>Д</a:t>
            </a:r>
            <a:r>
              <a:rPr lang="ja-JP" altLang="en-US">
                <a:solidFill>
                  <a:srgbClr val="FF0000"/>
                </a:solidFill>
              </a:rPr>
              <a:t>ﾟ</a:t>
            </a:r>
            <a:r>
              <a:rPr lang="en-US" altLang="ja-JP">
                <a:solidFill>
                  <a:srgbClr val="FF0000"/>
                </a:solidFill>
              </a:rPr>
              <a:t>)</a:t>
            </a:r>
            <a:endParaRPr lang="en-US" altLang="ja-JP" smtClean="0">
              <a:solidFill>
                <a:srgbClr val="FF0000"/>
              </a:solidFill>
            </a:endParaRPr>
          </a:p>
        </p:txBody>
      </p:sp>
    </p:spTree>
    <p:extLst>
      <p:ext uri="{BB962C8B-B14F-4D97-AF65-F5344CB8AC3E}">
        <p14:creationId xmlns:p14="http://schemas.microsoft.com/office/powerpoint/2010/main" val="124186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859063" cy="923330"/>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を知る</a:t>
            </a:r>
            <a:endParaRPr kumimoji="1" lang="en-US" altLang="ja-JP" smtClean="0"/>
          </a:p>
          <a:p>
            <a:r>
              <a:rPr lang="ja-JP" altLang="en-US"/>
              <a:t>　</a:t>
            </a:r>
            <a:r>
              <a:rPr lang="ja-JP" altLang="en-US" smtClean="0"/>
              <a:t>音の情報がどの様なモノかは分かったと思います。それでは、次にその音を情報を鳴らす部分をいきましょう。</a:t>
            </a:r>
            <a:endParaRPr lang="en-US" altLang="ja-JP" smtClean="0"/>
          </a:p>
          <a:p>
            <a:r>
              <a:rPr lang="ja-JP" altLang="en-US"/>
              <a:t>音</a:t>
            </a:r>
            <a:r>
              <a:rPr lang="ja-JP" altLang="en-US" smtClean="0"/>
              <a:t>を鳴らすために色々な</a:t>
            </a:r>
            <a:r>
              <a:rPr lang="en-US" altLang="ja-JP" smtClean="0"/>
              <a:t>API</a:t>
            </a:r>
            <a:r>
              <a:rPr lang="ja-JP" altLang="en-US" smtClean="0"/>
              <a:t>がありますが、</a:t>
            </a:r>
            <a:r>
              <a:rPr lang="en-US" altLang="ja-JP" smtClean="0"/>
              <a:t>XAudio2</a:t>
            </a:r>
            <a:r>
              <a:rPr lang="ja-JP" altLang="en-US" smtClean="0"/>
              <a:t>を使用することにします。</a:t>
            </a:r>
            <a:endParaRPr lang="en-US" altLang="ja-JP" smtClean="0"/>
          </a:p>
        </p:txBody>
      </p:sp>
      <p:sp>
        <p:nvSpPr>
          <p:cNvPr id="4" name="正方形/長方形 3"/>
          <p:cNvSpPr/>
          <p:nvPr/>
        </p:nvSpPr>
        <p:spPr>
          <a:xfrm>
            <a:off x="101600" y="1099741"/>
            <a:ext cx="11823700" cy="2308324"/>
          </a:xfrm>
          <a:prstGeom prst="rect">
            <a:avLst/>
          </a:prstGeom>
          <a:ln>
            <a:solidFill>
              <a:schemeClr val="tx1"/>
            </a:solidFill>
          </a:ln>
        </p:spPr>
        <p:txBody>
          <a:bodyPr wrap="square">
            <a:spAutoFit/>
          </a:bodyPr>
          <a:lstStyle/>
          <a:p>
            <a:r>
              <a:rPr lang="en-US" altLang="ja-JP"/>
              <a:t>XAudio2 </a:t>
            </a:r>
            <a:r>
              <a:rPr lang="ja-JP" altLang="en-US"/>
              <a:t>は、</a:t>
            </a:r>
            <a:r>
              <a:rPr lang="en-US" altLang="ja-JP"/>
              <a:t>Microsoft Windows </a:t>
            </a:r>
            <a:r>
              <a:rPr lang="ja-JP" altLang="en-US"/>
              <a:t>および </a:t>
            </a:r>
            <a:r>
              <a:rPr lang="en-US" altLang="ja-JP"/>
              <a:t>Xbox 360 </a:t>
            </a:r>
            <a:r>
              <a:rPr lang="ja-JP" altLang="en-US"/>
              <a:t>向けの低レベルのクロスプラットフォーム オーディオ </a:t>
            </a:r>
            <a:r>
              <a:rPr lang="en-US" altLang="ja-JP"/>
              <a:t>API </a:t>
            </a:r>
            <a:r>
              <a:rPr lang="ja-JP" altLang="en-US"/>
              <a:t>です。この </a:t>
            </a:r>
            <a:r>
              <a:rPr lang="en-US" altLang="ja-JP"/>
              <a:t>API </a:t>
            </a:r>
            <a:r>
              <a:rPr lang="ja-JP" altLang="en-US"/>
              <a:t>は、</a:t>
            </a:r>
            <a:r>
              <a:rPr lang="en-US" altLang="ja-JP"/>
              <a:t>DirectSound </a:t>
            </a:r>
            <a:r>
              <a:rPr lang="ja-JP" altLang="en-US"/>
              <a:t>や </a:t>
            </a:r>
            <a:r>
              <a:rPr lang="en-US" altLang="ja-JP"/>
              <a:t>XAudio </a:t>
            </a:r>
            <a:r>
              <a:rPr lang="ja-JP" altLang="en-US"/>
              <a:t>などのそれ以前の </a:t>
            </a:r>
            <a:r>
              <a:rPr lang="en-US" altLang="ja-JP"/>
              <a:t>API </a:t>
            </a:r>
            <a:r>
              <a:rPr lang="ja-JP" altLang="en-US"/>
              <a:t>と同様に、ゲーム用の信号処理機能およびミキシングの基盤を提供します。</a:t>
            </a:r>
            <a:r>
              <a:rPr lang="en-US" altLang="ja-JP"/>
              <a:t>Windows </a:t>
            </a:r>
            <a:r>
              <a:rPr lang="ja-JP" altLang="en-US"/>
              <a:t>のゲーム開発者にとって、</a:t>
            </a:r>
            <a:r>
              <a:rPr lang="en-US" altLang="ja-JP"/>
              <a:t>XAudio2 </a:t>
            </a:r>
            <a:r>
              <a:rPr lang="ja-JP" altLang="en-US"/>
              <a:t>は、</a:t>
            </a:r>
            <a:r>
              <a:rPr lang="en-US" altLang="ja-JP"/>
              <a:t>DirectSound </a:t>
            </a:r>
            <a:r>
              <a:rPr lang="ja-JP" altLang="en-US"/>
              <a:t>に代わるものとして長い間待ち望まれていました。</a:t>
            </a:r>
            <a:r>
              <a:rPr lang="en-US" altLang="ja-JP"/>
              <a:t>Xbox 360 </a:t>
            </a:r>
            <a:r>
              <a:rPr lang="ja-JP" altLang="en-US"/>
              <a:t>開発者にとっては、いくつかの未解決の問題や機能に対する要求に対処した、以前の </a:t>
            </a:r>
            <a:r>
              <a:rPr lang="en-US" altLang="ja-JP"/>
              <a:t>XAudio API </a:t>
            </a:r>
            <a:r>
              <a:rPr lang="ja-JP" altLang="en-US"/>
              <a:t>の拡張バージョンです。</a:t>
            </a:r>
          </a:p>
          <a:p>
            <a:r>
              <a:rPr lang="en-US" altLang="ja-JP"/>
              <a:t>XAudio2 </a:t>
            </a:r>
            <a:r>
              <a:rPr lang="ja-JP" altLang="en-US"/>
              <a:t>は、各種プラットフォームに対応しているため、</a:t>
            </a:r>
            <a:r>
              <a:rPr lang="en-US" altLang="ja-JP"/>
              <a:t>Windows </a:t>
            </a:r>
            <a:r>
              <a:rPr lang="ja-JP" altLang="en-US"/>
              <a:t>および </a:t>
            </a:r>
            <a:r>
              <a:rPr lang="en-US" altLang="ja-JP"/>
              <a:t>Xbox 360 </a:t>
            </a:r>
            <a:r>
              <a:rPr lang="ja-JP" altLang="en-US"/>
              <a:t>の開発者は、</a:t>
            </a:r>
            <a:r>
              <a:rPr lang="en-US" altLang="ja-JP"/>
              <a:t>"1 </a:t>
            </a:r>
            <a:r>
              <a:rPr lang="ja-JP" altLang="en-US"/>
              <a:t>回のみの記述で、</a:t>
            </a:r>
            <a:r>
              <a:rPr lang="en-US" altLang="ja-JP"/>
              <a:t>2 </a:t>
            </a:r>
            <a:r>
              <a:rPr lang="ja-JP" altLang="en-US"/>
              <a:t>回コンパイル</a:t>
            </a:r>
            <a:r>
              <a:rPr lang="en-US" altLang="ja-JP"/>
              <a:t>" </a:t>
            </a:r>
            <a:r>
              <a:rPr lang="ja-JP" altLang="en-US"/>
              <a:t>というソリューションを実行することができ、これによって、プラットフォーム間の移植に必要な作業が大幅に軽減されます。</a:t>
            </a:r>
          </a:p>
        </p:txBody>
      </p:sp>
      <p:sp>
        <p:nvSpPr>
          <p:cNvPr id="6" name="テキスト ボックス 5"/>
          <p:cNvSpPr txBox="1"/>
          <p:nvPr/>
        </p:nvSpPr>
        <p:spPr>
          <a:xfrm>
            <a:off x="101600" y="3584476"/>
            <a:ext cx="11823700" cy="923330"/>
          </a:xfrm>
          <a:prstGeom prst="rect">
            <a:avLst/>
          </a:prstGeom>
          <a:noFill/>
          <a:ln>
            <a:solidFill>
              <a:schemeClr val="tx1"/>
            </a:solidFill>
          </a:ln>
        </p:spPr>
        <p:txBody>
          <a:bodyPr wrap="square" rtlCol="0">
            <a:spAutoFit/>
          </a:bodyPr>
          <a:lstStyle/>
          <a:p>
            <a:r>
              <a:rPr lang="ja-JP" altLang="en-US" smtClean="0"/>
              <a:t>また、</a:t>
            </a:r>
            <a:r>
              <a:rPr lang="en-US" altLang="ja-JP" smtClean="0"/>
              <a:t>XAudio2 </a:t>
            </a:r>
            <a:r>
              <a:rPr lang="ja-JP" altLang="en-US"/>
              <a:t>は、</a:t>
            </a:r>
            <a:r>
              <a:rPr lang="en-US" altLang="ja-JP"/>
              <a:t>DirectSound </a:t>
            </a:r>
            <a:r>
              <a:rPr lang="ja-JP" altLang="en-US"/>
              <a:t>や </a:t>
            </a:r>
            <a:r>
              <a:rPr lang="en-US" altLang="ja-JP"/>
              <a:t>XAudio </a:t>
            </a:r>
            <a:r>
              <a:rPr lang="ja-JP" altLang="en-US"/>
              <a:t>と同系の低レベル信号処理およびミキシング エンジンです。</a:t>
            </a:r>
            <a:r>
              <a:rPr lang="en-US" altLang="ja-JP"/>
              <a:t>XAudio2 </a:t>
            </a:r>
            <a:r>
              <a:rPr lang="ja-JP" altLang="en-US"/>
              <a:t>は、独自</a:t>
            </a:r>
            <a:r>
              <a:rPr lang="ja-JP" altLang="en-US" smtClean="0"/>
              <a:t>の</a:t>
            </a:r>
            <a:endParaRPr lang="en-US" altLang="ja-JP" smtClean="0"/>
          </a:p>
          <a:p>
            <a:r>
              <a:rPr lang="ja-JP" altLang="en-US" smtClean="0"/>
              <a:t>ゲーム </a:t>
            </a:r>
            <a:r>
              <a:rPr lang="ja-JP" altLang="en-US"/>
              <a:t>オーディオ エンジンを作成する開発者、または </a:t>
            </a:r>
            <a:r>
              <a:rPr lang="en-US" altLang="ja-JP"/>
              <a:t>XACT </a:t>
            </a:r>
            <a:r>
              <a:rPr lang="ja-JP" altLang="en-US"/>
              <a:t>などのコンテンツ主導型ソリューションを使用しない</a:t>
            </a:r>
            <a:r>
              <a:rPr lang="ja-JP" altLang="en-US" smtClean="0"/>
              <a:t>開発者向けに設計されて</a:t>
            </a:r>
            <a:r>
              <a:rPr lang="ja-JP" altLang="en-US"/>
              <a:t>います</a:t>
            </a:r>
            <a:r>
              <a:rPr lang="ja-JP" altLang="en-US" smtClean="0"/>
              <a:t>。</a:t>
            </a:r>
            <a:endParaRPr kumimoji="1" lang="ja-JP" altLang="en-US"/>
          </a:p>
        </p:txBody>
      </p:sp>
      <p:sp>
        <p:nvSpPr>
          <p:cNvPr id="7" name="テキスト ボックス 6"/>
          <p:cNvSpPr txBox="1"/>
          <p:nvPr/>
        </p:nvSpPr>
        <p:spPr>
          <a:xfrm>
            <a:off x="101600" y="4787900"/>
            <a:ext cx="9677136" cy="369332"/>
          </a:xfrm>
          <a:prstGeom prst="rect">
            <a:avLst/>
          </a:prstGeom>
          <a:noFill/>
        </p:spPr>
        <p:txBody>
          <a:bodyPr wrap="none" rtlCol="0">
            <a:spAutoFit/>
          </a:bodyPr>
          <a:lstStyle/>
          <a:p>
            <a:r>
              <a:rPr kumimoji="1" lang="ja-JP" altLang="en-US" smtClean="0"/>
              <a:t>音楽を鳴らす</a:t>
            </a:r>
            <a:r>
              <a:rPr kumimoji="1" lang="en-US" altLang="ja-JP" smtClean="0"/>
              <a:t>API</a:t>
            </a:r>
            <a:r>
              <a:rPr kumimoji="1" lang="ja-JP" altLang="en-US" smtClean="0"/>
              <a:t>は</a:t>
            </a:r>
            <a:r>
              <a:rPr kumimoji="1" lang="en-US" altLang="ja-JP" smtClean="0"/>
              <a:t>XAudio2</a:t>
            </a:r>
            <a:r>
              <a:rPr kumimoji="1" lang="ja-JP" altLang="en-US" smtClean="0"/>
              <a:t>だけで無いと言う話です。</a:t>
            </a:r>
            <a:r>
              <a:rPr kumimoji="1" lang="en-US" altLang="ja-JP" smtClean="0"/>
              <a:t>Microsoft</a:t>
            </a:r>
            <a:r>
              <a:rPr kumimoji="1" lang="ja-JP" altLang="en-US" smtClean="0"/>
              <a:t>以外の</a:t>
            </a:r>
            <a:r>
              <a:rPr kumimoji="1" lang="en-US" altLang="ja-JP" smtClean="0"/>
              <a:t>API</a:t>
            </a:r>
            <a:r>
              <a:rPr kumimoji="1" lang="ja-JP" altLang="en-US" smtClean="0"/>
              <a:t>だと、</a:t>
            </a:r>
            <a:r>
              <a:rPr kumimoji="1" lang="en-US" altLang="ja-JP" smtClean="0"/>
              <a:t>OpenAL</a:t>
            </a:r>
            <a:r>
              <a:rPr lang="ja-JP" altLang="en-US" smtClean="0"/>
              <a:t>があります。</a:t>
            </a:r>
            <a:endParaRPr kumimoji="1" lang="ja-JP" altLang="en-US"/>
          </a:p>
        </p:txBody>
      </p:sp>
    </p:spTree>
    <p:extLst>
      <p:ext uri="{BB962C8B-B14F-4D97-AF65-F5344CB8AC3E}">
        <p14:creationId xmlns:p14="http://schemas.microsoft.com/office/powerpoint/2010/main" val="46372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01612" y="2452131"/>
            <a:ext cx="7254986" cy="2976077"/>
          </a:xfrm>
          <a:prstGeom prst="rect">
            <a:avLst/>
          </a:prstGeom>
          <a:ln>
            <a:solidFill>
              <a:schemeClr val="tx1"/>
            </a:solidFill>
          </a:ln>
        </p:spPr>
      </p:pic>
      <p:sp>
        <p:nvSpPr>
          <p:cNvPr id="4" name="テキスト ボックス 3"/>
          <p:cNvSpPr txBox="1"/>
          <p:nvPr/>
        </p:nvSpPr>
        <p:spPr>
          <a:xfrm>
            <a:off x="0" y="0"/>
            <a:ext cx="5791970" cy="646331"/>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を導入する</a:t>
            </a:r>
            <a:endParaRPr kumimoji="1" lang="en-US" altLang="ja-JP" smtClean="0"/>
          </a:p>
          <a:p>
            <a:r>
              <a:rPr lang="ja-JP" altLang="en-US"/>
              <a:t>　</a:t>
            </a:r>
            <a:r>
              <a:rPr lang="ja-JP" altLang="en-US" smtClean="0"/>
              <a:t>それでは、</a:t>
            </a:r>
            <a:r>
              <a:rPr lang="en-US" altLang="ja-JP" smtClean="0"/>
              <a:t>GameEngine</a:t>
            </a:r>
            <a:r>
              <a:rPr lang="ja-JP" altLang="en-US" smtClean="0"/>
              <a:t>の</a:t>
            </a:r>
            <a:r>
              <a:rPr lang="en-US" altLang="ja-JP" smtClean="0"/>
              <a:t>main.cpp</a:t>
            </a:r>
            <a:r>
              <a:rPr lang="ja-JP" altLang="en-US" smtClean="0"/>
              <a:t>に追加してきましょう。</a:t>
            </a:r>
            <a:endParaRPr lang="en-US" altLang="ja-JP" smtClean="0"/>
          </a:p>
        </p:txBody>
      </p:sp>
      <p:pic>
        <p:nvPicPr>
          <p:cNvPr id="2" name="図 1"/>
          <p:cNvPicPr>
            <a:picLocks noChangeAspect="1"/>
          </p:cNvPicPr>
          <p:nvPr/>
        </p:nvPicPr>
        <p:blipFill>
          <a:blip r:embed="rId3"/>
          <a:stretch>
            <a:fillRect/>
          </a:stretch>
        </p:blipFill>
        <p:spPr>
          <a:xfrm>
            <a:off x="201612" y="879474"/>
            <a:ext cx="4556814" cy="1495425"/>
          </a:xfrm>
          <a:prstGeom prst="rect">
            <a:avLst/>
          </a:prstGeom>
          <a:ln>
            <a:solidFill>
              <a:schemeClr val="tx1"/>
            </a:solidFill>
          </a:ln>
        </p:spPr>
      </p:pic>
      <p:cxnSp>
        <p:nvCxnSpPr>
          <p:cNvPr id="5" name="直線矢印コネクタ 4"/>
          <p:cNvCxnSpPr/>
          <p:nvPr/>
        </p:nvCxnSpPr>
        <p:spPr>
          <a:xfrm flipH="1">
            <a:off x="2082800" y="1117600"/>
            <a:ext cx="3378200" cy="48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 idx="1"/>
          </p:cNvCxnSpPr>
          <p:nvPr/>
        </p:nvCxnSpPr>
        <p:spPr>
          <a:xfrm flipH="1">
            <a:off x="2273300" y="2082800"/>
            <a:ext cx="3187700" cy="48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461000" y="932934"/>
            <a:ext cx="3930884" cy="369332"/>
          </a:xfrm>
          <a:prstGeom prst="rect">
            <a:avLst/>
          </a:prstGeom>
          <a:noFill/>
        </p:spPr>
        <p:txBody>
          <a:bodyPr wrap="none" rtlCol="0">
            <a:spAutoFit/>
          </a:bodyPr>
          <a:lstStyle/>
          <a:p>
            <a:r>
              <a:rPr kumimoji="1" lang="ja-JP" altLang="en-US" smtClean="0"/>
              <a:t>追加：</a:t>
            </a:r>
            <a:r>
              <a:rPr lang="en-US" altLang="ja-JP" smtClean="0"/>
              <a:t>File</a:t>
            </a:r>
            <a:r>
              <a:rPr kumimoji="1" lang="en-US" altLang="ja-JP" smtClean="0"/>
              <a:t>Open</a:t>
            </a:r>
            <a:r>
              <a:rPr kumimoji="1" lang="ja-JP" altLang="en-US" smtClean="0"/>
              <a:t>関連を</a:t>
            </a:r>
            <a:r>
              <a:rPr lang="ja-JP" altLang="en-US"/>
              <a:t>使</a:t>
            </a:r>
            <a:r>
              <a:rPr lang="ja-JP" altLang="en-US" smtClean="0"/>
              <a:t>うため、</a:t>
            </a:r>
            <a:r>
              <a:rPr lang="en-US" altLang="ja-JP" smtClean="0"/>
              <a:t>include</a:t>
            </a:r>
            <a:endParaRPr kumimoji="1" lang="ja-JP" altLang="en-US"/>
          </a:p>
        </p:txBody>
      </p:sp>
      <p:sp>
        <p:nvSpPr>
          <p:cNvPr id="10" name="テキスト ボックス 9"/>
          <p:cNvSpPr txBox="1"/>
          <p:nvPr/>
        </p:nvSpPr>
        <p:spPr>
          <a:xfrm>
            <a:off x="5461000" y="1898134"/>
            <a:ext cx="3350597" cy="369332"/>
          </a:xfrm>
          <a:prstGeom prst="rect">
            <a:avLst/>
          </a:prstGeom>
          <a:noFill/>
        </p:spPr>
        <p:txBody>
          <a:bodyPr wrap="none" rtlCol="0">
            <a:spAutoFit/>
          </a:bodyPr>
          <a:lstStyle/>
          <a:p>
            <a:r>
              <a:rPr kumimoji="1" lang="ja-JP" altLang="en-US" smtClean="0"/>
              <a:t>追加：</a:t>
            </a:r>
            <a:r>
              <a:rPr kumimoji="1" lang="en-US" altLang="ja-JP" smtClean="0"/>
              <a:t>XAudio2</a:t>
            </a:r>
            <a:r>
              <a:rPr kumimoji="1" lang="ja-JP" altLang="en-US" smtClean="0"/>
              <a:t>の</a:t>
            </a:r>
            <a:r>
              <a:rPr kumimoji="1" lang="en-US" altLang="ja-JP" smtClean="0"/>
              <a:t>Header</a:t>
            </a:r>
            <a:r>
              <a:rPr kumimoji="1" lang="ja-JP" altLang="en-US" smtClean="0"/>
              <a:t>を</a:t>
            </a:r>
            <a:r>
              <a:rPr kumimoji="1" lang="en-US" altLang="ja-JP" smtClean="0"/>
              <a:t>include</a:t>
            </a:r>
            <a:endParaRPr kumimoji="1" lang="ja-JP" altLang="en-US"/>
          </a:p>
        </p:txBody>
      </p:sp>
      <p:sp>
        <p:nvSpPr>
          <p:cNvPr id="13" name="正方形/長方形 12"/>
          <p:cNvSpPr/>
          <p:nvPr/>
        </p:nvSpPr>
        <p:spPr>
          <a:xfrm>
            <a:off x="95553" y="578237"/>
            <a:ext cx="1053494" cy="369332"/>
          </a:xfrm>
          <a:prstGeom prst="rect">
            <a:avLst/>
          </a:prstGeom>
        </p:spPr>
        <p:txBody>
          <a:bodyPr wrap="none">
            <a:spAutoFit/>
          </a:bodyPr>
          <a:lstStyle/>
          <a:p>
            <a:r>
              <a:rPr lang="ja-JP" altLang="en-US"/>
              <a:t>main.cpp</a:t>
            </a:r>
          </a:p>
        </p:txBody>
      </p:sp>
      <p:cxnSp>
        <p:nvCxnSpPr>
          <p:cNvPr id="14" name="直線矢印コネクタ 13"/>
          <p:cNvCxnSpPr/>
          <p:nvPr/>
        </p:nvCxnSpPr>
        <p:spPr>
          <a:xfrm flipH="1">
            <a:off x="3659670" y="2695852"/>
            <a:ext cx="4188930" cy="988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828305" y="2452132"/>
            <a:ext cx="4363695" cy="1754326"/>
          </a:xfrm>
          <a:prstGeom prst="rect">
            <a:avLst/>
          </a:prstGeom>
          <a:noFill/>
        </p:spPr>
        <p:txBody>
          <a:bodyPr wrap="none" rtlCol="0">
            <a:spAutoFit/>
          </a:bodyPr>
          <a:lstStyle/>
          <a:p>
            <a:r>
              <a:rPr kumimoji="1" lang="ja-JP" altLang="en-US" smtClean="0"/>
              <a:t>追加：</a:t>
            </a:r>
            <a:r>
              <a:rPr kumimoji="1" lang="en-US" altLang="ja-JP" smtClean="0"/>
              <a:t>Chunk</a:t>
            </a:r>
            <a:r>
              <a:rPr kumimoji="1" lang="ja-JP" altLang="en-US" smtClean="0"/>
              <a:t>（</a:t>
            </a:r>
            <a:r>
              <a:rPr lang="ja-JP" altLang="en-US"/>
              <a:t>チャンク</a:t>
            </a:r>
            <a:r>
              <a:rPr kumimoji="1" lang="ja-JP" altLang="en-US" smtClean="0"/>
              <a:t>）の</a:t>
            </a:r>
            <a:r>
              <a:rPr kumimoji="1" lang="en-US" altLang="ja-JP" smtClean="0"/>
              <a:t>size</a:t>
            </a:r>
            <a:r>
              <a:rPr kumimoji="1" lang="ja-JP" altLang="en-US" smtClean="0"/>
              <a:t>と実</a:t>
            </a:r>
            <a:r>
              <a:rPr kumimoji="1" lang="en-US" altLang="ja-JP" smtClean="0"/>
              <a:t>Data</a:t>
            </a:r>
            <a:r>
              <a:rPr kumimoji="1" lang="ja-JP" altLang="en-US" smtClean="0"/>
              <a:t>の</a:t>
            </a:r>
            <a:endParaRPr kumimoji="1" lang="en-US" altLang="ja-JP" smtClean="0"/>
          </a:p>
          <a:p>
            <a:r>
              <a:rPr kumimoji="1" lang="ja-JP" altLang="en-US" smtClean="0"/>
              <a:t>先頭</a:t>
            </a:r>
            <a:r>
              <a:rPr lang="en-US" altLang="ja-JP" smtClean="0"/>
              <a:t>Address</a:t>
            </a:r>
            <a:r>
              <a:rPr lang="ja-JP" altLang="en-US" smtClean="0"/>
              <a:t>取得用</a:t>
            </a:r>
            <a:r>
              <a:rPr lang="en-US" altLang="ja-JP" smtClean="0"/>
              <a:t>class</a:t>
            </a:r>
            <a:r>
              <a:rPr lang="ja-JP" altLang="en-US" smtClean="0"/>
              <a:t>を作成。</a:t>
            </a:r>
            <a:endParaRPr lang="en-US" altLang="ja-JP" smtClean="0"/>
          </a:p>
          <a:p>
            <a:r>
              <a:rPr kumimoji="1" lang="en-US" altLang="ja-JP" smtClean="0"/>
              <a:t>Class</a:t>
            </a:r>
            <a:r>
              <a:rPr kumimoji="1" lang="ja-JP" altLang="en-US" smtClean="0"/>
              <a:t>の</a:t>
            </a:r>
            <a:r>
              <a:rPr lang="en-US" altLang="ja-JP" smtClean="0"/>
              <a:t>Constructor</a:t>
            </a:r>
            <a:r>
              <a:rPr lang="ja-JP" altLang="en-US" smtClean="0"/>
              <a:t>で各変数を初期化してる</a:t>
            </a:r>
            <a:endParaRPr lang="en-US" altLang="ja-JP" smtClean="0"/>
          </a:p>
          <a:p>
            <a:r>
              <a:rPr kumimoji="1" lang="ja-JP" altLang="en-US" smtClean="0"/>
              <a:t>事がわかりますね。</a:t>
            </a:r>
            <a:endParaRPr kumimoji="1" lang="en-US" altLang="ja-JP" smtClean="0"/>
          </a:p>
          <a:p>
            <a:r>
              <a:rPr lang="ja-JP" altLang="en-US" smtClean="0"/>
              <a:t>このような方法もあります。</a:t>
            </a:r>
            <a:endParaRPr lang="en-US" altLang="ja-JP" smtClean="0"/>
          </a:p>
          <a:p>
            <a:r>
              <a:rPr lang="ja-JP" altLang="en-US" smtClean="0"/>
              <a:t>なお、</a:t>
            </a:r>
            <a:r>
              <a:rPr lang="en-US" altLang="ja-JP" smtClean="0"/>
              <a:t>unsigned</a:t>
            </a:r>
            <a:r>
              <a:rPr lang="ja-JP" altLang="en-US" smtClean="0"/>
              <a:t>は、符号なしを意味します。</a:t>
            </a:r>
            <a:endParaRPr kumimoji="1" lang="ja-JP" altLang="en-US"/>
          </a:p>
        </p:txBody>
      </p:sp>
      <p:cxnSp>
        <p:nvCxnSpPr>
          <p:cNvPr id="21" name="直線矢印コネクタ 20"/>
          <p:cNvCxnSpPr/>
          <p:nvPr/>
        </p:nvCxnSpPr>
        <p:spPr>
          <a:xfrm flipH="1">
            <a:off x="6819900" y="4450179"/>
            <a:ext cx="1028700" cy="772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48600" y="4266009"/>
            <a:ext cx="3712876" cy="646331"/>
          </a:xfrm>
          <a:prstGeom prst="rect">
            <a:avLst/>
          </a:prstGeom>
          <a:noFill/>
        </p:spPr>
        <p:txBody>
          <a:bodyPr wrap="none" rtlCol="0">
            <a:spAutoFit/>
          </a:bodyPr>
          <a:lstStyle/>
          <a:p>
            <a:r>
              <a:rPr kumimoji="1" lang="ja-JP" altLang="en-US" smtClean="0"/>
              <a:t>追加：</a:t>
            </a:r>
            <a:r>
              <a:rPr kumimoji="1" lang="en-US" altLang="ja-JP" smtClean="0"/>
              <a:t>XAudio2</a:t>
            </a:r>
            <a:r>
              <a:rPr kumimoji="1" lang="ja-JP" altLang="en-US" smtClean="0"/>
              <a:t>で音楽を鳴らすために</a:t>
            </a:r>
            <a:endParaRPr kumimoji="1" lang="en-US" altLang="ja-JP" smtClean="0"/>
          </a:p>
          <a:p>
            <a:r>
              <a:rPr lang="ja-JP" altLang="en-US"/>
              <a:t>必要</a:t>
            </a:r>
            <a:r>
              <a:rPr lang="ja-JP" altLang="en-US" smtClean="0"/>
              <a:t>な変数群</a:t>
            </a:r>
            <a:endParaRPr kumimoji="1" lang="ja-JP" altLang="en-US"/>
          </a:p>
        </p:txBody>
      </p:sp>
      <p:pic>
        <p:nvPicPr>
          <p:cNvPr id="25" name="図 24"/>
          <p:cNvPicPr>
            <a:picLocks noChangeAspect="1"/>
          </p:cNvPicPr>
          <p:nvPr/>
        </p:nvPicPr>
        <p:blipFill>
          <a:blip r:embed="rId4"/>
          <a:stretch>
            <a:fillRect/>
          </a:stretch>
        </p:blipFill>
        <p:spPr>
          <a:xfrm>
            <a:off x="201612" y="5556142"/>
            <a:ext cx="5940493" cy="1275425"/>
          </a:xfrm>
          <a:prstGeom prst="rect">
            <a:avLst/>
          </a:prstGeom>
          <a:ln>
            <a:solidFill>
              <a:schemeClr val="tx1"/>
            </a:solidFill>
          </a:ln>
        </p:spPr>
      </p:pic>
      <p:cxnSp>
        <p:nvCxnSpPr>
          <p:cNvPr id="26" name="直線矢印コネクタ 25"/>
          <p:cNvCxnSpPr/>
          <p:nvPr/>
        </p:nvCxnSpPr>
        <p:spPr>
          <a:xfrm flipH="1">
            <a:off x="5791970" y="6048444"/>
            <a:ext cx="988034" cy="1628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819900" y="5842000"/>
            <a:ext cx="4986109" cy="369332"/>
          </a:xfrm>
          <a:prstGeom prst="rect">
            <a:avLst/>
          </a:prstGeom>
          <a:noFill/>
        </p:spPr>
        <p:txBody>
          <a:bodyPr wrap="none" rtlCol="0">
            <a:spAutoFit/>
          </a:bodyPr>
          <a:lstStyle/>
          <a:p>
            <a:r>
              <a:rPr kumimoji="1" lang="ja-JP" altLang="en-US" smtClean="0"/>
              <a:t>追加：下記で記入する関数の</a:t>
            </a:r>
            <a:r>
              <a:rPr kumimoji="1" lang="en-US" altLang="ja-JP" smtClean="0"/>
              <a:t>prototype</a:t>
            </a:r>
            <a:r>
              <a:rPr kumimoji="1" lang="ja-JP" altLang="en-US" smtClean="0"/>
              <a:t>宣言です</a:t>
            </a:r>
            <a:endParaRPr kumimoji="1" lang="ja-JP" altLang="en-US"/>
          </a:p>
        </p:txBody>
      </p:sp>
    </p:spTree>
    <p:extLst>
      <p:ext uri="{BB962C8B-B14F-4D97-AF65-F5344CB8AC3E}">
        <p14:creationId xmlns:p14="http://schemas.microsoft.com/office/powerpoint/2010/main" val="275584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63284" cy="369332"/>
          </a:xfrm>
          <a:prstGeom prst="rect">
            <a:avLst/>
          </a:prstGeom>
          <a:noFill/>
        </p:spPr>
        <p:txBody>
          <a:bodyPr wrap="none" rtlCol="0">
            <a:spAutoFit/>
          </a:bodyPr>
          <a:lstStyle/>
          <a:p>
            <a:r>
              <a:rPr kumimoji="1" lang="ja-JP" altLang="en-US" smtClean="0"/>
              <a:t>・導入していく（説明は後で）</a:t>
            </a:r>
            <a:endParaRPr kumimoji="1" lang="ja-JP" altLang="en-US"/>
          </a:p>
        </p:txBody>
      </p:sp>
      <p:pic>
        <p:nvPicPr>
          <p:cNvPr id="5" name="図 4"/>
          <p:cNvPicPr>
            <a:picLocks noChangeAspect="1"/>
          </p:cNvPicPr>
          <p:nvPr/>
        </p:nvPicPr>
        <p:blipFill>
          <a:blip r:embed="rId2"/>
          <a:stretch>
            <a:fillRect/>
          </a:stretch>
        </p:blipFill>
        <p:spPr>
          <a:xfrm>
            <a:off x="266700" y="650874"/>
            <a:ext cx="6342537" cy="1439863"/>
          </a:xfrm>
          <a:prstGeom prst="rect">
            <a:avLst/>
          </a:prstGeom>
          <a:ln>
            <a:solidFill>
              <a:schemeClr val="tx1"/>
            </a:solidFill>
          </a:ln>
        </p:spPr>
      </p:pic>
      <p:sp>
        <p:nvSpPr>
          <p:cNvPr id="6" name="正方形/長方形 5"/>
          <p:cNvSpPr/>
          <p:nvPr/>
        </p:nvSpPr>
        <p:spPr>
          <a:xfrm>
            <a:off x="165100" y="281542"/>
            <a:ext cx="1053494" cy="369332"/>
          </a:xfrm>
          <a:prstGeom prst="rect">
            <a:avLst/>
          </a:prstGeom>
        </p:spPr>
        <p:txBody>
          <a:bodyPr wrap="none">
            <a:spAutoFit/>
          </a:bodyPr>
          <a:lstStyle/>
          <a:p>
            <a:r>
              <a:rPr lang="ja-JP" altLang="en-US"/>
              <a:t>main.cpp</a:t>
            </a:r>
          </a:p>
        </p:txBody>
      </p:sp>
      <p:cxnSp>
        <p:nvCxnSpPr>
          <p:cNvPr id="7" name="直線矢印コネクタ 6"/>
          <p:cNvCxnSpPr/>
          <p:nvPr/>
        </p:nvCxnSpPr>
        <p:spPr>
          <a:xfrm flipH="1">
            <a:off x="5932970" y="1104900"/>
            <a:ext cx="963130" cy="4578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896100" y="909140"/>
            <a:ext cx="4818948" cy="923330"/>
          </a:xfrm>
          <a:prstGeom prst="rect">
            <a:avLst/>
          </a:prstGeom>
          <a:noFill/>
        </p:spPr>
        <p:txBody>
          <a:bodyPr wrap="none" rtlCol="0">
            <a:spAutoFit/>
          </a:bodyPr>
          <a:lstStyle/>
          <a:p>
            <a:r>
              <a:rPr kumimoji="1" lang="ja-JP" altLang="en-US" smtClean="0"/>
              <a:t>追加：</a:t>
            </a:r>
            <a:r>
              <a:rPr lang="en-US" altLang="ja-JP" smtClean="0"/>
              <a:t>CO</a:t>
            </a:r>
            <a:r>
              <a:rPr lang="en-US" altLang="ja-JP"/>
              <a:t>M</a:t>
            </a:r>
            <a:r>
              <a:rPr lang="ja-JP" altLang="en-US" smtClean="0"/>
              <a:t>の初期化命令なんですが、</a:t>
            </a:r>
            <a:endParaRPr kumimoji="1" lang="en-US" altLang="ja-JP" smtClean="0"/>
          </a:p>
          <a:p>
            <a:r>
              <a:rPr kumimoji="1" lang="en-US" altLang="ja-JP" smtClean="0"/>
              <a:t>XAudio2</a:t>
            </a:r>
            <a:r>
              <a:rPr kumimoji="1" lang="ja-JP" altLang="en-US" smtClean="0"/>
              <a:t>では、必ず使用しないといけない仕様の</a:t>
            </a:r>
            <a:endParaRPr kumimoji="1" lang="en-US" altLang="ja-JP" smtClean="0"/>
          </a:p>
          <a:p>
            <a:r>
              <a:rPr lang="ja-JP" altLang="en-US" smtClean="0"/>
              <a:t>ため、設定してる</a:t>
            </a:r>
            <a:endParaRPr kumimoji="1" lang="en-US" altLang="ja-JP" smtClean="0"/>
          </a:p>
        </p:txBody>
      </p:sp>
      <p:pic>
        <p:nvPicPr>
          <p:cNvPr id="10" name="図 9"/>
          <p:cNvPicPr>
            <a:picLocks noChangeAspect="1"/>
          </p:cNvPicPr>
          <p:nvPr/>
        </p:nvPicPr>
        <p:blipFill>
          <a:blip r:embed="rId3"/>
          <a:stretch>
            <a:fillRect/>
          </a:stretch>
        </p:blipFill>
        <p:spPr>
          <a:xfrm>
            <a:off x="266699" y="2265362"/>
            <a:ext cx="4816265" cy="1747838"/>
          </a:xfrm>
          <a:prstGeom prst="rect">
            <a:avLst/>
          </a:prstGeom>
          <a:ln>
            <a:solidFill>
              <a:schemeClr val="tx1"/>
            </a:solidFill>
          </a:ln>
        </p:spPr>
      </p:pic>
      <p:cxnSp>
        <p:nvCxnSpPr>
          <p:cNvPr id="11" name="直線矢印コネクタ 10"/>
          <p:cNvCxnSpPr/>
          <p:nvPr/>
        </p:nvCxnSpPr>
        <p:spPr>
          <a:xfrm flipH="1">
            <a:off x="1900154" y="2794000"/>
            <a:ext cx="3484646" cy="241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384800" y="2607924"/>
            <a:ext cx="4203395" cy="369332"/>
          </a:xfrm>
          <a:prstGeom prst="rect">
            <a:avLst/>
          </a:prstGeom>
          <a:noFill/>
        </p:spPr>
        <p:txBody>
          <a:bodyPr wrap="none" rtlCol="0">
            <a:spAutoFit/>
          </a:bodyPr>
          <a:lstStyle/>
          <a:p>
            <a:r>
              <a:rPr kumimoji="1" lang="ja-JP" altLang="en-US" smtClean="0"/>
              <a:t>追加：下記で書く</a:t>
            </a:r>
            <a:r>
              <a:rPr kumimoji="1" lang="en-US" altLang="ja-JP" smtClean="0"/>
              <a:t>XAudio2</a:t>
            </a:r>
            <a:r>
              <a:rPr kumimoji="1" lang="ja-JP" altLang="en-US" smtClean="0"/>
              <a:t>作成関数の実行</a:t>
            </a:r>
            <a:endParaRPr kumimoji="1" lang="ja-JP" altLang="en-US"/>
          </a:p>
        </p:txBody>
      </p:sp>
      <p:pic>
        <p:nvPicPr>
          <p:cNvPr id="14" name="図 13"/>
          <p:cNvPicPr>
            <a:picLocks noChangeAspect="1"/>
          </p:cNvPicPr>
          <p:nvPr/>
        </p:nvPicPr>
        <p:blipFill>
          <a:blip r:embed="rId4"/>
          <a:stretch>
            <a:fillRect/>
          </a:stretch>
        </p:blipFill>
        <p:spPr>
          <a:xfrm>
            <a:off x="266699" y="4187825"/>
            <a:ext cx="4475614" cy="1958975"/>
          </a:xfrm>
          <a:prstGeom prst="rect">
            <a:avLst/>
          </a:prstGeom>
          <a:ln>
            <a:solidFill>
              <a:schemeClr val="tx1"/>
            </a:solidFill>
          </a:ln>
        </p:spPr>
      </p:pic>
      <p:cxnSp>
        <p:nvCxnSpPr>
          <p:cNvPr id="15" name="直線矢印コネクタ 14"/>
          <p:cNvCxnSpPr/>
          <p:nvPr/>
        </p:nvCxnSpPr>
        <p:spPr>
          <a:xfrm flipH="1">
            <a:off x="4503654" y="4749800"/>
            <a:ext cx="1084346" cy="749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2429822" y="5753100"/>
            <a:ext cx="3158178" cy="1784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88000" y="4601131"/>
            <a:ext cx="4895892" cy="369332"/>
          </a:xfrm>
          <a:prstGeom prst="rect">
            <a:avLst/>
          </a:prstGeom>
          <a:noFill/>
        </p:spPr>
        <p:txBody>
          <a:bodyPr wrap="none" rtlCol="0">
            <a:spAutoFit/>
          </a:bodyPr>
          <a:lstStyle/>
          <a:p>
            <a:r>
              <a:rPr kumimoji="1" lang="ja-JP" altLang="en-US" smtClean="0"/>
              <a:t>追加：下記で書く</a:t>
            </a:r>
            <a:r>
              <a:rPr kumimoji="1" lang="en-US" altLang="ja-JP" smtClean="0"/>
              <a:t>XAudio2</a:t>
            </a:r>
            <a:r>
              <a:rPr kumimoji="1" lang="ja-JP" altLang="en-US" smtClean="0"/>
              <a:t>環境の破棄関数の実行</a:t>
            </a:r>
            <a:endParaRPr kumimoji="1" lang="ja-JP" altLang="en-US"/>
          </a:p>
        </p:txBody>
      </p:sp>
      <p:sp>
        <p:nvSpPr>
          <p:cNvPr id="20" name="テキスト ボックス 19"/>
          <p:cNvSpPr txBox="1"/>
          <p:nvPr/>
        </p:nvSpPr>
        <p:spPr>
          <a:xfrm>
            <a:off x="5727700" y="5638800"/>
            <a:ext cx="3805465" cy="646331"/>
          </a:xfrm>
          <a:prstGeom prst="rect">
            <a:avLst/>
          </a:prstGeom>
          <a:noFill/>
        </p:spPr>
        <p:txBody>
          <a:bodyPr wrap="none" rtlCol="0">
            <a:spAutoFit/>
          </a:bodyPr>
          <a:lstStyle/>
          <a:p>
            <a:r>
              <a:rPr kumimoji="1" lang="ja-JP" altLang="en-US" smtClean="0"/>
              <a:t>追加：</a:t>
            </a:r>
            <a:r>
              <a:rPr lang="en-US" altLang="ja-JP" smtClean="0"/>
              <a:t>COM</a:t>
            </a:r>
            <a:r>
              <a:rPr lang="ja-JP" altLang="en-US" smtClean="0"/>
              <a:t>の終了命令</a:t>
            </a:r>
            <a:endParaRPr lang="en-US" altLang="ja-JP" smtClean="0"/>
          </a:p>
          <a:p>
            <a:r>
              <a:rPr lang="en-US" altLang="ja-JP" smtClean="0"/>
              <a:t>CoInitializeEx</a:t>
            </a:r>
            <a:r>
              <a:rPr lang="ja-JP" altLang="en-US" smtClean="0"/>
              <a:t>を用いたら必ず使用する</a:t>
            </a:r>
            <a:endParaRPr lang="en-US" altLang="ja-JP"/>
          </a:p>
        </p:txBody>
      </p:sp>
    </p:spTree>
    <p:extLst>
      <p:ext uri="{BB962C8B-B14F-4D97-AF65-F5344CB8AC3E}">
        <p14:creationId xmlns:p14="http://schemas.microsoft.com/office/powerpoint/2010/main" val="6125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3825" y="696912"/>
            <a:ext cx="7037934" cy="5856288"/>
          </a:xfrm>
          <a:prstGeom prst="rect">
            <a:avLst/>
          </a:prstGeom>
          <a:ln>
            <a:solidFill>
              <a:schemeClr val="tx1"/>
            </a:solidFill>
          </a:ln>
        </p:spPr>
      </p:pic>
      <p:sp>
        <p:nvSpPr>
          <p:cNvPr id="5" name="テキスト ボックス 4"/>
          <p:cNvSpPr txBox="1"/>
          <p:nvPr/>
        </p:nvSpPr>
        <p:spPr>
          <a:xfrm>
            <a:off x="0" y="0"/>
            <a:ext cx="3591817" cy="369332"/>
          </a:xfrm>
          <a:prstGeom prst="rect">
            <a:avLst/>
          </a:prstGeom>
          <a:noFill/>
        </p:spPr>
        <p:txBody>
          <a:bodyPr wrap="none" rtlCol="0">
            <a:spAutoFit/>
          </a:bodyPr>
          <a:lstStyle/>
          <a:p>
            <a:r>
              <a:rPr kumimoji="1" lang="ja-JP" altLang="en-US" smtClean="0"/>
              <a:t>・</a:t>
            </a:r>
            <a:r>
              <a:rPr lang="en-US" altLang="ja-JP" smtClean="0"/>
              <a:t>WndProc</a:t>
            </a:r>
            <a:r>
              <a:rPr lang="ja-JP" altLang="en-US"/>
              <a:t>関数</a:t>
            </a:r>
            <a:r>
              <a:rPr lang="ja-JP" altLang="en-US" smtClean="0"/>
              <a:t>の下に書きましょう。</a:t>
            </a:r>
            <a:endParaRPr lang="en-US" altLang="ja-JP"/>
          </a:p>
        </p:txBody>
      </p:sp>
      <p:sp>
        <p:nvSpPr>
          <p:cNvPr id="6" name="正方形/長方形 5"/>
          <p:cNvSpPr/>
          <p:nvPr/>
        </p:nvSpPr>
        <p:spPr>
          <a:xfrm>
            <a:off x="0" y="369332"/>
            <a:ext cx="1053494" cy="369332"/>
          </a:xfrm>
          <a:prstGeom prst="rect">
            <a:avLst/>
          </a:prstGeom>
        </p:spPr>
        <p:txBody>
          <a:bodyPr wrap="none">
            <a:spAutoFit/>
          </a:bodyPr>
          <a:lstStyle/>
          <a:p>
            <a:r>
              <a:rPr lang="ja-JP" altLang="en-US"/>
              <a:t>main.cpp</a:t>
            </a:r>
          </a:p>
        </p:txBody>
      </p:sp>
      <p:sp>
        <p:nvSpPr>
          <p:cNvPr id="7" name="テキスト ボックス 6"/>
          <p:cNvSpPr txBox="1"/>
          <p:nvPr/>
        </p:nvSpPr>
        <p:spPr>
          <a:xfrm>
            <a:off x="7340600" y="738664"/>
            <a:ext cx="3613490" cy="646331"/>
          </a:xfrm>
          <a:prstGeom prst="rect">
            <a:avLst/>
          </a:prstGeom>
          <a:noFill/>
        </p:spPr>
        <p:txBody>
          <a:bodyPr wrap="none" rtlCol="0">
            <a:spAutoFit/>
          </a:bodyPr>
          <a:lstStyle/>
          <a:p>
            <a:r>
              <a:rPr kumimoji="1" lang="en-US" altLang="ja-JP" smtClean="0"/>
              <a:t>InitAuido</a:t>
            </a:r>
            <a:r>
              <a:rPr kumimoji="1" lang="ja-JP" altLang="en-US" smtClean="0"/>
              <a:t>関数を追加してきましょう。</a:t>
            </a:r>
            <a:endParaRPr kumimoji="1" lang="en-US" altLang="ja-JP" smtClean="0"/>
          </a:p>
          <a:p>
            <a:r>
              <a:rPr lang="ja-JP" altLang="en-US"/>
              <a:t>説明</a:t>
            </a:r>
            <a:r>
              <a:rPr lang="ja-JP" altLang="en-US" smtClean="0"/>
              <a:t>は後で行います。</a:t>
            </a:r>
            <a:endParaRPr kumimoji="1" lang="ja-JP" altLang="en-US"/>
          </a:p>
        </p:txBody>
      </p:sp>
      <p:cxnSp>
        <p:nvCxnSpPr>
          <p:cNvPr id="8" name="直線矢印コネクタ 7"/>
          <p:cNvCxnSpPr/>
          <p:nvPr/>
        </p:nvCxnSpPr>
        <p:spPr>
          <a:xfrm flipH="1">
            <a:off x="4485170" y="3911600"/>
            <a:ext cx="3160230" cy="3562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645400" y="3741180"/>
            <a:ext cx="3809376" cy="646331"/>
          </a:xfrm>
          <a:prstGeom prst="rect">
            <a:avLst/>
          </a:prstGeom>
          <a:noFill/>
        </p:spPr>
        <p:txBody>
          <a:bodyPr wrap="none" rtlCol="0">
            <a:spAutoFit/>
          </a:bodyPr>
          <a:lstStyle/>
          <a:p>
            <a:r>
              <a:rPr kumimoji="1" lang="en-US" altLang="ja-JP" smtClean="0"/>
              <a:t>WaveFile</a:t>
            </a:r>
            <a:r>
              <a:rPr kumimoji="1" lang="ja-JP" altLang="en-US" smtClean="0"/>
              <a:t>は適当なモノを自分で用意し</a:t>
            </a:r>
            <a:endParaRPr kumimoji="1" lang="en-US" altLang="ja-JP" smtClean="0"/>
          </a:p>
          <a:p>
            <a:r>
              <a:rPr lang="ja-JP" altLang="en-US" smtClean="0"/>
              <a:t>同</a:t>
            </a:r>
            <a:r>
              <a:rPr lang="en-US" altLang="ja-JP" smtClean="0"/>
              <a:t>Folder</a:t>
            </a:r>
            <a:r>
              <a:rPr lang="ja-JP" altLang="en-US" smtClean="0"/>
              <a:t>に入れておきましょう。</a:t>
            </a:r>
            <a:endParaRPr kumimoji="1" lang="ja-JP" altLang="en-US"/>
          </a:p>
        </p:txBody>
      </p:sp>
    </p:spTree>
    <p:extLst>
      <p:ext uri="{BB962C8B-B14F-4D97-AF65-F5344CB8AC3E}">
        <p14:creationId xmlns:p14="http://schemas.microsoft.com/office/powerpoint/2010/main" val="200538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7000" y="396875"/>
            <a:ext cx="6946916" cy="6397625"/>
          </a:xfrm>
          <a:prstGeom prst="rect">
            <a:avLst/>
          </a:prstGeom>
          <a:ln>
            <a:solidFill>
              <a:schemeClr val="tx1"/>
            </a:solidFill>
          </a:ln>
        </p:spPr>
      </p:pic>
      <p:sp>
        <p:nvSpPr>
          <p:cNvPr id="5" name="テキスト ボックス 4"/>
          <p:cNvSpPr txBox="1"/>
          <p:nvPr/>
        </p:nvSpPr>
        <p:spPr>
          <a:xfrm>
            <a:off x="0" y="0"/>
            <a:ext cx="1818126"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の続き</a:t>
            </a:r>
            <a:endParaRPr kumimoji="1" lang="ja-JP" altLang="en-US"/>
          </a:p>
        </p:txBody>
      </p:sp>
      <p:sp>
        <p:nvSpPr>
          <p:cNvPr id="7" name="テキスト ボックス 6"/>
          <p:cNvSpPr txBox="1"/>
          <p:nvPr/>
        </p:nvSpPr>
        <p:spPr>
          <a:xfrm>
            <a:off x="8229600" y="3000375"/>
            <a:ext cx="2759089" cy="369332"/>
          </a:xfrm>
          <a:prstGeom prst="rect">
            <a:avLst/>
          </a:prstGeom>
          <a:noFill/>
        </p:spPr>
        <p:txBody>
          <a:bodyPr wrap="none" rtlCol="0">
            <a:spAutoFit/>
          </a:bodyPr>
          <a:lstStyle/>
          <a:p>
            <a:r>
              <a:rPr kumimoji="1" lang="ja-JP" altLang="en-US" smtClean="0"/>
              <a:t>続きを書いて行きましょう。</a:t>
            </a:r>
            <a:endParaRPr kumimoji="1" lang="ja-JP" altLang="en-US"/>
          </a:p>
        </p:txBody>
      </p:sp>
    </p:spTree>
    <p:extLst>
      <p:ext uri="{BB962C8B-B14F-4D97-AF65-F5344CB8AC3E}">
        <p14:creationId xmlns:p14="http://schemas.microsoft.com/office/powerpoint/2010/main" val="27637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8072" y="0"/>
            <a:ext cx="3441968"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関数の下に書きましょう</a:t>
            </a:r>
            <a:endParaRPr kumimoji="1" lang="ja-JP" altLang="en-US"/>
          </a:p>
        </p:txBody>
      </p:sp>
      <p:sp>
        <p:nvSpPr>
          <p:cNvPr id="7" name="テキスト ボックス 6"/>
          <p:cNvSpPr txBox="1"/>
          <p:nvPr/>
        </p:nvSpPr>
        <p:spPr>
          <a:xfrm>
            <a:off x="5575300" y="2146300"/>
            <a:ext cx="3985386" cy="369332"/>
          </a:xfrm>
          <a:prstGeom prst="rect">
            <a:avLst/>
          </a:prstGeom>
          <a:noFill/>
        </p:spPr>
        <p:txBody>
          <a:bodyPr wrap="none" rtlCol="0">
            <a:spAutoFit/>
          </a:bodyPr>
          <a:lstStyle/>
          <a:p>
            <a:r>
              <a:rPr kumimoji="1" lang="ja-JP" altLang="en-US" smtClean="0"/>
              <a:t>破棄命令です。とりあえず書きましょう。</a:t>
            </a:r>
            <a:endParaRPr kumimoji="1" lang="ja-JP" altLang="en-US"/>
          </a:p>
        </p:txBody>
      </p:sp>
      <p:pic>
        <p:nvPicPr>
          <p:cNvPr id="8" name="図 7"/>
          <p:cNvPicPr>
            <a:picLocks noChangeAspect="1"/>
          </p:cNvPicPr>
          <p:nvPr/>
        </p:nvPicPr>
        <p:blipFill>
          <a:blip r:embed="rId2"/>
          <a:stretch>
            <a:fillRect/>
          </a:stretch>
        </p:blipFill>
        <p:spPr>
          <a:xfrm>
            <a:off x="119196" y="369332"/>
            <a:ext cx="4668798" cy="4977368"/>
          </a:xfrm>
          <a:prstGeom prst="rect">
            <a:avLst/>
          </a:prstGeom>
          <a:ln>
            <a:solidFill>
              <a:schemeClr val="tx1"/>
            </a:solidFill>
          </a:ln>
        </p:spPr>
      </p:pic>
    </p:spTree>
    <p:extLst>
      <p:ext uri="{BB962C8B-B14F-4D97-AF65-F5344CB8AC3E}">
        <p14:creationId xmlns:p14="http://schemas.microsoft.com/office/powerpoint/2010/main" val="313512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3361" y="369332"/>
            <a:ext cx="8913793" cy="4189968"/>
          </a:xfrm>
          <a:prstGeom prst="rect">
            <a:avLst/>
          </a:prstGeom>
          <a:ln>
            <a:solidFill>
              <a:schemeClr val="tx1"/>
            </a:solidFill>
          </a:ln>
        </p:spPr>
      </p:pic>
      <p:sp>
        <p:nvSpPr>
          <p:cNvPr id="8" name="テキスト ボックス 7"/>
          <p:cNvSpPr txBox="1"/>
          <p:nvPr/>
        </p:nvSpPr>
        <p:spPr>
          <a:xfrm>
            <a:off x="55187" y="0"/>
            <a:ext cx="4910319"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関数内で使用した</a:t>
            </a:r>
            <a:r>
              <a:rPr lang="en-US" altLang="ja-JP" smtClean="0"/>
              <a:t>S</a:t>
            </a:r>
            <a:r>
              <a:rPr kumimoji="1" lang="en-US" altLang="ja-JP" smtClean="0"/>
              <a:t>ub</a:t>
            </a:r>
            <a:r>
              <a:rPr kumimoji="1" lang="ja-JP" altLang="en-US" smtClean="0"/>
              <a:t>関数も記入しよう</a:t>
            </a:r>
            <a:endParaRPr kumimoji="1" lang="ja-JP" altLang="en-US"/>
          </a:p>
        </p:txBody>
      </p:sp>
    </p:spTree>
    <p:extLst>
      <p:ext uri="{BB962C8B-B14F-4D97-AF65-F5344CB8AC3E}">
        <p14:creationId xmlns:p14="http://schemas.microsoft.com/office/powerpoint/2010/main" val="108376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9862" y="383619"/>
            <a:ext cx="8327426" cy="5776913"/>
          </a:xfrm>
          <a:prstGeom prst="rect">
            <a:avLst/>
          </a:prstGeom>
          <a:ln>
            <a:solidFill>
              <a:schemeClr val="tx1"/>
            </a:solidFill>
          </a:ln>
        </p:spPr>
      </p:pic>
      <p:sp>
        <p:nvSpPr>
          <p:cNvPr id="5" name="正方形/長方形 4"/>
          <p:cNvSpPr/>
          <p:nvPr/>
        </p:nvSpPr>
        <p:spPr>
          <a:xfrm>
            <a:off x="0" y="0"/>
            <a:ext cx="4910319" cy="369332"/>
          </a:xfrm>
          <a:prstGeom prst="rect">
            <a:avLst/>
          </a:prstGeom>
        </p:spPr>
        <p:txBody>
          <a:bodyPr wrap="none">
            <a:spAutoFit/>
          </a:bodyPr>
          <a:lstStyle/>
          <a:p>
            <a:r>
              <a:rPr lang="ja-JP" altLang="en-US"/>
              <a:t>・</a:t>
            </a:r>
            <a:r>
              <a:rPr lang="en-US" altLang="ja-JP"/>
              <a:t>InitAudio</a:t>
            </a:r>
            <a:r>
              <a:rPr lang="ja-JP" altLang="en-US"/>
              <a:t>関数内で使用した</a:t>
            </a:r>
            <a:r>
              <a:rPr lang="en-US" altLang="ja-JP"/>
              <a:t>Sub</a:t>
            </a:r>
            <a:r>
              <a:rPr lang="ja-JP" altLang="en-US"/>
              <a:t>関数も記入しよう</a:t>
            </a:r>
          </a:p>
        </p:txBody>
      </p:sp>
      <p:sp>
        <p:nvSpPr>
          <p:cNvPr id="6" name="テキスト ボックス 5"/>
          <p:cNvSpPr txBox="1"/>
          <p:nvPr/>
        </p:nvSpPr>
        <p:spPr>
          <a:xfrm>
            <a:off x="169862" y="6276419"/>
            <a:ext cx="7819513" cy="369332"/>
          </a:xfrm>
          <a:prstGeom prst="rect">
            <a:avLst/>
          </a:prstGeom>
          <a:noFill/>
        </p:spPr>
        <p:txBody>
          <a:bodyPr wrap="none" rtlCol="0">
            <a:spAutoFit/>
          </a:bodyPr>
          <a:lstStyle/>
          <a:p>
            <a:r>
              <a:rPr kumimoji="1" lang="ja-JP" altLang="en-US" smtClean="0"/>
              <a:t>これで音は</a:t>
            </a:r>
            <a:r>
              <a:rPr lang="en-US" altLang="ja-JP" smtClean="0"/>
              <a:t>L</a:t>
            </a:r>
            <a:r>
              <a:rPr kumimoji="1" lang="en-US" altLang="ja-JP" smtClean="0"/>
              <a:t>OOP</a:t>
            </a:r>
            <a:r>
              <a:rPr kumimoji="1" lang="ja-JP" altLang="en-US" smtClean="0"/>
              <a:t>して何度も流れると思います。それでは次の章で説明しましょう</a:t>
            </a:r>
            <a:endParaRPr kumimoji="1" lang="ja-JP" altLang="en-US"/>
          </a:p>
        </p:txBody>
      </p:sp>
    </p:spTree>
    <p:extLst>
      <p:ext uri="{BB962C8B-B14F-4D97-AF65-F5344CB8AC3E}">
        <p14:creationId xmlns:p14="http://schemas.microsoft.com/office/powerpoint/2010/main" val="398492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308685" cy="923330"/>
          </a:xfrm>
          <a:prstGeom prst="rect">
            <a:avLst/>
          </a:prstGeom>
          <a:noFill/>
        </p:spPr>
        <p:txBody>
          <a:bodyPr wrap="none" rtlCol="0">
            <a:spAutoFit/>
          </a:bodyPr>
          <a:lstStyle/>
          <a:p>
            <a:r>
              <a:rPr kumimoji="1" lang="ja-JP" altLang="en-US" smtClean="0"/>
              <a:t>・音楽情報を知ろう</a:t>
            </a:r>
            <a:endParaRPr kumimoji="1" lang="en-US" altLang="ja-JP" smtClean="0"/>
          </a:p>
          <a:p>
            <a:r>
              <a:rPr kumimoji="1" lang="ja-JP" altLang="en-US" smtClean="0"/>
              <a:t>　音の情報を波の情報です。</a:t>
            </a:r>
            <a:endParaRPr kumimoji="1" lang="en-US" altLang="ja-JP" smtClean="0"/>
          </a:p>
          <a:p>
            <a:r>
              <a:rPr kumimoji="1" lang="ja-JP" altLang="en-US" smtClean="0"/>
              <a:t>　下図のような波の大きさと波長の間隔の幅によって、どのような音かが決まります。</a:t>
            </a:r>
            <a:endParaRPr kumimoji="1" lang="ja-JP" altLang="en-US"/>
          </a:p>
        </p:txBody>
      </p:sp>
      <p:pic>
        <p:nvPicPr>
          <p:cNvPr id="11" name="図 10"/>
          <p:cNvPicPr>
            <a:picLocks noChangeAspect="1"/>
          </p:cNvPicPr>
          <p:nvPr/>
        </p:nvPicPr>
        <p:blipFill>
          <a:blip r:embed="rId2"/>
          <a:stretch>
            <a:fillRect/>
          </a:stretch>
        </p:blipFill>
        <p:spPr>
          <a:xfrm>
            <a:off x="249250" y="1394262"/>
            <a:ext cx="5171299" cy="3256330"/>
          </a:xfrm>
          <a:prstGeom prst="rect">
            <a:avLst/>
          </a:prstGeom>
          <a:ln>
            <a:solidFill>
              <a:schemeClr val="tx1"/>
            </a:solidFill>
          </a:ln>
        </p:spPr>
      </p:pic>
      <p:pic>
        <p:nvPicPr>
          <p:cNvPr id="14" name="図 13"/>
          <p:cNvPicPr>
            <a:picLocks noChangeAspect="1"/>
          </p:cNvPicPr>
          <p:nvPr/>
        </p:nvPicPr>
        <p:blipFill>
          <a:blip r:embed="rId3"/>
          <a:stretch>
            <a:fillRect/>
          </a:stretch>
        </p:blipFill>
        <p:spPr>
          <a:xfrm>
            <a:off x="6078550" y="1394262"/>
            <a:ext cx="5171299" cy="3256330"/>
          </a:xfrm>
          <a:prstGeom prst="rect">
            <a:avLst/>
          </a:prstGeom>
          <a:ln>
            <a:solidFill>
              <a:schemeClr val="tx1"/>
            </a:solidFill>
          </a:ln>
        </p:spPr>
      </p:pic>
      <p:sp>
        <p:nvSpPr>
          <p:cNvPr id="15" name="正方形/長方形 14"/>
          <p:cNvSpPr/>
          <p:nvPr/>
        </p:nvSpPr>
        <p:spPr>
          <a:xfrm>
            <a:off x="249250" y="1024930"/>
            <a:ext cx="2759089" cy="369332"/>
          </a:xfrm>
          <a:prstGeom prst="rect">
            <a:avLst/>
          </a:prstGeom>
        </p:spPr>
        <p:txBody>
          <a:bodyPr wrap="none">
            <a:spAutoFit/>
          </a:bodyPr>
          <a:lstStyle/>
          <a:p>
            <a:r>
              <a:rPr lang="ja-JP" altLang="en-US" smtClean="0"/>
              <a:t>・波長の間隔が広いと狭い</a:t>
            </a:r>
            <a:endParaRPr lang="ja-JP" altLang="en-US"/>
          </a:p>
        </p:txBody>
      </p:sp>
      <p:sp>
        <p:nvSpPr>
          <p:cNvPr id="16" name="正方形/長方形 15"/>
          <p:cNvSpPr/>
          <p:nvPr/>
        </p:nvSpPr>
        <p:spPr>
          <a:xfrm>
            <a:off x="5951550" y="1004073"/>
            <a:ext cx="3905236" cy="369332"/>
          </a:xfrm>
          <a:prstGeom prst="rect">
            <a:avLst/>
          </a:prstGeom>
        </p:spPr>
        <p:txBody>
          <a:bodyPr wrap="none">
            <a:spAutoFit/>
          </a:bodyPr>
          <a:lstStyle/>
          <a:p>
            <a:r>
              <a:rPr lang="ja-JP" altLang="en-US" smtClean="0"/>
              <a:t>・波のふり幅の大きさが小さいと大きい</a:t>
            </a:r>
            <a:endParaRPr lang="ja-JP" altLang="en-US"/>
          </a:p>
        </p:txBody>
      </p:sp>
      <p:sp>
        <p:nvSpPr>
          <p:cNvPr id="17" name="テキスト ボックス 16"/>
          <p:cNvSpPr txBox="1"/>
          <p:nvPr/>
        </p:nvSpPr>
        <p:spPr>
          <a:xfrm>
            <a:off x="249250" y="4914900"/>
            <a:ext cx="10120335" cy="646331"/>
          </a:xfrm>
          <a:prstGeom prst="rect">
            <a:avLst/>
          </a:prstGeom>
          <a:noFill/>
        </p:spPr>
        <p:txBody>
          <a:bodyPr wrap="none" rtlCol="0">
            <a:spAutoFit/>
          </a:bodyPr>
          <a:lstStyle/>
          <a:p>
            <a:r>
              <a:rPr lang="ja-JP" altLang="en-US" smtClean="0"/>
              <a:t>この</a:t>
            </a:r>
            <a:r>
              <a:rPr lang="ja-JP" altLang="en-US"/>
              <a:t>音</a:t>
            </a:r>
            <a:r>
              <a:rPr lang="ja-JP" altLang="en-US" smtClean="0"/>
              <a:t>を、</a:t>
            </a:r>
            <a:r>
              <a:rPr lang="en-US" altLang="ja-JP" smtClean="0"/>
              <a:t>DigitalData</a:t>
            </a:r>
            <a:r>
              <a:rPr lang="ja-JP" altLang="en-US" smtClean="0"/>
              <a:t>に変換することで、</a:t>
            </a:r>
            <a:r>
              <a:rPr lang="en-US" altLang="ja-JP" smtClean="0"/>
              <a:t>PC</a:t>
            </a:r>
            <a:r>
              <a:rPr lang="ja-JP" altLang="en-US" smtClean="0"/>
              <a:t>が記憶することができるわけです。音の仕組みを知ることで、</a:t>
            </a:r>
            <a:endParaRPr lang="en-US" altLang="ja-JP" smtClean="0"/>
          </a:p>
          <a:p>
            <a:r>
              <a:rPr lang="ja-JP" altLang="en-US"/>
              <a:t>音</a:t>
            </a:r>
            <a:r>
              <a:rPr lang="ja-JP" altLang="en-US" smtClean="0"/>
              <a:t>を鳴らす</a:t>
            </a:r>
            <a:r>
              <a:rPr lang="en-US" altLang="ja-JP" smtClean="0"/>
              <a:t>Program</a:t>
            </a:r>
            <a:r>
              <a:rPr lang="ja-JP" altLang="en-US" smtClean="0"/>
              <a:t>で必要となるモノが見えてきます。それでは、変換の仕組みを知りましょう。</a:t>
            </a:r>
            <a:endParaRPr lang="en-US" altLang="ja-JP" smtClean="0"/>
          </a:p>
        </p:txBody>
      </p:sp>
    </p:spTree>
    <p:extLst>
      <p:ext uri="{BB962C8B-B14F-4D97-AF65-F5344CB8AC3E}">
        <p14:creationId xmlns:p14="http://schemas.microsoft.com/office/powerpoint/2010/main" val="24347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663497" cy="923330"/>
          </a:xfrm>
          <a:prstGeom prst="rect">
            <a:avLst/>
          </a:prstGeom>
          <a:noFill/>
        </p:spPr>
        <p:txBody>
          <a:bodyPr wrap="none" rtlCol="0">
            <a:spAutoFit/>
          </a:bodyPr>
          <a:lstStyle/>
          <a:p>
            <a:r>
              <a:rPr kumimoji="1" lang="ja-JP" altLang="en-US" smtClean="0"/>
              <a:t>・変換の過程を知る</a:t>
            </a:r>
            <a:endParaRPr kumimoji="1" lang="en-US" altLang="ja-JP" smtClean="0"/>
          </a:p>
          <a:p>
            <a:r>
              <a:rPr lang="ja-JP" altLang="en-US"/>
              <a:t>音声</a:t>
            </a:r>
            <a:r>
              <a:rPr lang="en-US" altLang="ja-JP"/>
              <a:t>AD</a:t>
            </a:r>
            <a:r>
              <a:rPr lang="ja-JP" altLang="en-US"/>
              <a:t>変換の基本は「パルス符号変調」です</a:t>
            </a:r>
            <a:r>
              <a:rPr lang="ja-JP" altLang="en-US" smtClean="0"/>
              <a:t>。その</a:t>
            </a:r>
            <a:r>
              <a:rPr lang="ja-JP" altLang="en-US"/>
              <a:t>手法は「標本化」「</a:t>
            </a:r>
            <a:r>
              <a:rPr lang="ja-JP" altLang="en-US" smtClean="0"/>
              <a:t>量子化</a:t>
            </a:r>
            <a:r>
              <a:rPr lang="ja-JP" altLang="en-US"/>
              <a:t>」「符号化」の手順を踏みます</a:t>
            </a:r>
            <a:r>
              <a:rPr lang="ja-JP" altLang="en-US" smtClean="0"/>
              <a:t>。</a:t>
            </a:r>
            <a:endParaRPr lang="en-US" altLang="ja-JP" smtClean="0"/>
          </a:p>
          <a:p>
            <a:endParaRPr kumimoji="1" lang="ja-JP" altLang="en-US"/>
          </a:p>
        </p:txBody>
      </p:sp>
      <p:sp>
        <p:nvSpPr>
          <p:cNvPr id="6" name="正方形/長方形 5"/>
          <p:cNvSpPr/>
          <p:nvPr/>
        </p:nvSpPr>
        <p:spPr>
          <a:xfrm>
            <a:off x="88900" y="837149"/>
            <a:ext cx="11912600" cy="5909310"/>
          </a:xfrm>
          <a:prstGeom prst="rect">
            <a:avLst/>
          </a:prstGeom>
        </p:spPr>
        <p:txBody>
          <a:bodyPr wrap="square">
            <a:spAutoFit/>
          </a:bodyPr>
          <a:lstStyle/>
          <a:p>
            <a:r>
              <a:rPr lang="ja-JP" altLang="en-US" smtClean="0"/>
              <a:t>標本化（サンプリング）と</a:t>
            </a:r>
            <a:r>
              <a:rPr lang="ja-JP" altLang="en-US"/>
              <a:t>は</a:t>
            </a:r>
          </a:p>
          <a:p>
            <a:r>
              <a:rPr lang="ja-JP" altLang="en-US" smtClean="0"/>
              <a:t>音波の連続情報を、一定の時間間隔で区切り、その間隔ごとに値を平均化して順次計測して行きます。</a:t>
            </a:r>
            <a:endParaRPr lang="en-US" altLang="ja-JP" smtClean="0"/>
          </a:p>
          <a:p>
            <a:r>
              <a:rPr lang="ja-JP" altLang="en-US" smtClean="0"/>
              <a:t> これを「標本化（サンプリング）」と言います。連続情報を飛び飛びの値、離散的データにする訳です。</a:t>
            </a:r>
            <a:r>
              <a:rPr lang="en-US" altLang="ja-JP" smtClean="0"/>
              <a:t>1</a:t>
            </a:r>
            <a:r>
              <a:rPr lang="ja-JP" altLang="en-US" smtClean="0"/>
              <a:t>秒間に刻まれる</a:t>
            </a:r>
            <a:endParaRPr lang="en-US" altLang="ja-JP" smtClean="0"/>
          </a:p>
          <a:p>
            <a:r>
              <a:rPr lang="ja-JP" altLang="en-US" smtClean="0"/>
              <a:t>サンプリング数を、サンプリング周波数或いはサンプリングレート と言います。サンプリング周波数が高いほど、つまり</a:t>
            </a:r>
            <a:endParaRPr lang="en-US" altLang="ja-JP" smtClean="0"/>
          </a:p>
          <a:p>
            <a:r>
              <a:rPr lang="ja-JP" altLang="en-US" smtClean="0"/>
              <a:t>ソースデータを細かく刻むほどデータ復元の精度は高くなりますが、当然データ量は多くなります。</a:t>
            </a:r>
          </a:p>
          <a:p>
            <a:r>
              <a:rPr lang="ja-JP" altLang="en-US" smtClean="0"/>
              <a:t>右図ではｔ</a:t>
            </a:r>
            <a:r>
              <a:rPr lang="en-US" altLang="ja-JP" smtClean="0"/>
              <a:t>0</a:t>
            </a:r>
            <a:r>
              <a:rPr lang="ja-JP" altLang="en-US" smtClean="0"/>
              <a:t>～</a:t>
            </a:r>
            <a:r>
              <a:rPr lang="en-US" altLang="ja-JP" smtClean="0"/>
              <a:t>t15</a:t>
            </a:r>
            <a:r>
              <a:rPr lang="ja-JP" altLang="en-US" smtClean="0"/>
              <a:t>迄の</a:t>
            </a:r>
            <a:r>
              <a:rPr lang="en-US" altLang="ja-JP" smtClean="0"/>
              <a:t>16</a:t>
            </a:r>
            <a:r>
              <a:rPr lang="ja-JP" altLang="en-US" smtClean="0"/>
              <a:t>に分割してして、説明しています。</a:t>
            </a:r>
          </a:p>
          <a:p>
            <a:r>
              <a:rPr lang="ja-JP" altLang="en-US" smtClean="0"/>
              <a:t>ｔ</a:t>
            </a:r>
            <a:r>
              <a:rPr lang="en-US" altLang="ja-JP" smtClean="0"/>
              <a:t>0</a:t>
            </a:r>
            <a:r>
              <a:rPr lang="ja-JP" altLang="en-US" smtClean="0"/>
              <a:t>、</a:t>
            </a:r>
            <a:r>
              <a:rPr lang="en-US" altLang="ja-JP" smtClean="0"/>
              <a:t>t1</a:t>
            </a:r>
            <a:r>
              <a:rPr lang="ja-JP" altLang="en-US" smtClean="0"/>
              <a:t>、</a:t>
            </a:r>
            <a:r>
              <a:rPr lang="en-US" altLang="ja-JP" smtClean="0"/>
              <a:t>t2……</a:t>
            </a:r>
            <a:r>
              <a:rPr lang="ja-JP" altLang="en-US" smtClean="0"/>
              <a:t>と、順に一定間隔で、その時の瞬間的なデータを拾って行きます。</a:t>
            </a:r>
          </a:p>
          <a:p>
            <a:r>
              <a:rPr lang="ja-JP" altLang="en-US" smtClean="0"/>
              <a:t>連続的な線グラフを、一本一本独立した棒グラフに変換したようなものです。</a:t>
            </a:r>
          </a:p>
          <a:p>
            <a:r>
              <a:rPr lang="ja-JP" altLang="en-US" smtClean="0"/>
              <a:t>棒グラフにした後、線グラフは無視されます。つまり連続情報は破棄される訳です</a:t>
            </a:r>
            <a:endParaRPr lang="en-US" altLang="ja-JP" smtClean="0"/>
          </a:p>
          <a:p>
            <a:r>
              <a:rPr lang="ja-JP" altLang="en-US" smtClean="0"/>
              <a:t>（ここでは分かりやすいように引き続き掲載しておきます）。 </a:t>
            </a:r>
            <a:endParaRPr lang="en-US" altLang="ja-JP" smtClean="0"/>
          </a:p>
          <a:p>
            <a:endParaRPr lang="en-US" altLang="ja-JP" smtClean="0"/>
          </a:p>
          <a:p>
            <a:endParaRPr lang="en-US" altLang="ja-JP" smtClean="0"/>
          </a:p>
          <a:p>
            <a:endParaRPr lang="en-US" altLang="ja-JP"/>
          </a:p>
          <a:p>
            <a:endParaRPr lang="en-US" altLang="ja-JP" smtClean="0"/>
          </a:p>
          <a:p>
            <a:endParaRPr lang="ja-JP" altLang="en-US" smtClean="0"/>
          </a:p>
          <a:p>
            <a:r>
              <a:rPr lang="ja-JP" altLang="en-US" smtClean="0"/>
              <a:t>サンプリング定理</a:t>
            </a:r>
          </a:p>
          <a:p>
            <a:r>
              <a:rPr lang="ja-JP" altLang="en-US" smtClean="0"/>
              <a:t>「連続波形をサンプリングする際、含まれている最高周波数の</a:t>
            </a:r>
            <a:r>
              <a:rPr lang="en-US" altLang="ja-JP" smtClean="0"/>
              <a:t>2</a:t>
            </a:r>
            <a:r>
              <a:rPr lang="ja-JP" altLang="en-US" smtClean="0"/>
              <a:t>倍以上でサンプリングすれば、ソース波形を完全に復元できる」と言う法則があります。 これを「サンプリング定理」と言い、</a:t>
            </a:r>
            <a:r>
              <a:rPr lang="en-US" altLang="ja-JP" smtClean="0"/>
              <a:t>bit</a:t>
            </a:r>
            <a:r>
              <a:rPr lang="ja-JP" altLang="en-US" smtClean="0"/>
              <a:t>（ビット）の発案者であるシャノンと言う人が考え出しました。</a:t>
            </a:r>
          </a:p>
          <a:p>
            <a:r>
              <a:rPr lang="ja-JP" altLang="en-US" smtClean="0"/>
              <a:t>例えば、人間の耳が聞こえる範囲は５０</a:t>
            </a:r>
            <a:r>
              <a:rPr lang="en-US" altLang="ja-JP" smtClean="0"/>
              <a:t>Hz</a:t>
            </a:r>
            <a:r>
              <a:rPr lang="ja-JP" altLang="en-US" smtClean="0"/>
              <a:t>～２０</a:t>
            </a:r>
            <a:r>
              <a:rPr lang="en-US" altLang="ja-JP" smtClean="0"/>
              <a:t>KH</a:t>
            </a:r>
            <a:r>
              <a:rPr lang="ja-JP" altLang="en-US" smtClean="0"/>
              <a:t>ｚ程度と言われています。これを再現するには２０</a:t>
            </a:r>
            <a:r>
              <a:rPr lang="en-US" altLang="ja-JP" smtClean="0"/>
              <a:t>KH</a:t>
            </a:r>
            <a:r>
              <a:rPr lang="ja-JP" altLang="en-US" smtClean="0"/>
              <a:t>ｚの</a:t>
            </a:r>
            <a:r>
              <a:rPr lang="en-US" altLang="ja-JP" smtClean="0"/>
              <a:t>2</a:t>
            </a:r>
            <a:r>
              <a:rPr lang="ja-JP" altLang="en-US" smtClean="0"/>
              <a:t>倍、少なくとも４０</a:t>
            </a:r>
            <a:r>
              <a:rPr lang="en-US" altLang="ja-JP" smtClean="0"/>
              <a:t>kHz</a:t>
            </a:r>
            <a:r>
              <a:rPr lang="ja-JP" altLang="en-US" smtClean="0"/>
              <a:t>以上の間隔でサンプリングする必要が有ると言うことです。音楽</a:t>
            </a:r>
            <a:r>
              <a:rPr lang="en-US" altLang="ja-JP" smtClean="0"/>
              <a:t>CD</a:t>
            </a:r>
            <a:r>
              <a:rPr lang="ja-JP" altLang="en-US" smtClean="0"/>
              <a:t>ではサンプリング周波数を</a:t>
            </a:r>
            <a:r>
              <a:rPr lang="en-US" altLang="ja-JP" smtClean="0"/>
              <a:t>44.1kHz</a:t>
            </a:r>
            <a:r>
              <a:rPr lang="ja-JP" altLang="en-US" smtClean="0"/>
              <a:t>（１秒間に</a:t>
            </a:r>
            <a:r>
              <a:rPr lang="en-US" altLang="ja-JP" smtClean="0"/>
              <a:t>44,100</a:t>
            </a:r>
            <a:r>
              <a:rPr lang="ja-JP" altLang="en-US" smtClean="0"/>
              <a:t>回のサンプリング）としています</a:t>
            </a:r>
            <a:endParaRPr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062" y="2383304"/>
            <a:ext cx="3729038" cy="2744492"/>
          </a:xfrm>
          <a:prstGeom prst="rect">
            <a:avLst/>
          </a:prstGeom>
          <a:ln>
            <a:solidFill>
              <a:schemeClr val="tx1"/>
            </a:solidFill>
          </a:ln>
        </p:spPr>
      </p:pic>
    </p:spTree>
    <p:extLst>
      <p:ext uri="{BB962C8B-B14F-4D97-AF65-F5344CB8AC3E}">
        <p14:creationId xmlns:p14="http://schemas.microsoft.com/office/powerpoint/2010/main" val="360404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03100" cy="4524315"/>
          </a:xfrm>
          <a:prstGeom prst="rect">
            <a:avLst/>
          </a:prstGeom>
        </p:spPr>
        <p:txBody>
          <a:bodyPr wrap="square">
            <a:spAutoFit/>
          </a:bodyPr>
          <a:lstStyle/>
          <a:p>
            <a:r>
              <a:rPr lang="ja-JP" altLang="en-US"/>
              <a:t>・</a:t>
            </a:r>
            <a:r>
              <a:rPr lang="ja-JP" altLang="en-US" smtClean="0"/>
              <a:t>量子化</a:t>
            </a:r>
            <a:r>
              <a:rPr lang="ja-JP" altLang="en-US"/>
              <a:t>とは</a:t>
            </a:r>
          </a:p>
          <a:p>
            <a:r>
              <a:rPr lang="ja-JP" altLang="en-US"/>
              <a:t>サンプリングによって分割された一つ一つのデータを、予め定められた段階に近似します。これを量子化、と言います。</a:t>
            </a:r>
            <a:r>
              <a:rPr lang="ja-JP" altLang="en-US" smtClean="0"/>
              <a:t>量子化</a:t>
            </a:r>
            <a:r>
              <a:rPr lang="ja-JP" altLang="en-US"/>
              <a:t>はAD変換の中心です</a:t>
            </a:r>
            <a:r>
              <a:rPr lang="ja-JP" altLang="en-US" smtClean="0"/>
              <a:t>。サンプリング</a:t>
            </a:r>
            <a:r>
              <a:rPr lang="ja-JP" altLang="en-US"/>
              <a:t>によって得られた離散的データは、そのままでは時々のバラバラな、中間的な値を取り得ます。その中間的な値</a:t>
            </a:r>
            <a:r>
              <a:rPr lang="ja-JP" altLang="en-US" smtClean="0"/>
              <a:t>を予め</a:t>
            </a:r>
            <a:r>
              <a:rPr lang="ja-JP" altLang="en-US"/>
              <a:t>設定された段階に揃えます。つまりデジタルデータとしての要件である整数に「丸める」機能です</a:t>
            </a:r>
            <a:r>
              <a:rPr lang="ja-JP" altLang="en-US" smtClean="0"/>
              <a:t>。</a:t>
            </a:r>
            <a:endParaRPr lang="ja-JP" altLang="en-US"/>
          </a:p>
          <a:p>
            <a:r>
              <a:rPr lang="ja-JP" altLang="en-US" smtClean="0"/>
              <a:t>・量子化</a:t>
            </a:r>
            <a:r>
              <a:rPr lang="ja-JP" altLang="en-US"/>
              <a:t>レベル</a:t>
            </a:r>
          </a:p>
          <a:p>
            <a:r>
              <a:rPr lang="ja-JP" altLang="en-US"/>
              <a:t>サンプルされたデータを幾つの段階に量子化するかを、量子化レベルと言います</a:t>
            </a:r>
            <a:r>
              <a:rPr lang="ja-JP" altLang="en-US" smtClean="0"/>
              <a:t>。量子化</a:t>
            </a:r>
            <a:r>
              <a:rPr lang="ja-JP" altLang="en-US"/>
              <a:t>レベルが高いほど、つまり細かく設定するほどソースデータとの</a:t>
            </a:r>
            <a:r>
              <a:rPr lang="ja-JP" altLang="en-US" smtClean="0"/>
              <a:t>ギャップ（</a:t>
            </a:r>
            <a:r>
              <a:rPr lang="ja-JP" altLang="en-US"/>
              <a:t>次に述べる「量子化誤差」）が小さくなります。</a:t>
            </a:r>
          </a:p>
          <a:p>
            <a:r>
              <a:rPr lang="ja-JP" altLang="en-US"/>
              <a:t>音楽CDでは、16ビット（65536）段階に量子化していますし、DVD等では24ビットに量子化しているものも有ります。 </a:t>
            </a:r>
          </a:p>
          <a:p>
            <a:r>
              <a:rPr lang="ja-JP" altLang="en-US"/>
              <a:t>右上図では、-7～+7迄、１4段階に量子化レベルを設定している例です。 サンプリングによって得られた中間データを、量子化レベルに合わせます</a:t>
            </a:r>
            <a:r>
              <a:rPr lang="ja-JP" altLang="en-US" smtClean="0"/>
              <a:t>。</a:t>
            </a:r>
            <a:endParaRPr lang="en-US" altLang="ja-JP" smtClean="0"/>
          </a:p>
          <a:p>
            <a:r>
              <a:rPr lang="ja-JP" altLang="en-US" smtClean="0"/>
              <a:t>・量子化</a:t>
            </a:r>
            <a:r>
              <a:rPr lang="ja-JP" altLang="en-US"/>
              <a:t>誤差</a:t>
            </a:r>
          </a:p>
          <a:p>
            <a:r>
              <a:rPr lang="ja-JP" altLang="en-US"/>
              <a:t>上記のように、サンプルデータが持つ任意の値と、量子化レベルとの間にギャップが出ることが有ります。これを量子化誤差と言います</a:t>
            </a:r>
            <a:r>
              <a:rPr lang="ja-JP" altLang="en-US" smtClean="0"/>
              <a:t>。この</a:t>
            </a:r>
            <a:r>
              <a:rPr lang="ja-JP" altLang="en-US"/>
              <a:t>誤差を量子化レベルに近似する訳ですが、それによってカットされたデータは「量子化ノイズ」となります。</a:t>
            </a:r>
          </a:p>
          <a:p>
            <a:r>
              <a:rPr lang="ja-JP" altLang="en-US"/>
              <a:t>量子化誤差は、量子化レベルを上げることで少なくすることができますが、その分当然データサイズが膨らむことになります。 </a:t>
            </a:r>
          </a:p>
          <a:p>
            <a:r>
              <a:rPr lang="ja-JP" altLang="en-US"/>
              <a:t>量子化を一口で言うと、いわばデータを量子化レベルで割り、余りが出たら四捨五入して、整数に丸めると言うことと理解して良いでしょう。</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00" y="4290401"/>
            <a:ext cx="3371717" cy="2478699"/>
          </a:xfrm>
          <a:prstGeom prst="rect">
            <a:avLst/>
          </a:prstGeom>
          <a:ln>
            <a:solidFill>
              <a:schemeClr val="tx1"/>
            </a:solidFill>
          </a:ln>
        </p:spPr>
      </p:pic>
    </p:spTree>
    <p:extLst>
      <p:ext uri="{BB962C8B-B14F-4D97-AF65-F5344CB8AC3E}">
        <p14:creationId xmlns:p14="http://schemas.microsoft.com/office/powerpoint/2010/main" val="336391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03100" cy="6463308"/>
          </a:xfrm>
          <a:prstGeom prst="rect">
            <a:avLst/>
          </a:prstGeom>
        </p:spPr>
        <p:txBody>
          <a:bodyPr wrap="square">
            <a:spAutoFit/>
          </a:bodyPr>
          <a:lstStyle/>
          <a:p>
            <a:r>
              <a:rPr lang="ja-JP" altLang="en-US" smtClean="0"/>
              <a:t>・符号化</a:t>
            </a:r>
            <a:endParaRPr lang="ja-JP" altLang="en-US"/>
          </a:p>
          <a:p>
            <a:r>
              <a:rPr lang="ja-JP" altLang="en-US"/>
              <a:t>サンプリングと量子化によって、一定間隔の切りの良い整数に丸められたデータを、時間経過に沿って２進数で書き出せばデジタルデータの完成です。</a:t>
            </a:r>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ja-JP" altLang="en-US"/>
          </a:p>
          <a:p>
            <a:endParaRPr lang="en-US" altLang="ja-JP" smtClean="0"/>
          </a:p>
          <a:p>
            <a:endParaRPr lang="en-US" altLang="ja-JP"/>
          </a:p>
          <a:p>
            <a:endParaRPr lang="en-US" altLang="ja-JP" smtClean="0"/>
          </a:p>
          <a:p>
            <a:endParaRPr lang="en-US" altLang="ja-JP"/>
          </a:p>
          <a:p>
            <a:endParaRPr lang="en-US" altLang="ja-JP" smtClean="0"/>
          </a:p>
          <a:p>
            <a:r>
              <a:rPr lang="ja-JP" altLang="en-US" smtClean="0"/>
              <a:t>上記例</a:t>
            </a:r>
            <a:r>
              <a:rPr lang="ja-JP" altLang="en-US"/>
              <a:t>では、プラス、マイナス各７段階に量子化しています</a:t>
            </a:r>
            <a:r>
              <a:rPr lang="ja-JP" altLang="en-US" smtClean="0"/>
              <a:t>。7</a:t>
            </a:r>
            <a:r>
              <a:rPr lang="ja-JP" altLang="en-US"/>
              <a:t>は２進数３ビットで表されます。さらに最上位ビットに、プラス、マイナスを表す0,1を加え、２進数４ビットで符号化することが出来ます。 </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750" y="952500"/>
            <a:ext cx="7239000" cy="4826000"/>
          </a:xfrm>
          <a:prstGeom prst="rect">
            <a:avLst/>
          </a:prstGeom>
          <a:ln>
            <a:solidFill>
              <a:schemeClr val="tx1"/>
            </a:solidFill>
          </a:ln>
        </p:spPr>
      </p:pic>
      <p:sp>
        <p:nvSpPr>
          <p:cNvPr id="6" name="正方形/長方形 5"/>
          <p:cNvSpPr/>
          <p:nvPr/>
        </p:nvSpPr>
        <p:spPr>
          <a:xfrm>
            <a:off x="2997200" y="6495534"/>
            <a:ext cx="9575800" cy="369332"/>
          </a:xfrm>
          <a:prstGeom prst="rect">
            <a:avLst/>
          </a:prstGeom>
        </p:spPr>
        <p:txBody>
          <a:bodyPr wrap="square">
            <a:spAutoFit/>
          </a:bodyPr>
          <a:lstStyle/>
          <a:p>
            <a:r>
              <a:rPr lang="ja-JP" altLang="en-US" smtClean="0"/>
              <a:t>ここからマルコピしましたhttp</a:t>
            </a:r>
            <a:r>
              <a:rPr lang="ja-JP" altLang="en-US"/>
              <a:t>://illustrator-ok.com/illustrator_koza/digital/contents/digital3.</a:t>
            </a:r>
            <a:r>
              <a:rPr lang="ja-JP" altLang="en-US" smtClean="0"/>
              <a:t>html　</a:t>
            </a:r>
            <a:endParaRPr lang="ja-JP" altLang="en-US"/>
          </a:p>
        </p:txBody>
      </p:sp>
    </p:spTree>
    <p:extLst>
      <p:ext uri="{BB962C8B-B14F-4D97-AF65-F5344CB8AC3E}">
        <p14:creationId xmlns:p14="http://schemas.microsoft.com/office/powerpoint/2010/main" val="257853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1"/>
            <a:ext cx="12192000" cy="2308324"/>
          </a:xfrm>
          <a:prstGeom prst="rect">
            <a:avLst/>
          </a:prstGeom>
        </p:spPr>
        <p:txBody>
          <a:bodyPr wrap="square">
            <a:spAutoFit/>
          </a:bodyPr>
          <a:lstStyle/>
          <a:p>
            <a:r>
              <a:rPr lang="ja-JP" altLang="en-US"/>
              <a:t>※ PCMとデータ圧縮</a:t>
            </a:r>
          </a:p>
          <a:p>
            <a:r>
              <a:rPr lang="ja-JP" altLang="en-US"/>
              <a:t>ＰＣＭは、AD変換の一手法で、特に圧縮との関連で述べられることは少ないのですが、実はPCMは圧縮の基本だとも言えます。</a:t>
            </a:r>
          </a:p>
          <a:p>
            <a:r>
              <a:rPr lang="ja-JP" altLang="en-US"/>
              <a:t>連続データのアナログは、言わば無限大のデータ量を持っていると言えます。１秒の中にも際限の無い連続的・瞬間データが有る訳で、それを余すことなく計測、定義、表示することは出来ません。「装置の単純化」でも触れましたが、それをどこまで精密に計測・再生できるかは、アナログデバイスの性能に依存します。</a:t>
            </a:r>
          </a:p>
          <a:p>
            <a:r>
              <a:rPr lang="ja-JP" altLang="en-US"/>
              <a:t>サンプリング、量子化による、離散的データ化の処理自体、無限から有限個のデータに圧縮することを意味します。デジタルカメラの画質設定は、文字通りこの量子化レベルの調整による、画像圧縮の度合いです。</a:t>
            </a:r>
          </a:p>
          <a:p>
            <a:endParaRPr lang="ja-JP" altLang="en-US"/>
          </a:p>
        </p:txBody>
      </p:sp>
      <p:sp>
        <p:nvSpPr>
          <p:cNvPr id="2" name="テキスト ボックス 1"/>
          <p:cNvSpPr txBox="1"/>
          <p:nvPr/>
        </p:nvSpPr>
        <p:spPr>
          <a:xfrm>
            <a:off x="0" y="2123659"/>
            <a:ext cx="11657358" cy="923330"/>
          </a:xfrm>
          <a:prstGeom prst="rect">
            <a:avLst/>
          </a:prstGeom>
          <a:noFill/>
        </p:spPr>
        <p:txBody>
          <a:bodyPr wrap="none" rtlCol="0">
            <a:spAutoFit/>
          </a:bodyPr>
          <a:lstStyle/>
          <a:p>
            <a:r>
              <a:rPr kumimoji="1" lang="ja-JP" altLang="en-US" smtClean="0"/>
              <a:t>・音を記憶する</a:t>
            </a:r>
            <a:r>
              <a:rPr kumimoji="1" lang="en-US" altLang="ja-JP" smtClean="0"/>
              <a:t>file</a:t>
            </a:r>
          </a:p>
          <a:p>
            <a:r>
              <a:rPr lang="ja-JP" altLang="en-US"/>
              <a:t>　</a:t>
            </a:r>
            <a:r>
              <a:rPr lang="en-US" altLang="ja-JP" smtClean="0"/>
              <a:t>Game</a:t>
            </a:r>
            <a:r>
              <a:rPr lang="ja-JP" altLang="en-US" smtClean="0"/>
              <a:t>を作る際に音楽や音を使用しました。その形式が</a:t>
            </a:r>
            <a:r>
              <a:rPr lang="en-US" altLang="ja-JP" smtClean="0"/>
              <a:t>wav</a:t>
            </a:r>
            <a:r>
              <a:rPr lang="ja-JP" altLang="en-US" smtClean="0"/>
              <a:t>形式という形式の</a:t>
            </a:r>
            <a:r>
              <a:rPr lang="en-US" altLang="ja-JP" smtClean="0"/>
              <a:t>file</a:t>
            </a:r>
            <a:r>
              <a:rPr lang="ja-JP" altLang="en-US" smtClean="0"/>
              <a:t>です。非圧縮なのでわかりやすいので</a:t>
            </a:r>
            <a:endParaRPr lang="en-US" altLang="ja-JP" smtClean="0"/>
          </a:p>
          <a:p>
            <a:r>
              <a:rPr kumimoji="1" lang="ja-JP" altLang="en-US"/>
              <a:t>初</a:t>
            </a:r>
            <a:r>
              <a:rPr kumimoji="1" lang="ja-JP" altLang="en-US" smtClean="0"/>
              <a:t>めにこれを覚えていきましょう。</a:t>
            </a:r>
            <a:endParaRPr kumimoji="1" lang="ja-JP" altLang="en-US"/>
          </a:p>
        </p:txBody>
      </p:sp>
      <p:sp>
        <p:nvSpPr>
          <p:cNvPr id="3" name="正方形/長方形 2"/>
          <p:cNvSpPr/>
          <p:nvPr/>
        </p:nvSpPr>
        <p:spPr>
          <a:xfrm>
            <a:off x="0" y="3280391"/>
            <a:ext cx="12026900" cy="2862322"/>
          </a:xfrm>
          <a:prstGeom prst="rect">
            <a:avLst/>
          </a:prstGeom>
        </p:spPr>
        <p:txBody>
          <a:bodyPr wrap="square">
            <a:spAutoFit/>
          </a:bodyPr>
          <a:lstStyle/>
          <a:p>
            <a:r>
              <a:rPr lang="ja-JP" altLang="en-US" smtClean="0"/>
              <a:t>　</a:t>
            </a:r>
            <a:r>
              <a:rPr lang="en-US" altLang="ja-JP" smtClean="0"/>
              <a:t>WAV</a:t>
            </a:r>
            <a:r>
              <a:rPr lang="ja-JP" altLang="en-US"/>
              <a:t>または</a:t>
            </a:r>
            <a:r>
              <a:rPr lang="en-US" altLang="ja-JP"/>
              <a:t>WAVE</a:t>
            </a:r>
            <a:r>
              <a:rPr lang="ja-JP" altLang="en-US"/>
              <a:t>（ウェーブ、ウェブ） </a:t>
            </a:r>
            <a:r>
              <a:rPr lang="en-US" altLang="ja-JP"/>
              <a:t>(RIFF waveform Audio Format) </a:t>
            </a:r>
            <a:r>
              <a:rPr lang="ja-JP" altLang="en-US"/>
              <a:t>は、マイクロソフトと</a:t>
            </a:r>
            <a:r>
              <a:rPr lang="en-US" altLang="ja-JP"/>
              <a:t>IBM</a:t>
            </a:r>
            <a:r>
              <a:rPr lang="ja-JP" altLang="en-US"/>
              <a:t>により開発された音声データ記述のためのフォーマットである。</a:t>
            </a:r>
            <a:r>
              <a:rPr lang="en-US" altLang="ja-JP"/>
              <a:t>RIFF</a:t>
            </a:r>
            <a:r>
              <a:rPr lang="ja-JP" altLang="en-US"/>
              <a:t>の一種。主として</a:t>
            </a:r>
            <a:r>
              <a:rPr lang="en-US" altLang="ja-JP"/>
              <a:t>Windows</a:t>
            </a:r>
            <a:r>
              <a:rPr lang="ja-JP" altLang="en-US"/>
              <a:t>で使われるファイル形式である。ファイルに格納した場合の拡張子は、</a:t>
            </a:r>
            <a:r>
              <a:rPr lang="en-US" altLang="ja-JP"/>
              <a:t>.wav</a:t>
            </a:r>
            <a:r>
              <a:rPr lang="ja-JP" altLang="en-US" smtClean="0"/>
              <a:t>。</a:t>
            </a:r>
            <a:r>
              <a:rPr lang="en-US" altLang="ja-JP" smtClean="0"/>
              <a:t>RIFF</a:t>
            </a:r>
            <a:r>
              <a:rPr lang="ja-JP" altLang="en-US"/>
              <a:t>上の識別子は「</a:t>
            </a:r>
            <a:r>
              <a:rPr lang="en-US" altLang="ja-JP"/>
              <a:t>WAVE</a:t>
            </a:r>
            <a:r>
              <a:rPr lang="ja-JP" altLang="en-US"/>
              <a:t>」であるが、拡張子から、</a:t>
            </a:r>
            <a:r>
              <a:rPr lang="en-US" altLang="ja-JP"/>
              <a:t>WAV</a:t>
            </a:r>
            <a:r>
              <a:rPr lang="ja-JP" altLang="en-US"/>
              <a:t>フォーマットという呼び名が一般化した。音楽業界では</a:t>
            </a:r>
            <a:r>
              <a:rPr lang="en-US" altLang="ja-JP"/>
              <a:t>web</a:t>
            </a:r>
            <a:r>
              <a:rPr lang="ja-JP" altLang="en-US"/>
              <a:t>（ウェブ）と響きを区別する為に、ワブとも呼ばれる。</a:t>
            </a:r>
          </a:p>
          <a:p>
            <a:r>
              <a:rPr lang="ja-JP" altLang="en-US"/>
              <a:t>通常は非圧縮、リニア</a:t>
            </a:r>
            <a:r>
              <a:rPr lang="en-US" altLang="ja-JP"/>
              <a:t>PCM</a:t>
            </a:r>
            <a:r>
              <a:rPr lang="ja-JP" altLang="en-US"/>
              <a:t>のサンプリングデータ用のフォーマットとして扱われるが、</a:t>
            </a:r>
            <a:r>
              <a:rPr lang="en-US" altLang="ja-JP"/>
              <a:t>WAV</a:t>
            </a:r>
            <a:r>
              <a:rPr lang="ja-JP" altLang="en-US"/>
              <a:t>はいわゆるコンテナ形式で、データ形式は自由であり、</a:t>
            </a:r>
            <a:r>
              <a:rPr lang="en-US" altLang="ja-JP"/>
              <a:t>μ-law</a:t>
            </a:r>
            <a:r>
              <a:rPr lang="ja-JP" altLang="en-US"/>
              <a:t>や、</a:t>
            </a:r>
            <a:r>
              <a:rPr lang="en-US" altLang="ja-JP"/>
              <a:t>ADPCM</a:t>
            </a:r>
            <a:r>
              <a:rPr lang="ja-JP" altLang="en-US"/>
              <a:t>、</a:t>
            </a:r>
            <a:r>
              <a:rPr lang="en-US" altLang="ja-JP"/>
              <a:t>MP3</a:t>
            </a:r>
            <a:r>
              <a:rPr lang="ja-JP" altLang="en-US"/>
              <a:t>、</a:t>
            </a:r>
            <a:r>
              <a:rPr lang="en-US" altLang="ja-JP"/>
              <a:t>WMA</a:t>
            </a:r>
            <a:r>
              <a:rPr lang="ja-JP" altLang="en-US"/>
              <a:t>などの圧縮データを格納することもできる。</a:t>
            </a:r>
            <a:r>
              <a:rPr lang="en-US" altLang="ja-JP"/>
              <a:t>Windows</a:t>
            </a:r>
            <a:r>
              <a:rPr lang="ja-JP" altLang="en-US"/>
              <a:t>以外の</a:t>
            </a:r>
            <a:r>
              <a:rPr lang="en-US" altLang="ja-JP"/>
              <a:t>OS</a:t>
            </a:r>
            <a:r>
              <a:rPr lang="ja-JP" altLang="en-US"/>
              <a:t>で作成したリニア</a:t>
            </a:r>
            <a:r>
              <a:rPr lang="en-US" altLang="ja-JP"/>
              <a:t>PCM</a:t>
            </a:r>
            <a:r>
              <a:rPr lang="ja-JP" altLang="en-US"/>
              <a:t>データを直接</a:t>
            </a:r>
            <a:r>
              <a:rPr lang="en-US" altLang="ja-JP"/>
              <a:t>Windows</a:t>
            </a:r>
            <a:r>
              <a:rPr lang="ja-JP" altLang="en-US"/>
              <a:t>で閲覧すると</a:t>
            </a:r>
            <a:r>
              <a:rPr lang="en-US" altLang="ja-JP"/>
              <a:t>wav</a:t>
            </a:r>
            <a:r>
              <a:rPr lang="ja-JP" altLang="en-US"/>
              <a:t>として認識される。</a:t>
            </a:r>
          </a:p>
          <a:p>
            <a:r>
              <a:rPr lang="en-US" altLang="ja-JP"/>
              <a:t>WAV</a:t>
            </a:r>
            <a:r>
              <a:rPr lang="ja-JP" altLang="en-US"/>
              <a:t>フォーマットでは、データ長が</a:t>
            </a:r>
            <a:r>
              <a:rPr lang="en-US" altLang="ja-JP"/>
              <a:t>32</a:t>
            </a:r>
            <a:r>
              <a:rPr lang="ja-JP" altLang="en-US"/>
              <a:t>ビット符号なし整数型で記述されているため、</a:t>
            </a:r>
            <a:r>
              <a:rPr lang="en-US" altLang="ja-JP"/>
              <a:t>4GB</a:t>
            </a:r>
            <a:r>
              <a:rPr lang="ja-JP" altLang="en-US"/>
              <a:t>を超えるファイルを作成できない。この制限を越えるため、データ長を</a:t>
            </a:r>
            <a:r>
              <a:rPr lang="en-US" altLang="ja-JP"/>
              <a:t>64</a:t>
            </a:r>
            <a:r>
              <a:rPr lang="ja-JP" altLang="en-US"/>
              <a:t>ビット符号なし整数型で記述する</a:t>
            </a:r>
            <a:r>
              <a:rPr lang="en-US" altLang="ja-JP"/>
              <a:t>Wave64 (.w64) </a:t>
            </a:r>
            <a:r>
              <a:rPr lang="ja-JP" altLang="en-US"/>
              <a:t>というフォーマットも存在する</a:t>
            </a:r>
            <a:r>
              <a:rPr lang="ja-JP" altLang="en-US" smtClean="0"/>
              <a:t>。</a:t>
            </a:r>
            <a:endParaRPr lang="en-US" altLang="ja-JP" smtClean="0"/>
          </a:p>
          <a:p>
            <a:r>
              <a:rPr lang="en-US" altLang="ja-JP" smtClean="0"/>
              <a:t>Wiki</a:t>
            </a:r>
            <a:r>
              <a:rPr lang="ja-JP" altLang="en-US" smtClean="0"/>
              <a:t>より</a:t>
            </a:r>
            <a:endParaRPr lang="ja-JP" altLang="en-US"/>
          </a:p>
        </p:txBody>
      </p:sp>
      <p:sp>
        <p:nvSpPr>
          <p:cNvPr id="6" name="正方形/長方形 5"/>
          <p:cNvSpPr/>
          <p:nvPr/>
        </p:nvSpPr>
        <p:spPr>
          <a:xfrm>
            <a:off x="4254500" y="6433781"/>
            <a:ext cx="8051800" cy="369332"/>
          </a:xfrm>
          <a:prstGeom prst="rect">
            <a:avLst/>
          </a:prstGeom>
        </p:spPr>
        <p:txBody>
          <a:bodyPr wrap="square">
            <a:spAutoFit/>
          </a:bodyPr>
          <a:lstStyle/>
          <a:p>
            <a:r>
              <a:rPr lang="en-US" altLang="ja-JP" smtClean="0"/>
              <a:t>RIFF</a:t>
            </a:r>
            <a:r>
              <a:rPr lang="ja-JP" altLang="en-US" smtClean="0"/>
              <a:t>：</a:t>
            </a:r>
            <a:r>
              <a:rPr lang="en-US" altLang="ja-JP" smtClean="0"/>
              <a:t>Resource </a:t>
            </a:r>
            <a:r>
              <a:rPr lang="en-US" altLang="ja-JP"/>
              <a:t>Interchange File Format</a:t>
            </a:r>
            <a:r>
              <a:rPr lang="ja-JP" altLang="en-US"/>
              <a:t>（</a:t>
            </a:r>
            <a:r>
              <a:rPr lang="en-US" altLang="ja-JP"/>
              <a:t>RIFF</a:t>
            </a:r>
            <a:r>
              <a:rPr lang="ja-JP" altLang="en-US"/>
              <a:t>、「資源交換用ファイル形式」の意味</a:t>
            </a:r>
            <a:r>
              <a:rPr lang="ja-JP" altLang="en-US" smtClean="0"/>
              <a:t>）</a:t>
            </a:r>
            <a:endParaRPr lang="en-US" altLang="ja-JP" smtClean="0"/>
          </a:p>
        </p:txBody>
      </p:sp>
    </p:spTree>
    <p:extLst>
      <p:ext uri="{BB962C8B-B14F-4D97-AF65-F5344CB8AC3E}">
        <p14:creationId xmlns:p14="http://schemas.microsoft.com/office/powerpoint/2010/main" val="182067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065000" cy="2308324"/>
          </a:xfrm>
          <a:prstGeom prst="rect">
            <a:avLst/>
          </a:prstGeom>
        </p:spPr>
        <p:txBody>
          <a:bodyPr wrap="square">
            <a:spAutoFit/>
          </a:bodyPr>
          <a:lstStyle/>
          <a:p>
            <a:r>
              <a:rPr lang="ja-JP" altLang="en-US" smtClean="0"/>
              <a:t>・</a:t>
            </a:r>
            <a:r>
              <a:rPr lang="en-US" altLang="ja-JP" smtClean="0"/>
              <a:t>Resource </a:t>
            </a:r>
            <a:r>
              <a:rPr lang="en-US" altLang="ja-JP"/>
              <a:t>Interchange File </a:t>
            </a:r>
            <a:r>
              <a:rPr lang="en-US" altLang="ja-JP" smtClean="0"/>
              <a:t>Format</a:t>
            </a:r>
            <a:endParaRPr lang="en-US" altLang="ja-JP"/>
          </a:p>
          <a:p>
            <a:r>
              <a:rPr lang="ja-JP" altLang="en-US" smtClean="0"/>
              <a:t>　タグ付き</a:t>
            </a:r>
            <a:r>
              <a:rPr lang="ja-JP" altLang="en-US"/>
              <a:t>のデータを格納するための汎用メタファイル形式である。</a:t>
            </a:r>
            <a:r>
              <a:rPr lang="en-US" altLang="ja-JP"/>
              <a:t>1991</a:t>
            </a:r>
            <a:r>
              <a:rPr lang="ja-JP" altLang="en-US"/>
              <a:t>年、マイクロソフトと</a:t>
            </a:r>
            <a:r>
              <a:rPr lang="en-US" altLang="ja-JP"/>
              <a:t>IBM</a:t>
            </a:r>
            <a:r>
              <a:rPr lang="ja-JP" altLang="en-US"/>
              <a:t>が提案し、マイクロソフトの</a:t>
            </a:r>
            <a:r>
              <a:rPr lang="en-US" altLang="ja-JP"/>
              <a:t>Windows 3.1</a:t>
            </a:r>
            <a:r>
              <a:rPr lang="ja-JP" altLang="en-US"/>
              <a:t>のマルチメディアファイルのデフォルトフォーマットとして採用された。エレクトロニック・アーツが</a:t>
            </a:r>
            <a:r>
              <a:rPr lang="en-US" altLang="ja-JP"/>
              <a:t>1985</a:t>
            </a:r>
            <a:r>
              <a:rPr lang="ja-JP" altLang="en-US"/>
              <a:t>年に策定した</a:t>
            </a:r>
            <a:r>
              <a:rPr lang="en-US" altLang="ja-JP"/>
              <a:t>Interchange File Format (IFF</a:t>
            </a:r>
            <a:r>
              <a:rPr lang="ja-JP" altLang="en-US"/>
              <a:t>、「交換用ファイル形式」の意味</a:t>
            </a:r>
            <a:r>
              <a:rPr lang="en-US" altLang="ja-JP"/>
              <a:t>) </a:t>
            </a:r>
            <a:r>
              <a:rPr lang="ja-JP" altLang="en-US"/>
              <a:t>に基づいている。</a:t>
            </a:r>
            <a:r>
              <a:rPr lang="en-US" altLang="ja-JP"/>
              <a:t>RIFF</a:t>
            </a:r>
            <a:r>
              <a:rPr lang="ja-JP" altLang="en-US"/>
              <a:t>は</a:t>
            </a:r>
            <a:r>
              <a:rPr lang="en-US" altLang="ja-JP"/>
              <a:t>IBM PC</a:t>
            </a:r>
            <a:r>
              <a:rPr lang="ja-JP" altLang="en-US"/>
              <a:t>が使っている</a:t>
            </a:r>
            <a:r>
              <a:rPr lang="en-US" altLang="ja-JP"/>
              <a:t>x86</a:t>
            </a:r>
            <a:r>
              <a:rPr lang="ja-JP" altLang="en-US"/>
              <a:t>プロセッサに合わせて多バイト整数をリトルエンディアン形式で格納するのに対して、</a:t>
            </a:r>
            <a:r>
              <a:rPr lang="en-US" altLang="ja-JP"/>
              <a:t>IFF</a:t>
            </a:r>
            <a:r>
              <a:rPr lang="ja-JP" altLang="en-US"/>
              <a:t>は</a:t>
            </a:r>
            <a:r>
              <a:rPr lang="en-US" altLang="ja-JP"/>
              <a:t>Amiga</a:t>
            </a:r>
            <a:r>
              <a:rPr lang="ja-JP" altLang="en-US"/>
              <a:t>や</a:t>
            </a:r>
            <a:r>
              <a:rPr lang="en-US" altLang="ja-JP"/>
              <a:t>Macintosh</a:t>
            </a:r>
            <a:r>
              <a:rPr lang="ja-JP" altLang="en-US"/>
              <a:t>で使われていたため、</a:t>
            </a:r>
            <a:r>
              <a:rPr lang="en-US" altLang="ja-JP"/>
              <a:t>68k</a:t>
            </a:r>
            <a:r>
              <a:rPr lang="ja-JP" altLang="en-US"/>
              <a:t>プロセッサのビッグエンディアンを採用していた点が異なる。なお、アップルは</a:t>
            </a:r>
            <a:r>
              <a:rPr lang="en-US" altLang="ja-JP"/>
              <a:t>1988</a:t>
            </a:r>
            <a:r>
              <a:rPr lang="ja-JP" altLang="en-US"/>
              <a:t>年に</a:t>
            </a:r>
            <a:r>
              <a:rPr lang="en-US" altLang="ja-JP"/>
              <a:t>IFF</a:t>
            </a:r>
            <a:r>
              <a:rPr lang="ja-JP" altLang="en-US"/>
              <a:t>に基づいたビッグエンディアンの</a:t>
            </a:r>
            <a:r>
              <a:rPr lang="en-US" altLang="ja-JP"/>
              <a:t>AIFF</a:t>
            </a:r>
            <a:r>
              <a:rPr lang="ja-JP" altLang="en-US"/>
              <a:t>を策定している。</a:t>
            </a:r>
          </a:p>
          <a:p>
            <a:r>
              <a:rPr lang="ja-JP" altLang="en-US"/>
              <a:t>マイクロソフトの実装は、</a:t>
            </a:r>
            <a:r>
              <a:rPr lang="en-US" altLang="ja-JP"/>
              <a:t>RIFF</a:t>
            </a:r>
            <a:r>
              <a:rPr lang="ja-JP" altLang="en-US"/>
              <a:t>メタ形式を基盤とした各種ファイル形式 </a:t>
            </a:r>
            <a:r>
              <a:rPr lang="en-US" altLang="ja-JP"/>
              <a:t>(AVI, ANI, WAV) </a:t>
            </a:r>
            <a:r>
              <a:rPr lang="ja-JP" altLang="en-US"/>
              <a:t>で知られている。</a:t>
            </a:r>
          </a:p>
        </p:txBody>
      </p:sp>
      <p:sp>
        <p:nvSpPr>
          <p:cNvPr id="5" name="正方形/長方形 4"/>
          <p:cNvSpPr/>
          <p:nvPr/>
        </p:nvSpPr>
        <p:spPr>
          <a:xfrm>
            <a:off x="0" y="2308324"/>
            <a:ext cx="11938000" cy="4247317"/>
          </a:xfrm>
          <a:prstGeom prst="rect">
            <a:avLst/>
          </a:prstGeom>
        </p:spPr>
        <p:txBody>
          <a:bodyPr wrap="square">
            <a:spAutoFit/>
          </a:bodyPr>
          <a:lstStyle/>
          <a:p>
            <a:r>
              <a:rPr lang="en-US" altLang="ja-JP"/>
              <a:t>RIFF</a:t>
            </a:r>
            <a:r>
              <a:rPr lang="ja-JP" altLang="en-US"/>
              <a:t>ファイルは「チャンク」と呼ばれるものの並びである。形式は</a:t>
            </a:r>
            <a:r>
              <a:rPr lang="en-US" altLang="ja-JP"/>
              <a:t>IFF</a:t>
            </a:r>
            <a:r>
              <a:rPr lang="ja-JP" altLang="en-US"/>
              <a:t>と全く同一であり、上述の通りエンディアンだけが異なる。また、チャンク名の意味も一部異なる。</a:t>
            </a:r>
          </a:p>
          <a:p>
            <a:r>
              <a:rPr lang="ja-JP" altLang="en-US"/>
              <a:t>全てのチャンクは次のような形式である。</a:t>
            </a:r>
          </a:p>
          <a:p>
            <a:r>
              <a:rPr lang="en-US" altLang="ja-JP"/>
              <a:t>4</a:t>
            </a:r>
            <a:r>
              <a:rPr lang="ja-JP" altLang="en-US"/>
              <a:t>バイト</a:t>
            </a:r>
            <a:r>
              <a:rPr lang="en-US" altLang="ja-JP"/>
              <a:t>: </a:t>
            </a:r>
            <a:r>
              <a:rPr lang="ja-JP" altLang="en-US"/>
              <a:t>チャンクの</a:t>
            </a:r>
            <a:r>
              <a:rPr lang="en-US" altLang="ja-JP"/>
              <a:t>ASCII</a:t>
            </a:r>
            <a:r>
              <a:rPr lang="ja-JP" altLang="en-US"/>
              <a:t>識別子。例えば「</a:t>
            </a:r>
            <a:r>
              <a:rPr lang="en-US" altLang="ja-JP"/>
              <a:t>fmt</a:t>
            </a:r>
            <a:r>
              <a:rPr lang="ja-JP" altLang="en-US"/>
              <a:t>」、「</a:t>
            </a:r>
            <a:r>
              <a:rPr lang="en-US" altLang="ja-JP"/>
              <a:t>data</a:t>
            </a:r>
            <a:r>
              <a:rPr lang="ja-JP" altLang="en-US"/>
              <a:t>」など。</a:t>
            </a:r>
          </a:p>
          <a:p>
            <a:r>
              <a:rPr lang="en-US" altLang="ja-JP"/>
              <a:t>4</a:t>
            </a:r>
            <a:r>
              <a:rPr lang="ja-JP" altLang="en-US"/>
              <a:t>バイト</a:t>
            </a:r>
            <a:r>
              <a:rPr lang="en-US" altLang="ja-JP"/>
              <a:t>: </a:t>
            </a:r>
            <a:r>
              <a:rPr lang="ja-JP" altLang="en-US"/>
              <a:t>符号なしでリトルエンディアンの</a:t>
            </a:r>
            <a:r>
              <a:rPr lang="en-US" altLang="ja-JP"/>
              <a:t>32</a:t>
            </a:r>
            <a:r>
              <a:rPr lang="ja-JP" altLang="en-US"/>
              <a:t>ビット整数。チャンクの長さを示す（このフィールドと上の識別子を除いた長さ）。</a:t>
            </a:r>
          </a:p>
          <a:p>
            <a:r>
              <a:rPr lang="ja-JP" altLang="en-US"/>
              <a:t>可変長フィールド</a:t>
            </a:r>
            <a:r>
              <a:rPr lang="en-US" altLang="ja-JP"/>
              <a:t>: </a:t>
            </a:r>
            <a:r>
              <a:rPr lang="ja-JP" altLang="en-US"/>
              <a:t>チャンクデータ本体。長さは上記フィールドで示されたもの。</a:t>
            </a:r>
          </a:p>
          <a:p>
            <a:r>
              <a:rPr lang="ja-JP" altLang="en-US"/>
              <a:t>パディング</a:t>
            </a:r>
            <a:r>
              <a:rPr lang="en-US" altLang="ja-JP"/>
              <a:t>: </a:t>
            </a:r>
            <a:r>
              <a:rPr lang="ja-JP" altLang="en-US"/>
              <a:t>チャンク長が偶数バイトでない場合に</a:t>
            </a:r>
            <a:r>
              <a:rPr lang="en-US" altLang="ja-JP"/>
              <a:t>1</a:t>
            </a:r>
            <a:r>
              <a:rPr lang="ja-JP" altLang="en-US"/>
              <a:t>バイト追加される。</a:t>
            </a:r>
          </a:p>
          <a:p>
            <a:r>
              <a:rPr lang="ja-JP" altLang="en-US"/>
              <a:t>チャンク識別子「</a:t>
            </a:r>
            <a:r>
              <a:rPr lang="en-US" altLang="ja-JP"/>
              <a:t>RIFF</a:t>
            </a:r>
            <a:r>
              <a:rPr lang="ja-JP" altLang="en-US"/>
              <a:t>」と「</a:t>
            </a:r>
            <a:r>
              <a:rPr lang="en-US" altLang="ja-JP"/>
              <a:t>LIST</a:t>
            </a:r>
            <a:r>
              <a:rPr lang="ja-JP" altLang="en-US"/>
              <a:t>」は、チャンク内にサブチャンクを含むことができる。これらのチャンクは、識別子と長さの後が次のような形式である。</a:t>
            </a:r>
          </a:p>
          <a:p>
            <a:r>
              <a:rPr lang="en-US" altLang="ja-JP"/>
              <a:t>4</a:t>
            </a:r>
            <a:r>
              <a:rPr lang="ja-JP" altLang="en-US"/>
              <a:t>バイト</a:t>
            </a:r>
            <a:r>
              <a:rPr lang="en-US" altLang="ja-JP"/>
              <a:t>: </a:t>
            </a:r>
            <a:r>
              <a:rPr lang="ja-JP" altLang="en-US"/>
              <a:t>このチャンクの</a:t>
            </a:r>
            <a:r>
              <a:rPr lang="en-US" altLang="ja-JP"/>
              <a:t>ASCII</a:t>
            </a:r>
            <a:r>
              <a:rPr lang="ja-JP" altLang="en-US"/>
              <a:t>識別子（フォームタイプと呼ぶ。</a:t>
            </a:r>
            <a:r>
              <a:rPr lang="en-US" altLang="ja-JP"/>
              <a:t>RIFF</a:t>
            </a:r>
            <a:r>
              <a:rPr lang="ja-JP" altLang="en-US"/>
              <a:t>チャンクの場合、「</a:t>
            </a:r>
            <a:r>
              <a:rPr lang="en-US" altLang="ja-JP"/>
              <a:t>AVI</a:t>
            </a:r>
            <a:r>
              <a:rPr lang="ja-JP" altLang="en-US"/>
              <a:t>」や「</a:t>
            </a:r>
            <a:r>
              <a:rPr lang="en-US" altLang="ja-JP"/>
              <a:t>WAVE</a:t>
            </a:r>
            <a:r>
              <a:rPr lang="ja-JP" altLang="en-US"/>
              <a:t>」がある）</a:t>
            </a:r>
          </a:p>
          <a:p>
            <a:r>
              <a:rPr lang="ja-JP" altLang="en-US"/>
              <a:t>サブチャンクの並び</a:t>
            </a:r>
          </a:p>
          <a:p>
            <a:r>
              <a:rPr lang="ja-JP" altLang="en-US"/>
              <a:t>ファイル全体が</a:t>
            </a:r>
            <a:r>
              <a:rPr lang="en-US" altLang="ja-JP"/>
              <a:t>1</a:t>
            </a:r>
            <a:r>
              <a:rPr lang="ja-JP" altLang="en-US"/>
              <a:t>つの</a:t>
            </a:r>
            <a:r>
              <a:rPr lang="en-US" altLang="ja-JP"/>
              <a:t>RIFF</a:t>
            </a:r>
            <a:r>
              <a:rPr lang="ja-JP" altLang="en-US"/>
              <a:t>チャンクで構成され、サブチャンクの並びが格納されている。したがって、正しい</a:t>
            </a:r>
            <a:r>
              <a:rPr lang="en-US" altLang="ja-JP"/>
              <a:t>RIFF</a:t>
            </a:r>
            <a:r>
              <a:rPr lang="ja-JP" altLang="en-US"/>
              <a:t>ファイルの先頭には「</a:t>
            </a:r>
            <a:r>
              <a:rPr lang="en-US" altLang="ja-JP"/>
              <a:t>R</a:t>
            </a:r>
            <a:r>
              <a:rPr lang="ja-JP" altLang="en-US"/>
              <a:t>」、「</a:t>
            </a:r>
            <a:r>
              <a:rPr lang="en-US" altLang="ja-JP"/>
              <a:t>I</a:t>
            </a:r>
            <a:r>
              <a:rPr lang="ja-JP" altLang="en-US"/>
              <a:t>」、「</a:t>
            </a:r>
            <a:r>
              <a:rPr lang="en-US" altLang="ja-JP"/>
              <a:t>F</a:t>
            </a:r>
            <a:r>
              <a:rPr lang="ja-JP" altLang="en-US"/>
              <a:t>」、「</a:t>
            </a:r>
            <a:r>
              <a:rPr lang="en-US" altLang="ja-JP"/>
              <a:t>F</a:t>
            </a:r>
            <a:r>
              <a:rPr lang="ja-JP" altLang="en-US"/>
              <a:t>」の</a:t>
            </a:r>
            <a:r>
              <a:rPr lang="en-US" altLang="ja-JP"/>
              <a:t>4</a:t>
            </a:r>
            <a:r>
              <a:rPr lang="ja-JP" altLang="en-US"/>
              <a:t>文字が必ず存在する。</a:t>
            </a:r>
          </a:p>
          <a:p>
            <a:r>
              <a:rPr lang="ja-JP" altLang="en-US"/>
              <a:t>欧州放送連合が開発した</a:t>
            </a:r>
            <a:r>
              <a:rPr lang="en-US" altLang="ja-JP"/>
              <a:t>RIFF</a:t>
            </a:r>
            <a:r>
              <a:rPr lang="ja-JP" altLang="en-US"/>
              <a:t>仕様に基づいた多チャンネルファイル形式として</a:t>
            </a:r>
            <a:r>
              <a:rPr lang="en-US" altLang="ja-JP"/>
              <a:t>RF64</a:t>
            </a:r>
            <a:r>
              <a:rPr lang="ja-JP" altLang="en-US"/>
              <a:t>がある。これは</a:t>
            </a:r>
            <a:r>
              <a:rPr lang="en-US" altLang="ja-JP"/>
              <a:t>BWF</a:t>
            </a:r>
            <a:r>
              <a:rPr lang="ja-JP" altLang="en-US"/>
              <a:t>互換であり、</a:t>
            </a:r>
            <a:r>
              <a:rPr lang="en-US" altLang="ja-JP"/>
              <a:t>4</a:t>
            </a:r>
            <a:r>
              <a:rPr lang="ja-JP" altLang="en-US"/>
              <a:t>ギガバイトを超えるファイルが構成可能である。</a:t>
            </a:r>
          </a:p>
        </p:txBody>
      </p:sp>
    </p:spTree>
    <p:extLst>
      <p:ext uri="{BB962C8B-B14F-4D97-AF65-F5344CB8AC3E}">
        <p14:creationId xmlns:p14="http://schemas.microsoft.com/office/powerpoint/2010/main" val="26566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139460" cy="646331"/>
          </a:xfrm>
          <a:prstGeom prst="rect">
            <a:avLst/>
          </a:prstGeom>
          <a:noFill/>
        </p:spPr>
        <p:txBody>
          <a:bodyPr wrap="none" rtlCol="0">
            <a:spAutoFit/>
          </a:bodyPr>
          <a:lstStyle/>
          <a:p>
            <a:r>
              <a:rPr kumimoji="1" lang="ja-JP" altLang="en-US" smtClean="0"/>
              <a:t>・</a:t>
            </a:r>
            <a:r>
              <a:rPr kumimoji="1" lang="en-US" altLang="ja-JP" smtClean="0"/>
              <a:t>Wave</a:t>
            </a:r>
            <a:r>
              <a:rPr kumimoji="1" lang="ja-JP" altLang="en-US" smtClean="0"/>
              <a:t>形式</a:t>
            </a:r>
            <a:r>
              <a:rPr lang="en-US" altLang="ja-JP" smtClean="0"/>
              <a:t>File</a:t>
            </a:r>
            <a:r>
              <a:rPr lang="ja-JP" altLang="en-US" smtClean="0"/>
              <a:t>の中身を見る</a:t>
            </a:r>
            <a:r>
              <a:rPr lang="en-US" altLang="ja-JP" smtClean="0"/>
              <a:t>Program</a:t>
            </a:r>
            <a:r>
              <a:rPr lang="ja-JP" altLang="en-US" smtClean="0"/>
              <a:t>を作る。</a:t>
            </a:r>
            <a:endParaRPr lang="en-US" altLang="ja-JP" smtClean="0"/>
          </a:p>
          <a:p>
            <a:r>
              <a:rPr kumimoji="1" lang="ja-JP" altLang="en-US"/>
              <a:t>　</a:t>
            </a:r>
            <a:r>
              <a:rPr lang="ja-JP" altLang="en-US" smtClean="0"/>
              <a:t>フワフワっとなんとなくみえたところで、実際に</a:t>
            </a:r>
            <a:r>
              <a:rPr lang="en-US" altLang="ja-JP" smtClean="0"/>
              <a:t>Wave</a:t>
            </a:r>
            <a:r>
              <a:rPr lang="ja-JP" altLang="en-US" smtClean="0"/>
              <a:t>形式</a:t>
            </a:r>
            <a:r>
              <a:rPr lang="en-US" altLang="ja-JP" smtClean="0"/>
              <a:t>File</a:t>
            </a:r>
            <a:r>
              <a:rPr lang="ja-JP" altLang="en-US" smtClean="0"/>
              <a:t>を解析する</a:t>
            </a:r>
            <a:r>
              <a:rPr lang="en-US" altLang="ja-JP" smtClean="0"/>
              <a:t>Program</a:t>
            </a:r>
            <a:r>
              <a:rPr lang="ja-JP" altLang="en-US" smtClean="0"/>
              <a:t>を作って理解を広げてみましょう。</a:t>
            </a:r>
            <a:endParaRPr kumimoji="1" lang="ja-JP" altLang="en-US"/>
          </a:p>
        </p:txBody>
      </p:sp>
      <p:pic>
        <p:nvPicPr>
          <p:cNvPr id="2" name="図 1"/>
          <p:cNvPicPr>
            <a:picLocks noChangeAspect="1"/>
          </p:cNvPicPr>
          <p:nvPr/>
        </p:nvPicPr>
        <p:blipFill>
          <a:blip r:embed="rId2"/>
          <a:stretch>
            <a:fillRect/>
          </a:stretch>
        </p:blipFill>
        <p:spPr>
          <a:xfrm>
            <a:off x="160337" y="646331"/>
            <a:ext cx="9785818" cy="4789269"/>
          </a:xfrm>
          <a:prstGeom prst="rect">
            <a:avLst/>
          </a:prstGeom>
        </p:spPr>
      </p:pic>
      <p:sp>
        <p:nvSpPr>
          <p:cNvPr id="3" name="テキスト ボックス 2"/>
          <p:cNvSpPr txBox="1"/>
          <p:nvPr/>
        </p:nvSpPr>
        <p:spPr>
          <a:xfrm>
            <a:off x="160337" y="5435600"/>
            <a:ext cx="11897681" cy="923330"/>
          </a:xfrm>
          <a:prstGeom prst="rect">
            <a:avLst/>
          </a:prstGeom>
          <a:noFill/>
        </p:spPr>
        <p:txBody>
          <a:bodyPr wrap="none" rtlCol="0">
            <a:spAutoFit/>
          </a:bodyPr>
          <a:lstStyle/>
          <a:p>
            <a:r>
              <a:rPr kumimoji="1" lang="ja-JP" altLang="en-US" smtClean="0"/>
              <a:t>初めに、</a:t>
            </a:r>
            <a:r>
              <a:rPr kumimoji="1" lang="en-US" altLang="ja-JP" smtClean="0"/>
              <a:t>Wavefile</a:t>
            </a:r>
            <a:r>
              <a:rPr kumimoji="1" lang="ja-JP" altLang="en-US" smtClean="0"/>
              <a:t>は、</a:t>
            </a:r>
            <a:r>
              <a:rPr lang="en-US" altLang="ja-JP" smtClean="0"/>
              <a:t>H</a:t>
            </a:r>
            <a:r>
              <a:rPr kumimoji="1" lang="en-US" altLang="ja-JP" smtClean="0"/>
              <a:t>eader</a:t>
            </a:r>
            <a:r>
              <a:rPr kumimoji="1" lang="ja-JP" altLang="en-US" smtClean="0"/>
              <a:t>情報と音の波形情報の二つがあります。</a:t>
            </a:r>
            <a:r>
              <a:rPr lang="en-US" altLang="ja-JP"/>
              <a:t> Header</a:t>
            </a:r>
            <a:r>
              <a:rPr lang="ja-JP" altLang="en-US" smtClean="0"/>
              <a:t>情報には、音の波形情報がどのような情報で</a:t>
            </a:r>
            <a:endParaRPr lang="en-US" altLang="ja-JP" smtClean="0"/>
          </a:p>
          <a:p>
            <a:r>
              <a:rPr lang="ja-JP" altLang="en-US" smtClean="0"/>
              <a:t>あるかが保存されています。</a:t>
            </a:r>
            <a:r>
              <a:rPr lang="en-US" altLang="ja-JP" smtClean="0"/>
              <a:t>RIFF</a:t>
            </a:r>
            <a:r>
              <a:rPr lang="ja-JP" altLang="en-US"/>
              <a:t>・</a:t>
            </a:r>
            <a:r>
              <a:rPr lang="en-US" altLang="ja-JP" smtClean="0"/>
              <a:t>WAVE</a:t>
            </a:r>
            <a:r>
              <a:rPr lang="ja-JP" altLang="en-US" smtClean="0"/>
              <a:t>・</a:t>
            </a:r>
            <a:r>
              <a:rPr lang="en-US" altLang="ja-JP" smtClean="0"/>
              <a:t>data</a:t>
            </a:r>
            <a:r>
              <a:rPr lang="ja-JP" altLang="en-US" smtClean="0"/>
              <a:t>とタグが付いていますね。このタグ以下場所にその</a:t>
            </a:r>
            <a:r>
              <a:rPr lang="en-US" altLang="ja-JP" smtClean="0"/>
              <a:t>Data</a:t>
            </a:r>
            <a:r>
              <a:rPr lang="ja-JP" altLang="en-US" smtClean="0"/>
              <a:t>があるとわかるわけ</a:t>
            </a:r>
            <a:endParaRPr lang="en-US" altLang="ja-JP" smtClean="0"/>
          </a:p>
          <a:p>
            <a:r>
              <a:rPr lang="ja-JP" altLang="en-US" smtClean="0"/>
              <a:t>です</a:t>
            </a:r>
            <a:r>
              <a:rPr lang="ja-JP" altLang="en-US"/>
              <a:t>。</a:t>
            </a:r>
            <a:endParaRPr lang="en-US" altLang="ja-JP" smtClean="0"/>
          </a:p>
        </p:txBody>
      </p:sp>
    </p:spTree>
    <p:extLst>
      <p:ext uri="{BB962C8B-B14F-4D97-AF65-F5344CB8AC3E}">
        <p14:creationId xmlns:p14="http://schemas.microsoft.com/office/powerpoint/2010/main" val="8973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307974" y="1419561"/>
            <a:ext cx="4435459" cy="5120939"/>
          </a:xfrm>
          <a:prstGeom prst="rect">
            <a:avLst/>
          </a:prstGeom>
          <a:ln>
            <a:solidFill>
              <a:schemeClr val="tx1"/>
            </a:solidFill>
          </a:ln>
        </p:spPr>
      </p:pic>
      <p:sp>
        <p:nvSpPr>
          <p:cNvPr id="4" name="テキスト ボックス 3"/>
          <p:cNvSpPr txBox="1"/>
          <p:nvPr/>
        </p:nvSpPr>
        <p:spPr>
          <a:xfrm>
            <a:off x="139700" y="127000"/>
            <a:ext cx="10732553" cy="646331"/>
          </a:xfrm>
          <a:prstGeom prst="rect">
            <a:avLst/>
          </a:prstGeom>
          <a:noFill/>
        </p:spPr>
        <p:txBody>
          <a:bodyPr wrap="none" rtlCol="0">
            <a:spAutoFit/>
          </a:bodyPr>
          <a:lstStyle/>
          <a:p>
            <a:r>
              <a:rPr kumimoji="1" lang="ja-JP" altLang="en-US" smtClean="0"/>
              <a:t>・</a:t>
            </a:r>
            <a:r>
              <a:rPr kumimoji="1" lang="en-US" altLang="ja-JP" smtClean="0"/>
              <a:t>Wave</a:t>
            </a:r>
            <a:r>
              <a:rPr kumimoji="1" lang="ja-JP" altLang="en-US" smtClean="0"/>
              <a:t>情報を見るための</a:t>
            </a:r>
            <a:r>
              <a:rPr kumimoji="1" lang="en-US" altLang="ja-JP" smtClean="0"/>
              <a:t>Program</a:t>
            </a:r>
            <a:r>
              <a:rPr kumimoji="1" lang="ja-JP" altLang="en-US" smtClean="0"/>
              <a:t>を作ってみよう。</a:t>
            </a:r>
            <a:endParaRPr kumimoji="1" lang="en-US" altLang="ja-JP" smtClean="0"/>
          </a:p>
          <a:p>
            <a:r>
              <a:rPr lang="en-US" altLang="ja-JP"/>
              <a:t> </a:t>
            </a:r>
            <a:r>
              <a:rPr lang="en-US" altLang="ja-JP" smtClean="0"/>
              <a:t>printf</a:t>
            </a:r>
            <a:r>
              <a:rPr lang="ja-JP" altLang="en-US" smtClean="0"/>
              <a:t>で波形情報を見る</a:t>
            </a:r>
            <a:r>
              <a:rPr lang="en-US" altLang="ja-JP" smtClean="0"/>
              <a:t>Program</a:t>
            </a:r>
            <a:r>
              <a:rPr lang="ja-JP" altLang="en-US" smtClean="0"/>
              <a:t>を作ってみよう。新しい</a:t>
            </a:r>
            <a:r>
              <a:rPr lang="en-US" altLang="ja-JP" smtClean="0"/>
              <a:t>project</a:t>
            </a:r>
            <a:r>
              <a:rPr lang="ja-JP" altLang="en-US" smtClean="0"/>
              <a:t>を立ち上げ、</a:t>
            </a:r>
            <a:r>
              <a:rPr lang="en-US" altLang="ja-JP" smtClean="0"/>
              <a:t>sauce</a:t>
            </a:r>
            <a:r>
              <a:rPr lang="ja-JP" altLang="en-US" smtClean="0"/>
              <a:t>を打ち込んでいきましいょう。</a:t>
            </a:r>
            <a:endParaRPr kumimoji="1" lang="ja-JP" altLang="en-US"/>
          </a:p>
        </p:txBody>
      </p:sp>
      <p:sp>
        <p:nvSpPr>
          <p:cNvPr id="7" name="テキスト ボックス 6"/>
          <p:cNvSpPr txBox="1"/>
          <p:nvPr/>
        </p:nvSpPr>
        <p:spPr>
          <a:xfrm>
            <a:off x="139700" y="911780"/>
            <a:ext cx="1053494" cy="369332"/>
          </a:xfrm>
          <a:prstGeom prst="rect">
            <a:avLst/>
          </a:prstGeom>
          <a:noFill/>
        </p:spPr>
        <p:txBody>
          <a:bodyPr wrap="none" rtlCol="0">
            <a:spAutoFit/>
          </a:bodyPr>
          <a:lstStyle/>
          <a:p>
            <a:r>
              <a:rPr lang="en-US" altLang="ja-JP"/>
              <a:t>m</a:t>
            </a:r>
            <a:r>
              <a:rPr kumimoji="1" lang="en-US" altLang="ja-JP" smtClean="0"/>
              <a:t>ain.cpp</a:t>
            </a:r>
            <a:endParaRPr kumimoji="1" lang="ja-JP" altLang="en-US"/>
          </a:p>
        </p:txBody>
      </p:sp>
      <p:sp>
        <p:nvSpPr>
          <p:cNvPr id="8" name="テキスト ボックス 7"/>
          <p:cNvSpPr txBox="1"/>
          <p:nvPr/>
        </p:nvSpPr>
        <p:spPr>
          <a:xfrm>
            <a:off x="5029200" y="2622034"/>
            <a:ext cx="3357971" cy="369332"/>
          </a:xfrm>
          <a:prstGeom prst="rect">
            <a:avLst/>
          </a:prstGeom>
          <a:noFill/>
        </p:spPr>
        <p:txBody>
          <a:bodyPr wrap="none" rtlCol="0">
            <a:spAutoFit/>
          </a:bodyPr>
          <a:lstStyle/>
          <a:p>
            <a:r>
              <a:rPr kumimoji="1" lang="en-US" altLang="ja-JP" smtClean="0"/>
              <a:t>Wav</a:t>
            </a:r>
            <a:r>
              <a:rPr kumimoji="1" lang="ja-JP" altLang="en-US" smtClean="0"/>
              <a:t>の</a:t>
            </a:r>
            <a:r>
              <a:rPr kumimoji="1" lang="en-US" altLang="ja-JP" smtClean="0"/>
              <a:t>Header</a:t>
            </a:r>
            <a:r>
              <a:rPr kumimoji="1" lang="ja-JP" altLang="en-US" smtClean="0"/>
              <a:t>情報取得用構造体</a:t>
            </a:r>
            <a:endParaRPr kumimoji="1" lang="ja-JP" altLang="en-US"/>
          </a:p>
        </p:txBody>
      </p:sp>
      <p:cxnSp>
        <p:nvCxnSpPr>
          <p:cNvPr id="9" name="直線矢印コネクタ 8"/>
          <p:cNvCxnSpPr/>
          <p:nvPr/>
        </p:nvCxnSpPr>
        <p:spPr>
          <a:xfrm flipH="1">
            <a:off x="1828800" y="2806700"/>
            <a:ext cx="3200400" cy="184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7318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10701</TotalTime>
  <Words>2229</Words>
  <Application>Microsoft Office PowerPoint</Application>
  <PresentationFormat>ワイド画面</PresentationFormat>
  <Paragraphs>169</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Arial</vt:lpstr>
      <vt:lpstr>Calibri</vt:lpstr>
      <vt:lpstr>Calibri Light</vt:lpstr>
      <vt:lpstr>Office テーマ</vt:lpstr>
      <vt:lpstr>GameSystem開発指南書１２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650</cp:revision>
  <dcterms:created xsi:type="dcterms:W3CDTF">2016-04-21T00:45:06Z</dcterms:created>
  <dcterms:modified xsi:type="dcterms:W3CDTF">2017-11-07T10:04:17Z</dcterms:modified>
</cp:coreProperties>
</file>