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64"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64"/>
            <p14:sldId id="259"/>
            <p14:sldId id="260"/>
            <p14:sldId id="261"/>
            <p14:sldId id="262"/>
            <p14:sldId id="263"/>
            <p14:sldId id="265"/>
            <p14:sldId id="266"/>
            <p14:sldId id="267"/>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2017/1/13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2017/1/13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2017/1/13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2017/1/13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a:t>
            </a:r>
            <a:r>
              <a:rPr lang="ja-JP" altLang="en-US" smtClean="0"/>
              <a:t>１</a:t>
            </a:r>
            <a:r>
              <a:rPr lang="ja-JP" altLang="en-US" dirty="0"/>
              <a:t>３</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0</a:t>
            </a:r>
            <a:r>
              <a:rPr kumimoji="1" lang="ja-JP" altLang="en-US" dirty="0" smtClean="0"/>
              <a:t>から</a:t>
            </a:r>
            <a:r>
              <a:rPr kumimoji="1" lang="ja-JP" altLang="en-US" smtClean="0"/>
              <a:t>の開発</a:t>
            </a:r>
            <a:endParaRPr lang="en-US" altLang="ja-JP" smtClean="0"/>
          </a:p>
          <a:p>
            <a:r>
              <a:rPr lang="en-US" altLang="ja-JP" smtClean="0"/>
              <a:t>XAudio2</a:t>
            </a:r>
            <a:r>
              <a:rPr lang="ja-JP" altLang="en-US" smtClean="0"/>
              <a:t>実装部分の</a:t>
            </a:r>
            <a:r>
              <a:rPr lang="ja-JP" altLang="en-US" smtClean="0"/>
              <a:t>説明</a:t>
            </a:r>
            <a:endParaRPr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88900"/>
            <a:ext cx="6909327" cy="369332"/>
          </a:xfrm>
          <a:prstGeom prst="rect">
            <a:avLst/>
          </a:prstGeom>
          <a:noFill/>
        </p:spPr>
        <p:txBody>
          <a:bodyPr wrap="none" rtlCol="0">
            <a:spAutoFit/>
          </a:bodyPr>
          <a:lstStyle/>
          <a:p>
            <a:r>
              <a:rPr lang="ja-JP" altLang="en-US"/>
              <a:t>・</a:t>
            </a:r>
            <a:r>
              <a:rPr lang="en-US" altLang="ja-JP" smtClean="0"/>
              <a:t>SourceVoice</a:t>
            </a:r>
            <a:r>
              <a:rPr lang="ja-JP" altLang="en-US" smtClean="0"/>
              <a:t>にいれる</a:t>
            </a:r>
            <a:r>
              <a:rPr lang="en-US" altLang="ja-JP" smtClean="0"/>
              <a:t>Wave</a:t>
            </a:r>
            <a:r>
              <a:rPr lang="ja-JP" altLang="en-US" smtClean="0"/>
              <a:t>の情報と登録する波形情報を取得していく</a:t>
            </a:r>
            <a:endParaRPr lang="en-US" altLang="ja-JP"/>
          </a:p>
        </p:txBody>
      </p:sp>
      <p:pic>
        <p:nvPicPr>
          <p:cNvPr id="6" name="図 5"/>
          <p:cNvPicPr>
            <a:picLocks noChangeAspect="1"/>
          </p:cNvPicPr>
          <p:nvPr/>
        </p:nvPicPr>
        <p:blipFill>
          <a:blip r:embed="rId2"/>
          <a:stretch>
            <a:fillRect/>
          </a:stretch>
        </p:blipFill>
        <p:spPr>
          <a:xfrm>
            <a:off x="92075" y="458232"/>
            <a:ext cx="6482621" cy="1008063"/>
          </a:xfrm>
          <a:prstGeom prst="rect">
            <a:avLst/>
          </a:prstGeom>
          <a:ln>
            <a:solidFill>
              <a:schemeClr val="tx1"/>
            </a:solidFill>
          </a:ln>
        </p:spPr>
      </p:pic>
      <p:sp>
        <p:nvSpPr>
          <p:cNvPr id="7" name="テキスト ボックス 6"/>
          <p:cNvSpPr txBox="1"/>
          <p:nvPr/>
        </p:nvSpPr>
        <p:spPr>
          <a:xfrm>
            <a:off x="0" y="1498522"/>
            <a:ext cx="9581341" cy="369332"/>
          </a:xfrm>
          <a:prstGeom prst="rect">
            <a:avLst/>
          </a:prstGeom>
          <a:noFill/>
        </p:spPr>
        <p:txBody>
          <a:bodyPr wrap="none" rtlCol="0">
            <a:spAutoFit/>
          </a:bodyPr>
          <a:lstStyle/>
          <a:p>
            <a:r>
              <a:rPr lang="en-US" altLang="ja-JP" smtClean="0"/>
              <a:t>Unicode</a:t>
            </a:r>
            <a:r>
              <a:rPr lang="ja-JP" altLang="en-US" smtClean="0"/>
              <a:t>用の</a:t>
            </a:r>
            <a:r>
              <a:rPr kumimoji="1" lang="en-US" altLang="ja-JP" smtClean="0"/>
              <a:t>fopen</a:t>
            </a:r>
            <a:r>
              <a:rPr kumimoji="1" lang="ja-JP" altLang="en-US" smtClean="0"/>
              <a:t>である、</a:t>
            </a:r>
            <a:r>
              <a:rPr kumimoji="1" lang="en-US" altLang="ja-JP" smtClean="0"/>
              <a:t>_wfopen</a:t>
            </a:r>
            <a:r>
              <a:rPr kumimoji="1" lang="ja-JP" altLang="en-US" smtClean="0"/>
              <a:t>関数で任意の</a:t>
            </a:r>
            <a:r>
              <a:rPr kumimoji="1" lang="en-US" altLang="ja-JP" smtClean="0"/>
              <a:t>Wavefile</a:t>
            </a:r>
            <a:r>
              <a:rPr lang="ja-JP" altLang="en-US"/>
              <a:t>を</a:t>
            </a:r>
            <a:r>
              <a:rPr kumimoji="1" lang="en-US" altLang="ja-JP" smtClean="0"/>
              <a:t>”rb”(</a:t>
            </a:r>
            <a:r>
              <a:rPr kumimoji="1" lang="ja-JP" altLang="en-US" smtClean="0"/>
              <a:t>バイナリ読み取り用</a:t>
            </a:r>
            <a:r>
              <a:rPr kumimoji="1" lang="en-US" altLang="ja-JP" smtClean="0"/>
              <a:t>)</a:t>
            </a:r>
            <a:r>
              <a:rPr kumimoji="1" lang="ja-JP" altLang="en-US" smtClean="0"/>
              <a:t>で開きます。</a:t>
            </a:r>
            <a:endParaRPr kumimoji="1" lang="ja-JP" altLang="en-US"/>
          </a:p>
        </p:txBody>
      </p:sp>
      <p:pic>
        <p:nvPicPr>
          <p:cNvPr id="8" name="図 7"/>
          <p:cNvPicPr>
            <a:picLocks noChangeAspect="1"/>
          </p:cNvPicPr>
          <p:nvPr/>
        </p:nvPicPr>
        <p:blipFill>
          <a:blip r:embed="rId3"/>
          <a:stretch>
            <a:fillRect/>
          </a:stretch>
        </p:blipFill>
        <p:spPr>
          <a:xfrm>
            <a:off x="92075" y="1900080"/>
            <a:ext cx="6482621" cy="1178657"/>
          </a:xfrm>
          <a:prstGeom prst="rect">
            <a:avLst/>
          </a:prstGeom>
          <a:ln>
            <a:solidFill>
              <a:schemeClr val="tx1"/>
            </a:solidFill>
          </a:ln>
        </p:spPr>
      </p:pic>
      <p:sp>
        <p:nvSpPr>
          <p:cNvPr id="9" name="テキスト ボックス 8"/>
          <p:cNvSpPr txBox="1"/>
          <p:nvPr/>
        </p:nvSpPr>
        <p:spPr>
          <a:xfrm>
            <a:off x="92075" y="3110963"/>
            <a:ext cx="12018034" cy="923330"/>
          </a:xfrm>
          <a:prstGeom prst="rect">
            <a:avLst/>
          </a:prstGeom>
          <a:noFill/>
        </p:spPr>
        <p:txBody>
          <a:bodyPr wrap="none" rtlCol="0">
            <a:spAutoFit/>
          </a:bodyPr>
          <a:lstStyle/>
          <a:p>
            <a:r>
              <a:rPr lang="en-US" altLang="ja-JP"/>
              <a:t>f</a:t>
            </a:r>
            <a:r>
              <a:rPr kumimoji="1" lang="en-US" altLang="ja-JP" smtClean="0"/>
              <a:t>seek</a:t>
            </a:r>
            <a:r>
              <a:rPr lang="ja-JP" altLang="en-US"/>
              <a:t>関数</a:t>
            </a:r>
            <a:r>
              <a:rPr lang="ja-JP" altLang="en-US" smtClean="0"/>
              <a:t>で、</a:t>
            </a:r>
            <a:r>
              <a:rPr lang="en-US" altLang="ja-JP" smtClean="0"/>
              <a:t>fp</a:t>
            </a:r>
            <a:r>
              <a:rPr lang="ja-JP" altLang="en-US" smtClean="0"/>
              <a:t>を開いてる</a:t>
            </a:r>
            <a:r>
              <a:rPr lang="en-US" altLang="ja-JP" smtClean="0"/>
              <a:t>File</a:t>
            </a:r>
            <a:r>
              <a:rPr lang="ja-JP" altLang="en-US" smtClean="0"/>
              <a:t>の最後</a:t>
            </a:r>
            <a:r>
              <a:rPr lang="en-US" altLang="ja-JP"/>
              <a:t>(SEEK_END)</a:t>
            </a:r>
            <a:r>
              <a:rPr lang="ja-JP" altLang="en-US" smtClean="0"/>
              <a:t>に移動します。その後、</a:t>
            </a:r>
            <a:r>
              <a:rPr lang="en-US" altLang="ja-JP" smtClean="0"/>
              <a:t>ftell</a:t>
            </a:r>
            <a:r>
              <a:rPr lang="ja-JP" altLang="en-US" smtClean="0"/>
              <a:t>関数で</a:t>
            </a:r>
            <a:r>
              <a:rPr lang="en-US" altLang="ja-JP" smtClean="0"/>
              <a:t>fp</a:t>
            </a:r>
            <a:r>
              <a:rPr lang="ja-JP" altLang="en-US" smtClean="0"/>
              <a:t>の位置を取得します。</a:t>
            </a:r>
            <a:r>
              <a:rPr lang="en-US" altLang="ja-JP" smtClean="0"/>
              <a:t>”br”</a:t>
            </a:r>
            <a:r>
              <a:rPr lang="ja-JP" altLang="en-US" smtClean="0"/>
              <a:t>で開いてる</a:t>
            </a:r>
            <a:endParaRPr lang="en-US" altLang="ja-JP" smtClean="0"/>
          </a:p>
          <a:p>
            <a:r>
              <a:rPr lang="ja-JP" altLang="en-US" smtClean="0"/>
              <a:t>ため、</a:t>
            </a:r>
            <a:r>
              <a:rPr lang="en-US" altLang="ja-JP" smtClean="0"/>
              <a:t>byte</a:t>
            </a:r>
            <a:r>
              <a:rPr lang="ja-JP" altLang="en-US" smtClean="0"/>
              <a:t>単位での</a:t>
            </a:r>
            <a:r>
              <a:rPr lang="en-US" altLang="ja-JP" smtClean="0"/>
              <a:t>fp</a:t>
            </a:r>
            <a:r>
              <a:rPr lang="ja-JP" altLang="en-US" smtClean="0"/>
              <a:t>の位置が求まります。要するに開いた</a:t>
            </a:r>
            <a:r>
              <a:rPr lang="en-US" altLang="ja-JP" smtClean="0"/>
              <a:t>File</a:t>
            </a:r>
            <a:r>
              <a:rPr lang="ja-JP" altLang="en-US" smtClean="0"/>
              <a:t>の大きさが求まります。大きさを元に</a:t>
            </a:r>
            <a:r>
              <a:rPr lang="en-US" altLang="ja-JP" smtClean="0"/>
              <a:t>g_pResourceData</a:t>
            </a:r>
            <a:r>
              <a:rPr lang="ja-JP" altLang="en-US" smtClean="0"/>
              <a:t>に</a:t>
            </a:r>
            <a:r>
              <a:rPr lang="en-US" altLang="ja-JP" smtClean="0"/>
              <a:t>new</a:t>
            </a:r>
          </a:p>
          <a:p>
            <a:r>
              <a:rPr lang="ja-JP" altLang="en-US" smtClean="0"/>
              <a:t>で</a:t>
            </a:r>
            <a:r>
              <a:rPr lang="en-US" altLang="ja-JP" smtClean="0"/>
              <a:t>memory</a:t>
            </a:r>
            <a:r>
              <a:rPr lang="ja-JP" altLang="en-US" smtClean="0"/>
              <a:t>を</a:t>
            </a:r>
            <a:r>
              <a:rPr lang="en-US" altLang="ja-JP" smtClean="0"/>
              <a:t>Size</a:t>
            </a:r>
            <a:r>
              <a:rPr lang="ja-JP" altLang="en-US" smtClean="0"/>
              <a:t>（開いた</a:t>
            </a:r>
            <a:r>
              <a:rPr lang="en-US" altLang="ja-JP" smtClean="0"/>
              <a:t>File</a:t>
            </a:r>
            <a:r>
              <a:rPr lang="ja-JP" altLang="en-US" smtClean="0"/>
              <a:t>の大きさ）</a:t>
            </a:r>
            <a:r>
              <a:rPr lang="ja-JP" altLang="en-US"/>
              <a:t>分</a:t>
            </a:r>
            <a:r>
              <a:rPr lang="ja-JP" altLang="en-US" smtClean="0"/>
              <a:t>確保する。</a:t>
            </a:r>
            <a:endParaRPr lang="en-US" altLang="ja-JP" smtClean="0"/>
          </a:p>
        </p:txBody>
      </p:sp>
      <p:pic>
        <p:nvPicPr>
          <p:cNvPr id="10" name="図 9"/>
          <p:cNvPicPr>
            <a:picLocks noChangeAspect="1"/>
          </p:cNvPicPr>
          <p:nvPr/>
        </p:nvPicPr>
        <p:blipFill>
          <a:blip r:embed="rId4"/>
          <a:stretch>
            <a:fillRect/>
          </a:stretch>
        </p:blipFill>
        <p:spPr>
          <a:xfrm>
            <a:off x="92075" y="4066520"/>
            <a:ext cx="6482621" cy="977046"/>
          </a:xfrm>
          <a:prstGeom prst="rect">
            <a:avLst/>
          </a:prstGeom>
          <a:ln>
            <a:solidFill>
              <a:schemeClr val="tx1"/>
            </a:solidFill>
          </a:ln>
        </p:spPr>
      </p:pic>
      <p:sp>
        <p:nvSpPr>
          <p:cNvPr id="11" name="テキスト ボックス 10"/>
          <p:cNvSpPr txBox="1"/>
          <p:nvPr/>
        </p:nvSpPr>
        <p:spPr>
          <a:xfrm>
            <a:off x="92075" y="5219700"/>
            <a:ext cx="12069843" cy="923330"/>
          </a:xfrm>
          <a:prstGeom prst="rect">
            <a:avLst/>
          </a:prstGeom>
          <a:noFill/>
        </p:spPr>
        <p:txBody>
          <a:bodyPr wrap="none" rtlCol="0">
            <a:spAutoFit/>
          </a:bodyPr>
          <a:lstStyle/>
          <a:p>
            <a:r>
              <a:rPr lang="en-US" altLang="ja-JP" smtClean="0"/>
              <a:t>fseek</a:t>
            </a:r>
            <a:r>
              <a:rPr lang="ja-JP" altLang="en-US" smtClean="0"/>
              <a:t>で</a:t>
            </a:r>
            <a:r>
              <a:rPr lang="en-US" altLang="ja-JP"/>
              <a:t>f</a:t>
            </a:r>
            <a:r>
              <a:rPr lang="en-US" altLang="ja-JP" smtClean="0"/>
              <a:t>p</a:t>
            </a:r>
            <a:r>
              <a:rPr lang="ja-JP" altLang="en-US" smtClean="0"/>
              <a:t>を先頭（</a:t>
            </a:r>
            <a:r>
              <a:rPr lang="en-US" altLang="ja-JP" smtClean="0"/>
              <a:t>SEEK_SET</a:t>
            </a:r>
            <a:r>
              <a:rPr lang="ja-JP" altLang="en-US" smtClean="0"/>
              <a:t>）に移動し、</a:t>
            </a:r>
            <a:r>
              <a:rPr lang="en-US" altLang="ja-JP" smtClean="0"/>
              <a:t>fread</a:t>
            </a:r>
            <a:r>
              <a:rPr lang="ja-JP" altLang="en-US" smtClean="0"/>
              <a:t>で</a:t>
            </a:r>
            <a:r>
              <a:rPr lang="en-US" altLang="ja-JP" smtClean="0"/>
              <a:t>fp</a:t>
            </a:r>
            <a:r>
              <a:rPr lang="ja-JP" altLang="en-US" smtClean="0"/>
              <a:t>の</a:t>
            </a:r>
            <a:r>
              <a:rPr lang="en-US" altLang="ja-JP" smtClean="0"/>
              <a:t>File</a:t>
            </a:r>
            <a:r>
              <a:rPr lang="ja-JP" altLang="en-US" smtClean="0"/>
              <a:t>情報を</a:t>
            </a:r>
            <a:r>
              <a:rPr lang="en-US" altLang="ja-JP" smtClean="0"/>
              <a:t>g_pResourceData</a:t>
            </a:r>
            <a:r>
              <a:rPr lang="ja-JP" altLang="en-US" smtClean="0"/>
              <a:t>に移していますが、</a:t>
            </a:r>
            <a:r>
              <a:rPr lang="en-US" altLang="ja-JP" smtClean="0"/>
              <a:t>reinterpret_cast</a:t>
            </a:r>
            <a:r>
              <a:rPr lang="ja-JP" altLang="en-US" smtClean="0"/>
              <a:t>と言われる</a:t>
            </a:r>
            <a:endParaRPr lang="en-US" altLang="ja-JP" smtClean="0"/>
          </a:p>
          <a:p>
            <a:r>
              <a:rPr kumimoji="1" lang="ja-JP" altLang="en-US"/>
              <a:t>特殊</a:t>
            </a:r>
            <a:r>
              <a:rPr kumimoji="1" lang="ja-JP" altLang="en-US" smtClean="0"/>
              <a:t>な</a:t>
            </a:r>
            <a:r>
              <a:rPr kumimoji="1" lang="en-US" altLang="ja-JP" smtClean="0"/>
              <a:t>Cast</a:t>
            </a:r>
            <a:r>
              <a:rPr kumimoji="1" lang="ja-JP" altLang="en-US" smtClean="0"/>
              <a:t>（ｷｬｽﾄ）が使用されています。</a:t>
            </a:r>
            <a:r>
              <a:rPr kumimoji="1" lang="en-US" altLang="ja-JP" smtClean="0"/>
              <a:t>C</a:t>
            </a:r>
            <a:r>
              <a:rPr kumimoji="1" lang="ja-JP" altLang="en-US" smtClean="0"/>
              <a:t>言語でも</a:t>
            </a:r>
            <a:r>
              <a:rPr lang="ja-JP" altLang="en-US" smtClean="0"/>
              <a:t>この型変換で</a:t>
            </a:r>
            <a:r>
              <a:rPr lang="en-US" altLang="ja-JP" smtClean="0"/>
              <a:t>Cast</a:t>
            </a:r>
            <a:r>
              <a:rPr lang="ja-JP" altLang="en-US" smtClean="0"/>
              <a:t>を用いていますが、</a:t>
            </a:r>
            <a:r>
              <a:rPr lang="en-US" altLang="ja-JP" smtClean="0"/>
              <a:t>C++</a:t>
            </a:r>
            <a:r>
              <a:rPr lang="ja-JP" altLang="en-US" smtClean="0"/>
              <a:t>にも特殊な</a:t>
            </a:r>
            <a:r>
              <a:rPr lang="en-US" altLang="ja-JP" smtClean="0"/>
              <a:t>Cast</a:t>
            </a:r>
            <a:r>
              <a:rPr lang="ja-JP" altLang="en-US" smtClean="0"/>
              <a:t>があります。</a:t>
            </a:r>
            <a:endParaRPr lang="en-US" altLang="ja-JP" smtClean="0"/>
          </a:p>
          <a:p>
            <a:r>
              <a:rPr kumimoji="1" lang="ja-JP" altLang="en-US" smtClean="0"/>
              <a:t>ちょっとだけ覗いてみましょう</a:t>
            </a:r>
            <a:endParaRPr kumimoji="1" lang="ja-JP" altLang="en-US"/>
          </a:p>
        </p:txBody>
      </p:sp>
    </p:spTree>
    <p:extLst>
      <p:ext uri="{BB962C8B-B14F-4D97-AF65-F5344CB8AC3E}">
        <p14:creationId xmlns:p14="http://schemas.microsoft.com/office/powerpoint/2010/main" val="373850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8600" y="369332"/>
            <a:ext cx="10642600" cy="2031325"/>
          </a:xfrm>
          <a:prstGeom prst="rect">
            <a:avLst/>
          </a:prstGeom>
          <a:ln>
            <a:solidFill>
              <a:schemeClr val="tx1"/>
            </a:solidFill>
          </a:ln>
        </p:spPr>
        <p:txBody>
          <a:bodyPr wrap="square">
            <a:spAutoFit/>
          </a:bodyPr>
          <a:lstStyle/>
          <a:p>
            <a:r>
              <a:rPr lang="ja-JP" altLang="en-US" smtClean="0"/>
              <a:t>・</a:t>
            </a:r>
            <a:r>
              <a:rPr lang="en-US" altLang="ja-JP" smtClean="0"/>
              <a:t>const_cast </a:t>
            </a:r>
            <a:endParaRPr lang="en-US" altLang="ja-JP"/>
          </a:p>
          <a:p>
            <a:r>
              <a:rPr lang="ja-JP" altLang="en-US" smtClean="0"/>
              <a:t> </a:t>
            </a:r>
            <a:endParaRPr lang="en-US" altLang="ja-JP" smtClean="0"/>
          </a:p>
          <a:p>
            <a:r>
              <a:rPr lang="ja-JP" altLang="en-US" smtClean="0"/>
              <a:t> </a:t>
            </a:r>
            <a:r>
              <a:rPr lang="en-US" altLang="ja-JP" smtClean="0"/>
              <a:t>const </a:t>
            </a:r>
            <a:r>
              <a:rPr lang="en-US" altLang="ja-JP"/>
              <a:t>char *str = "Hello";</a:t>
            </a:r>
          </a:p>
          <a:p>
            <a:r>
              <a:rPr lang="en-US" altLang="ja-JP"/>
              <a:t> char *ptr = const_cast&lt;char *&gt;(str</a:t>
            </a:r>
            <a:r>
              <a:rPr lang="en-US" altLang="ja-JP" smtClean="0"/>
              <a:t>);</a:t>
            </a:r>
            <a:r>
              <a:rPr lang="ja-JP" altLang="en-US" smtClean="0"/>
              <a:t>　</a:t>
            </a:r>
            <a:r>
              <a:rPr lang="en-US" altLang="ja-JP" smtClean="0"/>
              <a:t>//str</a:t>
            </a:r>
            <a:r>
              <a:rPr lang="ja-JP" altLang="en-US" smtClean="0"/>
              <a:t>は変更できないはずが</a:t>
            </a:r>
            <a:r>
              <a:rPr lang="en-US" altLang="ja-JP" smtClean="0"/>
              <a:t>ptr</a:t>
            </a:r>
            <a:r>
              <a:rPr lang="ja-JP" altLang="en-US" smtClean="0"/>
              <a:t>からは変更可能になる</a:t>
            </a:r>
            <a:endParaRPr lang="en-US" altLang="ja-JP" smtClean="0"/>
          </a:p>
          <a:p>
            <a:endParaRPr lang="en-US" altLang="ja-JP"/>
          </a:p>
          <a:p>
            <a:r>
              <a:rPr lang="ja-JP" altLang="en-US"/>
              <a:t>これは </a:t>
            </a:r>
            <a:r>
              <a:rPr lang="en-US" altLang="ja-JP"/>
              <a:t>const </a:t>
            </a:r>
            <a:r>
              <a:rPr lang="ja-JP" altLang="en-US"/>
              <a:t>修飾子をはずすためのキャストで、使うべきキャストではありません。変えないと宣言しているのを変えるためのものですから、なぜ使うべきではないかは明らか</a:t>
            </a:r>
            <a:r>
              <a:rPr lang="ja-JP" altLang="en-US" smtClean="0"/>
              <a:t>です。</a:t>
            </a:r>
            <a:endParaRPr lang="ja-JP" altLang="en-US"/>
          </a:p>
        </p:txBody>
      </p:sp>
      <p:sp>
        <p:nvSpPr>
          <p:cNvPr id="5" name="テキスト ボックス 4"/>
          <p:cNvSpPr txBox="1"/>
          <p:nvPr/>
        </p:nvSpPr>
        <p:spPr>
          <a:xfrm>
            <a:off x="114300" y="0"/>
            <a:ext cx="1995098" cy="369332"/>
          </a:xfrm>
          <a:prstGeom prst="rect">
            <a:avLst/>
          </a:prstGeom>
          <a:noFill/>
        </p:spPr>
        <p:txBody>
          <a:bodyPr wrap="none" rtlCol="0">
            <a:spAutoFit/>
          </a:bodyPr>
          <a:lstStyle/>
          <a:p>
            <a:r>
              <a:rPr kumimoji="1" lang="ja-JP" altLang="en-US" smtClean="0"/>
              <a:t>・特殊な</a:t>
            </a:r>
            <a:r>
              <a:rPr lang="en-US" altLang="ja-JP" smtClean="0"/>
              <a:t>C</a:t>
            </a:r>
            <a:r>
              <a:rPr kumimoji="1" lang="en-US" altLang="ja-JP" smtClean="0"/>
              <a:t>ast</a:t>
            </a:r>
            <a:r>
              <a:rPr kumimoji="1" lang="ja-JP" altLang="en-US" smtClean="0"/>
              <a:t>を見る</a:t>
            </a:r>
            <a:endParaRPr kumimoji="1" lang="ja-JP" altLang="en-US"/>
          </a:p>
        </p:txBody>
      </p:sp>
      <p:sp>
        <p:nvSpPr>
          <p:cNvPr id="7" name="正方形/長方形 6"/>
          <p:cNvSpPr/>
          <p:nvPr/>
        </p:nvSpPr>
        <p:spPr>
          <a:xfrm>
            <a:off x="228600" y="2560935"/>
            <a:ext cx="10642600" cy="2862322"/>
          </a:xfrm>
          <a:prstGeom prst="rect">
            <a:avLst/>
          </a:prstGeom>
          <a:ln>
            <a:solidFill>
              <a:schemeClr val="tx1"/>
            </a:solidFill>
          </a:ln>
        </p:spPr>
        <p:txBody>
          <a:bodyPr wrap="square">
            <a:spAutoFit/>
          </a:bodyPr>
          <a:lstStyle/>
          <a:p>
            <a:r>
              <a:rPr lang="ja-JP" altLang="en-US"/>
              <a:t>・</a:t>
            </a:r>
            <a:r>
              <a:rPr lang="en-US" altLang="ja-JP" smtClean="0"/>
              <a:t> static_cast</a:t>
            </a:r>
            <a:endParaRPr lang="ja-JP" altLang="en-US"/>
          </a:p>
          <a:p>
            <a:endParaRPr lang="en-US" altLang="ja-JP" smtClean="0"/>
          </a:p>
          <a:p>
            <a:r>
              <a:rPr lang="en-US" altLang="ja-JP" smtClean="0"/>
              <a:t>double </a:t>
            </a:r>
            <a:r>
              <a:rPr lang="ja-JP" altLang="en-US" smtClean="0"/>
              <a:t>　</a:t>
            </a:r>
            <a:r>
              <a:rPr lang="en-US" altLang="ja-JP" smtClean="0"/>
              <a:t>foo </a:t>
            </a:r>
            <a:r>
              <a:rPr lang="en-US" altLang="ja-JP"/>
              <a:t>= 1.0;</a:t>
            </a:r>
          </a:p>
          <a:p>
            <a:r>
              <a:rPr lang="en-US" altLang="ja-JP"/>
              <a:t>int bar = static_cast&lt;int&gt;(foo</a:t>
            </a:r>
            <a:r>
              <a:rPr lang="en-US" altLang="ja-JP" smtClean="0"/>
              <a:t>);</a:t>
            </a:r>
          </a:p>
          <a:p>
            <a:endParaRPr lang="en-US" altLang="ja-JP" smtClean="0"/>
          </a:p>
          <a:p>
            <a:r>
              <a:rPr lang="ja-JP" altLang="en-US"/>
              <a:t>暗黙的変換というのは、コンパイラーが変換方法を分かっていて、 違う型に値をいれた場合に自動的に行う変換です</a:t>
            </a:r>
            <a:r>
              <a:rPr lang="ja-JP" altLang="en-US" smtClean="0"/>
              <a:t>。コンパイラー</a:t>
            </a:r>
            <a:r>
              <a:rPr lang="ja-JP" altLang="en-US"/>
              <a:t>が変換方法をわかっているわけですから、 基本的には変換時に明示的にキャストする必要はありません</a:t>
            </a:r>
            <a:r>
              <a:rPr lang="ja-JP" altLang="en-US" smtClean="0"/>
              <a:t>。ですが</a:t>
            </a:r>
            <a:r>
              <a:rPr lang="ja-JP" altLang="en-US"/>
              <a:t>、変換が安全でない場合があり、その際コンパイラーはワーニングを出します。 より危険度が高い場合にはコンパイルエラーとなります。 それに対して プログラマーの責任でやっていることをコンパイラーに伝えるために </a:t>
            </a:r>
            <a:r>
              <a:rPr lang="en-US" altLang="ja-JP"/>
              <a:t>static_cast </a:t>
            </a:r>
            <a:r>
              <a:rPr lang="ja-JP" altLang="en-US"/>
              <a:t>を使います</a:t>
            </a:r>
            <a:r>
              <a:rPr lang="ja-JP" altLang="en-US" smtClean="0"/>
              <a:t>。</a:t>
            </a:r>
            <a:endParaRPr lang="en-US" altLang="ja-JP" smtClean="0"/>
          </a:p>
        </p:txBody>
      </p:sp>
    </p:spTree>
    <p:extLst>
      <p:ext uri="{BB962C8B-B14F-4D97-AF65-F5344CB8AC3E}">
        <p14:creationId xmlns:p14="http://schemas.microsoft.com/office/powerpoint/2010/main" val="716086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27000" y="127000"/>
            <a:ext cx="11811000" cy="3139321"/>
          </a:xfrm>
          <a:prstGeom prst="rect">
            <a:avLst/>
          </a:prstGeom>
          <a:ln>
            <a:solidFill>
              <a:schemeClr val="tx1"/>
            </a:solidFill>
          </a:ln>
        </p:spPr>
        <p:txBody>
          <a:bodyPr wrap="square">
            <a:spAutoFit/>
          </a:bodyPr>
          <a:lstStyle/>
          <a:p>
            <a:r>
              <a:rPr lang="en-US" altLang="ja-JP"/>
              <a:t>reinterpret_cast </a:t>
            </a:r>
            <a:endParaRPr lang="ja-JP" altLang="en-US"/>
          </a:p>
          <a:p>
            <a:endParaRPr lang="en-US" altLang="ja-JP" smtClean="0"/>
          </a:p>
          <a:p>
            <a:r>
              <a:rPr lang="en-US" altLang="ja-JP" smtClean="0"/>
              <a:t>void </a:t>
            </a:r>
            <a:r>
              <a:rPr lang="en-US" altLang="ja-JP"/>
              <a:t>func(char *buf)</a:t>
            </a:r>
          </a:p>
          <a:p>
            <a:r>
              <a:rPr lang="en-US" altLang="ja-JP"/>
              <a:t>{</a:t>
            </a:r>
          </a:p>
          <a:p>
            <a:r>
              <a:rPr lang="en-US" altLang="ja-JP"/>
              <a:t>    int *foo = reinterpret_cast&lt;int *&gt;(buf</a:t>
            </a:r>
            <a:r>
              <a:rPr lang="en-US" altLang="ja-JP" smtClean="0"/>
              <a:t>);  //char*</a:t>
            </a:r>
            <a:r>
              <a:rPr lang="ja-JP" altLang="en-US" smtClean="0"/>
              <a:t>型から</a:t>
            </a:r>
            <a:r>
              <a:rPr lang="en-US" altLang="ja-JP" smtClean="0"/>
              <a:t>int</a:t>
            </a:r>
            <a:r>
              <a:rPr lang="ja-JP" altLang="en-US" smtClean="0"/>
              <a:t>*型に変換してる</a:t>
            </a:r>
            <a:endParaRPr lang="en-US" altLang="ja-JP" smtClean="0"/>
          </a:p>
          <a:p>
            <a:r>
              <a:rPr lang="en-US" altLang="ja-JP" smtClean="0"/>
              <a:t>}</a:t>
            </a:r>
          </a:p>
          <a:p>
            <a:endParaRPr lang="en-US" altLang="ja-JP" smtClean="0"/>
          </a:p>
          <a:p>
            <a:r>
              <a:rPr lang="en-US" altLang="ja-JP" smtClean="0"/>
              <a:t>reinterpret_cast </a:t>
            </a:r>
            <a:r>
              <a:rPr lang="ja-JP" altLang="en-US" smtClean="0"/>
              <a:t>にほとんど制限はなく、キャストです。</a:t>
            </a:r>
          </a:p>
          <a:p>
            <a:r>
              <a:rPr lang="ja-JP" altLang="en-US" smtClean="0"/>
              <a:t>そう</a:t>
            </a:r>
            <a:r>
              <a:rPr lang="ja-JP" altLang="en-US"/>
              <a:t>いった </a:t>
            </a:r>
            <a:r>
              <a:rPr lang="en-US" altLang="ja-JP"/>
              <a:t>reinterpret_cast </a:t>
            </a:r>
            <a:r>
              <a:rPr lang="ja-JP" altLang="en-US"/>
              <a:t>を使わざるを得ない場面はというと、次のような場合が考えられます。 </a:t>
            </a:r>
          </a:p>
          <a:p>
            <a:r>
              <a:rPr lang="en-US" altLang="ja-JP" smtClean="0"/>
              <a:t>1</a:t>
            </a:r>
            <a:r>
              <a:rPr lang="ja-JP" altLang="en-US" smtClean="0"/>
              <a:t>、ポインタ</a:t>
            </a:r>
            <a:r>
              <a:rPr lang="ja-JP" altLang="en-US"/>
              <a:t>のアドレス値を整数型の変数に格納</a:t>
            </a:r>
          </a:p>
          <a:p>
            <a:r>
              <a:rPr lang="en-US" altLang="ja-JP" smtClean="0"/>
              <a:t>2</a:t>
            </a:r>
            <a:r>
              <a:rPr lang="ja-JP" altLang="en-US" smtClean="0"/>
              <a:t>、</a:t>
            </a:r>
            <a:r>
              <a:rPr lang="en-US" altLang="ja-JP" smtClean="0"/>
              <a:t>double </a:t>
            </a:r>
            <a:r>
              <a:rPr lang="en-US" altLang="ja-JP"/>
              <a:t>* </a:t>
            </a:r>
            <a:r>
              <a:rPr lang="ja-JP" altLang="en-US"/>
              <a:t>から </a:t>
            </a:r>
            <a:r>
              <a:rPr lang="en-US" altLang="ja-JP"/>
              <a:t>int * </a:t>
            </a:r>
            <a:r>
              <a:rPr lang="ja-JP" altLang="en-US"/>
              <a:t>など違う型のポインタの変換 </a:t>
            </a:r>
          </a:p>
        </p:txBody>
      </p:sp>
      <p:pic>
        <p:nvPicPr>
          <p:cNvPr id="5" name="図 4"/>
          <p:cNvPicPr>
            <a:picLocks noChangeAspect="1"/>
          </p:cNvPicPr>
          <p:nvPr/>
        </p:nvPicPr>
        <p:blipFill>
          <a:blip r:embed="rId2"/>
          <a:stretch>
            <a:fillRect/>
          </a:stretch>
        </p:blipFill>
        <p:spPr>
          <a:xfrm>
            <a:off x="127000" y="3796943"/>
            <a:ext cx="6035376" cy="909638"/>
          </a:xfrm>
          <a:prstGeom prst="rect">
            <a:avLst/>
          </a:prstGeom>
          <a:ln>
            <a:solidFill>
              <a:schemeClr val="tx1"/>
            </a:solidFill>
          </a:ln>
        </p:spPr>
      </p:pic>
      <p:sp>
        <p:nvSpPr>
          <p:cNvPr id="6" name="テキスト ボックス 5"/>
          <p:cNvSpPr txBox="1"/>
          <p:nvPr/>
        </p:nvSpPr>
        <p:spPr>
          <a:xfrm>
            <a:off x="127000" y="3416300"/>
            <a:ext cx="11189923" cy="369332"/>
          </a:xfrm>
          <a:prstGeom prst="rect">
            <a:avLst/>
          </a:prstGeom>
          <a:noFill/>
        </p:spPr>
        <p:txBody>
          <a:bodyPr wrap="none" rtlCol="0">
            <a:spAutoFit/>
          </a:bodyPr>
          <a:lstStyle/>
          <a:p>
            <a:r>
              <a:rPr kumimoji="1" lang="ja-JP" altLang="en-US" smtClean="0"/>
              <a:t>と、色々な</a:t>
            </a:r>
            <a:r>
              <a:rPr lang="en-US" altLang="ja-JP" smtClean="0"/>
              <a:t>C</a:t>
            </a:r>
            <a:r>
              <a:rPr kumimoji="1" lang="en-US" altLang="ja-JP" smtClean="0"/>
              <a:t>ast</a:t>
            </a:r>
            <a:r>
              <a:rPr kumimoji="1" lang="ja-JP" altLang="en-US" smtClean="0"/>
              <a:t>があります。</a:t>
            </a:r>
            <a:r>
              <a:rPr lang="en-US" altLang="ja-JP"/>
              <a:t> </a:t>
            </a:r>
            <a:r>
              <a:rPr lang="ja-JP" altLang="en-US" smtClean="0"/>
              <a:t>今回は</a:t>
            </a:r>
            <a:r>
              <a:rPr lang="en-US" altLang="ja-JP" smtClean="0"/>
              <a:t>reinterpret_cast</a:t>
            </a:r>
            <a:r>
              <a:rPr lang="ja-JP" altLang="en-US" smtClean="0"/>
              <a:t>を使用しています。</a:t>
            </a:r>
            <a:r>
              <a:rPr lang="en-US" altLang="ja-JP" smtClean="0"/>
              <a:t>static_cast</a:t>
            </a:r>
            <a:r>
              <a:rPr lang="ja-JP" altLang="en-US" smtClean="0"/>
              <a:t>は</a:t>
            </a:r>
            <a:r>
              <a:rPr lang="en-US" altLang="ja-JP" smtClean="0"/>
              <a:t>void*</a:t>
            </a:r>
            <a:r>
              <a:rPr lang="ja-JP" altLang="en-US" smtClean="0"/>
              <a:t>に対しては使えないため</a:t>
            </a:r>
            <a:endParaRPr lang="ja-JP" altLang="en-US"/>
          </a:p>
        </p:txBody>
      </p:sp>
      <p:sp>
        <p:nvSpPr>
          <p:cNvPr id="7" name="テキスト ボックス 6"/>
          <p:cNvSpPr txBox="1"/>
          <p:nvPr/>
        </p:nvSpPr>
        <p:spPr>
          <a:xfrm>
            <a:off x="127000" y="4717892"/>
            <a:ext cx="11002179" cy="646331"/>
          </a:xfrm>
          <a:prstGeom prst="rect">
            <a:avLst/>
          </a:prstGeom>
          <a:noFill/>
        </p:spPr>
        <p:txBody>
          <a:bodyPr wrap="none" rtlCol="0">
            <a:spAutoFit/>
          </a:bodyPr>
          <a:lstStyle/>
          <a:p>
            <a:r>
              <a:rPr lang="en-US" altLang="ja-JP" smtClean="0"/>
              <a:t>Fread</a:t>
            </a:r>
            <a:r>
              <a:rPr lang="ja-JP" altLang="en-US" smtClean="0"/>
              <a:t>の第一引数は</a:t>
            </a:r>
            <a:r>
              <a:rPr lang="en-US" altLang="ja-JP" smtClean="0"/>
              <a:t>void*</a:t>
            </a:r>
            <a:r>
              <a:rPr lang="ja-JP" altLang="en-US" smtClean="0"/>
              <a:t>で、転送先の</a:t>
            </a:r>
            <a:r>
              <a:rPr lang="en-US" altLang="ja-JP" smtClean="0"/>
              <a:t>g_pResourceData</a:t>
            </a:r>
            <a:r>
              <a:rPr lang="ja-JP" altLang="en-US" smtClean="0"/>
              <a:t>は</a:t>
            </a:r>
            <a:r>
              <a:rPr lang="en-US" altLang="ja-JP"/>
              <a:t>unsigned char* </a:t>
            </a:r>
            <a:r>
              <a:rPr lang="ja-JP" altLang="en-US" smtClean="0"/>
              <a:t>のため</a:t>
            </a:r>
            <a:r>
              <a:rPr lang="en-US" altLang="ja-JP" smtClean="0"/>
              <a:t>reinterpret_cast</a:t>
            </a:r>
            <a:r>
              <a:rPr lang="ja-JP" altLang="en-US" smtClean="0"/>
              <a:t>で</a:t>
            </a:r>
            <a:r>
              <a:rPr lang="en-US" altLang="ja-JP" smtClean="0"/>
              <a:t>Cast</a:t>
            </a:r>
            <a:r>
              <a:rPr lang="ja-JP" altLang="en-US" smtClean="0"/>
              <a:t>している。</a:t>
            </a:r>
            <a:endParaRPr lang="en-US" altLang="ja-JP" smtClean="0"/>
          </a:p>
          <a:p>
            <a:r>
              <a:rPr lang="en-US" altLang="ja-JP" smtClean="0"/>
              <a:t>FileData</a:t>
            </a:r>
            <a:r>
              <a:rPr lang="ja-JP" altLang="en-US" smtClean="0"/>
              <a:t>を</a:t>
            </a:r>
            <a:r>
              <a:rPr lang="en-US" altLang="ja-JP" smtClean="0"/>
              <a:t>memory</a:t>
            </a:r>
            <a:r>
              <a:rPr lang="ja-JP" altLang="en-US" smtClean="0"/>
              <a:t>に移したら、</a:t>
            </a:r>
            <a:r>
              <a:rPr lang="en-US" altLang="ja-JP" smtClean="0"/>
              <a:t>fp</a:t>
            </a:r>
            <a:r>
              <a:rPr lang="ja-JP" altLang="en-US" smtClean="0"/>
              <a:t>は</a:t>
            </a:r>
            <a:r>
              <a:rPr lang="en-US" altLang="ja-JP" smtClean="0"/>
              <a:t>Close</a:t>
            </a:r>
            <a:r>
              <a:rPr lang="ja-JP" altLang="en-US" smtClean="0"/>
              <a:t>しましょう。</a:t>
            </a:r>
            <a:endParaRPr lang="en-US" altLang="ja-JP"/>
          </a:p>
        </p:txBody>
      </p:sp>
    </p:spTree>
    <p:extLst>
      <p:ext uri="{BB962C8B-B14F-4D97-AF65-F5344CB8AC3E}">
        <p14:creationId xmlns:p14="http://schemas.microsoft.com/office/powerpoint/2010/main" val="4037450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04775" y="438666"/>
            <a:ext cx="4849930" cy="3852863"/>
          </a:xfrm>
          <a:prstGeom prst="rect">
            <a:avLst/>
          </a:prstGeom>
          <a:ln>
            <a:solidFill>
              <a:schemeClr val="tx1"/>
            </a:solidFill>
          </a:ln>
        </p:spPr>
      </p:pic>
      <p:sp>
        <p:nvSpPr>
          <p:cNvPr id="5" name="テキスト ボックス 4"/>
          <p:cNvSpPr txBox="1"/>
          <p:nvPr/>
        </p:nvSpPr>
        <p:spPr>
          <a:xfrm>
            <a:off x="0" y="0"/>
            <a:ext cx="3575338" cy="369332"/>
          </a:xfrm>
          <a:prstGeom prst="rect">
            <a:avLst/>
          </a:prstGeom>
          <a:noFill/>
        </p:spPr>
        <p:txBody>
          <a:bodyPr wrap="none" rtlCol="0">
            <a:spAutoFit/>
          </a:bodyPr>
          <a:lstStyle/>
          <a:p>
            <a:r>
              <a:rPr kumimoji="1" lang="ja-JP" altLang="en-US" smtClean="0"/>
              <a:t>・</a:t>
            </a:r>
            <a:r>
              <a:rPr lang="en-US" altLang="ja-JP" smtClean="0"/>
              <a:t>WaveFile</a:t>
            </a:r>
            <a:r>
              <a:rPr lang="ja-JP" altLang="en-US" smtClean="0"/>
              <a:t>の</a:t>
            </a:r>
            <a:r>
              <a:rPr kumimoji="1" lang="ja-JP" altLang="en-US" smtClean="0"/>
              <a:t>解析を見て来ましょう。</a:t>
            </a:r>
            <a:endParaRPr kumimoji="1" lang="ja-JP" altLang="en-US"/>
          </a:p>
        </p:txBody>
      </p:sp>
      <p:pic>
        <p:nvPicPr>
          <p:cNvPr id="6" name="図 5"/>
          <p:cNvPicPr>
            <a:picLocks noChangeAspect="1"/>
          </p:cNvPicPr>
          <p:nvPr/>
        </p:nvPicPr>
        <p:blipFill>
          <a:blip r:embed="rId3"/>
          <a:stretch>
            <a:fillRect/>
          </a:stretch>
        </p:blipFill>
        <p:spPr>
          <a:xfrm>
            <a:off x="4992804" y="679430"/>
            <a:ext cx="7175121" cy="3511570"/>
          </a:xfrm>
          <a:prstGeom prst="rect">
            <a:avLst/>
          </a:prstGeom>
        </p:spPr>
      </p:pic>
      <p:sp>
        <p:nvSpPr>
          <p:cNvPr id="8" name="正方形/長方形 7"/>
          <p:cNvSpPr/>
          <p:nvPr/>
        </p:nvSpPr>
        <p:spPr>
          <a:xfrm>
            <a:off x="177083" y="5359568"/>
            <a:ext cx="11515725" cy="646331"/>
          </a:xfrm>
          <a:prstGeom prst="rect">
            <a:avLst/>
          </a:prstGeom>
          <a:ln>
            <a:solidFill>
              <a:schemeClr val="tx1"/>
            </a:solidFill>
          </a:ln>
        </p:spPr>
        <p:txBody>
          <a:bodyPr wrap="square">
            <a:spAutoFit/>
          </a:bodyPr>
          <a:lstStyle/>
          <a:p>
            <a:r>
              <a:rPr lang="en-US" altLang="ja-JP"/>
              <a:t>WAVEFORMATEX </a:t>
            </a:r>
            <a:r>
              <a:rPr lang="ja-JP" altLang="en-US"/>
              <a:t>構造体は、ウェーブフォーム オーディオ データのフォーマットを定義する。この構造体には、すべてのウェーブフォーム オーディオ データ形式に共通のフォーマット情報のみが含まれる。</a:t>
            </a:r>
          </a:p>
        </p:txBody>
      </p:sp>
      <p:sp>
        <p:nvSpPr>
          <p:cNvPr id="9" name="テキスト ボックス 8"/>
          <p:cNvSpPr txBox="1"/>
          <p:nvPr/>
        </p:nvSpPr>
        <p:spPr>
          <a:xfrm>
            <a:off x="104775" y="4361593"/>
            <a:ext cx="11567397" cy="923330"/>
          </a:xfrm>
          <a:prstGeom prst="rect">
            <a:avLst/>
          </a:prstGeom>
          <a:noFill/>
        </p:spPr>
        <p:txBody>
          <a:bodyPr wrap="none" rtlCol="0">
            <a:spAutoFit/>
          </a:bodyPr>
          <a:lstStyle/>
          <a:p>
            <a:r>
              <a:rPr lang="en-US" altLang="ja-JP" smtClean="0"/>
              <a:t>FindChunk</a:t>
            </a:r>
            <a:r>
              <a:rPr lang="ja-JP" altLang="en-US" smtClean="0"/>
              <a:t>関数で</a:t>
            </a:r>
            <a:r>
              <a:rPr lang="en-US" altLang="ja-JP" smtClean="0"/>
              <a:t>“f</a:t>
            </a:r>
            <a:r>
              <a:rPr kumimoji="1" lang="en-US" altLang="ja-JP" smtClean="0"/>
              <a:t>mt”</a:t>
            </a:r>
            <a:r>
              <a:rPr lang="ja-JP" altLang="en-US" smtClean="0"/>
              <a:t>を探し出し、</a:t>
            </a:r>
            <a:r>
              <a:rPr lang="en-US" altLang="ja-JP" smtClean="0"/>
              <a:t>header</a:t>
            </a:r>
            <a:r>
              <a:rPr lang="ja-JP" altLang="en-US" smtClean="0"/>
              <a:t>情報の</a:t>
            </a:r>
            <a:r>
              <a:rPr lang="en-US" altLang="ja-JP" smtClean="0"/>
              <a:t>byte</a:t>
            </a:r>
            <a:r>
              <a:rPr lang="ja-JP" altLang="en-US" smtClean="0"/>
              <a:t>数とそれ以降</a:t>
            </a:r>
            <a:r>
              <a:rPr lang="en-US" altLang="ja-JP" smtClean="0"/>
              <a:t>(FormatID)</a:t>
            </a:r>
            <a:r>
              <a:rPr lang="ja-JP" altLang="en-US" smtClean="0"/>
              <a:t>からの</a:t>
            </a:r>
            <a:r>
              <a:rPr lang="en-US" altLang="ja-JP" smtClean="0"/>
              <a:t>address</a:t>
            </a:r>
            <a:r>
              <a:rPr lang="ja-JP" altLang="en-US" smtClean="0"/>
              <a:t>を</a:t>
            </a:r>
            <a:r>
              <a:rPr lang="en-US" altLang="ja-JP" smtClean="0"/>
              <a:t>WaveChunk</a:t>
            </a:r>
            <a:r>
              <a:rPr lang="ja-JP" altLang="en-US" smtClean="0"/>
              <a:t>に渡して、</a:t>
            </a:r>
            <a:endParaRPr lang="en-US" altLang="ja-JP" smtClean="0"/>
          </a:p>
          <a:p>
            <a:r>
              <a:rPr kumimoji="1" lang="ja-JP" altLang="en-US"/>
              <a:t>順</a:t>
            </a:r>
            <a:r>
              <a:rPr kumimoji="1" lang="ja-JP" altLang="en-US" smtClean="0"/>
              <a:t>に</a:t>
            </a:r>
            <a:r>
              <a:rPr kumimoji="1" lang="en-US" altLang="ja-JP" smtClean="0"/>
              <a:t>Data</a:t>
            </a:r>
            <a:r>
              <a:rPr kumimoji="1" lang="ja-JP" altLang="en-US" smtClean="0"/>
              <a:t>を取得しています。取得した</a:t>
            </a:r>
            <a:r>
              <a:rPr lang="en-US" altLang="ja-JP"/>
              <a:t>address</a:t>
            </a:r>
            <a:r>
              <a:rPr lang="ja-JP" altLang="en-US" smtClean="0"/>
              <a:t>から順に</a:t>
            </a:r>
            <a:r>
              <a:rPr lang="en-US" altLang="ja-JP"/>
              <a:t>WAVEFORMATEX </a:t>
            </a:r>
            <a:r>
              <a:rPr lang="ja-JP" altLang="en-US" smtClean="0"/>
              <a:t>型の変数に</a:t>
            </a:r>
            <a:r>
              <a:rPr lang="en-US" altLang="ja-JP" smtClean="0"/>
              <a:t>Data</a:t>
            </a:r>
            <a:r>
              <a:rPr lang="ja-JP" altLang="en-US" smtClean="0"/>
              <a:t>を</a:t>
            </a:r>
            <a:r>
              <a:rPr lang="en-US" altLang="ja-JP" smtClean="0"/>
              <a:t>GetWord</a:t>
            </a:r>
            <a:r>
              <a:rPr lang="ja-JP" altLang="en-US" smtClean="0"/>
              <a:t>・</a:t>
            </a:r>
            <a:r>
              <a:rPr lang="en-US" altLang="ja-JP" smtClean="0"/>
              <a:t>GetDword</a:t>
            </a:r>
            <a:r>
              <a:rPr lang="ja-JP" altLang="en-US" smtClean="0"/>
              <a:t>を用いて</a:t>
            </a:r>
            <a:endParaRPr lang="en-US" altLang="ja-JP" smtClean="0"/>
          </a:p>
          <a:p>
            <a:r>
              <a:rPr kumimoji="1" lang="ja-JP" altLang="en-US"/>
              <a:t>入</a:t>
            </a:r>
            <a:r>
              <a:rPr kumimoji="1" lang="ja-JP" altLang="en-US" smtClean="0"/>
              <a:t>れています</a:t>
            </a:r>
            <a:r>
              <a:rPr kumimoji="1" lang="ja-JP" altLang="en-US"/>
              <a:t>。</a:t>
            </a:r>
            <a:r>
              <a:rPr kumimoji="1" lang="ja-JP" altLang="en-US" smtClean="0"/>
              <a:t>　</a:t>
            </a:r>
            <a:r>
              <a:rPr lang="ja-JP" altLang="en-US" smtClean="0"/>
              <a:t>また、入れた分だけ</a:t>
            </a:r>
            <a:r>
              <a:rPr lang="en-US" altLang="ja-JP" smtClean="0"/>
              <a:t>p</a:t>
            </a:r>
            <a:r>
              <a:rPr lang="ja-JP" altLang="en-US" smtClean="0"/>
              <a:t>の位置を移動させているため順に取得できる訳です</a:t>
            </a:r>
            <a:endParaRPr kumimoji="1" lang="ja-JP" altLang="en-US"/>
          </a:p>
        </p:txBody>
      </p:sp>
      <p:cxnSp>
        <p:nvCxnSpPr>
          <p:cNvPr id="11" name="直線矢印コネクタ 10"/>
          <p:cNvCxnSpPr/>
          <p:nvPr/>
        </p:nvCxnSpPr>
        <p:spPr>
          <a:xfrm flipH="1" flipV="1">
            <a:off x="3810000" y="1930400"/>
            <a:ext cx="1220637" cy="1552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3829319" y="2272284"/>
            <a:ext cx="1220635" cy="318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a:off x="3910013" y="2478077"/>
            <a:ext cx="1139941" cy="157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3910014" y="2683669"/>
            <a:ext cx="1139940" cy="2644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a:off x="3814765" y="2878330"/>
            <a:ext cx="1235189" cy="4294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a:off x="3802724" y="3052763"/>
            <a:ext cx="1247230" cy="6019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808744" y="3271236"/>
            <a:ext cx="1241210" cy="7399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177083" y="6268803"/>
            <a:ext cx="7384073" cy="369332"/>
          </a:xfrm>
          <a:prstGeom prst="rect">
            <a:avLst/>
          </a:prstGeom>
          <a:noFill/>
        </p:spPr>
        <p:txBody>
          <a:bodyPr wrap="none" rtlCol="0">
            <a:spAutoFit/>
          </a:bodyPr>
          <a:lstStyle/>
          <a:p>
            <a:r>
              <a:rPr lang="ja-JP" altLang="en-US" smtClean="0"/>
              <a:t>それでは、</a:t>
            </a:r>
            <a:r>
              <a:rPr lang="en-US" altLang="ja-JP" smtClean="0"/>
              <a:t>FindChunk</a:t>
            </a:r>
            <a:r>
              <a:rPr lang="ja-JP" altLang="en-US" smtClean="0"/>
              <a:t>関数・</a:t>
            </a:r>
            <a:r>
              <a:rPr lang="en-US" altLang="ja-JP" smtClean="0"/>
              <a:t>GetWord</a:t>
            </a:r>
            <a:r>
              <a:rPr lang="ja-JP" altLang="en-US" smtClean="0"/>
              <a:t>関数・</a:t>
            </a:r>
            <a:r>
              <a:rPr lang="en-US" altLang="ja-JP" smtClean="0"/>
              <a:t>GetDword</a:t>
            </a:r>
            <a:r>
              <a:rPr lang="ja-JP" altLang="en-US" smtClean="0"/>
              <a:t>関数を見てみましょう。</a:t>
            </a:r>
            <a:endParaRPr lang="en-US" altLang="ja-JP" smtClean="0"/>
          </a:p>
        </p:txBody>
      </p:sp>
    </p:spTree>
    <p:extLst>
      <p:ext uri="{BB962C8B-B14F-4D97-AF65-F5344CB8AC3E}">
        <p14:creationId xmlns:p14="http://schemas.microsoft.com/office/powerpoint/2010/main" val="855896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2880309" y="1845796"/>
            <a:ext cx="1282700" cy="711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a:stretch>
            <a:fillRect/>
          </a:stretch>
        </p:blipFill>
        <p:spPr>
          <a:xfrm>
            <a:off x="138712" y="3029186"/>
            <a:ext cx="5047439" cy="1544638"/>
          </a:xfrm>
          <a:prstGeom prst="rect">
            <a:avLst/>
          </a:prstGeom>
          <a:ln>
            <a:solidFill>
              <a:schemeClr val="tx1"/>
            </a:solidFill>
          </a:ln>
        </p:spPr>
      </p:pic>
      <p:sp>
        <p:nvSpPr>
          <p:cNvPr id="6" name="テキスト ボックス 5"/>
          <p:cNvSpPr txBox="1"/>
          <p:nvPr/>
        </p:nvSpPr>
        <p:spPr>
          <a:xfrm>
            <a:off x="0" y="0"/>
            <a:ext cx="2683748" cy="369332"/>
          </a:xfrm>
          <a:prstGeom prst="rect">
            <a:avLst/>
          </a:prstGeom>
          <a:noFill/>
        </p:spPr>
        <p:txBody>
          <a:bodyPr wrap="none" rtlCol="0">
            <a:spAutoFit/>
          </a:bodyPr>
          <a:lstStyle/>
          <a:p>
            <a:r>
              <a:rPr kumimoji="1" lang="ja-JP" altLang="en-US" smtClean="0"/>
              <a:t>・関数の中身を見てみよう</a:t>
            </a:r>
            <a:endParaRPr kumimoji="1" lang="ja-JP" altLang="en-US"/>
          </a:p>
        </p:txBody>
      </p:sp>
      <p:pic>
        <p:nvPicPr>
          <p:cNvPr id="7" name="図 6"/>
          <p:cNvPicPr>
            <a:picLocks noChangeAspect="1"/>
          </p:cNvPicPr>
          <p:nvPr/>
        </p:nvPicPr>
        <p:blipFill>
          <a:blip r:embed="rId3"/>
          <a:stretch>
            <a:fillRect/>
          </a:stretch>
        </p:blipFill>
        <p:spPr>
          <a:xfrm>
            <a:off x="160028" y="369332"/>
            <a:ext cx="4829175" cy="1095375"/>
          </a:xfrm>
          <a:prstGeom prst="rect">
            <a:avLst/>
          </a:prstGeom>
          <a:ln>
            <a:solidFill>
              <a:schemeClr val="tx1"/>
            </a:solidFill>
          </a:ln>
        </p:spPr>
      </p:pic>
      <p:cxnSp>
        <p:nvCxnSpPr>
          <p:cNvPr id="9" name="直線矢印コネクタ 8"/>
          <p:cNvCxnSpPr/>
          <p:nvPr/>
        </p:nvCxnSpPr>
        <p:spPr>
          <a:xfrm flipH="1">
            <a:off x="3860802" y="1028700"/>
            <a:ext cx="1346665" cy="2921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207467" y="762000"/>
            <a:ext cx="6657400" cy="646331"/>
          </a:xfrm>
          <a:prstGeom prst="rect">
            <a:avLst/>
          </a:prstGeom>
          <a:noFill/>
        </p:spPr>
        <p:txBody>
          <a:bodyPr wrap="none" rtlCol="0">
            <a:spAutoFit/>
          </a:bodyPr>
          <a:lstStyle/>
          <a:p>
            <a:r>
              <a:rPr lang="en-US" altLang="ja-JP" smtClean="0"/>
              <a:t>p</a:t>
            </a:r>
            <a:r>
              <a:rPr lang="ja-JP" altLang="en-US" smtClean="0"/>
              <a:t>から、</a:t>
            </a:r>
            <a:r>
              <a:rPr lang="en-US" altLang="ja-JP" smtClean="0"/>
              <a:t>FormatID</a:t>
            </a:r>
            <a:r>
              <a:rPr lang="ja-JP" altLang="en-US" smtClean="0"/>
              <a:t>分の情報を代入させたいが、</a:t>
            </a:r>
            <a:r>
              <a:rPr lang="en-US" altLang="ja-JP" smtClean="0"/>
              <a:t>FormatID</a:t>
            </a:r>
            <a:r>
              <a:rPr lang="ja-JP" altLang="en-US" smtClean="0"/>
              <a:t>は</a:t>
            </a:r>
            <a:r>
              <a:rPr lang="en-US" altLang="ja-JP" smtClean="0"/>
              <a:t>2byte</a:t>
            </a:r>
            <a:r>
              <a:rPr lang="ja-JP" altLang="en-US"/>
              <a:t>分</a:t>
            </a:r>
            <a:r>
              <a:rPr lang="ja-JP" altLang="en-US" smtClean="0"/>
              <a:t>の</a:t>
            </a:r>
            <a:endParaRPr lang="en-US" altLang="ja-JP" smtClean="0"/>
          </a:p>
          <a:p>
            <a:r>
              <a:rPr lang="en-US" altLang="ja-JP" smtClean="0"/>
              <a:t>Data</a:t>
            </a:r>
            <a:r>
              <a:rPr lang="ja-JP" altLang="en-US" smtClean="0"/>
              <a:t>ためそのままでは移動できない</a:t>
            </a:r>
            <a:endParaRPr lang="en-US" altLang="ja-JP" smtClean="0"/>
          </a:p>
        </p:txBody>
      </p:sp>
      <p:sp>
        <p:nvSpPr>
          <p:cNvPr id="13" name="正方形/長方形 12"/>
          <p:cNvSpPr/>
          <p:nvPr/>
        </p:nvSpPr>
        <p:spPr>
          <a:xfrm>
            <a:off x="5444106" y="2265283"/>
            <a:ext cx="355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smtClean="0"/>
              <a:t>FF</a:t>
            </a:r>
            <a:endParaRPr kumimoji="1" lang="ja-JP" altLang="en-US" sz="1200"/>
          </a:p>
        </p:txBody>
      </p:sp>
      <p:sp>
        <p:nvSpPr>
          <p:cNvPr id="14" name="正方形/長方形 13"/>
          <p:cNvSpPr/>
          <p:nvPr/>
        </p:nvSpPr>
        <p:spPr>
          <a:xfrm>
            <a:off x="5812406" y="2265283"/>
            <a:ext cx="355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smtClean="0"/>
              <a:t>FF</a:t>
            </a:r>
            <a:endParaRPr kumimoji="1" lang="ja-JP" altLang="en-US" sz="1200"/>
          </a:p>
        </p:txBody>
      </p:sp>
      <p:sp>
        <p:nvSpPr>
          <p:cNvPr id="15" name="正方形/長方形 14"/>
          <p:cNvSpPr/>
          <p:nvPr/>
        </p:nvSpPr>
        <p:spPr>
          <a:xfrm>
            <a:off x="6193406" y="2265283"/>
            <a:ext cx="355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smtClean="0"/>
              <a:t>FF</a:t>
            </a:r>
            <a:endParaRPr kumimoji="1" lang="ja-JP" altLang="en-US" sz="1200"/>
          </a:p>
        </p:txBody>
      </p:sp>
      <p:sp>
        <p:nvSpPr>
          <p:cNvPr id="16" name="正方形/長方形 15"/>
          <p:cNvSpPr/>
          <p:nvPr/>
        </p:nvSpPr>
        <p:spPr>
          <a:xfrm>
            <a:off x="6561706" y="2265283"/>
            <a:ext cx="355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smtClean="0"/>
              <a:t>FF</a:t>
            </a:r>
            <a:endParaRPr kumimoji="1" lang="ja-JP" altLang="en-US" sz="1200"/>
          </a:p>
        </p:txBody>
      </p:sp>
      <p:sp>
        <p:nvSpPr>
          <p:cNvPr id="18" name="正方形/長方形 17"/>
          <p:cNvSpPr/>
          <p:nvPr/>
        </p:nvSpPr>
        <p:spPr>
          <a:xfrm>
            <a:off x="3163757" y="2028577"/>
            <a:ext cx="355600" cy="381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smtClean="0"/>
              <a:t>FF</a:t>
            </a:r>
            <a:endParaRPr kumimoji="1" lang="ja-JP" altLang="en-US" sz="1200"/>
          </a:p>
        </p:txBody>
      </p:sp>
      <p:sp>
        <p:nvSpPr>
          <p:cNvPr id="19" name="正方形/長方形 18"/>
          <p:cNvSpPr/>
          <p:nvPr/>
        </p:nvSpPr>
        <p:spPr>
          <a:xfrm>
            <a:off x="3532057" y="2028577"/>
            <a:ext cx="355600" cy="381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a:t>FF</a:t>
            </a:r>
            <a:endParaRPr kumimoji="1" lang="ja-JP" altLang="en-US" sz="1200"/>
          </a:p>
        </p:txBody>
      </p:sp>
      <p:sp>
        <p:nvSpPr>
          <p:cNvPr id="21" name="テキスト ボックス 20"/>
          <p:cNvSpPr txBox="1"/>
          <p:nvPr/>
        </p:nvSpPr>
        <p:spPr>
          <a:xfrm>
            <a:off x="138712" y="2032903"/>
            <a:ext cx="2777107" cy="369332"/>
          </a:xfrm>
          <a:prstGeom prst="rect">
            <a:avLst/>
          </a:prstGeom>
          <a:noFill/>
        </p:spPr>
        <p:txBody>
          <a:bodyPr wrap="none" rtlCol="0">
            <a:spAutoFit/>
          </a:bodyPr>
          <a:lstStyle/>
          <a:p>
            <a:r>
              <a:rPr kumimoji="1" lang="en-US" altLang="ja-JP" smtClean="0"/>
              <a:t>WaveformatEX.wFormatTag</a:t>
            </a:r>
            <a:endParaRPr kumimoji="1" lang="ja-JP" altLang="en-US"/>
          </a:p>
        </p:txBody>
      </p:sp>
      <p:sp>
        <p:nvSpPr>
          <p:cNvPr id="22" name="テキスト ボックス 21"/>
          <p:cNvSpPr txBox="1"/>
          <p:nvPr/>
        </p:nvSpPr>
        <p:spPr>
          <a:xfrm>
            <a:off x="5137612" y="2283132"/>
            <a:ext cx="306494" cy="369332"/>
          </a:xfrm>
          <a:prstGeom prst="rect">
            <a:avLst/>
          </a:prstGeom>
          <a:noFill/>
        </p:spPr>
        <p:txBody>
          <a:bodyPr wrap="none" rtlCol="0">
            <a:spAutoFit/>
          </a:bodyPr>
          <a:lstStyle/>
          <a:p>
            <a:r>
              <a:rPr kumimoji="1" lang="en-US" altLang="ja-JP" smtClean="0"/>
              <a:t>p</a:t>
            </a:r>
            <a:endParaRPr kumimoji="1" lang="ja-JP" altLang="en-US"/>
          </a:p>
        </p:txBody>
      </p:sp>
      <p:sp>
        <p:nvSpPr>
          <p:cNvPr id="23" name="下カーブ矢印 22"/>
          <p:cNvSpPr/>
          <p:nvPr/>
        </p:nvSpPr>
        <p:spPr>
          <a:xfrm flipH="1">
            <a:off x="3403600" y="1568222"/>
            <a:ext cx="2425700" cy="445869"/>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p:cNvSpPr txBox="1"/>
          <p:nvPr/>
        </p:nvSpPr>
        <p:spPr>
          <a:xfrm>
            <a:off x="5400531" y="2598916"/>
            <a:ext cx="442750" cy="369332"/>
          </a:xfrm>
          <a:prstGeom prst="rect">
            <a:avLst/>
          </a:prstGeom>
          <a:noFill/>
        </p:spPr>
        <p:txBody>
          <a:bodyPr wrap="none" rtlCol="0">
            <a:spAutoFit/>
          </a:bodyPr>
          <a:lstStyle/>
          <a:p>
            <a:r>
              <a:rPr kumimoji="1" lang="en-US" altLang="ja-JP" smtClean="0"/>
              <a:t>[0]</a:t>
            </a:r>
            <a:endParaRPr kumimoji="1" lang="ja-JP" altLang="en-US"/>
          </a:p>
        </p:txBody>
      </p:sp>
      <p:sp>
        <p:nvSpPr>
          <p:cNvPr id="26" name="テキスト ボックス 25"/>
          <p:cNvSpPr txBox="1"/>
          <p:nvPr/>
        </p:nvSpPr>
        <p:spPr>
          <a:xfrm>
            <a:off x="5753393" y="2598916"/>
            <a:ext cx="442750" cy="369332"/>
          </a:xfrm>
          <a:prstGeom prst="rect">
            <a:avLst/>
          </a:prstGeom>
          <a:noFill/>
        </p:spPr>
        <p:txBody>
          <a:bodyPr wrap="none" rtlCol="0">
            <a:spAutoFit/>
          </a:bodyPr>
          <a:lstStyle/>
          <a:p>
            <a:r>
              <a:rPr kumimoji="1" lang="en-US" altLang="ja-JP" smtClean="0"/>
              <a:t>[1]</a:t>
            </a:r>
            <a:endParaRPr kumimoji="1" lang="ja-JP" altLang="en-US"/>
          </a:p>
        </p:txBody>
      </p:sp>
      <p:sp>
        <p:nvSpPr>
          <p:cNvPr id="27" name="テキスト ボックス 26"/>
          <p:cNvSpPr txBox="1"/>
          <p:nvPr/>
        </p:nvSpPr>
        <p:spPr>
          <a:xfrm>
            <a:off x="6136694" y="2598916"/>
            <a:ext cx="442750" cy="369332"/>
          </a:xfrm>
          <a:prstGeom prst="rect">
            <a:avLst/>
          </a:prstGeom>
          <a:noFill/>
        </p:spPr>
        <p:txBody>
          <a:bodyPr wrap="none" rtlCol="0">
            <a:spAutoFit/>
          </a:bodyPr>
          <a:lstStyle/>
          <a:p>
            <a:r>
              <a:rPr kumimoji="1" lang="en-US" altLang="ja-JP" smtClean="0"/>
              <a:t>[2]</a:t>
            </a:r>
            <a:endParaRPr kumimoji="1" lang="ja-JP" altLang="en-US"/>
          </a:p>
        </p:txBody>
      </p:sp>
      <p:sp>
        <p:nvSpPr>
          <p:cNvPr id="28" name="テキスト ボックス 27"/>
          <p:cNvSpPr txBox="1"/>
          <p:nvPr/>
        </p:nvSpPr>
        <p:spPr>
          <a:xfrm>
            <a:off x="6502256" y="2598916"/>
            <a:ext cx="442750" cy="369332"/>
          </a:xfrm>
          <a:prstGeom prst="rect">
            <a:avLst/>
          </a:prstGeom>
          <a:noFill/>
        </p:spPr>
        <p:txBody>
          <a:bodyPr wrap="none" rtlCol="0">
            <a:spAutoFit/>
          </a:bodyPr>
          <a:lstStyle/>
          <a:p>
            <a:r>
              <a:rPr kumimoji="1" lang="en-US" altLang="ja-JP" smtClean="0"/>
              <a:t>[3]</a:t>
            </a:r>
            <a:endParaRPr kumimoji="1" lang="ja-JP" altLang="en-US"/>
          </a:p>
        </p:txBody>
      </p:sp>
      <p:sp>
        <p:nvSpPr>
          <p:cNvPr id="29" name="テキスト ボックス 28"/>
          <p:cNvSpPr txBox="1"/>
          <p:nvPr/>
        </p:nvSpPr>
        <p:spPr>
          <a:xfrm>
            <a:off x="6945006" y="2293947"/>
            <a:ext cx="530915" cy="369332"/>
          </a:xfrm>
          <a:prstGeom prst="rect">
            <a:avLst/>
          </a:prstGeom>
          <a:noFill/>
        </p:spPr>
        <p:txBody>
          <a:bodyPr wrap="none" rtlCol="0">
            <a:spAutoFit/>
          </a:bodyPr>
          <a:lstStyle/>
          <a:p>
            <a:r>
              <a:rPr lang="ja-JP" altLang="en-US" smtClean="0"/>
              <a:t>・・</a:t>
            </a:r>
            <a:r>
              <a:rPr lang="ja-JP" altLang="en-US"/>
              <a:t>・</a:t>
            </a:r>
            <a:endParaRPr kumimoji="1" lang="ja-JP" altLang="en-US"/>
          </a:p>
        </p:txBody>
      </p:sp>
      <p:sp>
        <p:nvSpPr>
          <p:cNvPr id="32" name="正方形/長方形 31"/>
          <p:cNvSpPr/>
          <p:nvPr/>
        </p:nvSpPr>
        <p:spPr>
          <a:xfrm>
            <a:off x="5403779" y="2022951"/>
            <a:ext cx="767839" cy="276999"/>
          </a:xfrm>
          <a:prstGeom prst="rect">
            <a:avLst/>
          </a:prstGeom>
        </p:spPr>
        <p:txBody>
          <a:bodyPr wrap="none">
            <a:spAutoFit/>
          </a:bodyPr>
          <a:lstStyle/>
          <a:p>
            <a:r>
              <a:rPr lang="en-US" altLang="ja-JP" sz="1200"/>
              <a:t>FormatID</a:t>
            </a:r>
            <a:endParaRPr lang="ja-JP" altLang="en-US" sz="1200"/>
          </a:p>
        </p:txBody>
      </p:sp>
      <p:sp>
        <p:nvSpPr>
          <p:cNvPr id="33" name="正方形/長方形 32"/>
          <p:cNvSpPr/>
          <p:nvPr/>
        </p:nvSpPr>
        <p:spPr>
          <a:xfrm>
            <a:off x="5444107" y="1845796"/>
            <a:ext cx="736600" cy="12149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160028" y="1693476"/>
            <a:ext cx="1111202" cy="369332"/>
          </a:xfrm>
          <a:prstGeom prst="rect">
            <a:avLst/>
          </a:prstGeom>
          <a:noFill/>
        </p:spPr>
        <p:txBody>
          <a:bodyPr wrap="none" rtlCol="0">
            <a:spAutoFit/>
          </a:bodyPr>
          <a:lstStyle/>
          <a:p>
            <a:r>
              <a:rPr kumimoji="1" lang="en-US" altLang="ja-JP" smtClean="0"/>
              <a:t>16</a:t>
            </a:r>
            <a:r>
              <a:rPr kumimoji="1" lang="ja-JP" altLang="en-US" smtClean="0"/>
              <a:t>進表記</a:t>
            </a:r>
            <a:endParaRPr kumimoji="1" lang="ja-JP" altLang="en-US"/>
          </a:p>
        </p:txBody>
      </p:sp>
      <p:sp>
        <p:nvSpPr>
          <p:cNvPr id="35" name="テキスト ボックス 34"/>
          <p:cNvSpPr txBox="1"/>
          <p:nvPr/>
        </p:nvSpPr>
        <p:spPr>
          <a:xfrm>
            <a:off x="6136694" y="2012518"/>
            <a:ext cx="846707" cy="276999"/>
          </a:xfrm>
          <a:prstGeom prst="rect">
            <a:avLst/>
          </a:prstGeom>
          <a:noFill/>
        </p:spPr>
        <p:txBody>
          <a:bodyPr wrap="none" rtlCol="0">
            <a:spAutoFit/>
          </a:bodyPr>
          <a:lstStyle/>
          <a:p>
            <a:r>
              <a:rPr lang="en-US" altLang="ja-JP" sz="1200" smtClean="0"/>
              <a:t>C</a:t>
            </a:r>
            <a:r>
              <a:rPr kumimoji="1" lang="en-US" altLang="ja-JP" sz="1200" smtClean="0"/>
              <a:t>hannel</a:t>
            </a:r>
            <a:r>
              <a:rPr kumimoji="1" lang="ja-JP" altLang="en-US" sz="1200" smtClean="0"/>
              <a:t>数</a:t>
            </a:r>
            <a:endParaRPr kumimoji="1" lang="ja-JP" altLang="en-US" sz="1200"/>
          </a:p>
        </p:txBody>
      </p:sp>
      <p:sp>
        <p:nvSpPr>
          <p:cNvPr id="36" name="正方形/長方形 35"/>
          <p:cNvSpPr/>
          <p:nvPr/>
        </p:nvSpPr>
        <p:spPr>
          <a:xfrm>
            <a:off x="6193406" y="1845796"/>
            <a:ext cx="736600" cy="12149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7793402" y="2308532"/>
            <a:ext cx="3034805" cy="369332"/>
          </a:xfrm>
          <a:prstGeom prst="rect">
            <a:avLst/>
          </a:prstGeom>
          <a:noFill/>
        </p:spPr>
        <p:txBody>
          <a:bodyPr wrap="none" rtlCol="0">
            <a:spAutoFit/>
          </a:bodyPr>
          <a:lstStyle/>
          <a:p>
            <a:r>
              <a:rPr lang="ja-JP" altLang="en-US" smtClean="0"/>
              <a:t>ただ</a:t>
            </a:r>
            <a:r>
              <a:rPr lang="ja-JP" altLang="en-US"/>
              <a:t>の</a:t>
            </a:r>
            <a:r>
              <a:rPr kumimoji="1" lang="ja-JP" altLang="en-US" smtClean="0"/>
              <a:t>代入ではできませんね</a:t>
            </a:r>
            <a:endParaRPr kumimoji="1" lang="ja-JP" altLang="en-US"/>
          </a:p>
        </p:txBody>
      </p:sp>
      <p:sp>
        <p:nvSpPr>
          <p:cNvPr id="38" name="正方形/長方形 37"/>
          <p:cNvSpPr/>
          <p:nvPr/>
        </p:nvSpPr>
        <p:spPr>
          <a:xfrm>
            <a:off x="1099723" y="4968300"/>
            <a:ext cx="149761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0</a:t>
            </a:r>
            <a:r>
              <a:rPr lang="en-US" altLang="ja-JP"/>
              <a:t>1</a:t>
            </a:r>
            <a:r>
              <a:rPr lang="en-US" altLang="ja-JP" smtClean="0"/>
              <a:t>00</a:t>
            </a:r>
            <a:r>
              <a:rPr lang="ja-JP" altLang="en-US" smtClean="0"/>
              <a:t>　</a:t>
            </a:r>
            <a:r>
              <a:rPr lang="en-US" altLang="ja-JP" smtClean="0"/>
              <a:t>0010</a:t>
            </a:r>
            <a:r>
              <a:rPr kumimoji="1" lang="ja-JP" altLang="en-US" smtClean="0"/>
              <a:t>　</a:t>
            </a:r>
            <a:endParaRPr kumimoji="1" lang="ja-JP" altLang="en-US"/>
          </a:p>
        </p:txBody>
      </p:sp>
      <p:sp>
        <p:nvSpPr>
          <p:cNvPr id="39" name="正方形/長方形 38"/>
          <p:cNvSpPr/>
          <p:nvPr/>
        </p:nvSpPr>
        <p:spPr>
          <a:xfrm>
            <a:off x="2603129" y="4963250"/>
            <a:ext cx="149761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0011</a:t>
            </a:r>
            <a:r>
              <a:rPr lang="ja-JP" altLang="en-US" smtClean="0"/>
              <a:t>　</a:t>
            </a:r>
            <a:r>
              <a:rPr lang="en-US" altLang="ja-JP" smtClean="0"/>
              <a:t>101</a:t>
            </a:r>
            <a:r>
              <a:rPr lang="en-US" altLang="ja-JP"/>
              <a:t>0</a:t>
            </a:r>
            <a:r>
              <a:rPr kumimoji="1" lang="ja-JP" altLang="en-US" smtClean="0"/>
              <a:t>　</a:t>
            </a:r>
            <a:endParaRPr kumimoji="1" lang="ja-JP" altLang="en-US"/>
          </a:p>
        </p:txBody>
      </p:sp>
      <p:sp>
        <p:nvSpPr>
          <p:cNvPr id="41" name="テキスト ボックス 40"/>
          <p:cNvSpPr txBox="1"/>
          <p:nvPr/>
        </p:nvSpPr>
        <p:spPr>
          <a:xfrm>
            <a:off x="1029293" y="4867782"/>
            <a:ext cx="442750" cy="369332"/>
          </a:xfrm>
          <a:prstGeom prst="rect">
            <a:avLst/>
          </a:prstGeom>
          <a:noFill/>
        </p:spPr>
        <p:txBody>
          <a:bodyPr wrap="none" rtlCol="0">
            <a:spAutoFit/>
          </a:bodyPr>
          <a:lstStyle/>
          <a:p>
            <a:r>
              <a:rPr kumimoji="1" lang="en-US" altLang="ja-JP" smtClean="0"/>
              <a:t>[0]</a:t>
            </a:r>
            <a:endParaRPr kumimoji="1" lang="ja-JP" altLang="en-US"/>
          </a:p>
        </p:txBody>
      </p:sp>
      <p:sp>
        <p:nvSpPr>
          <p:cNvPr id="42" name="テキスト ボックス 41"/>
          <p:cNvSpPr txBox="1"/>
          <p:nvPr/>
        </p:nvSpPr>
        <p:spPr>
          <a:xfrm>
            <a:off x="2561799" y="4860618"/>
            <a:ext cx="442750" cy="369332"/>
          </a:xfrm>
          <a:prstGeom prst="rect">
            <a:avLst/>
          </a:prstGeom>
          <a:noFill/>
        </p:spPr>
        <p:txBody>
          <a:bodyPr wrap="none" rtlCol="0">
            <a:spAutoFit/>
          </a:bodyPr>
          <a:lstStyle/>
          <a:p>
            <a:r>
              <a:rPr kumimoji="1" lang="en-US" altLang="ja-JP" smtClean="0"/>
              <a:t>[1]</a:t>
            </a:r>
            <a:endParaRPr kumimoji="1" lang="ja-JP" altLang="en-US"/>
          </a:p>
        </p:txBody>
      </p:sp>
      <p:sp>
        <p:nvSpPr>
          <p:cNvPr id="43" name="正方形/長方形 42"/>
          <p:cNvSpPr/>
          <p:nvPr/>
        </p:nvSpPr>
        <p:spPr>
          <a:xfrm>
            <a:off x="1099723" y="5821055"/>
            <a:ext cx="3007893"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0011</a:t>
            </a:r>
            <a:r>
              <a:rPr lang="ja-JP" altLang="en-US" smtClean="0"/>
              <a:t>　</a:t>
            </a:r>
            <a:r>
              <a:rPr lang="en-US" altLang="ja-JP" smtClean="0"/>
              <a:t>1010</a:t>
            </a:r>
            <a:r>
              <a:rPr lang="ja-JP" altLang="en-US" smtClean="0"/>
              <a:t>　</a:t>
            </a:r>
            <a:r>
              <a:rPr lang="en-US" altLang="ja-JP" smtClean="0"/>
              <a:t>0100</a:t>
            </a:r>
            <a:r>
              <a:rPr lang="ja-JP" altLang="en-US" smtClean="0"/>
              <a:t>　</a:t>
            </a:r>
            <a:r>
              <a:rPr lang="en-US" altLang="ja-JP" smtClean="0"/>
              <a:t>0010</a:t>
            </a:r>
            <a:endParaRPr kumimoji="1" lang="en-US" altLang="ja-JP" smtClean="0"/>
          </a:p>
        </p:txBody>
      </p:sp>
      <p:sp>
        <p:nvSpPr>
          <p:cNvPr id="45" name="テキスト ボックス 44"/>
          <p:cNvSpPr txBox="1"/>
          <p:nvPr/>
        </p:nvSpPr>
        <p:spPr>
          <a:xfrm>
            <a:off x="413510" y="5960239"/>
            <a:ext cx="686213" cy="369332"/>
          </a:xfrm>
          <a:prstGeom prst="rect">
            <a:avLst/>
          </a:prstGeom>
          <a:noFill/>
        </p:spPr>
        <p:txBody>
          <a:bodyPr wrap="none" rtlCol="0">
            <a:spAutoFit/>
          </a:bodyPr>
          <a:lstStyle/>
          <a:p>
            <a:r>
              <a:rPr kumimoji="1" lang="en-US" altLang="ja-JP" smtClean="0"/>
              <a:t>value</a:t>
            </a:r>
            <a:endParaRPr kumimoji="1" lang="ja-JP" altLang="en-US"/>
          </a:p>
        </p:txBody>
      </p:sp>
      <p:cxnSp>
        <p:nvCxnSpPr>
          <p:cNvPr id="51" name="直線矢印コネクタ 50"/>
          <p:cNvCxnSpPr/>
          <p:nvPr/>
        </p:nvCxnSpPr>
        <p:spPr>
          <a:xfrm flipV="1">
            <a:off x="4254500" y="5229950"/>
            <a:ext cx="622300" cy="1022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9768943" y="5165398"/>
            <a:ext cx="2005009" cy="369332"/>
          </a:xfrm>
          <a:prstGeom prst="rect">
            <a:avLst/>
          </a:prstGeom>
          <a:noFill/>
        </p:spPr>
        <p:txBody>
          <a:bodyPr wrap="square" rtlCol="0">
            <a:spAutoFit/>
          </a:bodyPr>
          <a:lstStyle/>
          <a:p>
            <a:r>
              <a:rPr kumimoji="1" lang="en-US" altLang="ja-JP" smtClean="0"/>
              <a:t>0100 0010</a:t>
            </a:r>
            <a:r>
              <a:rPr kumimoji="1" lang="ja-JP" altLang="en-US" smtClean="0"/>
              <a:t>　　</a:t>
            </a:r>
            <a:r>
              <a:rPr kumimoji="1" lang="en-US" altLang="ja-JP" smtClean="0"/>
              <a:t>[0]</a:t>
            </a:r>
            <a:endParaRPr kumimoji="1" lang="ja-JP" altLang="en-US"/>
          </a:p>
        </p:txBody>
      </p:sp>
      <p:sp>
        <p:nvSpPr>
          <p:cNvPr id="53" name="テキスト ボックス 52"/>
          <p:cNvSpPr txBox="1"/>
          <p:nvPr/>
        </p:nvSpPr>
        <p:spPr>
          <a:xfrm>
            <a:off x="4885306" y="4906784"/>
            <a:ext cx="3057119" cy="646331"/>
          </a:xfrm>
          <a:prstGeom prst="rect">
            <a:avLst/>
          </a:prstGeom>
          <a:noFill/>
        </p:spPr>
        <p:txBody>
          <a:bodyPr wrap="none" rtlCol="0">
            <a:spAutoFit/>
          </a:bodyPr>
          <a:lstStyle/>
          <a:p>
            <a:r>
              <a:rPr lang="en-US" altLang="ja-JP" smtClean="0"/>
              <a:t>pData</a:t>
            </a:r>
            <a:r>
              <a:rPr kumimoji="1" lang="en-US" altLang="ja-JP" smtClean="0"/>
              <a:t>[1]&lt;&lt;8 </a:t>
            </a:r>
            <a:r>
              <a:rPr kumimoji="1" lang="ja-JP" altLang="en-US" smtClean="0"/>
              <a:t>で</a:t>
            </a:r>
            <a:r>
              <a:rPr kumimoji="1" lang="en-US" altLang="ja-JP" smtClean="0"/>
              <a:t>8bit</a:t>
            </a:r>
            <a:r>
              <a:rPr kumimoji="1" lang="ja-JP" altLang="en-US" smtClean="0"/>
              <a:t>左</a:t>
            </a:r>
            <a:r>
              <a:rPr lang="en-US" altLang="ja-JP" smtClean="0"/>
              <a:t>S</a:t>
            </a:r>
            <a:r>
              <a:rPr kumimoji="1" lang="en-US" altLang="ja-JP" smtClean="0"/>
              <a:t>hift</a:t>
            </a:r>
            <a:r>
              <a:rPr kumimoji="1" lang="ja-JP" altLang="en-US" smtClean="0"/>
              <a:t>する</a:t>
            </a:r>
            <a:endParaRPr kumimoji="1" lang="en-US" altLang="ja-JP" smtClean="0"/>
          </a:p>
          <a:p>
            <a:r>
              <a:rPr kumimoji="1" lang="en-US" altLang="ja-JP" smtClean="0"/>
              <a:t>0011 1010 0000 0000</a:t>
            </a:r>
            <a:endParaRPr kumimoji="1" lang="ja-JP" altLang="en-US"/>
          </a:p>
        </p:txBody>
      </p:sp>
      <p:sp>
        <p:nvSpPr>
          <p:cNvPr id="54" name="テキスト ボックス 53"/>
          <p:cNvSpPr txBox="1"/>
          <p:nvPr/>
        </p:nvSpPr>
        <p:spPr>
          <a:xfrm>
            <a:off x="413181" y="5133045"/>
            <a:ext cx="742383" cy="369332"/>
          </a:xfrm>
          <a:prstGeom prst="rect">
            <a:avLst/>
          </a:prstGeom>
          <a:noFill/>
        </p:spPr>
        <p:txBody>
          <a:bodyPr wrap="none" rtlCol="0">
            <a:spAutoFit/>
          </a:bodyPr>
          <a:lstStyle/>
          <a:p>
            <a:r>
              <a:rPr kumimoji="1" lang="en-US" altLang="ja-JP" smtClean="0"/>
              <a:t>pData</a:t>
            </a:r>
            <a:endParaRPr kumimoji="1" lang="ja-JP" altLang="en-US"/>
          </a:p>
        </p:txBody>
      </p:sp>
      <p:sp>
        <p:nvSpPr>
          <p:cNvPr id="56" name="正方形/長方形 55"/>
          <p:cNvSpPr/>
          <p:nvPr/>
        </p:nvSpPr>
        <p:spPr>
          <a:xfrm>
            <a:off x="8726992" y="4885968"/>
            <a:ext cx="3007808" cy="369332"/>
          </a:xfrm>
          <a:prstGeom prst="rect">
            <a:avLst/>
          </a:prstGeom>
        </p:spPr>
        <p:txBody>
          <a:bodyPr wrap="square">
            <a:spAutoFit/>
          </a:bodyPr>
          <a:lstStyle/>
          <a:p>
            <a:r>
              <a:rPr lang="en-US" altLang="ja-JP"/>
              <a:t>0011 1010 0000 </a:t>
            </a:r>
            <a:r>
              <a:rPr lang="en-US" altLang="ja-JP" smtClean="0"/>
              <a:t>0000</a:t>
            </a:r>
            <a:r>
              <a:rPr lang="ja-JP" altLang="en-US" smtClean="0"/>
              <a:t>　　</a:t>
            </a:r>
            <a:r>
              <a:rPr lang="en-US" altLang="ja-JP" smtClean="0"/>
              <a:t>[1]</a:t>
            </a:r>
            <a:endParaRPr lang="ja-JP" altLang="en-US"/>
          </a:p>
        </p:txBody>
      </p:sp>
      <p:cxnSp>
        <p:nvCxnSpPr>
          <p:cNvPr id="57" name="直線矢印コネクタ 56"/>
          <p:cNvCxnSpPr/>
          <p:nvPr/>
        </p:nvCxnSpPr>
        <p:spPr>
          <a:xfrm>
            <a:off x="7942425" y="5269052"/>
            <a:ext cx="229653" cy="11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8401731" y="5183783"/>
            <a:ext cx="461986" cy="369332"/>
          </a:xfrm>
          <a:prstGeom prst="rect">
            <a:avLst/>
          </a:prstGeom>
          <a:noFill/>
        </p:spPr>
        <p:txBody>
          <a:bodyPr wrap="none" rtlCol="0">
            <a:spAutoFit/>
          </a:bodyPr>
          <a:lstStyle/>
          <a:p>
            <a:r>
              <a:rPr kumimoji="1" lang="en-US" altLang="ja-JP" smtClean="0"/>
              <a:t>OR</a:t>
            </a:r>
            <a:endParaRPr kumimoji="1" lang="ja-JP" altLang="en-US"/>
          </a:p>
        </p:txBody>
      </p:sp>
      <p:sp>
        <p:nvSpPr>
          <p:cNvPr id="63" name="テキスト ボックス 62"/>
          <p:cNvSpPr txBox="1"/>
          <p:nvPr/>
        </p:nvSpPr>
        <p:spPr>
          <a:xfrm>
            <a:off x="8863717" y="4508500"/>
            <a:ext cx="2382255" cy="369332"/>
          </a:xfrm>
          <a:prstGeom prst="rect">
            <a:avLst/>
          </a:prstGeom>
          <a:noFill/>
        </p:spPr>
        <p:txBody>
          <a:bodyPr wrap="none" rtlCol="0">
            <a:spAutoFit/>
          </a:bodyPr>
          <a:lstStyle/>
          <a:p>
            <a:r>
              <a:rPr kumimoji="1" lang="en-US" altLang="ja-JP" smtClean="0"/>
              <a:t>pData[0]</a:t>
            </a:r>
            <a:r>
              <a:rPr kumimoji="1" lang="ja-JP" altLang="en-US" smtClean="0"/>
              <a:t>と</a:t>
            </a:r>
            <a:r>
              <a:rPr kumimoji="1" lang="en-US" altLang="ja-JP" smtClean="0"/>
              <a:t>[1]</a:t>
            </a:r>
            <a:r>
              <a:rPr kumimoji="1" lang="ja-JP" altLang="en-US" smtClean="0"/>
              <a:t>で</a:t>
            </a:r>
            <a:r>
              <a:rPr kumimoji="1" lang="en-US" altLang="ja-JP" smtClean="0"/>
              <a:t>OR</a:t>
            </a:r>
            <a:r>
              <a:rPr kumimoji="1" lang="ja-JP" altLang="en-US" smtClean="0"/>
              <a:t>演算</a:t>
            </a:r>
            <a:endParaRPr kumimoji="1" lang="ja-JP" altLang="en-US"/>
          </a:p>
        </p:txBody>
      </p:sp>
      <p:cxnSp>
        <p:nvCxnSpPr>
          <p:cNvPr id="65" name="直線コネクタ 64"/>
          <p:cNvCxnSpPr/>
          <p:nvPr/>
        </p:nvCxnSpPr>
        <p:spPr>
          <a:xfrm>
            <a:off x="8172078" y="5534730"/>
            <a:ext cx="33722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8739692" y="5551369"/>
            <a:ext cx="2473754" cy="369332"/>
          </a:xfrm>
          <a:prstGeom prst="rect">
            <a:avLst/>
          </a:prstGeom>
        </p:spPr>
        <p:txBody>
          <a:bodyPr wrap="square">
            <a:spAutoFit/>
          </a:bodyPr>
          <a:lstStyle/>
          <a:p>
            <a:r>
              <a:rPr lang="en-US" altLang="ja-JP"/>
              <a:t>0011 1010 </a:t>
            </a:r>
            <a:r>
              <a:rPr lang="en-US" altLang="ja-JP" smtClean="0"/>
              <a:t>0100</a:t>
            </a:r>
            <a:r>
              <a:rPr lang="ja-JP" altLang="en-US"/>
              <a:t> </a:t>
            </a:r>
            <a:r>
              <a:rPr lang="en-US" altLang="ja-JP" smtClean="0"/>
              <a:t>0010</a:t>
            </a:r>
          </a:p>
        </p:txBody>
      </p:sp>
      <p:cxnSp>
        <p:nvCxnSpPr>
          <p:cNvPr id="71" name="直線矢印コネクタ 70"/>
          <p:cNvCxnSpPr/>
          <p:nvPr/>
        </p:nvCxnSpPr>
        <p:spPr>
          <a:xfrm flipH="1">
            <a:off x="4254500" y="5788711"/>
            <a:ext cx="4357665" cy="3561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243420" y="6468755"/>
            <a:ext cx="6780126" cy="369332"/>
          </a:xfrm>
          <a:prstGeom prst="rect">
            <a:avLst/>
          </a:prstGeom>
          <a:noFill/>
        </p:spPr>
        <p:txBody>
          <a:bodyPr wrap="none" rtlCol="0">
            <a:spAutoFit/>
          </a:bodyPr>
          <a:lstStyle/>
          <a:p>
            <a:r>
              <a:rPr lang="ja-JP" altLang="en-US" smtClean="0"/>
              <a:t>これで、</a:t>
            </a:r>
            <a:r>
              <a:rPr lang="en-US" altLang="ja-JP" smtClean="0"/>
              <a:t>char</a:t>
            </a:r>
            <a:r>
              <a:rPr lang="ja-JP" altLang="en-US" smtClean="0"/>
              <a:t>型配列にあった</a:t>
            </a:r>
            <a:r>
              <a:rPr lang="en-US" altLang="ja-JP" smtClean="0"/>
              <a:t>2byte</a:t>
            </a:r>
            <a:r>
              <a:rPr lang="ja-JP" altLang="en-US" smtClean="0"/>
              <a:t>の情報を</a:t>
            </a:r>
            <a:r>
              <a:rPr lang="en-US" altLang="ja-JP" smtClean="0"/>
              <a:t>Word</a:t>
            </a:r>
            <a:r>
              <a:rPr lang="ja-JP" altLang="en-US" smtClean="0"/>
              <a:t>型に値を変換できる</a:t>
            </a:r>
            <a:endParaRPr kumimoji="1" lang="ja-JP" altLang="en-US"/>
          </a:p>
        </p:txBody>
      </p:sp>
      <p:cxnSp>
        <p:nvCxnSpPr>
          <p:cNvPr id="76" name="直線矢印コネクタ 75"/>
          <p:cNvCxnSpPr/>
          <p:nvPr/>
        </p:nvCxnSpPr>
        <p:spPr>
          <a:xfrm flipH="1">
            <a:off x="6007100" y="5502377"/>
            <a:ext cx="976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p:cNvSpPr txBox="1"/>
          <p:nvPr/>
        </p:nvSpPr>
        <p:spPr>
          <a:xfrm>
            <a:off x="46215" y="4593918"/>
            <a:ext cx="1225015" cy="369332"/>
          </a:xfrm>
          <a:prstGeom prst="rect">
            <a:avLst/>
          </a:prstGeom>
          <a:noFill/>
        </p:spPr>
        <p:txBody>
          <a:bodyPr wrap="none" rtlCol="0">
            <a:spAutoFit/>
          </a:bodyPr>
          <a:lstStyle/>
          <a:p>
            <a:r>
              <a:rPr kumimoji="1" lang="en-US" altLang="ja-JP" smtClean="0"/>
              <a:t>2</a:t>
            </a:r>
            <a:r>
              <a:rPr kumimoji="1" lang="ja-JP" altLang="en-US" smtClean="0"/>
              <a:t>進数表記</a:t>
            </a:r>
            <a:endParaRPr kumimoji="1" lang="ja-JP" altLang="en-US"/>
          </a:p>
        </p:txBody>
      </p:sp>
    </p:spTree>
    <p:extLst>
      <p:ext uri="{BB962C8B-B14F-4D97-AF65-F5344CB8AC3E}">
        <p14:creationId xmlns:p14="http://schemas.microsoft.com/office/powerpoint/2010/main" val="815895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5413" y="122237"/>
            <a:ext cx="5716588" cy="1348153"/>
          </a:xfrm>
          <a:prstGeom prst="rect">
            <a:avLst/>
          </a:prstGeom>
          <a:ln>
            <a:solidFill>
              <a:schemeClr val="tx1"/>
            </a:solidFill>
          </a:ln>
        </p:spPr>
      </p:pic>
      <p:sp>
        <p:nvSpPr>
          <p:cNvPr id="5" name="テキスト ボックス 4"/>
          <p:cNvSpPr txBox="1"/>
          <p:nvPr/>
        </p:nvSpPr>
        <p:spPr>
          <a:xfrm>
            <a:off x="5995928" y="478410"/>
            <a:ext cx="4114011" cy="646331"/>
          </a:xfrm>
          <a:prstGeom prst="rect">
            <a:avLst/>
          </a:prstGeom>
          <a:noFill/>
        </p:spPr>
        <p:txBody>
          <a:bodyPr wrap="none" rtlCol="0">
            <a:spAutoFit/>
          </a:bodyPr>
          <a:lstStyle/>
          <a:p>
            <a:r>
              <a:rPr kumimoji="1" lang="ja-JP" altLang="en-US" smtClean="0"/>
              <a:t>これも、</a:t>
            </a:r>
            <a:r>
              <a:rPr kumimoji="1" lang="en-US" altLang="ja-JP" smtClean="0"/>
              <a:t>GetWord</a:t>
            </a:r>
            <a:r>
              <a:rPr kumimoji="1" lang="ja-JP" altLang="en-US" smtClean="0"/>
              <a:t>関数と内容は同じです。</a:t>
            </a:r>
            <a:endParaRPr kumimoji="1" lang="en-US" altLang="ja-JP" smtClean="0"/>
          </a:p>
          <a:p>
            <a:r>
              <a:rPr kumimoji="1" lang="en-US" altLang="ja-JP" smtClean="0"/>
              <a:t>4byte</a:t>
            </a:r>
            <a:r>
              <a:rPr kumimoji="1" lang="ja-JP" altLang="en-US" smtClean="0"/>
              <a:t>（</a:t>
            </a:r>
            <a:r>
              <a:rPr kumimoji="1" lang="en-US" altLang="ja-JP" smtClean="0"/>
              <a:t>DWORD</a:t>
            </a:r>
            <a:r>
              <a:rPr kumimoji="1" lang="ja-JP" altLang="en-US" smtClean="0"/>
              <a:t>型）</a:t>
            </a:r>
            <a:r>
              <a:rPr lang="ja-JP" altLang="en-US" smtClean="0"/>
              <a:t>版と言う訳です。</a:t>
            </a:r>
            <a:endParaRPr kumimoji="1" lang="ja-JP" altLang="en-US"/>
          </a:p>
        </p:txBody>
      </p:sp>
      <p:pic>
        <p:nvPicPr>
          <p:cNvPr id="6" name="図 5"/>
          <p:cNvPicPr>
            <a:picLocks noChangeAspect="1"/>
          </p:cNvPicPr>
          <p:nvPr/>
        </p:nvPicPr>
        <p:blipFill>
          <a:blip r:embed="rId3"/>
          <a:stretch>
            <a:fillRect/>
          </a:stretch>
        </p:blipFill>
        <p:spPr>
          <a:xfrm>
            <a:off x="125412" y="1839722"/>
            <a:ext cx="6984127" cy="4903978"/>
          </a:xfrm>
          <a:prstGeom prst="rect">
            <a:avLst/>
          </a:prstGeom>
          <a:ln>
            <a:solidFill>
              <a:schemeClr val="tx1"/>
            </a:solidFill>
          </a:ln>
        </p:spPr>
      </p:pic>
      <p:cxnSp>
        <p:nvCxnSpPr>
          <p:cNvPr id="7" name="直線矢印コネクタ 6"/>
          <p:cNvCxnSpPr/>
          <p:nvPr/>
        </p:nvCxnSpPr>
        <p:spPr>
          <a:xfrm flipH="1">
            <a:off x="4635503" y="2818543"/>
            <a:ext cx="2798135" cy="3693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569200" y="2654300"/>
            <a:ext cx="3660617" cy="369332"/>
          </a:xfrm>
          <a:prstGeom prst="rect">
            <a:avLst/>
          </a:prstGeom>
          <a:noFill/>
        </p:spPr>
        <p:txBody>
          <a:bodyPr wrap="none" rtlCol="0">
            <a:spAutoFit/>
          </a:bodyPr>
          <a:lstStyle/>
          <a:p>
            <a:r>
              <a:rPr lang="en-US" altLang="ja-JP" smtClean="0"/>
              <a:t>“f</a:t>
            </a:r>
            <a:r>
              <a:rPr kumimoji="1" lang="en-US" altLang="ja-JP" smtClean="0"/>
              <a:t>mt”</a:t>
            </a:r>
            <a:r>
              <a:rPr kumimoji="1" lang="ja-JP" altLang="en-US" smtClean="0"/>
              <a:t>・</a:t>
            </a:r>
            <a:r>
              <a:rPr kumimoji="1" lang="en-US" altLang="ja-JP" smtClean="0"/>
              <a:t>”data”</a:t>
            </a:r>
            <a:r>
              <a:rPr kumimoji="1" lang="ja-JP" altLang="en-US" smtClean="0"/>
              <a:t>等の名前を長さを取得</a:t>
            </a:r>
            <a:r>
              <a:rPr kumimoji="1" lang="en-US" altLang="ja-JP" smtClean="0"/>
              <a:t> </a:t>
            </a:r>
            <a:endParaRPr kumimoji="1" lang="ja-JP" altLang="en-US"/>
          </a:p>
        </p:txBody>
      </p:sp>
      <p:cxnSp>
        <p:nvCxnSpPr>
          <p:cNvPr id="11" name="直線矢印コネクタ 10"/>
          <p:cNvCxnSpPr/>
          <p:nvPr/>
        </p:nvCxnSpPr>
        <p:spPr>
          <a:xfrm flipH="1">
            <a:off x="4473454" y="3557207"/>
            <a:ext cx="3095746" cy="2196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7569200" y="3343860"/>
            <a:ext cx="4631268" cy="646331"/>
          </a:xfrm>
          <a:prstGeom prst="rect">
            <a:avLst/>
          </a:prstGeom>
          <a:noFill/>
        </p:spPr>
        <p:txBody>
          <a:bodyPr wrap="none" rtlCol="0">
            <a:spAutoFit/>
          </a:bodyPr>
          <a:lstStyle/>
          <a:p>
            <a:r>
              <a:rPr kumimoji="1" lang="en-US" altLang="ja-JP" smtClean="0"/>
              <a:t>pData[i]</a:t>
            </a:r>
            <a:r>
              <a:rPr kumimoji="1" lang="ja-JP" altLang="en-US" smtClean="0"/>
              <a:t>から順に各要素を調べ</a:t>
            </a:r>
            <a:r>
              <a:rPr lang="ja-JP" altLang="en-US" smtClean="0"/>
              <a:t>名前があるか</a:t>
            </a:r>
            <a:endParaRPr lang="en-US" altLang="ja-JP" smtClean="0"/>
          </a:p>
          <a:p>
            <a:r>
              <a:rPr lang="en-US" altLang="ja-JP" smtClean="0"/>
              <a:t>Check</a:t>
            </a:r>
            <a:r>
              <a:rPr lang="ja-JP" altLang="en-US" smtClean="0"/>
              <a:t>する</a:t>
            </a:r>
            <a:endParaRPr kumimoji="1" lang="ja-JP" altLang="en-US"/>
          </a:p>
        </p:txBody>
      </p:sp>
      <p:cxnSp>
        <p:nvCxnSpPr>
          <p:cNvPr id="13" name="直線矢印コネクタ 12"/>
          <p:cNvCxnSpPr/>
          <p:nvPr/>
        </p:nvCxnSpPr>
        <p:spPr>
          <a:xfrm flipH="1" flipV="1">
            <a:off x="1397004" y="6184012"/>
            <a:ext cx="6172196" cy="4773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7569200" y="6424280"/>
            <a:ext cx="2382255" cy="369332"/>
          </a:xfrm>
          <a:prstGeom prst="rect">
            <a:avLst/>
          </a:prstGeom>
          <a:noFill/>
        </p:spPr>
        <p:txBody>
          <a:bodyPr wrap="none" rtlCol="0">
            <a:spAutoFit/>
          </a:bodyPr>
          <a:lstStyle/>
          <a:p>
            <a:r>
              <a:rPr kumimoji="1" lang="en-US" altLang="ja-JP" smtClean="0"/>
              <a:t>pData</a:t>
            </a:r>
            <a:r>
              <a:rPr kumimoji="1" lang="ja-JP" altLang="en-US" smtClean="0"/>
              <a:t>の位置を</a:t>
            </a:r>
            <a:r>
              <a:rPr kumimoji="1" lang="en-US" altLang="ja-JP" smtClean="0"/>
              <a:t>1</a:t>
            </a:r>
            <a:r>
              <a:rPr kumimoji="1" lang="ja-JP" altLang="en-US" smtClean="0"/>
              <a:t>ずらす</a:t>
            </a:r>
            <a:endParaRPr kumimoji="1" lang="ja-JP" altLang="en-US"/>
          </a:p>
        </p:txBody>
      </p:sp>
      <p:cxnSp>
        <p:nvCxnSpPr>
          <p:cNvPr id="20" name="直線矢印コネクタ 19"/>
          <p:cNvCxnSpPr/>
          <p:nvPr/>
        </p:nvCxnSpPr>
        <p:spPr>
          <a:xfrm flipH="1">
            <a:off x="5995928" y="4572000"/>
            <a:ext cx="1573272" cy="6454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7569200" y="4387334"/>
            <a:ext cx="4658263" cy="646331"/>
          </a:xfrm>
          <a:prstGeom prst="rect">
            <a:avLst/>
          </a:prstGeom>
          <a:noFill/>
        </p:spPr>
        <p:txBody>
          <a:bodyPr wrap="none" rtlCol="0">
            <a:spAutoFit/>
          </a:bodyPr>
          <a:lstStyle/>
          <a:p>
            <a:r>
              <a:rPr lang="en-US" altLang="ja-JP" smtClean="0"/>
              <a:t>S</a:t>
            </a:r>
            <a:r>
              <a:rPr kumimoji="1" lang="en-US" altLang="ja-JP" smtClean="0"/>
              <a:t>ize</a:t>
            </a:r>
            <a:r>
              <a:rPr lang="ja-JP" altLang="en-US" smtClean="0"/>
              <a:t>を取っています</a:t>
            </a:r>
            <a:r>
              <a:rPr kumimoji="1" lang="ja-JP" altLang="en-US" smtClean="0"/>
              <a:t>。</a:t>
            </a:r>
            <a:r>
              <a:rPr lang="en-US" altLang="ja-JP" smtClean="0"/>
              <a:t>4+</a:t>
            </a:r>
            <a:r>
              <a:rPr lang="ja-JP" altLang="en-US" smtClean="0"/>
              <a:t>〇</a:t>
            </a:r>
            <a:r>
              <a:rPr kumimoji="1" lang="ja-JP" altLang="en-US" smtClean="0"/>
              <a:t>になっている理由は</a:t>
            </a:r>
            <a:endParaRPr kumimoji="1" lang="en-US" altLang="ja-JP" smtClean="0"/>
          </a:p>
          <a:p>
            <a:r>
              <a:rPr lang="ja-JP" altLang="en-US" smtClean="0"/>
              <a:t>名前の長さ分</a:t>
            </a:r>
            <a:r>
              <a:rPr lang="en-US" altLang="ja-JP" smtClean="0"/>
              <a:t>(4byte)</a:t>
            </a:r>
            <a:r>
              <a:rPr lang="ja-JP" altLang="en-US" smtClean="0"/>
              <a:t>です。</a:t>
            </a:r>
            <a:endParaRPr kumimoji="1" lang="ja-JP" altLang="en-US"/>
          </a:p>
        </p:txBody>
      </p:sp>
      <p:cxnSp>
        <p:nvCxnSpPr>
          <p:cNvPr id="25" name="直線矢印コネクタ 24"/>
          <p:cNvCxnSpPr/>
          <p:nvPr/>
        </p:nvCxnSpPr>
        <p:spPr>
          <a:xfrm flipH="1" flipV="1">
            <a:off x="4911682" y="5595041"/>
            <a:ext cx="2657518" cy="204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7592571" y="5461000"/>
            <a:ext cx="4584525" cy="923330"/>
          </a:xfrm>
          <a:prstGeom prst="rect">
            <a:avLst/>
          </a:prstGeom>
          <a:noFill/>
        </p:spPr>
        <p:txBody>
          <a:bodyPr wrap="none" rtlCol="0">
            <a:spAutoFit/>
          </a:bodyPr>
          <a:lstStyle/>
          <a:p>
            <a:r>
              <a:rPr kumimoji="1" lang="ja-JP" altLang="en-US" smtClean="0"/>
              <a:t>ここで、</a:t>
            </a:r>
            <a:r>
              <a:rPr kumimoji="1" lang="en-US" altLang="ja-JP" smtClean="0"/>
              <a:t>formatID</a:t>
            </a:r>
            <a:r>
              <a:rPr kumimoji="1" lang="ja-JP" altLang="en-US" smtClean="0"/>
              <a:t>からの</a:t>
            </a:r>
            <a:r>
              <a:rPr kumimoji="1" lang="en-US" altLang="ja-JP" smtClean="0"/>
              <a:t>address</a:t>
            </a:r>
            <a:r>
              <a:rPr lang="ja-JP" altLang="en-US" smtClean="0"/>
              <a:t>を渡しています</a:t>
            </a:r>
            <a:endParaRPr lang="en-US" altLang="ja-JP" smtClean="0"/>
          </a:p>
          <a:p>
            <a:r>
              <a:rPr kumimoji="1" lang="en-US" altLang="ja-JP" smtClean="0"/>
              <a:t>+8byte</a:t>
            </a:r>
            <a:r>
              <a:rPr kumimoji="1" lang="ja-JP" altLang="en-US" smtClean="0"/>
              <a:t>は、名前（</a:t>
            </a:r>
            <a:r>
              <a:rPr kumimoji="1" lang="en-US" altLang="ja-JP" smtClean="0"/>
              <a:t>4byte</a:t>
            </a:r>
            <a:r>
              <a:rPr kumimoji="1" lang="ja-JP" altLang="en-US" smtClean="0"/>
              <a:t>）</a:t>
            </a:r>
            <a:r>
              <a:rPr lang="ja-JP" altLang="en-US"/>
              <a:t>と</a:t>
            </a:r>
            <a:r>
              <a:rPr kumimoji="1" lang="en-US" altLang="ja-JP" smtClean="0"/>
              <a:t>size</a:t>
            </a:r>
            <a:r>
              <a:rPr kumimoji="1" lang="ja-JP" altLang="en-US" smtClean="0"/>
              <a:t>情報</a:t>
            </a:r>
            <a:r>
              <a:rPr kumimoji="1" lang="en-US" altLang="ja-JP" smtClean="0"/>
              <a:t>(4byte)</a:t>
            </a:r>
            <a:r>
              <a:rPr lang="ja-JP" altLang="en-US" smtClean="0"/>
              <a:t>分</a:t>
            </a:r>
            <a:endParaRPr lang="en-US" altLang="ja-JP" smtClean="0"/>
          </a:p>
          <a:p>
            <a:r>
              <a:rPr kumimoji="1" lang="ja-JP" altLang="en-US" smtClean="0"/>
              <a:t>です。</a:t>
            </a:r>
            <a:endParaRPr kumimoji="1" lang="en-US" altLang="ja-JP" smtClean="0"/>
          </a:p>
        </p:txBody>
      </p:sp>
      <p:sp>
        <p:nvSpPr>
          <p:cNvPr id="30" name="テキスト ボックス 29"/>
          <p:cNvSpPr txBox="1"/>
          <p:nvPr/>
        </p:nvSpPr>
        <p:spPr>
          <a:xfrm>
            <a:off x="0" y="1470390"/>
            <a:ext cx="5455340" cy="369332"/>
          </a:xfrm>
          <a:prstGeom prst="rect">
            <a:avLst/>
          </a:prstGeom>
          <a:noFill/>
        </p:spPr>
        <p:txBody>
          <a:bodyPr wrap="none" rtlCol="0">
            <a:spAutoFit/>
          </a:bodyPr>
          <a:lstStyle/>
          <a:p>
            <a:r>
              <a:rPr kumimoji="1" lang="ja-JP" altLang="en-US" smtClean="0"/>
              <a:t>それでは指定したチャンクを見つける関数を見てみよう</a:t>
            </a:r>
            <a:endParaRPr kumimoji="1" lang="ja-JP" altLang="en-US"/>
          </a:p>
        </p:txBody>
      </p:sp>
    </p:spTree>
    <p:extLst>
      <p:ext uri="{BB962C8B-B14F-4D97-AF65-F5344CB8AC3E}">
        <p14:creationId xmlns:p14="http://schemas.microsoft.com/office/powerpoint/2010/main" val="2790098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09228" y="153432"/>
            <a:ext cx="4829175" cy="1095375"/>
          </a:xfrm>
          <a:prstGeom prst="rect">
            <a:avLst/>
          </a:prstGeom>
          <a:ln>
            <a:solidFill>
              <a:schemeClr val="tx1"/>
            </a:solidFill>
          </a:ln>
        </p:spPr>
      </p:pic>
      <p:sp>
        <p:nvSpPr>
          <p:cNvPr id="5" name="テキスト ボックス 4"/>
          <p:cNvSpPr txBox="1"/>
          <p:nvPr/>
        </p:nvSpPr>
        <p:spPr>
          <a:xfrm>
            <a:off x="5156200" y="516453"/>
            <a:ext cx="6311151" cy="369332"/>
          </a:xfrm>
          <a:prstGeom prst="rect">
            <a:avLst/>
          </a:prstGeom>
          <a:noFill/>
        </p:spPr>
        <p:txBody>
          <a:bodyPr wrap="none" rtlCol="0">
            <a:spAutoFit/>
          </a:bodyPr>
          <a:lstStyle/>
          <a:p>
            <a:r>
              <a:rPr kumimoji="1" lang="ja-JP" altLang="en-US" smtClean="0"/>
              <a:t>これによって、</a:t>
            </a:r>
            <a:r>
              <a:rPr kumimoji="1" lang="en-US" altLang="ja-JP" smtClean="0"/>
              <a:t>WaveChunk</a:t>
            </a:r>
            <a:r>
              <a:rPr kumimoji="1" lang="ja-JP" altLang="en-US" smtClean="0"/>
              <a:t>に</a:t>
            </a:r>
            <a:r>
              <a:rPr kumimoji="1" lang="en-US" altLang="ja-JP" smtClean="0"/>
              <a:t>fmt</a:t>
            </a:r>
            <a:r>
              <a:rPr kumimoji="1" lang="ja-JP" altLang="en-US" smtClean="0"/>
              <a:t>からの情報が含まれる訳です</a:t>
            </a:r>
            <a:endParaRPr kumimoji="1" lang="ja-JP" altLang="en-US"/>
          </a:p>
        </p:txBody>
      </p:sp>
      <p:pic>
        <p:nvPicPr>
          <p:cNvPr id="6" name="図 5"/>
          <p:cNvPicPr>
            <a:picLocks noChangeAspect="1"/>
          </p:cNvPicPr>
          <p:nvPr/>
        </p:nvPicPr>
        <p:blipFill>
          <a:blip r:embed="rId3"/>
          <a:stretch>
            <a:fillRect/>
          </a:stretch>
        </p:blipFill>
        <p:spPr>
          <a:xfrm>
            <a:off x="109228" y="1579562"/>
            <a:ext cx="4829176" cy="1170336"/>
          </a:xfrm>
          <a:prstGeom prst="rect">
            <a:avLst/>
          </a:prstGeom>
          <a:ln>
            <a:solidFill>
              <a:schemeClr val="tx1"/>
            </a:solidFill>
          </a:ln>
        </p:spPr>
      </p:pic>
      <p:sp>
        <p:nvSpPr>
          <p:cNvPr id="7" name="テキスト ボックス 6"/>
          <p:cNvSpPr txBox="1"/>
          <p:nvPr/>
        </p:nvSpPr>
        <p:spPr>
          <a:xfrm>
            <a:off x="5238338" y="1922462"/>
            <a:ext cx="6229013" cy="369332"/>
          </a:xfrm>
          <a:prstGeom prst="rect">
            <a:avLst/>
          </a:prstGeom>
          <a:noFill/>
        </p:spPr>
        <p:txBody>
          <a:bodyPr wrap="none" rtlCol="0">
            <a:spAutoFit/>
          </a:bodyPr>
          <a:lstStyle/>
          <a:p>
            <a:r>
              <a:rPr kumimoji="1" lang="ja-JP" altLang="en-US" smtClean="0"/>
              <a:t>続いては、</a:t>
            </a:r>
            <a:r>
              <a:rPr kumimoji="1" lang="en-US" altLang="ja-JP" smtClean="0"/>
              <a:t>”data”</a:t>
            </a:r>
            <a:r>
              <a:rPr kumimoji="1" lang="ja-JP" altLang="en-US" smtClean="0"/>
              <a:t>を探して</a:t>
            </a:r>
            <a:r>
              <a:rPr kumimoji="1" lang="en-US" altLang="ja-JP" smtClean="0"/>
              <a:t>g_DataChunk</a:t>
            </a:r>
            <a:r>
              <a:rPr kumimoji="1" lang="ja-JP" altLang="en-US" smtClean="0"/>
              <a:t>に情報を入れています。</a:t>
            </a:r>
            <a:endParaRPr kumimoji="1" lang="ja-JP" altLang="en-US"/>
          </a:p>
        </p:txBody>
      </p:sp>
      <p:pic>
        <p:nvPicPr>
          <p:cNvPr id="8" name="図 7"/>
          <p:cNvPicPr>
            <a:picLocks noChangeAspect="1"/>
          </p:cNvPicPr>
          <p:nvPr/>
        </p:nvPicPr>
        <p:blipFill>
          <a:blip r:embed="rId4"/>
          <a:stretch>
            <a:fillRect/>
          </a:stretch>
        </p:blipFill>
        <p:spPr>
          <a:xfrm>
            <a:off x="109228" y="2901929"/>
            <a:ext cx="7149173" cy="3498871"/>
          </a:xfrm>
          <a:prstGeom prst="rect">
            <a:avLst/>
          </a:prstGeom>
        </p:spPr>
      </p:pic>
      <p:cxnSp>
        <p:nvCxnSpPr>
          <p:cNvPr id="9" name="直線矢印コネクタ 8"/>
          <p:cNvCxnSpPr/>
          <p:nvPr/>
        </p:nvCxnSpPr>
        <p:spPr>
          <a:xfrm flipH="1">
            <a:off x="901700" y="2552700"/>
            <a:ext cx="2857501" cy="32131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7291528" y="2901929"/>
            <a:ext cx="4697272" cy="1200329"/>
          </a:xfrm>
          <a:prstGeom prst="rect">
            <a:avLst/>
          </a:prstGeom>
          <a:noFill/>
        </p:spPr>
        <p:txBody>
          <a:bodyPr wrap="square" rtlCol="0">
            <a:spAutoFit/>
          </a:bodyPr>
          <a:lstStyle/>
          <a:p>
            <a:r>
              <a:rPr lang="en-US" altLang="ja-JP" smtClean="0"/>
              <a:t>“data”</a:t>
            </a:r>
            <a:r>
              <a:rPr lang="ja-JP" altLang="en-US" smtClean="0"/>
              <a:t>の次には、波形の</a:t>
            </a:r>
            <a:r>
              <a:rPr lang="en-US" altLang="ja-JP" smtClean="0"/>
              <a:t>size</a:t>
            </a:r>
            <a:r>
              <a:rPr lang="ja-JP" altLang="en-US" smtClean="0"/>
              <a:t>と波形</a:t>
            </a:r>
            <a:r>
              <a:rPr lang="en-US" altLang="ja-JP" smtClean="0"/>
              <a:t>Data</a:t>
            </a:r>
          </a:p>
          <a:p>
            <a:r>
              <a:rPr kumimoji="1" lang="ja-JP" altLang="en-US" smtClean="0"/>
              <a:t>あるわけなので、</a:t>
            </a:r>
            <a:r>
              <a:rPr kumimoji="1" lang="en-US" altLang="ja-JP" smtClean="0"/>
              <a:t>g_DataChunk</a:t>
            </a:r>
            <a:r>
              <a:rPr kumimoji="1" lang="ja-JP" altLang="en-US" smtClean="0"/>
              <a:t>には</a:t>
            </a:r>
            <a:r>
              <a:rPr lang="ja-JP" altLang="en-US" smtClean="0"/>
              <a:t>波形</a:t>
            </a:r>
            <a:endParaRPr lang="en-US" altLang="ja-JP" smtClean="0"/>
          </a:p>
          <a:p>
            <a:r>
              <a:rPr lang="ja-JP" altLang="en-US" smtClean="0"/>
              <a:t>の</a:t>
            </a:r>
            <a:r>
              <a:rPr lang="en-US" altLang="ja-JP" smtClean="0"/>
              <a:t>size</a:t>
            </a:r>
            <a:r>
              <a:rPr lang="ja-JP" altLang="en-US" smtClean="0"/>
              <a:t>と波形の</a:t>
            </a:r>
            <a:r>
              <a:rPr lang="en-US" altLang="ja-JP" smtClean="0"/>
              <a:t>Data</a:t>
            </a:r>
            <a:r>
              <a:rPr lang="ja-JP" altLang="en-US" smtClean="0"/>
              <a:t>の先頭</a:t>
            </a:r>
            <a:r>
              <a:rPr lang="en-US" altLang="ja-JP" smtClean="0"/>
              <a:t>address</a:t>
            </a:r>
            <a:r>
              <a:rPr lang="ja-JP" altLang="en-US" smtClean="0"/>
              <a:t>が仕</a:t>
            </a:r>
            <a:endParaRPr lang="en-US" altLang="ja-JP" smtClean="0"/>
          </a:p>
          <a:p>
            <a:r>
              <a:rPr lang="ja-JP" altLang="en-US" smtClean="0"/>
              <a:t>込まれます</a:t>
            </a:r>
            <a:r>
              <a:rPr lang="ja-JP" altLang="en-US"/>
              <a:t>。</a:t>
            </a:r>
            <a:endParaRPr kumimoji="1" lang="ja-JP" altLang="en-US"/>
          </a:p>
        </p:txBody>
      </p:sp>
    </p:spTree>
    <p:extLst>
      <p:ext uri="{BB962C8B-B14F-4D97-AF65-F5344CB8AC3E}">
        <p14:creationId xmlns:p14="http://schemas.microsoft.com/office/powerpoint/2010/main" val="3176200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2700"/>
            <a:ext cx="1910844" cy="369332"/>
          </a:xfrm>
          <a:prstGeom prst="rect">
            <a:avLst/>
          </a:prstGeom>
          <a:noFill/>
        </p:spPr>
        <p:txBody>
          <a:bodyPr wrap="none" rtlCol="0">
            <a:spAutoFit/>
          </a:bodyPr>
          <a:lstStyle/>
          <a:p>
            <a:r>
              <a:rPr kumimoji="1" lang="ja-JP" altLang="en-US" smtClean="0"/>
              <a:t>・</a:t>
            </a:r>
            <a:r>
              <a:rPr lang="en-US" altLang="ja-JP" smtClean="0"/>
              <a:t>SourceVoice</a:t>
            </a:r>
            <a:r>
              <a:rPr lang="ja-JP" altLang="en-US" smtClean="0"/>
              <a:t>作成</a:t>
            </a:r>
            <a:endParaRPr lang="en-US" altLang="ja-JP"/>
          </a:p>
        </p:txBody>
      </p:sp>
      <p:pic>
        <p:nvPicPr>
          <p:cNvPr id="5" name="図 4"/>
          <p:cNvPicPr>
            <a:picLocks noChangeAspect="1"/>
          </p:cNvPicPr>
          <p:nvPr/>
        </p:nvPicPr>
        <p:blipFill>
          <a:blip r:embed="rId2"/>
          <a:stretch>
            <a:fillRect/>
          </a:stretch>
        </p:blipFill>
        <p:spPr>
          <a:xfrm>
            <a:off x="165099" y="383064"/>
            <a:ext cx="8884783" cy="837168"/>
          </a:xfrm>
          <a:prstGeom prst="rect">
            <a:avLst/>
          </a:prstGeom>
          <a:ln>
            <a:solidFill>
              <a:schemeClr val="tx1"/>
            </a:solidFill>
          </a:ln>
        </p:spPr>
      </p:pic>
      <p:sp>
        <p:nvSpPr>
          <p:cNvPr id="2" name="正方形/長方形 1"/>
          <p:cNvSpPr/>
          <p:nvPr/>
        </p:nvSpPr>
        <p:spPr>
          <a:xfrm>
            <a:off x="165099" y="1684635"/>
            <a:ext cx="11938001" cy="646331"/>
          </a:xfrm>
          <a:prstGeom prst="rect">
            <a:avLst/>
          </a:prstGeom>
          <a:ln>
            <a:solidFill>
              <a:schemeClr val="tx1"/>
            </a:solidFill>
          </a:ln>
        </p:spPr>
        <p:txBody>
          <a:bodyPr wrap="square">
            <a:spAutoFit/>
          </a:bodyPr>
          <a:lstStyle/>
          <a:p>
            <a:r>
              <a:rPr lang="en-US" altLang="ja-JP"/>
              <a:t>XAUDIO2_SEND_DESCRIPTOR </a:t>
            </a:r>
            <a:r>
              <a:rPr lang="ja-JP" altLang="en-US"/>
              <a:t>構造体</a:t>
            </a:r>
          </a:p>
          <a:p>
            <a:r>
              <a:rPr lang="ja-JP" altLang="en-US"/>
              <a:t>別のボイスからの送信のターゲットであるデスティネーション ボイスを定義して、フィルターを使用するかどうかを指定します。</a:t>
            </a:r>
          </a:p>
        </p:txBody>
      </p:sp>
      <p:sp>
        <p:nvSpPr>
          <p:cNvPr id="6" name="正方形/長方形 5"/>
          <p:cNvSpPr/>
          <p:nvPr/>
        </p:nvSpPr>
        <p:spPr>
          <a:xfrm>
            <a:off x="165098" y="2452469"/>
            <a:ext cx="11938001" cy="646331"/>
          </a:xfrm>
          <a:prstGeom prst="rect">
            <a:avLst/>
          </a:prstGeom>
          <a:ln>
            <a:solidFill>
              <a:schemeClr val="tx1"/>
            </a:solidFill>
          </a:ln>
        </p:spPr>
        <p:txBody>
          <a:bodyPr wrap="square">
            <a:spAutoFit/>
          </a:bodyPr>
          <a:lstStyle/>
          <a:p>
            <a:r>
              <a:rPr lang="en-US" altLang="ja-JP"/>
              <a:t>XAUDIO2_VOICE_SENDS </a:t>
            </a:r>
            <a:r>
              <a:rPr lang="ja-JP" altLang="en-US"/>
              <a:t>構造体</a:t>
            </a:r>
          </a:p>
          <a:p>
            <a:r>
              <a:rPr lang="ja-JP" altLang="en-US"/>
              <a:t>単一の出力ボイスからデータを受け取るための一連のボイスを定義します。</a:t>
            </a:r>
          </a:p>
        </p:txBody>
      </p:sp>
      <p:sp>
        <p:nvSpPr>
          <p:cNvPr id="7" name="テキスト ボックス 6"/>
          <p:cNvSpPr txBox="1"/>
          <p:nvPr/>
        </p:nvSpPr>
        <p:spPr>
          <a:xfrm>
            <a:off x="165098" y="1315303"/>
            <a:ext cx="4970976" cy="369332"/>
          </a:xfrm>
          <a:prstGeom prst="rect">
            <a:avLst/>
          </a:prstGeom>
          <a:noFill/>
        </p:spPr>
        <p:txBody>
          <a:bodyPr wrap="none" rtlCol="0">
            <a:spAutoFit/>
          </a:bodyPr>
          <a:lstStyle/>
          <a:p>
            <a:r>
              <a:rPr kumimoji="1" lang="ja-JP" altLang="en-US" smtClean="0"/>
              <a:t>再生に必要な</a:t>
            </a:r>
            <a:r>
              <a:rPr lang="en-US" altLang="ja-JP" smtClean="0"/>
              <a:t>SourceVoice</a:t>
            </a:r>
            <a:r>
              <a:rPr lang="ja-JP" altLang="en-US" smtClean="0"/>
              <a:t>を作成してる部分です。</a:t>
            </a:r>
            <a:endParaRPr lang="en-US" altLang="ja-JP"/>
          </a:p>
        </p:txBody>
      </p:sp>
      <p:sp>
        <p:nvSpPr>
          <p:cNvPr id="8" name="正方形/長方形 7"/>
          <p:cNvSpPr/>
          <p:nvPr/>
        </p:nvSpPr>
        <p:spPr>
          <a:xfrm>
            <a:off x="165097" y="3220303"/>
            <a:ext cx="11938001" cy="2308324"/>
          </a:xfrm>
          <a:prstGeom prst="rect">
            <a:avLst/>
          </a:prstGeom>
          <a:ln>
            <a:solidFill>
              <a:schemeClr val="tx1"/>
            </a:solidFill>
          </a:ln>
        </p:spPr>
        <p:txBody>
          <a:bodyPr wrap="square">
            <a:spAutoFit/>
          </a:bodyPr>
          <a:lstStyle/>
          <a:p>
            <a:r>
              <a:rPr lang="en-US" altLang="ja-JP"/>
              <a:t>IXAudio2::CreateSourceVoice</a:t>
            </a:r>
          </a:p>
          <a:p>
            <a:r>
              <a:rPr lang="ja-JP" altLang="en-US" smtClean="0"/>
              <a:t>　ソース </a:t>
            </a:r>
            <a:r>
              <a:rPr lang="ja-JP" altLang="en-US"/>
              <a:t>ボイスを作成し、設定します</a:t>
            </a:r>
            <a:r>
              <a:rPr lang="ja-JP" altLang="en-US" smtClean="0"/>
              <a:t>。</a:t>
            </a:r>
            <a:endParaRPr lang="ja-JP" altLang="en-US"/>
          </a:p>
          <a:p>
            <a:r>
              <a:rPr lang="en-US" altLang="ja-JP"/>
              <a:t>HRESULT CreateSourceVoice(</a:t>
            </a:r>
          </a:p>
          <a:p>
            <a:r>
              <a:rPr lang="en-US" altLang="ja-JP"/>
              <a:t>  IXAudio2SourceVoice **</a:t>
            </a:r>
            <a:r>
              <a:rPr lang="en-US" altLang="ja-JP" smtClean="0"/>
              <a:t>ppSourceVoice,	const </a:t>
            </a:r>
            <a:r>
              <a:rPr lang="en-US" altLang="ja-JP"/>
              <a:t>WAVEFORMATEX *pSourceFormat,</a:t>
            </a:r>
          </a:p>
          <a:p>
            <a:r>
              <a:rPr lang="en-US" altLang="ja-JP"/>
              <a:t>  UINT32 Flags = </a:t>
            </a:r>
            <a:r>
              <a:rPr lang="en-US" altLang="ja-JP" smtClean="0"/>
              <a:t>0,				float </a:t>
            </a:r>
            <a:r>
              <a:rPr lang="en-US" altLang="ja-JP"/>
              <a:t>MaxFrequencyRatio = XAUDIO2_DEFAULT_FREQ_RATIO,</a:t>
            </a:r>
          </a:p>
          <a:p>
            <a:r>
              <a:rPr lang="en-US" altLang="ja-JP"/>
              <a:t>  IXAudio2VoiceCallback *pCallback = </a:t>
            </a:r>
            <a:r>
              <a:rPr lang="en-US" altLang="ja-JP" smtClean="0"/>
              <a:t>NULL,	const </a:t>
            </a:r>
            <a:r>
              <a:rPr lang="en-US" altLang="ja-JP"/>
              <a:t>XAUDIO2_VOICE_SENDS *pSendList = NULL,</a:t>
            </a:r>
          </a:p>
          <a:p>
            <a:r>
              <a:rPr lang="en-US" altLang="ja-JP"/>
              <a:t>  const XAUDIO2_EFFECT_CHAIN *pEffectChain = NULL</a:t>
            </a:r>
          </a:p>
          <a:p>
            <a:r>
              <a:rPr lang="en-US" altLang="ja-JP" smtClean="0"/>
              <a:t>);</a:t>
            </a:r>
            <a:endParaRPr lang="en-US" altLang="ja-JP"/>
          </a:p>
        </p:txBody>
      </p:sp>
      <p:sp>
        <p:nvSpPr>
          <p:cNvPr id="10" name="テキスト ボックス 9"/>
          <p:cNvSpPr txBox="1"/>
          <p:nvPr/>
        </p:nvSpPr>
        <p:spPr>
          <a:xfrm>
            <a:off x="165097" y="5702300"/>
            <a:ext cx="10793724" cy="646331"/>
          </a:xfrm>
          <a:prstGeom prst="rect">
            <a:avLst/>
          </a:prstGeom>
          <a:noFill/>
        </p:spPr>
        <p:txBody>
          <a:bodyPr wrap="none" rtlCol="0">
            <a:spAutoFit/>
          </a:bodyPr>
          <a:lstStyle/>
          <a:p>
            <a:r>
              <a:rPr kumimoji="1" lang="en-US" altLang="ja-JP" smtClean="0"/>
              <a:t>CreateSourceVoice</a:t>
            </a:r>
            <a:r>
              <a:rPr kumimoji="1" lang="ja-JP" altLang="en-US" smtClean="0"/>
              <a:t>で、</a:t>
            </a:r>
            <a:r>
              <a:rPr lang="en-US" altLang="ja-JP" smtClean="0"/>
              <a:t>SubmixVoice</a:t>
            </a:r>
            <a:r>
              <a:rPr lang="ja-JP" altLang="en-US" smtClean="0"/>
              <a:t>関連付けを行います。また、</a:t>
            </a:r>
            <a:r>
              <a:rPr lang="en-US" altLang="ja-JP" smtClean="0"/>
              <a:t>RIFF</a:t>
            </a:r>
            <a:r>
              <a:rPr lang="ja-JP" altLang="en-US" smtClean="0"/>
              <a:t>の解析で取得した</a:t>
            </a:r>
            <a:r>
              <a:rPr lang="en-US" altLang="ja-JP" smtClean="0"/>
              <a:t>Wave</a:t>
            </a:r>
            <a:r>
              <a:rPr lang="ja-JP" altLang="en-US" smtClean="0"/>
              <a:t>の情報登録します。</a:t>
            </a:r>
            <a:endParaRPr lang="en-US" altLang="ja-JP" smtClean="0"/>
          </a:p>
          <a:p>
            <a:r>
              <a:rPr lang="ja-JP" altLang="en-US" smtClean="0"/>
              <a:t>これで、再生に必要な部分は揃いました。</a:t>
            </a:r>
            <a:endParaRPr lang="en-US" altLang="ja-JP" smtClean="0"/>
          </a:p>
        </p:txBody>
      </p:sp>
    </p:spTree>
    <p:extLst>
      <p:ext uri="{BB962C8B-B14F-4D97-AF65-F5344CB8AC3E}">
        <p14:creationId xmlns:p14="http://schemas.microsoft.com/office/powerpoint/2010/main" val="482810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65100" y="368300"/>
            <a:ext cx="11925300" cy="5909310"/>
          </a:xfrm>
          <a:prstGeom prst="rect">
            <a:avLst/>
          </a:prstGeom>
          <a:ln>
            <a:solidFill>
              <a:schemeClr val="tx1"/>
            </a:solidFill>
          </a:ln>
        </p:spPr>
        <p:txBody>
          <a:bodyPr wrap="square">
            <a:spAutoFit/>
          </a:bodyPr>
          <a:lstStyle/>
          <a:p>
            <a:r>
              <a:rPr lang="ja-JP" altLang="en-US"/>
              <a:t>パラメータ</a:t>
            </a:r>
          </a:p>
          <a:p>
            <a:r>
              <a:rPr lang="en-US" altLang="ja-JP"/>
              <a:t>ppSourceVoice</a:t>
            </a:r>
          </a:p>
          <a:p>
            <a:r>
              <a:rPr lang="ja-JP" altLang="en-US"/>
              <a:t>　成功した場合、新しい </a:t>
            </a:r>
            <a:r>
              <a:rPr lang="en-US" altLang="ja-JP"/>
              <a:t>IXAudio2SourceVoice </a:t>
            </a:r>
            <a:r>
              <a:rPr lang="ja-JP" altLang="en-US"/>
              <a:t>オブジェクトへのポインターを返します。</a:t>
            </a:r>
          </a:p>
          <a:p>
            <a:r>
              <a:rPr lang="en-US" altLang="ja-JP"/>
              <a:t>pSourceFormat</a:t>
            </a:r>
          </a:p>
          <a:p>
            <a:r>
              <a:rPr lang="ja-JP" altLang="en-US"/>
              <a:t>　</a:t>
            </a:r>
            <a:r>
              <a:rPr lang="en-US" altLang="ja-JP"/>
              <a:t>WAVEFORMATEX </a:t>
            </a:r>
            <a:r>
              <a:rPr lang="ja-JP" altLang="en-US"/>
              <a:t>構造体へのポインターです。この構造体には、ソース ボイスに送られるすべてのオーディオ バッファーに期待される形式が含まれます。 </a:t>
            </a:r>
          </a:p>
          <a:p>
            <a:r>
              <a:rPr lang="en-US" altLang="ja-JP"/>
              <a:t>Flags</a:t>
            </a:r>
          </a:p>
          <a:p>
            <a:r>
              <a:rPr lang="ja-JP" altLang="en-US"/>
              <a:t>　ソース ボイスの動作を指定するフラグです。フラグには </a:t>
            </a:r>
            <a:r>
              <a:rPr lang="en-US" altLang="ja-JP"/>
              <a:t>0 </a:t>
            </a:r>
            <a:r>
              <a:rPr lang="ja-JP" altLang="en-US"/>
              <a:t>または定数を入れる</a:t>
            </a:r>
          </a:p>
          <a:p>
            <a:r>
              <a:rPr lang="en-US" altLang="ja-JP"/>
              <a:t>MaxFrequencyRatio</a:t>
            </a:r>
          </a:p>
          <a:p>
            <a:r>
              <a:rPr lang="ja-JP" altLang="en-US"/>
              <a:t>　このボイスに設定できる最大許容周波数比です。この引数の値は、</a:t>
            </a:r>
            <a:r>
              <a:rPr lang="en-US" altLang="ja-JP"/>
              <a:t>XAUDIO2_MIN_FREQ_RATIO </a:t>
            </a:r>
            <a:r>
              <a:rPr lang="ja-JP" altLang="en-US"/>
              <a:t>から</a:t>
            </a:r>
            <a:r>
              <a:rPr lang="en-US" altLang="ja-JP"/>
              <a:t>XAUDIO2_MAX_FREQ_RATIO </a:t>
            </a:r>
            <a:r>
              <a:rPr lang="ja-JP" altLang="en-US"/>
              <a:t>までの間でなければなりません。以降の </a:t>
            </a:r>
            <a:r>
              <a:rPr lang="en-US" altLang="ja-JP"/>
              <a:t>IXAudio2SourceVoice::SetFrequencyRatio </a:t>
            </a:r>
            <a:r>
              <a:rPr lang="ja-JP" altLang="en-US"/>
              <a:t>への呼び出しは、</a:t>
            </a:r>
            <a:r>
              <a:rPr lang="en-US" altLang="ja-JP"/>
              <a:t>XAUDIO2_MIN_FREQ_RATIO </a:t>
            </a:r>
            <a:r>
              <a:rPr lang="ja-JP" altLang="en-US"/>
              <a:t>と </a:t>
            </a:r>
            <a:r>
              <a:rPr lang="en-US" altLang="ja-JP"/>
              <a:t>MaxFrequencyRatio </a:t>
            </a:r>
            <a:r>
              <a:rPr lang="ja-JP" altLang="en-US"/>
              <a:t>の間でクランプされます。この引数の最大値は、</a:t>
            </a:r>
            <a:r>
              <a:rPr lang="en-US" altLang="ja-JP"/>
              <a:t>XAUDIO2_MAX_FREQ_RATIO </a:t>
            </a:r>
            <a:r>
              <a:rPr lang="ja-JP" altLang="en-US"/>
              <a:t>として定義されます。これにより、最大で </a:t>
            </a:r>
            <a:r>
              <a:rPr lang="en-US" altLang="ja-JP"/>
              <a:t>10 </a:t>
            </a:r>
            <a:r>
              <a:rPr lang="ja-JP" altLang="en-US"/>
              <a:t>オクターブまでピッチを上げることができます。</a:t>
            </a:r>
          </a:p>
          <a:p>
            <a:r>
              <a:rPr lang="en-US" altLang="ja-JP"/>
              <a:t>MaxFrequencyRatio </a:t>
            </a:r>
            <a:r>
              <a:rPr lang="ja-JP" altLang="en-US"/>
              <a:t>が </a:t>
            </a:r>
            <a:r>
              <a:rPr lang="en-US" altLang="ja-JP"/>
              <a:t>1.0 </a:t>
            </a:r>
            <a:r>
              <a:rPr lang="ja-JP" altLang="en-US"/>
              <a:t>未満の場合、ボイスは作成後すぐに、既定の </a:t>
            </a:r>
            <a:r>
              <a:rPr lang="en-US" altLang="ja-JP"/>
              <a:t>1.0 </a:t>
            </a:r>
            <a:r>
              <a:rPr lang="ja-JP" altLang="en-US"/>
              <a:t>ではなくその周波数比を使用します。</a:t>
            </a:r>
          </a:p>
          <a:p>
            <a:r>
              <a:rPr lang="en-US" altLang="ja-JP"/>
              <a:t>pCallback</a:t>
            </a:r>
          </a:p>
          <a:p>
            <a:r>
              <a:rPr lang="ja-JP" altLang="en-US"/>
              <a:t>　クライアントが指定したコールバック インターフェイスへのポインターである </a:t>
            </a:r>
            <a:r>
              <a:rPr lang="en-US" altLang="ja-JP"/>
              <a:t>IXAudio2VoiceCallback </a:t>
            </a:r>
            <a:r>
              <a:rPr lang="ja-JP" altLang="en-US"/>
              <a:t>です。</a:t>
            </a:r>
          </a:p>
          <a:p>
            <a:r>
              <a:rPr lang="en-US" altLang="ja-JP"/>
              <a:t>pSendList</a:t>
            </a:r>
          </a:p>
          <a:p>
            <a:r>
              <a:rPr lang="ja-JP" altLang="en-US"/>
              <a:t>　ソース ボイスに対する一連のデスティネーション ボイスを表す </a:t>
            </a:r>
            <a:r>
              <a:rPr lang="en-US" altLang="ja-JP"/>
              <a:t>XAUDIO2_VOICE_SENDS </a:t>
            </a:r>
            <a:r>
              <a:rPr lang="ja-JP" altLang="en-US"/>
              <a:t>構造体のリストへのポインターです。</a:t>
            </a:r>
            <a:r>
              <a:rPr lang="en-US" altLang="ja-JP"/>
              <a:t>pSendList </a:t>
            </a:r>
            <a:r>
              <a:rPr lang="ja-JP" altLang="en-US"/>
              <a:t>が </a:t>
            </a:r>
            <a:r>
              <a:rPr lang="en-US" altLang="ja-JP"/>
              <a:t>NULL </a:t>
            </a:r>
            <a:r>
              <a:rPr lang="ja-JP" altLang="en-US"/>
              <a:t>の場合、送信リストは、既定で、最初に作成されたマスター ボイスへの単一の出力となります。</a:t>
            </a:r>
          </a:p>
          <a:p>
            <a:r>
              <a:rPr lang="en-US" altLang="ja-JP"/>
              <a:t>pEffectChain</a:t>
            </a:r>
          </a:p>
          <a:p>
            <a:r>
              <a:rPr lang="ja-JP" altLang="en-US"/>
              <a:t>　ソース ボイスで使用するエフェクト チェーンを表す </a:t>
            </a:r>
            <a:r>
              <a:rPr lang="en-US" altLang="ja-JP"/>
              <a:t>XAUDIO2_EFFECT_CHAIN </a:t>
            </a:r>
            <a:r>
              <a:rPr lang="ja-JP" altLang="en-US"/>
              <a:t>構造体のリストへのポインターです。</a:t>
            </a:r>
          </a:p>
        </p:txBody>
      </p:sp>
      <p:sp>
        <p:nvSpPr>
          <p:cNvPr id="5" name="正方形/長方形 4"/>
          <p:cNvSpPr/>
          <p:nvPr/>
        </p:nvSpPr>
        <p:spPr>
          <a:xfrm>
            <a:off x="165100" y="-1032"/>
            <a:ext cx="3217676" cy="369332"/>
          </a:xfrm>
          <a:prstGeom prst="rect">
            <a:avLst/>
          </a:prstGeom>
        </p:spPr>
        <p:txBody>
          <a:bodyPr wrap="none">
            <a:spAutoFit/>
          </a:bodyPr>
          <a:lstStyle/>
          <a:p>
            <a:r>
              <a:rPr lang="ja-JP" altLang="en-US" smtClean="0"/>
              <a:t>・</a:t>
            </a:r>
            <a:r>
              <a:rPr lang="en-US" altLang="ja-JP" smtClean="0"/>
              <a:t>CreateSourceVoice</a:t>
            </a:r>
            <a:r>
              <a:rPr lang="ja-JP" altLang="en-US" smtClean="0"/>
              <a:t>引数の説明</a:t>
            </a:r>
            <a:endParaRPr lang="ja-JP" altLang="en-US"/>
          </a:p>
        </p:txBody>
      </p:sp>
      <p:sp>
        <p:nvSpPr>
          <p:cNvPr id="6" name="正方形/長方形 5"/>
          <p:cNvSpPr/>
          <p:nvPr/>
        </p:nvSpPr>
        <p:spPr>
          <a:xfrm>
            <a:off x="165100" y="6277610"/>
            <a:ext cx="5535939" cy="369332"/>
          </a:xfrm>
          <a:prstGeom prst="rect">
            <a:avLst/>
          </a:prstGeom>
        </p:spPr>
        <p:txBody>
          <a:bodyPr wrap="none">
            <a:spAutoFit/>
          </a:bodyPr>
          <a:lstStyle/>
          <a:p>
            <a:r>
              <a:rPr lang="ja-JP" altLang="en-US"/>
              <a:t>https://msdn.microsoft.com/ja-jp/library/bb633468.aspx</a:t>
            </a:r>
          </a:p>
        </p:txBody>
      </p:sp>
    </p:spTree>
    <p:extLst>
      <p:ext uri="{BB962C8B-B14F-4D97-AF65-F5344CB8AC3E}">
        <p14:creationId xmlns:p14="http://schemas.microsoft.com/office/powerpoint/2010/main" val="1123226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47637" y="454540"/>
            <a:ext cx="8381118" cy="2320925"/>
          </a:xfrm>
          <a:prstGeom prst="rect">
            <a:avLst/>
          </a:prstGeom>
          <a:ln>
            <a:solidFill>
              <a:schemeClr val="tx1"/>
            </a:solidFill>
          </a:ln>
        </p:spPr>
      </p:pic>
      <p:sp>
        <p:nvSpPr>
          <p:cNvPr id="5" name="テキスト ボックス 4"/>
          <p:cNvSpPr txBox="1"/>
          <p:nvPr/>
        </p:nvSpPr>
        <p:spPr>
          <a:xfrm>
            <a:off x="0" y="0"/>
            <a:ext cx="2872902" cy="369332"/>
          </a:xfrm>
          <a:prstGeom prst="rect">
            <a:avLst/>
          </a:prstGeom>
          <a:noFill/>
        </p:spPr>
        <p:txBody>
          <a:bodyPr wrap="none" rtlCol="0">
            <a:spAutoFit/>
          </a:bodyPr>
          <a:lstStyle/>
          <a:p>
            <a:r>
              <a:rPr kumimoji="1" lang="ja-JP" altLang="en-US" smtClean="0"/>
              <a:t>・再生する部分を見てみよう</a:t>
            </a:r>
            <a:endParaRPr kumimoji="1" lang="ja-JP" altLang="en-US"/>
          </a:p>
        </p:txBody>
      </p:sp>
      <p:sp>
        <p:nvSpPr>
          <p:cNvPr id="2" name="テキスト ボックス 1"/>
          <p:cNvSpPr txBox="1"/>
          <p:nvPr/>
        </p:nvSpPr>
        <p:spPr>
          <a:xfrm>
            <a:off x="147637" y="2791677"/>
            <a:ext cx="9064917" cy="369332"/>
          </a:xfrm>
          <a:prstGeom prst="rect">
            <a:avLst/>
          </a:prstGeom>
          <a:noFill/>
        </p:spPr>
        <p:txBody>
          <a:bodyPr wrap="none" rtlCol="0">
            <a:spAutoFit/>
          </a:bodyPr>
          <a:lstStyle/>
          <a:p>
            <a:r>
              <a:rPr kumimoji="1" lang="ja-JP" altLang="en-US" dirty="0" smtClean="0"/>
              <a:t>音を鳴らすには、</a:t>
            </a:r>
            <a:r>
              <a:rPr kumimoji="1" lang="en-US" altLang="ja-JP" dirty="0" smtClean="0"/>
              <a:t>XAUDIO2_BUFFER</a:t>
            </a:r>
            <a:r>
              <a:rPr kumimoji="1" lang="ja-JP" altLang="en-US" dirty="0" smtClean="0"/>
              <a:t>に波形情報と</a:t>
            </a:r>
            <a:r>
              <a:rPr lang="ja-JP" altLang="en-US" dirty="0" smtClean="0"/>
              <a:t>その情報をどう扱うのかと情報をいれます。</a:t>
            </a:r>
            <a:endParaRPr kumimoji="1" lang="ja-JP" altLang="en-US" dirty="0"/>
          </a:p>
        </p:txBody>
      </p:sp>
      <p:cxnSp>
        <p:nvCxnSpPr>
          <p:cNvPr id="6" name="直線矢印コネクタ 5"/>
          <p:cNvCxnSpPr/>
          <p:nvPr/>
        </p:nvCxnSpPr>
        <p:spPr>
          <a:xfrm flipH="1">
            <a:off x="5473704" y="647700"/>
            <a:ext cx="3314696" cy="3557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8915400" y="454540"/>
            <a:ext cx="1452257" cy="369332"/>
          </a:xfrm>
          <a:prstGeom prst="rect">
            <a:avLst/>
          </a:prstGeom>
          <a:noFill/>
        </p:spPr>
        <p:txBody>
          <a:bodyPr wrap="none" rtlCol="0">
            <a:spAutoFit/>
          </a:bodyPr>
          <a:lstStyle/>
          <a:p>
            <a:r>
              <a:rPr kumimoji="1" lang="ja-JP" altLang="en-US" dirty="0" smtClean="0"/>
              <a:t>波形情報</a:t>
            </a:r>
            <a:r>
              <a:rPr kumimoji="1" lang="en-US" altLang="ja-JP" dirty="0" smtClean="0"/>
              <a:t>size</a:t>
            </a:r>
            <a:endParaRPr kumimoji="1" lang="ja-JP" altLang="en-US" dirty="0"/>
          </a:p>
        </p:txBody>
      </p:sp>
      <p:cxnSp>
        <p:nvCxnSpPr>
          <p:cNvPr id="8" name="直線矢印コネクタ 7"/>
          <p:cNvCxnSpPr/>
          <p:nvPr/>
        </p:nvCxnSpPr>
        <p:spPr>
          <a:xfrm flipH="1">
            <a:off x="8166104" y="1196635"/>
            <a:ext cx="622296" cy="638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8915400" y="982107"/>
            <a:ext cx="1745991" cy="369332"/>
          </a:xfrm>
          <a:prstGeom prst="rect">
            <a:avLst/>
          </a:prstGeom>
          <a:noFill/>
        </p:spPr>
        <p:txBody>
          <a:bodyPr wrap="none" rtlCol="0">
            <a:spAutoFit/>
          </a:bodyPr>
          <a:lstStyle/>
          <a:p>
            <a:r>
              <a:rPr kumimoji="1" lang="ja-JP" altLang="en-US" dirty="0" smtClean="0"/>
              <a:t>鳴らす波形情報</a:t>
            </a:r>
            <a:endParaRPr kumimoji="1" lang="ja-JP" altLang="en-US" dirty="0"/>
          </a:p>
        </p:txBody>
      </p:sp>
      <p:cxnSp>
        <p:nvCxnSpPr>
          <p:cNvPr id="11" name="直線矢印コネクタ 10"/>
          <p:cNvCxnSpPr/>
          <p:nvPr/>
        </p:nvCxnSpPr>
        <p:spPr>
          <a:xfrm flipH="1" flipV="1">
            <a:off x="6019804" y="1416831"/>
            <a:ext cx="2768596" cy="33576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8915400" y="1615002"/>
            <a:ext cx="2452916" cy="646331"/>
          </a:xfrm>
          <a:prstGeom prst="rect">
            <a:avLst/>
          </a:prstGeom>
          <a:noFill/>
        </p:spPr>
        <p:txBody>
          <a:bodyPr wrap="none" rtlCol="0">
            <a:spAutoFit/>
          </a:bodyPr>
          <a:lstStyle/>
          <a:p>
            <a:r>
              <a:rPr lang="en-US" altLang="ja-JP" dirty="0" smtClean="0"/>
              <a:t>stop</a:t>
            </a:r>
            <a:r>
              <a:rPr lang="ja-JP" altLang="en-US" dirty="0" smtClean="0"/>
              <a:t>命令を掛けるまで</a:t>
            </a:r>
            <a:endParaRPr lang="en-US" altLang="ja-JP" dirty="0" smtClean="0"/>
          </a:p>
          <a:p>
            <a:r>
              <a:rPr kumimoji="1" lang="ja-JP" altLang="en-US" dirty="0"/>
              <a:t>永久</a:t>
            </a:r>
            <a:r>
              <a:rPr kumimoji="1" lang="en-US" altLang="ja-JP" dirty="0" smtClean="0"/>
              <a:t>Loop</a:t>
            </a:r>
            <a:r>
              <a:rPr lang="ja-JP" altLang="en-US" dirty="0" smtClean="0"/>
              <a:t>再生する設定</a:t>
            </a:r>
            <a:endParaRPr kumimoji="1" lang="ja-JP" altLang="en-US" dirty="0"/>
          </a:p>
        </p:txBody>
      </p:sp>
      <p:sp>
        <p:nvSpPr>
          <p:cNvPr id="17" name="正方形/長方形 16"/>
          <p:cNvSpPr/>
          <p:nvPr/>
        </p:nvSpPr>
        <p:spPr>
          <a:xfrm>
            <a:off x="147637" y="3237805"/>
            <a:ext cx="11607800" cy="3293209"/>
          </a:xfrm>
          <a:prstGeom prst="rect">
            <a:avLst/>
          </a:prstGeom>
          <a:ln>
            <a:solidFill>
              <a:schemeClr val="tx1"/>
            </a:solidFill>
          </a:ln>
        </p:spPr>
        <p:txBody>
          <a:bodyPr wrap="square">
            <a:spAutoFit/>
          </a:bodyPr>
          <a:lstStyle/>
          <a:p>
            <a:r>
              <a:rPr lang="en-US" altLang="ja-JP" sz="1600" dirty="0" smtClean="0"/>
              <a:t>XAUDIO2_BUFFER</a:t>
            </a:r>
          </a:p>
          <a:p>
            <a:r>
              <a:rPr lang="ja-JP" altLang="en-US" sz="1600" dirty="0" smtClean="0"/>
              <a:t>　</a:t>
            </a:r>
            <a:r>
              <a:rPr lang="en-US" altLang="ja-JP" sz="1600" dirty="0" smtClean="0"/>
              <a:t>IXAudio2SourceVoice</a:t>
            </a:r>
            <a:r>
              <a:rPr lang="en-US" altLang="ja-JP" sz="1600" dirty="0"/>
              <a:t>::</a:t>
            </a:r>
            <a:r>
              <a:rPr lang="en-US" altLang="ja-JP" sz="1600" dirty="0" err="1"/>
              <a:t>SubmitSourceBuffer</a:t>
            </a:r>
            <a:r>
              <a:rPr lang="en-US" altLang="ja-JP" sz="1600" dirty="0"/>
              <a:t> </a:t>
            </a:r>
            <a:r>
              <a:rPr lang="ja-JP" altLang="en-US" sz="1600" dirty="0"/>
              <a:t>と共に使用して、オーディオ データ バッファーを表します。</a:t>
            </a:r>
          </a:p>
          <a:p>
            <a:r>
              <a:rPr lang="en-US" altLang="ja-JP" sz="1600" dirty="0" err="1"/>
              <a:t>typedef</a:t>
            </a:r>
            <a:r>
              <a:rPr lang="en-US" altLang="ja-JP" sz="1600" dirty="0"/>
              <a:t> </a:t>
            </a:r>
            <a:r>
              <a:rPr lang="en-US" altLang="ja-JP" sz="1600" dirty="0" err="1"/>
              <a:t>struct</a:t>
            </a:r>
            <a:r>
              <a:rPr lang="en-US" altLang="ja-JP" sz="1600" dirty="0"/>
              <a:t> XAUDIO2_BUFFER {</a:t>
            </a:r>
          </a:p>
          <a:p>
            <a:r>
              <a:rPr lang="en-US" altLang="ja-JP" sz="1600" dirty="0"/>
              <a:t>    UINT32 Flags;</a:t>
            </a:r>
          </a:p>
          <a:p>
            <a:r>
              <a:rPr lang="en-US" altLang="ja-JP" sz="1600" dirty="0"/>
              <a:t>    UINT32 </a:t>
            </a:r>
            <a:r>
              <a:rPr lang="en-US" altLang="ja-JP" sz="1600" dirty="0" err="1"/>
              <a:t>AudioBytes</a:t>
            </a:r>
            <a:r>
              <a:rPr lang="en-US" altLang="ja-JP" sz="1600" dirty="0"/>
              <a:t>;</a:t>
            </a:r>
          </a:p>
          <a:p>
            <a:r>
              <a:rPr lang="en-US" altLang="ja-JP" sz="1600" dirty="0"/>
              <a:t>    </a:t>
            </a:r>
            <a:r>
              <a:rPr lang="en-US" altLang="ja-JP" sz="1600" dirty="0" err="1"/>
              <a:t>const</a:t>
            </a:r>
            <a:r>
              <a:rPr lang="en-US" altLang="ja-JP" sz="1600" dirty="0"/>
              <a:t> BYTE *</a:t>
            </a:r>
            <a:r>
              <a:rPr lang="en-US" altLang="ja-JP" sz="1600" dirty="0" err="1"/>
              <a:t>pAudioData</a:t>
            </a:r>
            <a:r>
              <a:rPr lang="en-US" altLang="ja-JP" sz="1600" dirty="0"/>
              <a:t>;</a:t>
            </a:r>
          </a:p>
          <a:p>
            <a:r>
              <a:rPr lang="en-US" altLang="ja-JP" sz="1600" dirty="0"/>
              <a:t>    UINT32 </a:t>
            </a:r>
            <a:r>
              <a:rPr lang="en-US" altLang="ja-JP" sz="1600" dirty="0" err="1"/>
              <a:t>PlayBegin</a:t>
            </a:r>
            <a:r>
              <a:rPr lang="en-US" altLang="ja-JP" sz="1600" dirty="0"/>
              <a:t>;</a:t>
            </a:r>
          </a:p>
          <a:p>
            <a:r>
              <a:rPr lang="en-US" altLang="ja-JP" sz="1600" dirty="0"/>
              <a:t>    UINT32 </a:t>
            </a:r>
            <a:r>
              <a:rPr lang="en-US" altLang="ja-JP" sz="1600" dirty="0" err="1"/>
              <a:t>PlayLength</a:t>
            </a:r>
            <a:r>
              <a:rPr lang="en-US" altLang="ja-JP" sz="1600" dirty="0"/>
              <a:t>;</a:t>
            </a:r>
          </a:p>
          <a:p>
            <a:r>
              <a:rPr lang="en-US" altLang="ja-JP" sz="1600" dirty="0"/>
              <a:t>    UINT32 </a:t>
            </a:r>
            <a:r>
              <a:rPr lang="en-US" altLang="ja-JP" sz="1600" dirty="0" err="1"/>
              <a:t>LoopBegin</a:t>
            </a:r>
            <a:r>
              <a:rPr lang="en-US" altLang="ja-JP" sz="1600" dirty="0"/>
              <a:t>;</a:t>
            </a:r>
          </a:p>
          <a:p>
            <a:r>
              <a:rPr lang="en-US" altLang="ja-JP" sz="1600" dirty="0"/>
              <a:t>    UINT32 </a:t>
            </a:r>
            <a:r>
              <a:rPr lang="en-US" altLang="ja-JP" sz="1600" dirty="0" err="1"/>
              <a:t>LoopLength</a:t>
            </a:r>
            <a:r>
              <a:rPr lang="en-US" altLang="ja-JP" sz="1600" dirty="0"/>
              <a:t>;</a:t>
            </a:r>
          </a:p>
          <a:p>
            <a:r>
              <a:rPr lang="en-US" altLang="ja-JP" sz="1600" dirty="0"/>
              <a:t>    UINT32 </a:t>
            </a:r>
            <a:r>
              <a:rPr lang="en-US" altLang="ja-JP" sz="1600" dirty="0" err="1"/>
              <a:t>LoopCount</a:t>
            </a:r>
            <a:r>
              <a:rPr lang="en-US" altLang="ja-JP" sz="1600" dirty="0"/>
              <a:t>;</a:t>
            </a:r>
          </a:p>
          <a:p>
            <a:r>
              <a:rPr lang="en-US" altLang="ja-JP" sz="1600" dirty="0"/>
              <a:t>    void *</a:t>
            </a:r>
            <a:r>
              <a:rPr lang="en-US" altLang="ja-JP" sz="1600" dirty="0" err="1"/>
              <a:t>pContext</a:t>
            </a:r>
            <a:r>
              <a:rPr lang="en-US" altLang="ja-JP" sz="1600" dirty="0"/>
              <a:t>;</a:t>
            </a:r>
          </a:p>
          <a:p>
            <a:r>
              <a:rPr lang="en-US" altLang="ja-JP" sz="1600" dirty="0"/>
              <a:t>} XAUDIO2_BUFFER</a:t>
            </a:r>
            <a:r>
              <a:rPr lang="en-US" altLang="ja-JP" sz="1600" dirty="0" smtClean="0"/>
              <a:t>;</a:t>
            </a:r>
          </a:p>
        </p:txBody>
      </p:sp>
    </p:spTree>
    <p:extLst>
      <p:ext uri="{BB962C8B-B14F-4D97-AF65-F5344CB8AC3E}">
        <p14:creationId xmlns:p14="http://schemas.microsoft.com/office/powerpoint/2010/main" val="1692602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781257" cy="369332"/>
          </a:xfrm>
          <a:prstGeom prst="rect">
            <a:avLst/>
          </a:prstGeom>
          <a:noFill/>
        </p:spPr>
        <p:txBody>
          <a:bodyPr wrap="none" rtlCol="0">
            <a:spAutoFit/>
          </a:bodyPr>
          <a:lstStyle/>
          <a:p>
            <a:r>
              <a:rPr kumimoji="1" lang="ja-JP" altLang="en-US" smtClean="0"/>
              <a:t>・</a:t>
            </a:r>
            <a:r>
              <a:rPr kumimoji="1" lang="en-US" altLang="ja-JP" smtClean="0"/>
              <a:t>XAudio2</a:t>
            </a:r>
            <a:r>
              <a:rPr kumimoji="1" lang="ja-JP" altLang="en-US" smtClean="0"/>
              <a:t>の説明</a:t>
            </a:r>
            <a:endParaRPr kumimoji="1" lang="ja-JP" altLang="en-US"/>
          </a:p>
        </p:txBody>
      </p:sp>
      <p:sp>
        <p:nvSpPr>
          <p:cNvPr id="5" name="正方形/長方形 4"/>
          <p:cNvSpPr/>
          <p:nvPr/>
        </p:nvSpPr>
        <p:spPr>
          <a:xfrm>
            <a:off x="165100" y="533043"/>
            <a:ext cx="11341100" cy="4801314"/>
          </a:xfrm>
          <a:prstGeom prst="rect">
            <a:avLst/>
          </a:prstGeom>
          <a:ln>
            <a:solidFill>
              <a:schemeClr val="tx1"/>
            </a:solidFill>
          </a:ln>
        </p:spPr>
        <p:txBody>
          <a:bodyPr wrap="square">
            <a:spAutoFit/>
          </a:bodyPr>
          <a:lstStyle/>
          <a:p>
            <a:r>
              <a:rPr lang="ja-JP" altLang="en-US" smtClean="0"/>
              <a:t>・ボイス</a:t>
            </a:r>
            <a:endParaRPr lang="ja-JP" altLang="en-US"/>
          </a:p>
          <a:p>
            <a:r>
              <a:rPr lang="ja-JP" altLang="en-US"/>
              <a:t>ボイスは、</a:t>
            </a:r>
            <a:r>
              <a:rPr lang="en-US" altLang="ja-JP"/>
              <a:t>XAudio2 </a:t>
            </a:r>
            <a:r>
              <a:rPr lang="ja-JP" altLang="en-US"/>
              <a:t>が、オーディオ データの処理、操作、および再生に使用するオブジェクトです。</a:t>
            </a:r>
            <a:r>
              <a:rPr lang="en-US" altLang="ja-JP"/>
              <a:t>XAudio2 </a:t>
            </a:r>
            <a:r>
              <a:rPr lang="ja-JP" altLang="en-US"/>
              <a:t>には、</a:t>
            </a:r>
            <a:r>
              <a:rPr lang="en-US" altLang="ja-JP"/>
              <a:t>3 </a:t>
            </a:r>
            <a:r>
              <a:rPr lang="ja-JP" altLang="en-US"/>
              <a:t>種類のボイスがあります。</a:t>
            </a:r>
          </a:p>
          <a:p>
            <a:endParaRPr lang="en-US" altLang="ja-JP" smtClean="0"/>
          </a:p>
          <a:p>
            <a:r>
              <a:rPr lang="ja-JP" altLang="en-US"/>
              <a:t>①</a:t>
            </a:r>
            <a:r>
              <a:rPr lang="ja-JP" altLang="en-US" smtClean="0"/>
              <a:t>ソース </a:t>
            </a:r>
            <a:r>
              <a:rPr lang="ja-JP" altLang="en-US"/>
              <a:t>ボイス</a:t>
            </a:r>
          </a:p>
          <a:p>
            <a:r>
              <a:rPr lang="ja-JP" altLang="en-US" smtClean="0"/>
              <a:t>　ソース </a:t>
            </a:r>
            <a:r>
              <a:rPr lang="ja-JP" altLang="en-US"/>
              <a:t>ボイスは、オーディオ データのストリームを表します。ソース ボイスは、そのデータを他の種類のボイスに送信します。</a:t>
            </a:r>
          </a:p>
          <a:p>
            <a:endParaRPr lang="en-US" altLang="ja-JP" smtClean="0"/>
          </a:p>
          <a:p>
            <a:r>
              <a:rPr lang="ja-JP" altLang="en-US" smtClean="0"/>
              <a:t>②サブミックス </a:t>
            </a:r>
            <a:r>
              <a:rPr lang="ja-JP" altLang="en-US"/>
              <a:t>ボイス</a:t>
            </a:r>
          </a:p>
          <a:p>
            <a:r>
              <a:rPr lang="ja-JP" altLang="en-US" smtClean="0"/>
              <a:t>　サブミックス </a:t>
            </a:r>
            <a:r>
              <a:rPr lang="ja-JP" altLang="en-US"/>
              <a:t>ボイスは、受信したオーディオ データの一部の操作 </a:t>
            </a:r>
            <a:r>
              <a:rPr lang="en-US" altLang="ja-JP"/>
              <a:t>(</a:t>
            </a:r>
            <a:r>
              <a:rPr lang="ja-JP" altLang="en-US"/>
              <a:t>サンプル レート変換など</a:t>
            </a:r>
            <a:r>
              <a:rPr lang="en-US" altLang="ja-JP"/>
              <a:t>) </a:t>
            </a:r>
            <a:r>
              <a:rPr lang="ja-JP" altLang="en-US"/>
              <a:t>を実行します。サブミックス ボイスがデータを処理すると、そのデータは別のサブミックス ボイスやマスター ボイスに渡されます。</a:t>
            </a:r>
          </a:p>
          <a:p>
            <a:endParaRPr lang="en-US" altLang="ja-JP" smtClean="0"/>
          </a:p>
          <a:p>
            <a:r>
              <a:rPr lang="ja-JP" altLang="en-US"/>
              <a:t>③</a:t>
            </a:r>
            <a:r>
              <a:rPr lang="ja-JP" altLang="en-US" smtClean="0"/>
              <a:t>マスター </a:t>
            </a:r>
            <a:r>
              <a:rPr lang="ja-JP" altLang="en-US"/>
              <a:t>ボイス</a:t>
            </a:r>
          </a:p>
          <a:p>
            <a:r>
              <a:rPr lang="ja-JP" altLang="en-US" smtClean="0"/>
              <a:t>　マスター </a:t>
            </a:r>
            <a:r>
              <a:rPr lang="ja-JP" altLang="en-US"/>
              <a:t>ボイスは、ソース ボイスおよびサブミックス ボイスからのデータを受信し、そのデータをオーディオ ハードウェアに送信します</a:t>
            </a:r>
            <a:r>
              <a:rPr lang="ja-JP" altLang="en-US" smtClean="0"/>
              <a:t>。</a:t>
            </a:r>
            <a:endParaRPr lang="en-US" altLang="ja-JP" smtClean="0"/>
          </a:p>
          <a:p>
            <a:endParaRPr lang="en-US" altLang="ja-JP"/>
          </a:p>
          <a:p>
            <a:r>
              <a:rPr lang="en-US" altLang="ja-JP"/>
              <a:t>https://msdn.microsoft.com/ja-jp/library/cc677016.aspx</a:t>
            </a:r>
            <a:endParaRPr lang="ja-JP" altLang="en-US"/>
          </a:p>
        </p:txBody>
      </p:sp>
      <p:sp>
        <p:nvSpPr>
          <p:cNvPr id="6" name="テキスト ボックス 5"/>
          <p:cNvSpPr txBox="1"/>
          <p:nvPr/>
        </p:nvSpPr>
        <p:spPr>
          <a:xfrm>
            <a:off x="165100" y="5638800"/>
            <a:ext cx="4568815" cy="369332"/>
          </a:xfrm>
          <a:prstGeom prst="rect">
            <a:avLst/>
          </a:prstGeom>
          <a:noFill/>
        </p:spPr>
        <p:txBody>
          <a:bodyPr wrap="none" rtlCol="0">
            <a:spAutoFit/>
          </a:bodyPr>
          <a:lstStyle/>
          <a:p>
            <a:r>
              <a:rPr lang="ja-JP" altLang="en-US" smtClean="0"/>
              <a:t>この３つの</a:t>
            </a:r>
            <a:r>
              <a:rPr lang="en-US" altLang="ja-JP" smtClean="0"/>
              <a:t>Voice</a:t>
            </a:r>
            <a:r>
              <a:rPr lang="ja-JP" altLang="en-US" smtClean="0"/>
              <a:t>は簡単に覚えて置きましょう。</a:t>
            </a:r>
            <a:endParaRPr kumimoji="1" lang="ja-JP" altLang="en-US"/>
          </a:p>
        </p:txBody>
      </p:sp>
    </p:spTree>
    <p:extLst>
      <p:ext uri="{BB962C8B-B14F-4D97-AF65-F5344CB8AC3E}">
        <p14:creationId xmlns:p14="http://schemas.microsoft.com/office/powerpoint/2010/main" val="109413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14300" y="139700"/>
            <a:ext cx="11899900" cy="5262979"/>
          </a:xfrm>
          <a:prstGeom prst="rect">
            <a:avLst/>
          </a:prstGeom>
          <a:ln>
            <a:solidFill>
              <a:schemeClr val="tx1"/>
            </a:solidFill>
          </a:ln>
        </p:spPr>
        <p:txBody>
          <a:bodyPr wrap="square">
            <a:spAutoFit/>
          </a:bodyPr>
          <a:lstStyle/>
          <a:p>
            <a:r>
              <a:rPr lang="en-US" altLang="ja-JP" sz="1400" smtClean="0"/>
              <a:t>Flags</a:t>
            </a:r>
          </a:p>
          <a:p>
            <a:r>
              <a:rPr lang="ja-JP" altLang="en-US" sz="1400" smtClean="0"/>
              <a:t>　オーディオ バッファーに関する追加情報を提供するフラグです。</a:t>
            </a:r>
            <a:r>
              <a:rPr lang="en-US" altLang="ja-JP" sz="1400" smtClean="0"/>
              <a:t>0 </a:t>
            </a:r>
            <a:r>
              <a:rPr lang="ja-JP" altLang="en-US" sz="1400" smtClean="0"/>
              <a:t>または</a:t>
            </a:r>
            <a:r>
              <a:rPr lang="en-US" altLang="ja-JP" sz="1400" smtClean="0"/>
              <a:t>XAUDIO2_END_OF_STREAM</a:t>
            </a:r>
            <a:r>
              <a:rPr lang="ja-JP" altLang="en-US" sz="1400" smtClean="0"/>
              <a:t>の指定。</a:t>
            </a:r>
            <a:endParaRPr lang="en-US" altLang="ja-JP" sz="1400" smtClean="0"/>
          </a:p>
          <a:p>
            <a:r>
              <a:rPr lang="en-US" altLang="ja-JP" sz="1400" smtClean="0"/>
              <a:t>XAUDIO2_END_OF_STREAM</a:t>
            </a:r>
            <a:r>
              <a:rPr lang="ja-JP" altLang="en-US" sz="1400" smtClean="0"/>
              <a:t>は、このバッファーの後にキュー内のバッファーが存在できないことを示します。このフラグの唯一の影響は、バッファー キューの不足が原因で発生するデバッグ出力警告が表示されなくなることです。</a:t>
            </a:r>
          </a:p>
          <a:p>
            <a:r>
              <a:rPr lang="en-US" altLang="ja-JP" sz="1400" smtClean="0"/>
              <a:t>AudioBytes</a:t>
            </a:r>
          </a:p>
          <a:p>
            <a:r>
              <a:rPr lang="ja-JP" altLang="en-US" sz="1400" smtClean="0"/>
              <a:t>　オーディオ データのサイズ </a:t>
            </a:r>
            <a:r>
              <a:rPr lang="en-US" altLang="ja-JP" sz="1400" smtClean="0"/>
              <a:t>(</a:t>
            </a:r>
            <a:r>
              <a:rPr lang="ja-JP" altLang="en-US" sz="1400" smtClean="0"/>
              <a:t>バイト単位</a:t>
            </a:r>
            <a:r>
              <a:rPr lang="en-US" altLang="ja-JP" sz="1400" smtClean="0"/>
              <a:t>) </a:t>
            </a:r>
            <a:r>
              <a:rPr lang="ja-JP" altLang="en-US" sz="1400" smtClean="0"/>
              <a:t>です。</a:t>
            </a:r>
            <a:r>
              <a:rPr lang="en-US" altLang="ja-JP" sz="1400" smtClean="0"/>
              <a:t>PCM </a:t>
            </a:r>
            <a:r>
              <a:rPr lang="ja-JP" altLang="en-US" sz="1400" smtClean="0"/>
              <a:t>データの場合、</a:t>
            </a:r>
            <a:r>
              <a:rPr lang="en-US" altLang="ja-JP" sz="1400" smtClean="0"/>
              <a:t>XAUDIO2_MAX_BUFFER_BYTES (xaudio2.h </a:t>
            </a:r>
            <a:r>
              <a:rPr lang="ja-JP" altLang="en-US" sz="1400" smtClean="0"/>
              <a:t>で定義</a:t>
            </a:r>
            <a:r>
              <a:rPr lang="en-US" altLang="ja-JP" sz="1400" smtClean="0"/>
              <a:t>) </a:t>
            </a:r>
            <a:r>
              <a:rPr lang="ja-JP" altLang="en-US" sz="1400" smtClean="0"/>
              <a:t>より大きい値は指定できません。</a:t>
            </a:r>
          </a:p>
          <a:p>
            <a:r>
              <a:rPr lang="en-US" altLang="ja-JP" sz="1400" smtClean="0"/>
              <a:t>pAudioData</a:t>
            </a:r>
          </a:p>
          <a:p>
            <a:r>
              <a:rPr lang="ja-JP" altLang="en-US" sz="1400" smtClean="0"/>
              <a:t>　オーディオ データへのポインターです。</a:t>
            </a:r>
          </a:p>
          <a:p>
            <a:r>
              <a:rPr lang="en-US" altLang="ja-JP" sz="1400" smtClean="0"/>
              <a:t>PlayBegin</a:t>
            </a:r>
          </a:p>
          <a:p>
            <a:r>
              <a:rPr lang="ja-JP" altLang="en-US" sz="1400" smtClean="0"/>
              <a:t>　再生される、バッファー内の最初のサンプルです。</a:t>
            </a:r>
          </a:p>
          <a:p>
            <a:r>
              <a:rPr lang="en-US" altLang="ja-JP" sz="1400" smtClean="0"/>
              <a:t>PlayLength</a:t>
            </a:r>
          </a:p>
          <a:p>
            <a:r>
              <a:rPr lang="ja-JP" altLang="en-US" sz="1400" smtClean="0"/>
              <a:t>　再生される領域の長さ </a:t>
            </a:r>
            <a:r>
              <a:rPr lang="en-US" altLang="ja-JP" sz="1400" smtClean="0"/>
              <a:t>(</a:t>
            </a:r>
            <a:r>
              <a:rPr lang="ja-JP" altLang="en-US" sz="1400" smtClean="0"/>
              <a:t>サンプル数単位</a:t>
            </a:r>
            <a:r>
              <a:rPr lang="en-US" altLang="ja-JP" sz="1400" smtClean="0"/>
              <a:t>) </a:t>
            </a:r>
            <a:r>
              <a:rPr lang="ja-JP" altLang="en-US" sz="1400" smtClean="0"/>
              <a:t>です。値が </a:t>
            </a:r>
            <a:r>
              <a:rPr lang="en-US" altLang="ja-JP" sz="1400" smtClean="0"/>
              <a:t>0 </a:t>
            </a:r>
            <a:r>
              <a:rPr lang="ja-JP" altLang="en-US" sz="1400" smtClean="0"/>
              <a:t>の場合、バッファー全体が再生されます。また、この場合は </a:t>
            </a:r>
            <a:r>
              <a:rPr lang="en-US" altLang="ja-JP" sz="1400" smtClean="0"/>
              <a:t>PlayBegin </a:t>
            </a:r>
            <a:r>
              <a:rPr lang="ja-JP" altLang="en-US" sz="1400" smtClean="0"/>
              <a:t>も </a:t>
            </a:r>
            <a:r>
              <a:rPr lang="en-US" altLang="ja-JP" sz="1400" smtClean="0"/>
              <a:t>0 </a:t>
            </a:r>
            <a:r>
              <a:rPr lang="ja-JP" altLang="en-US" sz="1400" smtClean="0"/>
              <a:t>にする必要があります。</a:t>
            </a:r>
          </a:p>
          <a:p>
            <a:r>
              <a:rPr lang="en-US" altLang="ja-JP" sz="1400" smtClean="0"/>
              <a:t>LoopBegin</a:t>
            </a:r>
          </a:p>
          <a:p>
            <a:r>
              <a:rPr lang="ja-JP" altLang="en-US" sz="1400" smtClean="0"/>
              <a:t>　ループされる領域の最初のサンプルです。</a:t>
            </a:r>
            <a:r>
              <a:rPr lang="en-US" altLang="ja-JP" sz="1400" smtClean="0"/>
              <a:t>LoopBegin </a:t>
            </a:r>
            <a:r>
              <a:rPr lang="ja-JP" altLang="en-US" sz="1400" smtClean="0"/>
              <a:t>の値は、</a:t>
            </a:r>
            <a:r>
              <a:rPr lang="en-US" altLang="ja-JP" sz="1400" smtClean="0"/>
              <a:t>PlayBegin+PlayLength </a:t>
            </a:r>
            <a:r>
              <a:rPr lang="ja-JP" altLang="en-US" sz="1400" smtClean="0"/>
              <a:t>よりも小さくする必要があります。</a:t>
            </a:r>
            <a:r>
              <a:rPr lang="en-US" altLang="ja-JP" sz="1400" smtClean="0"/>
              <a:t>LoopBegin </a:t>
            </a:r>
            <a:r>
              <a:rPr lang="ja-JP" altLang="en-US" sz="1400" smtClean="0"/>
              <a:t>は </a:t>
            </a:r>
            <a:r>
              <a:rPr lang="en-US" altLang="ja-JP" sz="1400" smtClean="0"/>
              <a:t>PlayBegin </a:t>
            </a:r>
            <a:r>
              <a:rPr lang="ja-JP" altLang="en-US" sz="1400" smtClean="0"/>
              <a:t>より小さくすることができます。ループがない場合は、</a:t>
            </a:r>
            <a:r>
              <a:rPr lang="en-US" altLang="ja-JP" sz="1400" smtClean="0"/>
              <a:t>XAUDIO2_NO_LOOP_REGION </a:t>
            </a:r>
            <a:r>
              <a:rPr lang="ja-JP" altLang="en-US" sz="1400" smtClean="0"/>
              <a:t>を使用します。</a:t>
            </a:r>
          </a:p>
          <a:p>
            <a:r>
              <a:rPr lang="en-US" altLang="ja-JP" sz="1400" smtClean="0"/>
              <a:t>LoopLength</a:t>
            </a:r>
          </a:p>
          <a:p>
            <a:r>
              <a:rPr lang="ja-JP" altLang="en-US" sz="1400" smtClean="0"/>
              <a:t>　ループ領域の長さ </a:t>
            </a:r>
            <a:r>
              <a:rPr lang="en-US" altLang="ja-JP" sz="1400" smtClean="0"/>
              <a:t>(</a:t>
            </a:r>
            <a:r>
              <a:rPr lang="ja-JP" altLang="en-US" sz="1400" smtClean="0"/>
              <a:t>サンプル数単位</a:t>
            </a:r>
            <a:r>
              <a:rPr lang="en-US" altLang="ja-JP" sz="1400" smtClean="0"/>
              <a:t>) </a:t>
            </a:r>
            <a:r>
              <a:rPr lang="ja-JP" altLang="en-US" sz="1400" smtClean="0"/>
              <a:t>です。</a:t>
            </a:r>
            <a:r>
              <a:rPr lang="en-US" altLang="ja-JP" sz="1400" smtClean="0"/>
              <a:t>LoopBegin+LoopLength </a:t>
            </a:r>
            <a:r>
              <a:rPr lang="ja-JP" altLang="en-US" sz="1400" smtClean="0"/>
              <a:t>の値は、</a:t>
            </a:r>
            <a:r>
              <a:rPr lang="en-US" altLang="ja-JP" sz="1400" smtClean="0"/>
              <a:t>PlayBegin </a:t>
            </a:r>
            <a:r>
              <a:rPr lang="ja-JP" altLang="en-US" sz="1400" smtClean="0"/>
              <a:t>よりも大きく、</a:t>
            </a:r>
            <a:r>
              <a:rPr lang="en-US" altLang="ja-JP" sz="1400" smtClean="0"/>
              <a:t>PlayBegin+PlayLength </a:t>
            </a:r>
            <a:r>
              <a:rPr lang="ja-JP" altLang="en-US" sz="1400" smtClean="0"/>
              <a:t>よりも小さくする必要があります。</a:t>
            </a:r>
            <a:r>
              <a:rPr lang="en-US" altLang="ja-JP" sz="1400" smtClean="0"/>
              <a:t>LoopBegin </a:t>
            </a:r>
            <a:r>
              <a:rPr lang="ja-JP" altLang="en-US" sz="1400" smtClean="0"/>
              <a:t>が </a:t>
            </a:r>
            <a:r>
              <a:rPr lang="en-US" altLang="ja-JP" sz="1400" smtClean="0"/>
              <a:t>XAUDIO2_NO_LOOP_REGION </a:t>
            </a:r>
            <a:r>
              <a:rPr lang="ja-JP" altLang="en-US" sz="1400" smtClean="0"/>
              <a:t>に設定されている場合は、</a:t>
            </a:r>
            <a:r>
              <a:rPr lang="en-US" altLang="ja-JP" sz="1400" smtClean="0"/>
              <a:t>LoopLength </a:t>
            </a:r>
            <a:r>
              <a:rPr lang="ja-JP" altLang="en-US" sz="1400" smtClean="0"/>
              <a:t>を </a:t>
            </a:r>
            <a:r>
              <a:rPr lang="en-US" altLang="ja-JP" sz="1400" smtClean="0"/>
              <a:t>0 </a:t>
            </a:r>
            <a:r>
              <a:rPr lang="ja-JP" altLang="en-US" sz="1400" smtClean="0"/>
              <a:t>にする必要があります。</a:t>
            </a:r>
            <a:r>
              <a:rPr lang="en-US" altLang="ja-JP" sz="1400" smtClean="0"/>
              <a:t>LoopBegin </a:t>
            </a:r>
            <a:r>
              <a:rPr lang="ja-JP" altLang="en-US" sz="1400" smtClean="0"/>
              <a:t>が </a:t>
            </a:r>
            <a:r>
              <a:rPr lang="en-US" altLang="ja-JP" sz="1400" smtClean="0"/>
              <a:t>XAUDIO2_NO_LOOP_REGION </a:t>
            </a:r>
            <a:r>
              <a:rPr lang="ja-JP" altLang="en-US" sz="1400" smtClean="0"/>
              <a:t>ではない場合は、ループ長 </a:t>
            </a:r>
            <a:r>
              <a:rPr lang="en-US" altLang="ja-JP" sz="1400" smtClean="0"/>
              <a:t>0 </a:t>
            </a:r>
            <a:r>
              <a:rPr lang="ja-JP" altLang="en-US" sz="1400" smtClean="0"/>
              <a:t>はサンプル全体をループすることを示します。</a:t>
            </a:r>
          </a:p>
          <a:p>
            <a:r>
              <a:rPr lang="en-US" altLang="ja-JP" sz="1400" smtClean="0"/>
              <a:t>LoopCount</a:t>
            </a:r>
          </a:p>
          <a:p>
            <a:r>
              <a:rPr lang="ja-JP" altLang="en-US" sz="1400" smtClean="0"/>
              <a:t>　ループ領域を通してループする回数です。この値は、</a:t>
            </a:r>
            <a:r>
              <a:rPr lang="en-US" altLang="ja-JP" sz="1400" smtClean="0"/>
              <a:t>0 </a:t>
            </a:r>
            <a:r>
              <a:rPr lang="ja-JP" altLang="en-US" sz="1400" smtClean="0"/>
              <a:t>～ </a:t>
            </a:r>
            <a:r>
              <a:rPr lang="en-US" altLang="ja-JP" sz="1400" smtClean="0"/>
              <a:t>XAUDIO2_MAX_LOOP_COUNT </a:t>
            </a:r>
            <a:r>
              <a:rPr lang="ja-JP" altLang="en-US" sz="1400" smtClean="0"/>
              <a:t>の間で指定できますが、</a:t>
            </a:r>
            <a:r>
              <a:rPr lang="en-US" altLang="ja-JP" sz="1400" smtClean="0"/>
              <a:t>LoopBegin </a:t>
            </a:r>
            <a:r>
              <a:rPr lang="ja-JP" altLang="en-US" sz="1400" smtClean="0"/>
              <a:t>が </a:t>
            </a:r>
            <a:r>
              <a:rPr lang="en-US" altLang="ja-JP" sz="1400" smtClean="0"/>
              <a:t>XAUDIO2_NO_LOOP_REGION </a:t>
            </a:r>
            <a:r>
              <a:rPr lang="ja-JP" altLang="en-US" sz="1400" smtClean="0"/>
              <a:t>に設定されている場合は、ゼロにする必要があります。永久にループさせるには、</a:t>
            </a:r>
            <a:r>
              <a:rPr lang="en-US" altLang="ja-JP" sz="1400" smtClean="0"/>
              <a:t>LoopCount </a:t>
            </a:r>
            <a:r>
              <a:rPr lang="ja-JP" altLang="en-US" sz="1400" smtClean="0"/>
              <a:t>を </a:t>
            </a:r>
            <a:r>
              <a:rPr lang="en-US" altLang="ja-JP" sz="1400" smtClean="0"/>
              <a:t>XAUDIO2_LOOP_INFINITE </a:t>
            </a:r>
            <a:r>
              <a:rPr lang="ja-JP" altLang="en-US" sz="1400" smtClean="0"/>
              <a:t>に設定します。</a:t>
            </a:r>
          </a:p>
          <a:p>
            <a:r>
              <a:rPr lang="en-US" altLang="ja-JP" sz="1400" smtClean="0"/>
              <a:t>pContext</a:t>
            </a:r>
          </a:p>
          <a:p>
            <a:r>
              <a:rPr lang="ja-JP" altLang="en-US" sz="1400" smtClean="0"/>
              <a:t>　コールバックでクライアントに返されるコンテキスト値です。これは </a:t>
            </a:r>
            <a:r>
              <a:rPr lang="en-US" altLang="ja-JP" sz="1400" smtClean="0"/>
              <a:t>NULL </a:t>
            </a:r>
            <a:r>
              <a:rPr lang="ja-JP" altLang="en-US" sz="1400" smtClean="0"/>
              <a:t>値でもかまいません。</a:t>
            </a:r>
            <a:endParaRPr lang="ja-JP" altLang="en-US" sz="1400" dirty="0"/>
          </a:p>
        </p:txBody>
      </p:sp>
      <p:sp>
        <p:nvSpPr>
          <p:cNvPr id="5" name="正方形/長方形 4"/>
          <p:cNvSpPr/>
          <p:nvPr/>
        </p:nvSpPr>
        <p:spPr>
          <a:xfrm>
            <a:off x="0" y="5402679"/>
            <a:ext cx="5535939" cy="369332"/>
          </a:xfrm>
          <a:prstGeom prst="rect">
            <a:avLst/>
          </a:prstGeom>
        </p:spPr>
        <p:txBody>
          <a:bodyPr wrap="none">
            <a:spAutoFit/>
          </a:bodyPr>
          <a:lstStyle/>
          <a:p>
            <a:r>
              <a:rPr lang="ja-JP" altLang="en-US" dirty="0"/>
              <a:t>https://msdn.microsoft.com/ja-jp/library/bb633483.aspx</a:t>
            </a:r>
          </a:p>
        </p:txBody>
      </p:sp>
    </p:spTree>
    <p:extLst>
      <p:ext uri="{BB962C8B-B14F-4D97-AF65-F5344CB8AC3E}">
        <p14:creationId xmlns:p14="http://schemas.microsoft.com/office/powerpoint/2010/main" val="709179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65112" y="139700"/>
            <a:ext cx="6707688" cy="1066800"/>
          </a:xfrm>
          <a:prstGeom prst="rect">
            <a:avLst/>
          </a:prstGeom>
          <a:ln>
            <a:solidFill>
              <a:schemeClr val="tx1"/>
            </a:solidFill>
          </a:ln>
        </p:spPr>
      </p:pic>
      <p:sp>
        <p:nvSpPr>
          <p:cNvPr id="5" name="テキスト ボックス 4"/>
          <p:cNvSpPr txBox="1"/>
          <p:nvPr/>
        </p:nvSpPr>
        <p:spPr>
          <a:xfrm>
            <a:off x="150812" y="1295400"/>
            <a:ext cx="10734157" cy="646331"/>
          </a:xfrm>
          <a:prstGeom prst="rect">
            <a:avLst/>
          </a:prstGeom>
          <a:noFill/>
        </p:spPr>
        <p:txBody>
          <a:bodyPr wrap="none" rtlCol="0">
            <a:spAutoFit/>
          </a:bodyPr>
          <a:lstStyle/>
          <a:p>
            <a:r>
              <a:rPr kumimoji="1" lang="ja-JP" altLang="en-US" dirty="0" smtClean="0"/>
              <a:t>波形情報を持った</a:t>
            </a:r>
            <a:r>
              <a:rPr kumimoji="1" lang="en-US" altLang="ja-JP" dirty="0" err="1" smtClean="0"/>
              <a:t>SoundBuffer</a:t>
            </a:r>
            <a:r>
              <a:rPr kumimoji="1" lang="ja-JP" altLang="en-US" dirty="0" smtClean="0"/>
              <a:t>に</a:t>
            </a:r>
            <a:r>
              <a:rPr kumimoji="1" lang="en-US" altLang="ja-JP" dirty="0" err="1" smtClean="0"/>
              <a:t>SourceVoiec</a:t>
            </a:r>
            <a:r>
              <a:rPr kumimoji="1" lang="ja-JP" altLang="en-US" dirty="0" err="1" smtClean="0"/>
              <a:t>に登</a:t>
            </a:r>
            <a:r>
              <a:rPr kumimoji="1" lang="ja-JP" altLang="en-US" dirty="0" smtClean="0"/>
              <a:t>録する事で再生可能になります。最後に、</a:t>
            </a:r>
            <a:r>
              <a:rPr kumimoji="1" lang="en-US" altLang="ja-JP" dirty="0" smtClean="0"/>
              <a:t>Start</a:t>
            </a:r>
            <a:r>
              <a:rPr kumimoji="1" lang="ja-JP" altLang="en-US" dirty="0" smtClean="0"/>
              <a:t>を実行すれば</a:t>
            </a:r>
            <a:endParaRPr kumimoji="1" lang="en-US" altLang="ja-JP" dirty="0" smtClean="0"/>
          </a:p>
          <a:p>
            <a:r>
              <a:rPr lang="ja-JP" altLang="en-US" dirty="0" smtClean="0"/>
              <a:t>波形</a:t>
            </a:r>
            <a:r>
              <a:rPr lang="ja-JP" altLang="en-US" dirty="0"/>
              <a:t>情報</a:t>
            </a:r>
            <a:r>
              <a:rPr lang="ja-JP" altLang="en-US" dirty="0" smtClean="0"/>
              <a:t>を元に音楽が流れる訳です。</a:t>
            </a:r>
            <a:endParaRPr kumimoji="1" lang="ja-JP" altLang="en-US" dirty="0"/>
          </a:p>
        </p:txBody>
      </p:sp>
      <p:pic>
        <p:nvPicPr>
          <p:cNvPr id="6" name="図 5"/>
          <p:cNvPicPr>
            <a:picLocks noChangeAspect="1"/>
          </p:cNvPicPr>
          <p:nvPr/>
        </p:nvPicPr>
        <p:blipFill>
          <a:blip r:embed="rId3"/>
          <a:stretch>
            <a:fillRect/>
          </a:stretch>
        </p:blipFill>
        <p:spPr>
          <a:xfrm>
            <a:off x="265112" y="2030631"/>
            <a:ext cx="3833688" cy="4674969"/>
          </a:xfrm>
          <a:prstGeom prst="rect">
            <a:avLst/>
          </a:prstGeom>
          <a:ln>
            <a:solidFill>
              <a:schemeClr val="tx1"/>
            </a:solidFill>
          </a:ln>
        </p:spPr>
      </p:pic>
      <p:cxnSp>
        <p:nvCxnSpPr>
          <p:cNvPr id="7" name="直線矢印コネクタ 6"/>
          <p:cNvCxnSpPr/>
          <p:nvPr/>
        </p:nvCxnSpPr>
        <p:spPr>
          <a:xfrm flipH="1">
            <a:off x="3028690" y="2622294"/>
            <a:ext cx="1689100" cy="2226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236129" y="2002566"/>
            <a:ext cx="2563522" cy="369332"/>
          </a:xfrm>
          <a:prstGeom prst="rect">
            <a:avLst/>
          </a:prstGeom>
          <a:noFill/>
        </p:spPr>
        <p:txBody>
          <a:bodyPr wrap="none" rtlCol="0">
            <a:spAutoFit/>
          </a:bodyPr>
          <a:lstStyle/>
          <a:p>
            <a:r>
              <a:rPr kumimoji="1" lang="ja-JP" altLang="en-US" dirty="0" smtClean="0"/>
              <a:t>削除を見ていきましょう。</a:t>
            </a:r>
            <a:endParaRPr kumimoji="1" lang="ja-JP" altLang="en-US" dirty="0"/>
          </a:p>
        </p:txBody>
      </p:sp>
      <p:sp>
        <p:nvSpPr>
          <p:cNvPr id="12" name="テキスト ボックス 11"/>
          <p:cNvSpPr txBox="1"/>
          <p:nvPr/>
        </p:nvSpPr>
        <p:spPr>
          <a:xfrm>
            <a:off x="4717790" y="2391631"/>
            <a:ext cx="7180299" cy="646331"/>
          </a:xfrm>
          <a:prstGeom prst="rect">
            <a:avLst/>
          </a:prstGeom>
          <a:noFill/>
        </p:spPr>
        <p:txBody>
          <a:bodyPr wrap="none" rtlCol="0">
            <a:spAutoFit/>
          </a:bodyPr>
          <a:lstStyle/>
          <a:p>
            <a:r>
              <a:rPr kumimoji="1" lang="en-US" altLang="ja-JP" dirty="0" err="1" smtClean="0"/>
              <a:t>SourecVoice</a:t>
            </a:r>
            <a:r>
              <a:rPr kumimoji="1" lang="ja-JP" altLang="en-US" dirty="0" smtClean="0"/>
              <a:t>の削除は、流れてる音楽を停止し、流す予定だった波形情報</a:t>
            </a:r>
            <a:endParaRPr kumimoji="1" lang="en-US" altLang="ja-JP" dirty="0" smtClean="0"/>
          </a:p>
          <a:p>
            <a:r>
              <a:rPr lang="ja-JP" altLang="en-US" dirty="0" smtClean="0"/>
              <a:t>を破棄してから削除を行います。</a:t>
            </a:r>
            <a:endParaRPr kumimoji="1" lang="ja-JP" altLang="en-US" dirty="0"/>
          </a:p>
        </p:txBody>
      </p:sp>
      <p:cxnSp>
        <p:nvCxnSpPr>
          <p:cNvPr id="13" name="直線矢印コネクタ 12"/>
          <p:cNvCxnSpPr/>
          <p:nvPr/>
        </p:nvCxnSpPr>
        <p:spPr>
          <a:xfrm flipH="1">
            <a:off x="3028690" y="3167965"/>
            <a:ext cx="1689100" cy="46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4717790" y="2983299"/>
            <a:ext cx="2425664" cy="369332"/>
          </a:xfrm>
          <a:prstGeom prst="rect">
            <a:avLst/>
          </a:prstGeom>
          <a:noFill/>
        </p:spPr>
        <p:txBody>
          <a:bodyPr wrap="none" rtlCol="0">
            <a:spAutoFit/>
          </a:bodyPr>
          <a:lstStyle/>
          <a:p>
            <a:r>
              <a:rPr kumimoji="1" lang="ja-JP" altLang="en-US" dirty="0" smtClean="0"/>
              <a:t>流れている音楽の停止</a:t>
            </a:r>
            <a:endParaRPr kumimoji="1" lang="ja-JP" altLang="en-US" dirty="0"/>
          </a:p>
        </p:txBody>
      </p:sp>
      <p:cxnSp>
        <p:nvCxnSpPr>
          <p:cNvPr id="18" name="直線矢印コネクタ 17"/>
          <p:cNvCxnSpPr/>
          <p:nvPr/>
        </p:nvCxnSpPr>
        <p:spPr>
          <a:xfrm flipH="1" flipV="1">
            <a:off x="4076445" y="3381251"/>
            <a:ext cx="663700" cy="2077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717790" y="3444959"/>
            <a:ext cx="3326552" cy="369332"/>
          </a:xfrm>
          <a:prstGeom prst="rect">
            <a:avLst/>
          </a:prstGeom>
          <a:noFill/>
        </p:spPr>
        <p:txBody>
          <a:bodyPr wrap="none" rtlCol="0">
            <a:spAutoFit/>
          </a:bodyPr>
          <a:lstStyle/>
          <a:p>
            <a:r>
              <a:rPr kumimoji="1" lang="ja-JP" altLang="en-US" dirty="0" smtClean="0"/>
              <a:t>流す予定だった波形情報が破棄</a:t>
            </a:r>
            <a:endParaRPr kumimoji="1" lang="ja-JP" altLang="en-US" dirty="0"/>
          </a:p>
        </p:txBody>
      </p:sp>
      <p:cxnSp>
        <p:nvCxnSpPr>
          <p:cNvPr id="22" name="直線矢印コネクタ 21"/>
          <p:cNvCxnSpPr>
            <a:stCxn id="24" idx="1"/>
          </p:cNvCxnSpPr>
          <p:nvPr/>
        </p:nvCxnSpPr>
        <p:spPr>
          <a:xfrm flipH="1" flipV="1">
            <a:off x="3609302" y="3606550"/>
            <a:ext cx="1130843" cy="4793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740145" y="3901218"/>
            <a:ext cx="1795428" cy="369332"/>
          </a:xfrm>
          <a:prstGeom prst="rect">
            <a:avLst/>
          </a:prstGeom>
          <a:noFill/>
        </p:spPr>
        <p:txBody>
          <a:bodyPr wrap="none" rtlCol="0">
            <a:spAutoFit/>
          </a:bodyPr>
          <a:lstStyle/>
          <a:p>
            <a:r>
              <a:rPr kumimoji="1" lang="en-US" altLang="ja-JP" dirty="0" err="1" smtClean="0"/>
              <a:t>SourceVoice</a:t>
            </a:r>
            <a:r>
              <a:rPr lang="ja-JP" altLang="en-US" dirty="0"/>
              <a:t>削除</a:t>
            </a:r>
            <a:endParaRPr kumimoji="1" lang="ja-JP" altLang="en-US" dirty="0"/>
          </a:p>
        </p:txBody>
      </p:sp>
      <p:cxnSp>
        <p:nvCxnSpPr>
          <p:cNvPr id="26" name="直線矢印コネクタ 25"/>
          <p:cNvCxnSpPr/>
          <p:nvPr/>
        </p:nvCxnSpPr>
        <p:spPr>
          <a:xfrm flipH="1">
            <a:off x="2944395" y="4551597"/>
            <a:ext cx="1773395" cy="903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4740145" y="4368115"/>
            <a:ext cx="7457811" cy="646331"/>
          </a:xfrm>
          <a:prstGeom prst="rect">
            <a:avLst/>
          </a:prstGeom>
          <a:noFill/>
        </p:spPr>
        <p:txBody>
          <a:bodyPr wrap="none" rtlCol="0">
            <a:spAutoFit/>
          </a:bodyPr>
          <a:lstStyle/>
          <a:p>
            <a:r>
              <a:rPr kumimoji="1" lang="en-US" altLang="ja-JP" dirty="0" smtClean="0"/>
              <a:t>Wave</a:t>
            </a:r>
            <a:r>
              <a:rPr kumimoji="1" lang="ja-JP" altLang="en-US" dirty="0" smtClean="0"/>
              <a:t>情報を</a:t>
            </a:r>
            <a:r>
              <a:rPr kumimoji="1" lang="en-US" altLang="ja-JP" dirty="0" smtClean="0"/>
              <a:t>memory</a:t>
            </a:r>
            <a:r>
              <a:rPr kumimoji="1" lang="ja-JP" altLang="en-US" dirty="0" smtClean="0"/>
              <a:t>を破棄。ん？</a:t>
            </a:r>
            <a:r>
              <a:rPr lang="en-US" altLang="ja-JP" dirty="0" err="1" smtClean="0"/>
              <a:t>g_pResourceData</a:t>
            </a:r>
            <a:r>
              <a:rPr lang="ja-JP" altLang="en-US" dirty="0" smtClean="0"/>
              <a:t>は配列で取得してるのに</a:t>
            </a:r>
            <a:endParaRPr lang="en-US" altLang="ja-JP" dirty="0" smtClean="0"/>
          </a:p>
          <a:p>
            <a:r>
              <a:rPr lang="en-US" altLang="ja-JP" dirty="0" smtClean="0">
                <a:solidFill>
                  <a:srgbClr val="FF0000"/>
                </a:solidFill>
              </a:rPr>
              <a:t>delete [ ] </a:t>
            </a:r>
            <a:r>
              <a:rPr lang="en-US" altLang="ja-JP" dirty="0" err="1" smtClean="0">
                <a:solidFill>
                  <a:srgbClr val="FF0000"/>
                </a:solidFill>
              </a:rPr>
              <a:t>g_pResourceData</a:t>
            </a:r>
            <a:r>
              <a:rPr lang="en-US" altLang="ja-JP" dirty="0" smtClean="0">
                <a:solidFill>
                  <a:srgbClr val="FF0000"/>
                </a:solidFill>
              </a:rPr>
              <a:t> </a:t>
            </a:r>
            <a:r>
              <a:rPr lang="ja-JP" altLang="en-US" dirty="0" smtClean="0">
                <a:solidFill>
                  <a:srgbClr val="FF0000"/>
                </a:solidFill>
              </a:rPr>
              <a:t>になっていない修正しない</a:t>
            </a:r>
            <a:r>
              <a:rPr lang="ja-JP" altLang="en-US" dirty="0" smtClean="0"/>
              <a:t>と・・・</a:t>
            </a:r>
            <a:endParaRPr lang="en-US" altLang="ja-JP" dirty="0" smtClean="0"/>
          </a:p>
        </p:txBody>
      </p:sp>
      <p:cxnSp>
        <p:nvCxnSpPr>
          <p:cNvPr id="30" name="直線矢印コネクタ 29"/>
          <p:cNvCxnSpPr/>
          <p:nvPr/>
        </p:nvCxnSpPr>
        <p:spPr>
          <a:xfrm flipH="1" flipV="1">
            <a:off x="3744496" y="5568271"/>
            <a:ext cx="995649" cy="40912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4740145" y="5780476"/>
            <a:ext cx="5474319" cy="369332"/>
          </a:xfrm>
          <a:prstGeom prst="rect">
            <a:avLst/>
          </a:prstGeom>
          <a:noFill/>
        </p:spPr>
        <p:txBody>
          <a:bodyPr wrap="none" rtlCol="0">
            <a:spAutoFit/>
          </a:bodyPr>
          <a:lstStyle/>
          <a:p>
            <a:r>
              <a:rPr kumimoji="1" lang="en-US" altLang="ja-JP" dirty="0" err="1" smtClean="0"/>
              <a:t>Submix</a:t>
            </a:r>
            <a:r>
              <a:rPr kumimoji="1" lang="ja-JP" altLang="en-US" dirty="0" smtClean="0"/>
              <a:t>・</a:t>
            </a:r>
            <a:r>
              <a:rPr kumimoji="1" lang="en-US" altLang="ja-JP" dirty="0" smtClean="0"/>
              <a:t>Master</a:t>
            </a:r>
            <a:r>
              <a:rPr kumimoji="1" lang="ja-JP" altLang="en-US" dirty="0" smtClean="0"/>
              <a:t>・</a:t>
            </a:r>
            <a:r>
              <a:rPr kumimoji="1" lang="en-US" altLang="ja-JP" dirty="0" smtClean="0"/>
              <a:t>XAudio2</a:t>
            </a:r>
            <a:r>
              <a:rPr kumimoji="1" lang="ja-JP" altLang="en-US" dirty="0" smtClean="0"/>
              <a:t>の順に削除命令行いましょう。</a:t>
            </a:r>
            <a:endParaRPr kumimoji="1" lang="ja-JP" altLang="en-US" dirty="0"/>
          </a:p>
        </p:txBody>
      </p:sp>
      <p:sp>
        <p:nvSpPr>
          <p:cNvPr id="33" name="テキスト ボックス 32"/>
          <p:cNvSpPr txBox="1"/>
          <p:nvPr/>
        </p:nvSpPr>
        <p:spPr>
          <a:xfrm>
            <a:off x="4231143" y="6349868"/>
            <a:ext cx="7725192" cy="369332"/>
          </a:xfrm>
          <a:prstGeom prst="rect">
            <a:avLst/>
          </a:prstGeom>
          <a:noFill/>
        </p:spPr>
        <p:txBody>
          <a:bodyPr wrap="none" rtlCol="0">
            <a:spAutoFit/>
          </a:bodyPr>
          <a:lstStyle/>
          <a:p>
            <a:r>
              <a:rPr lang="ja-JP" altLang="en-US" dirty="0"/>
              <a:t>音</a:t>
            </a:r>
            <a:r>
              <a:rPr lang="ja-JP" altLang="en-US" dirty="0" smtClean="0"/>
              <a:t>の</a:t>
            </a:r>
            <a:r>
              <a:rPr kumimoji="1" lang="ja-JP" altLang="en-US" dirty="0" smtClean="0"/>
              <a:t>説明は終了です。続いて、</a:t>
            </a:r>
            <a:r>
              <a:rPr kumimoji="1" lang="en-US" altLang="ja-JP" dirty="0" smtClean="0"/>
              <a:t>class</a:t>
            </a:r>
            <a:r>
              <a:rPr kumimoji="1" lang="ja-JP" altLang="en-US" dirty="0" smtClean="0"/>
              <a:t>化を行い</a:t>
            </a:r>
            <a:r>
              <a:rPr lang="en-US" altLang="ja-JP" dirty="0" smtClean="0"/>
              <a:t>S</a:t>
            </a:r>
            <a:r>
              <a:rPr kumimoji="1" lang="en-US" altLang="ja-JP" dirty="0" smtClean="0"/>
              <a:t>ound</a:t>
            </a:r>
            <a:r>
              <a:rPr kumimoji="1" lang="ja-JP" altLang="en-US" dirty="0" smtClean="0"/>
              <a:t>の制御を見ていきましょう</a:t>
            </a:r>
            <a:endParaRPr kumimoji="1" lang="ja-JP" altLang="en-US" dirty="0"/>
          </a:p>
        </p:txBody>
      </p:sp>
      <p:pic>
        <p:nvPicPr>
          <p:cNvPr id="2" name="図 1"/>
          <p:cNvPicPr>
            <a:picLocks noChangeAspect="1"/>
          </p:cNvPicPr>
          <p:nvPr/>
        </p:nvPicPr>
        <p:blipFill>
          <a:blip r:embed="rId4"/>
          <a:stretch>
            <a:fillRect/>
          </a:stretch>
        </p:blipFill>
        <p:spPr>
          <a:xfrm>
            <a:off x="6782023" y="5039677"/>
            <a:ext cx="2650297" cy="262269"/>
          </a:xfrm>
          <a:prstGeom prst="rect">
            <a:avLst/>
          </a:prstGeom>
          <a:ln>
            <a:solidFill>
              <a:schemeClr val="tx1"/>
            </a:solidFill>
          </a:ln>
        </p:spPr>
      </p:pic>
      <p:sp>
        <p:nvSpPr>
          <p:cNvPr id="3" name="テキスト ボックス 2"/>
          <p:cNvSpPr txBox="1"/>
          <p:nvPr/>
        </p:nvSpPr>
        <p:spPr>
          <a:xfrm>
            <a:off x="6096699" y="4986145"/>
            <a:ext cx="761747" cy="369332"/>
          </a:xfrm>
          <a:prstGeom prst="rect">
            <a:avLst/>
          </a:prstGeom>
          <a:noFill/>
        </p:spPr>
        <p:txBody>
          <a:bodyPr wrap="none" rtlCol="0">
            <a:spAutoFit/>
          </a:bodyPr>
          <a:lstStyle/>
          <a:p>
            <a:r>
              <a:rPr lang="ja-JP" altLang="en-US"/>
              <a:t>更新</a:t>
            </a:r>
            <a:r>
              <a:rPr kumimoji="1" lang="ja-JP" altLang="en-US" smtClean="0"/>
              <a:t>：</a:t>
            </a:r>
            <a:endParaRPr kumimoji="1" lang="ja-JP" altLang="en-US"/>
          </a:p>
        </p:txBody>
      </p:sp>
    </p:spTree>
    <p:extLst>
      <p:ext uri="{BB962C8B-B14F-4D97-AF65-F5344CB8AC3E}">
        <p14:creationId xmlns:p14="http://schemas.microsoft.com/office/powerpoint/2010/main" val="958654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52399" y="433387"/>
            <a:ext cx="7133253" cy="1268413"/>
          </a:xfrm>
          <a:prstGeom prst="rect">
            <a:avLst/>
          </a:prstGeom>
          <a:ln>
            <a:solidFill>
              <a:schemeClr val="tx1"/>
            </a:solidFill>
          </a:ln>
        </p:spPr>
      </p:pic>
      <p:sp>
        <p:nvSpPr>
          <p:cNvPr id="3" name="テキスト ボックス 2"/>
          <p:cNvSpPr txBox="1"/>
          <p:nvPr/>
        </p:nvSpPr>
        <p:spPr>
          <a:xfrm>
            <a:off x="0" y="64055"/>
            <a:ext cx="1994457" cy="369332"/>
          </a:xfrm>
          <a:prstGeom prst="rect">
            <a:avLst/>
          </a:prstGeom>
          <a:noFill/>
        </p:spPr>
        <p:txBody>
          <a:bodyPr wrap="none" rtlCol="0">
            <a:spAutoFit/>
          </a:bodyPr>
          <a:lstStyle/>
          <a:p>
            <a:r>
              <a:rPr kumimoji="1" lang="ja-JP" altLang="en-US" smtClean="0"/>
              <a:t>・</a:t>
            </a:r>
            <a:r>
              <a:rPr kumimoji="1" lang="en-US" altLang="ja-JP" smtClean="0"/>
              <a:t>Global</a:t>
            </a:r>
            <a:r>
              <a:rPr kumimoji="1" lang="ja-JP" altLang="en-US" smtClean="0"/>
              <a:t>変数を見る</a:t>
            </a:r>
            <a:endParaRPr kumimoji="1" lang="ja-JP" altLang="en-US"/>
          </a:p>
        </p:txBody>
      </p:sp>
      <p:sp>
        <p:nvSpPr>
          <p:cNvPr id="4" name="正方形/長方形 3"/>
          <p:cNvSpPr/>
          <p:nvPr/>
        </p:nvSpPr>
        <p:spPr>
          <a:xfrm>
            <a:off x="152396" y="1769884"/>
            <a:ext cx="11823701" cy="923330"/>
          </a:xfrm>
          <a:prstGeom prst="rect">
            <a:avLst/>
          </a:prstGeom>
          <a:ln>
            <a:solidFill>
              <a:schemeClr val="tx1"/>
            </a:solidFill>
          </a:ln>
        </p:spPr>
        <p:txBody>
          <a:bodyPr wrap="square">
            <a:spAutoFit/>
          </a:bodyPr>
          <a:lstStyle/>
          <a:p>
            <a:r>
              <a:rPr lang="en-US" altLang="ja-JP" smtClean="0"/>
              <a:t>IXAudio2</a:t>
            </a:r>
          </a:p>
          <a:p>
            <a:r>
              <a:rPr lang="ja-JP" altLang="en-US"/>
              <a:t>　</a:t>
            </a:r>
            <a:r>
              <a:rPr lang="en-US" altLang="ja-JP" smtClean="0"/>
              <a:t>XAudio2 </a:t>
            </a:r>
            <a:r>
              <a:rPr lang="ja-JP" altLang="en-US"/>
              <a:t>オブジェクトのためのインターフェイスです。すべてのオーディオ エンジンの状態、オーディオ処理スレッド、ボイス グラフなどを管理します。これは、</a:t>
            </a:r>
            <a:r>
              <a:rPr lang="en-US" altLang="ja-JP"/>
              <a:t>COM IUnknown </a:t>
            </a:r>
            <a:r>
              <a:rPr lang="ja-JP" altLang="en-US"/>
              <a:t>インターフェイスから派生した唯一の </a:t>
            </a:r>
            <a:r>
              <a:rPr lang="en-US" altLang="ja-JP"/>
              <a:t>XAudio2 </a:t>
            </a:r>
            <a:r>
              <a:rPr lang="ja-JP" altLang="en-US"/>
              <a:t>インターフェイスです</a:t>
            </a:r>
            <a:r>
              <a:rPr lang="ja-JP" altLang="en-US" smtClean="0"/>
              <a:t>。</a:t>
            </a:r>
            <a:endParaRPr lang="en-US" altLang="ja-JP" smtClean="0"/>
          </a:p>
        </p:txBody>
      </p:sp>
      <p:sp>
        <p:nvSpPr>
          <p:cNvPr id="5" name="正方形/長方形 4"/>
          <p:cNvSpPr/>
          <p:nvPr/>
        </p:nvSpPr>
        <p:spPr>
          <a:xfrm>
            <a:off x="152396" y="2829382"/>
            <a:ext cx="11823701" cy="1200329"/>
          </a:xfrm>
          <a:prstGeom prst="rect">
            <a:avLst/>
          </a:prstGeom>
          <a:ln>
            <a:solidFill>
              <a:schemeClr val="tx1"/>
            </a:solidFill>
          </a:ln>
        </p:spPr>
        <p:txBody>
          <a:bodyPr wrap="square">
            <a:spAutoFit/>
          </a:bodyPr>
          <a:lstStyle/>
          <a:p>
            <a:r>
              <a:rPr lang="en-US" altLang="ja-JP"/>
              <a:t>IXAudio2MasteringVoice</a:t>
            </a:r>
          </a:p>
          <a:p>
            <a:r>
              <a:rPr lang="ja-JP" altLang="en-US" smtClean="0"/>
              <a:t>　マスター </a:t>
            </a:r>
            <a:r>
              <a:rPr lang="ja-JP" altLang="en-US"/>
              <a:t>ボイスは、オーディオ出力デバイスを表すために使用されます。データ バッファーをマスター ボイスに直接送信することはできませんが、他の種類のボイスに送信されたデータは、マスター ボイスに送信しなければ聞くことはできません。 </a:t>
            </a:r>
          </a:p>
        </p:txBody>
      </p:sp>
      <p:sp>
        <p:nvSpPr>
          <p:cNvPr id="6" name="正方形/長方形 5"/>
          <p:cNvSpPr/>
          <p:nvPr/>
        </p:nvSpPr>
        <p:spPr>
          <a:xfrm>
            <a:off x="152396" y="4165879"/>
            <a:ext cx="11823701" cy="923330"/>
          </a:xfrm>
          <a:prstGeom prst="rect">
            <a:avLst/>
          </a:prstGeom>
          <a:ln>
            <a:solidFill>
              <a:schemeClr val="tx1"/>
            </a:solidFill>
          </a:ln>
        </p:spPr>
        <p:txBody>
          <a:bodyPr wrap="square">
            <a:spAutoFit/>
          </a:bodyPr>
          <a:lstStyle/>
          <a:p>
            <a:r>
              <a:rPr lang="en-US" altLang="ja-JP"/>
              <a:t>IXAudio2SourceVoice</a:t>
            </a:r>
          </a:p>
          <a:p>
            <a:r>
              <a:rPr lang="ja-JP" altLang="en-US"/>
              <a:t>ソース ボイスは、</a:t>
            </a:r>
            <a:r>
              <a:rPr lang="en-US" altLang="ja-JP"/>
              <a:t>XAudio2 </a:t>
            </a:r>
            <a:r>
              <a:rPr lang="ja-JP" altLang="en-US"/>
              <a:t>の処理パイプラインにオーディオ データを送信するために使用されます。ボイス データを聞くには、直接または中間のサブミックス ボイスを使用して、データをマスター ボイスに送信する必要があります。</a:t>
            </a:r>
          </a:p>
        </p:txBody>
      </p:sp>
      <p:sp>
        <p:nvSpPr>
          <p:cNvPr id="7" name="正方形/長方形 6"/>
          <p:cNvSpPr/>
          <p:nvPr/>
        </p:nvSpPr>
        <p:spPr>
          <a:xfrm>
            <a:off x="152395" y="5209026"/>
            <a:ext cx="11823701" cy="1477328"/>
          </a:xfrm>
          <a:prstGeom prst="rect">
            <a:avLst/>
          </a:prstGeom>
          <a:ln>
            <a:solidFill>
              <a:schemeClr val="tx1"/>
            </a:solidFill>
          </a:ln>
        </p:spPr>
        <p:txBody>
          <a:bodyPr wrap="square">
            <a:spAutoFit/>
          </a:bodyPr>
          <a:lstStyle/>
          <a:p>
            <a:r>
              <a:rPr lang="en-US" altLang="ja-JP"/>
              <a:t>IXAudio2SubmixVoice</a:t>
            </a:r>
          </a:p>
          <a:p>
            <a:r>
              <a:rPr lang="ja-JP" altLang="en-US"/>
              <a:t>サブミックス ボイスは、パフォーマンスの向上およびエフェクト処理のために主に使用されます。データ バッファーをサブミックス ボイスに直接送信することはできません。また、マスター ボイスに送信しなければ聞くことができません。サブミックス ボイスは、特定のボイス データ セットを同じ形式に変換したり、特定のエフェクト チェーンの処理を結果全体に適用するために使用されます。</a:t>
            </a:r>
          </a:p>
        </p:txBody>
      </p:sp>
    </p:spTree>
    <p:extLst>
      <p:ext uri="{BB962C8B-B14F-4D97-AF65-F5344CB8AC3E}">
        <p14:creationId xmlns:p14="http://schemas.microsoft.com/office/powerpoint/2010/main" val="861039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925527" cy="369332"/>
          </a:xfrm>
          <a:prstGeom prst="rect">
            <a:avLst/>
          </a:prstGeom>
          <a:noFill/>
        </p:spPr>
        <p:txBody>
          <a:bodyPr wrap="none" rtlCol="0">
            <a:spAutoFit/>
          </a:bodyPr>
          <a:lstStyle/>
          <a:p>
            <a:r>
              <a:rPr kumimoji="1" lang="ja-JP" altLang="en-US" smtClean="0"/>
              <a:t>・図で</a:t>
            </a:r>
            <a:r>
              <a:rPr lang="ja-JP" altLang="en-US"/>
              <a:t>見</a:t>
            </a:r>
            <a:r>
              <a:rPr lang="ja-JP" altLang="en-US" smtClean="0"/>
              <a:t>てみよう。</a:t>
            </a:r>
            <a:endParaRPr kumimoji="1" lang="ja-JP" altLang="en-US"/>
          </a:p>
        </p:txBody>
      </p:sp>
      <p:grpSp>
        <p:nvGrpSpPr>
          <p:cNvPr id="7" name="グループ化 6"/>
          <p:cNvGrpSpPr/>
          <p:nvPr/>
        </p:nvGrpSpPr>
        <p:grpSpPr>
          <a:xfrm>
            <a:off x="9486900" y="1201182"/>
            <a:ext cx="1333500" cy="1816100"/>
            <a:chOff x="5753100" y="1568450"/>
            <a:chExt cx="1333500" cy="1816100"/>
          </a:xfrm>
        </p:grpSpPr>
        <p:sp>
          <p:nvSpPr>
            <p:cNvPr id="2" name="正方形/長方形 1"/>
            <p:cNvSpPr/>
            <p:nvPr/>
          </p:nvSpPr>
          <p:spPr>
            <a:xfrm>
              <a:off x="5753100" y="1568450"/>
              <a:ext cx="1333500" cy="18161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p:cNvSpPr/>
            <p:nvPr/>
          </p:nvSpPr>
          <p:spPr>
            <a:xfrm>
              <a:off x="5975350" y="1803400"/>
              <a:ext cx="889000" cy="9398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6213475" y="2070100"/>
              <a:ext cx="412750" cy="406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5880100" y="2832100"/>
              <a:ext cx="1104900" cy="355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p:cNvSpPr txBox="1"/>
          <p:nvPr/>
        </p:nvSpPr>
        <p:spPr>
          <a:xfrm>
            <a:off x="9486900" y="775732"/>
            <a:ext cx="1470274" cy="369332"/>
          </a:xfrm>
          <a:prstGeom prst="rect">
            <a:avLst/>
          </a:prstGeom>
          <a:noFill/>
        </p:spPr>
        <p:txBody>
          <a:bodyPr wrap="none" rtlCol="0">
            <a:spAutoFit/>
          </a:bodyPr>
          <a:lstStyle/>
          <a:p>
            <a:r>
              <a:rPr lang="en-US" altLang="ja-JP" smtClean="0"/>
              <a:t>S</a:t>
            </a:r>
            <a:r>
              <a:rPr kumimoji="1" lang="en-US" altLang="ja-JP" smtClean="0"/>
              <a:t>ound</a:t>
            </a:r>
            <a:r>
              <a:rPr kumimoji="1" lang="ja-JP" altLang="en-US" smtClean="0"/>
              <a:t>出力</a:t>
            </a:r>
            <a:r>
              <a:rPr lang="ja-JP" altLang="en-US"/>
              <a:t>機</a:t>
            </a:r>
            <a:endParaRPr kumimoji="1" lang="ja-JP" altLang="en-US"/>
          </a:p>
        </p:txBody>
      </p:sp>
      <p:cxnSp>
        <p:nvCxnSpPr>
          <p:cNvPr id="10" name="直線矢印コネクタ 9"/>
          <p:cNvCxnSpPr/>
          <p:nvPr/>
        </p:nvCxnSpPr>
        <p:spPr>
          <a:xfrm>
            <a:off x="8940800" y="2159000"/>
            <a:ext cx="546100" cy="127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6934200" y="1790700"/>
            <a:ext cx="2006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MasteringVoice</a:t>
            </a:r>
            <a:endParaRPr lang="en-US" altLang="ja-JP"/>
          </a:p>
        </p:txBody>
      </p:sp>
      <p:cxnSp>
        <p:nvCxnSpPr>
          <p:cNvPr id="12" name="直線矢印コネクタ 11"/>
          <p:cNvCxnSpPr/>
          <p:nvPr/>
        </p:nvCxnSpPr>
        <p:spPr>
          <a:xfrm>
            <a:off x="6413500" y="1906032"/>
            <a:ext cx="520700" cy="2656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4330700" y="1436132"/>
            <a:ext cx="2082800" cy="749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SubmixVoice</a:t>
            </a:r>
            <a:endParaRPr kumimoji="1" lang="ja-JP" altLang="en-US"/>
          </a:p>
        </p:txBody>
      </p:sp>
      <p:sp>
        <p:nvSpPr>
          <p:cNvPr id="15" name="正方形/長方形 14"/>
          <p:cNvSpPr/>
          <p:nvPr/>
        </p:nvSpPr>
        <p:spPr>
          <a:xfrm>
            <a:off x="1733550" y="943928"/>
            <a:ext cx="2076450" cy="70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SourceVoice</a:t>
            </a:r>
            <a:endParaRPr lang="en-US" altLang="ja-JP"/>
          </a:p>
        </p:txBody>
      </p:sp>
      <p:cxnSp>
        <p:nvCxnSpPr>
          <p:cNvPr id="18" name="直線コネクタ 17"/>
          <p:cNvCxnSpPr/>
          <p:nvPr/>
        </p:nvCxnSpPr>
        <p:spPr>
          <a:xfrm flipV="1">
            <a:off x="11099800" y="1201182"/>
            <a:ext cx="609600" cy="5895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11188700" y="2338864"/>
            <a:ext cx="520700" cy="3037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11449050" y="1790700"/>
            <a:ext cx="415498" cy="369332"/>
          </a:xfrm>
          <a:prstGeom prst="rect">
            <a:avLst/>
          </a:prstGeom>
          <a:noFill/>
        </p:spPr>
        <p:txBody>
          <a:bodyPr wrap="none" rtlCol="0">
            <a:spAutoFit/>
          </a:bodyPr>
          <a:lstStyle/>
          <a:p>
            <a:r>
              <a:rPr kumimoji="1" lang="ja-JP" altLang="en-US" smtClean="0"/>
              <a:t>♪</a:t>
            </a:r>
            <a:endParaRPr kumimoji="1" lang="ja-JP" altLang="en-US"/>
          </a:p>
        </p:txBody>
      </p:sp>
      <p:cxnSp>
        <p:nvCxnSpPr>
          <p:cNvPr id="23" name="直線矢印コネクタ 22"/>
          <p:cNvCxnSpPr/>
          <p:nvPr/>
        </p:nvCxnSpPr>
        <p:spPr>
          <a:xfrm flipV="1">
            <a:off x="6381750" y="2339896"/>
            <a:ext cx="539750" cy="3154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4330700" y="2338864"/>
            <a:ext cx="2082800" cy="749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SubmixVoice</a:t>
            </a:r>
            <a:endParaRPr kumimoji="1" lang="ja-JP" altLang="en-US"/>
          </a:p>
        </p:txBody>
      </p:sp>
      <p:cxnSp>
        <p:nvCxnSpPr>
          <p:cNvPr id="26" name="直線矢印コネクタ 25"/>
          <p:cNvCxnSpPr>
            <a:stCxn id="15" idx="3"/>
          </p:cNvCxnSpPr>
          <p:nvPr/>
        </p:nvCxnSpPr>
        <p:spPr>
          <a:xfrm>
            <a:off x="3810000" y="1295579"/>
            <a:ext cx="520700" cy="3516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1730375" y="1742996"/>
            <a:ext cx="2076450" cy="70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SourceVoice</a:t>
            </a:r>
            <a:endParaRPr lang="en-US" altLang="ja-JP"/>
          </a:p>
        </p:txBody>
      </p:sp>
      <p:cxnSp>
        <p:nvCxnSpPr>
          <p:cNvPr id="28" name="直線矢印コネクタ 27"/>
          <p:cNvCxnSpPr/>
          <p:nvPr/>
        </p:nvCxnSpPr>
        <p:spPr>
          <a:xfrm flipV="1">
            <a:off x="3822700" y="1906032"/>
            <a:ext cx="492125" cy="1671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127000" y="1441450"/>
            <a:ext cx="1172839" cy="646331"/>
          </a:xfrm>
          <a:prstGeom prst="rect">
            <a:avLst/>
          </a:prstGeom>
          <a:noFill/>
          <a:ln>
            <a:solidFill>
              <a:schemeClr val="tx1"/>
            </a:solidFill>
          </a:ln>
        </p:spPr>
        <p:txBody>
          <a:bodyPr wrap="square" rtlCol="0">
            <a:spAutoFit/>
          </a:bodyPr>
          <a:lstStyle/>
          <a:p>
            <a:r>
              <a:rPr kumimoji="1" lang="ja-JP" altLang="en-US" smtClean="0"/>
              <a:t>効果音１</a:t>
            </a:r>
            <a:endParaRPr kumimoji="1" lang="en-US" altLang="ja-JP" smtClean="0"/>
          </a:p>
          <a:p>
            <a:r>
              <a:rPr lang="ja-JP" altLang="en-US" smtClean="0"/>
              <a:t>波形情報</a:t>
            </a:r>
            <a:endParaRPr kumimoji="1" lang="ja-JP" altLang="en-US"/>
          </a:p>
        </p:txBody>
      </p:sp>
      <p:cxnSp>
        <p:nvCxnSpPr>
          <p:cNvPr id="36" name="直線矢印コネクタ 35"/>
          <p:cNvCxnSpPr>
            <a:endCxn id="15" idx="1"/>
          </p:cNvCxnSpPr>
          <p:nvPr/>
        </p:nvCxnSpPr>
        <p:spPr>
          <a:xfrm flipV="1">
            <a:off x="1325239" y="1295579"/>
            <a:ext cx="408311" cy="3192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endCxn id="27" idx="1"/>
          </p:cNvCxnSpPr>
          <p:nvPr/>
        </p:nvCxnSpPr>
        <p:spPr>
          <a:xfrm>
            <a:off x="1365558" y="1900580"/>
            <a:ext cx="364817" cy="1940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V="1">
            <a:off x="3702050" y="2820432"/>
            <a:ext cx="612775" cy="5069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1746250" y="2916198"/>
            <a:ext cx="2076450" cy="70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SourceVoice</a:t>
            </a:r>
            <a:endParaRPr lang="en-US" altLang="ja-JP"/>
          </a:p>
        </p:txBody>
      </p:sp>
      <p:cxnSp>
        <p:nvCxnSpPr>
          <p:cNvPr id="43" name="直線矢印コネクタ 42"/>
          <p:cNvCxnSpPr/>
          <p:nvPr/>
        </p:nvCxnSpPr>
        <p:spPr>
          <a:xfrm>
            <a:off x="1341114" y="3327400"/>
            <a:ext cx="389261" cy="195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127000" y="3004234"/>
            <a:ext cx="1191889" cy="646331"/>
          </a:xfrm>
          <a:prstGeom prst="rect">
            <a:avLst/>
          </a:prstGeom>
          <a:noFill/>
          <a:ln>
            <a:solidFill>
              <a:schemeClr val="tx1"/>
            </a:solidFill>
          </a:ln>
        </p:spPr>
        <p:txBody>
          <a:bodyPr wrap="square" rtlCol="0">
            <a:spAutoFit/>
          </a:bodyPr>
          <a:lstStyle/>
          <a:p>
            <a:r>
              <a:rPr lang="ja-JP" altLang="en-US" smtClean="0"/>
              <a:t>効果音２</a:t>
            </a:r>
            <a:endParaRPr lang="en-US" altLang="ja-JP" smtClean="0"/>
          </a:p>
          <a:p>
            <a:r>
              <a:rPr kumimoji="1" lang="ja-JP" altLang="en-US" smtClean="0"/>
              <a:t>波形情報</a:t>
            </a:r>
            <a:endParaRPr kumimoji="1" lang="ja-JP" altLang="en-US"/>
          </a:p>
        </p:txBody>
      </p:sp>
      <p:sp>
        <p:nvSpPr>
          <p:cNvPr id="46" name="四角形吹き出し 45"/>
          <p:cNvSpPr/>
          <p:nvPr/>
        </p:nvSpPr>
        <p:spPr>
          <a:xfrm>
            <a:off x="4218312" y="720388"/>
            <a:ext cx="2038350" cy="480020"/>
          </a:xfrm>
          <a:prstGeom prst="wedgeRectCallout">
            <a:avLst>
              <a:gd name="adj1" fmla="val -21518"/>
              <a:gd name="adj2" fmla="val 805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smtClean="0"/>
              <a:t>各流れる音の</a:t>
            </a:r>
            <a:r>
              <a:rPr kumimoji="1" lang="en-US" altLang="ja-JP" sz="1400" smtClean="0"/>
              <a:t>Volume</a:t>
            </a:r>
            <a:r>
              <a:rPr kumimoji="1" lang="ja-JP" altLang="en-US" sz="1400" smtClean="0"/>
              <a:t>等の変更</a:t>
            </a:r>
            <a:endParaRPr kumimoji="1" lang="ja-JP" altLang="en-US" sz="1400"/>
          </a:p>
        </p:txBody>
      </p:sp>
      <p:sp>
        <p:nvSpPr>
          <p:cNvPr id="47" name="四角形吹き出し 46"/>
          <p:cNvSpPr/>
          <p:nvPr/>
        </p:nvSpPr>
        <p:spPr>
          <a:xfrm>
            <a:off x="6777361" y="1060450"/>
            <a:ext cx="2163439" cy="491014"/>
          </a:xfrm>
          <a:prstGeom prst="wedgeRectCallout">
            <a:avLst>
              <a:gd name="adj1" fmla="val -21518"/>
              <a:gd name="adj2" fmla="val 805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全体</a:t>
            </a:r>
            <a:r>
              <a:rPr lang="ja-JP" altLang="en-US" sz="1400" smtClean="0"/>
              <a:t>の流れる音の</a:t>
            </a:r>
            <a:r>
              <a:rPr kumimoji="1" lang="en-US" altLang="ja-JP" sz="1400" smtClean="0"/>
              <a:t>Volume</a:t>
            </a:r>
            <a:r>
              <a:rPr kumimoji="1" lang="ja-JP" altLang="en-US" sz="1400" smtClean="0"/>
              <a:t>等の変更</a:t>
            </a:r>
            <a:endParaRPr kumimoji="1" lang="ja-JP" altLang="en-US" sz="1400"/>
          </a:p>
        </p:txBody>
      </p:sp>
      <p:sp>
        <p:nvSpPr>
          <p:cNvPr id="48" name="テキスト ボックス 47"/>
          <p:cNvSpPr txBox="1"/>
          <p:nvPr/>
        </p:nvSpPr>
        <p:spPr>
          <a:xfrm>
            <a:off x="127000" y="3794204"/>
            <a:ext cx="11448320" cy="2031325"/>
          </a:xfrm>
          <a:prstGeom prst="rect">
            <a:avLst/>
          </a:prstGeom>
          <a:noFill/>
        </p:spPr>
        <p:txBody>
          <a:bodyPr wrap="square" rtlCol="0">
            <a:spAutoFit/>
          </a:bodyPr>
          <a:lstStyle/>
          <a:p>
            <a:r>
              <a:rPr lang="en-US" altLang="ja-JP" smtClean="0"/>
              <a:t>SourceVoice</a:t>
            </a:r>
            <a:r>
              <a:rPr lang="ja-JP" altLang="en-US" smtClean="0"/>
              <a:t>に波形情報を登録すると矢印に音が送られ出力機で出力される。</a:t>
            </a:r>
            <a:endParaRPr lang="en-US" altLang="ja-JP" smtClean="0"/>
          </a:p>
          <a:p>
            <a:endParaRPr lang="en-US" altLang="ja-JP" smtClean="0"/>
          </a:p>
          <a:p>
            <a:r>
              <a:rPr lang="ja-JP" altLang="en-US" smtClean="0"/>
              <a:t>波形情報は、</a:t>
            </a:r>
            <a:r>
              <a:rPr lang="en-US" altLang="ja-JP" smtClean="0"/>
              <a:t>SourceVoice</a:t>
            </a:r>
            <a:r>
              <a:rPr lang="ja-JP" altLang="en-US" smtClean="0"/>
              <a:t>のみ登録できる。登録した</a:t>
            </a:r>
            <a:r>
              <a:rPr lang="en-US" altLang="ja-JP" smtClean="0"/>
              <a:t>SourceVoice</a:t>
            </a:r>
            <a:r>
              <a:rPr lang="ja-JP" altLang="en-US" smtClean="0"/>
              <a:t>に新たに同じ波形を</a:t>
            </a:r>
            <a:r>
              <a:rPr lang="en-US" altLang="ja-JP" smtClean="0"/>
              <a:t>Set</a:t>
            </a:r>
            <a:r>
              <a:rPr lang="ja-JP" altLang="en-US" smtClean="0"/>
              <a:t>すると途中で音が切れてしまうため、一つの効果音のに対して複数の</a:t>
            </a:r>
            <a:r>
              <a:rPr lang="en-US" altLang="ja-JP" smtClean="0"/>
              <a:t>SourceVoice</a:t>
            </a:r>
            <a:r>
              <a:rPr lang="ja-JP" altLang="en-US" smtClean="0"/>
              <a:t>が必要になる</a:t>
            </a:r>
            <a:endParaRPr lang="en-US" altLang="ja-JP"/>
          </a:p>
          <a:p>
            <a:endParaRPr kumimoji="1" lang="en-US" altLang="ja-JP" smtClean="0"/>
          </a:p>
          <a:p>
            <a:r>
              <a:rPr lang="en-US" altLang="ja-JP" smtClean="0"/>
              <a:t>SubmixVoice</a:t>
            </a:r>
            <a:r>
              <a:rPr lang="ja-JP" altLang="en-US" smtClean="0"/>
              <a:t>の</a:t>
            </a:r>
            <a:r>
              <a:rPr lang="en-US" altLang="ja-JP" smtClean="0"/>
              <a:t>group</a:t>
            </a:r>
            <a:r>
              <a:rPr lang="ja-JP" altLang="en-US" smtClean="0"/>
              <a:t>に属する</a:t>
            </a:r>
            <a:r>
              <a:rPr lang="en-US" altLang="ja-JP" smtClean="0"/>
              <a:t>SourceVoice</a:t>
            </a:r>
            <a:r>
              <a:rPr lang="ja-JP" altLang="en-US" smtClean="0"/>
              <a:t>に対して</a:t>
            </a:r>
            <a:r>
              <a:rPr lang="en-US" altLang="ja-JP" smtClean="0"/>
              <a:t>volume</a:t>
            </a:r>
            <a:r>
              <a:rPr lang="ja-JP" altLang="en-US" smtClean="0"/>
              <a:t>等の変更ができる。また、</a:t>
            </a:r>
            <a:r>
              <a:rPr lang="en-US" altLang="ja-JP" smtClean="0"/>
              <a:t>MasteringVoice</a:t>
            </a:r>
            <a:r>
              <a:rPr lang="ja-JP" altLang="en-US" smtClean="0"/>
              <a:t>は流れている全体の制御で用いる</a:t>
            </a:r>
            <a:endParaRPr lang="en-US" altLang="ja-JP"/>
          </a:p>
        </p:txBody>
      </p:sp>
      <p:sp>
        <p:nvSpPr>
          <p:cNvPr id="52" name="テキスト ボックス 51"/>
          <p:cNvSpPr txBox="1"/>
          <p:nvPr/>
        </p:nvSpPr>
        <p:spPr>
          <a:xfrm>
            <a:off x="1041903" y="568336"/>
            <a:ext cx="2903359" cy="369332"/>
          </a:xfrm>
          <a:prstGeom prst="rect">
            <a:avLst/>
          </a:prstGeom>
          <a:noFill/>
        </p:spPr>
        <p:txBody>
          <a:bodyPr wrap="none" rtlCol="0">
            <a:spAutoFit/>
          </a:bodyPr>
          <a:lstStyle/>
          <a:p>
            <a:r>
              <a:rPr kumimoji="1" lang="ja-JP" altLang="en-US" smtClean="0"/>
              <a:t>流す波形情報登録する場所</a:t>
            </a:r>
            <a:endParaRPr kumimoji="1" lang="ja-JP" altLang="en-US"/>
          </a:p>
        </p:txBody>
      </p:sp>
    </p:spTree>
    <p:extLst>
      <p:ext uri="{BB962C8B-B14F-4D97-AF65-F5344CB8AC3E}">
        <p14:creationId xmlns:p14="http://schemas.microsoft.com/office/powerpoint/2010/main" val="2745558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09550" y="566737"/>
            <a:ext cx="8613494" cy="550863"/>
          </a:xfrm>
          <a:prstGeom prst="rect">
            <a:avLst/>
          </a:prstGeom>
          <a:ln>
            <a:solidFill>
              <a:schemeClr val="tx1"/>
            </a:solidFill>
          </a:ln>
        </p:spPr>
      </p:pic>
      <p:sp>
        <p:nvSpPr>
          <p:cNvPr id="6" name="テキスト ボックス 5"/>
          <p:cNvSpPr txBox="1"/>
          <p:nvPr/>
        </p:nvSpPr>
        <p:spPr>
          <a:xfrm>
            <a:off x="165100" y="101600"/>
            <a:ext cx="4594143" cy="369332"/>
          </a:xfrm>
          <a:prstGeom prst="rect">
            <a:avLst/>
          </a:prstGeom>
          <a:noFill/>
        </p:spPr>
        <p:txBody>
          <a:bodyPr wrap="none" rtlCol="0">
            <a:spAutoFit/>
          </a:bodyPr>
          <a:lstStyle/>
          <a:p>
            <a:r>
              <a:rPr kumimoji="1" lang="ja-JP" altLang="en-US" smtClean="0"/>
              <a:t>・</a:t>
            </a:r>
            <a:r>
              <a:rPr kumimoji="1" lang="en-US" altLang="ja-JP" smtClean="0"/>
              <a:t>main</a:t>
            </a:r>
            <a:r>
              <a:rPr kumimoji="1" lang="ja-JP" altLang="en-US" smtClean="0"/>
              <a:t>関数で初めに</a:t>
            </a:r>
            <a:r>
              <a:rPr lang="en-US" altLang="ja-JP" smtClean="0"/>
              <a:t>CoInitializeEx</a:t>
            </a:r>
            <a:r>
              <a:rPr lang="ja-JP" altLang="en-US" smtClean="0"/>
              <a:t>を宣言してる</a:t>
            </a:r>
            <a:endParaRPr lang="en-US" altLang="ja-JP"/>
          </a:p>
        </p:txBody>
      </p:sp>
      <p:sp>
        <p:nvSpPr>
          <p:cNvPr id="7" name="テキスト ボックス 6"/>
          <p:cNvSpPr txBox="1"/>
          <p:nvPr/>
        </p:nvSpPr>
        <p:spPr>
          <a:xfrm>
            <a:off x="209550" y="1213405"/>
            <a:ext cx="7004225" cy="369332"/>
          </a:xfrm>
          <a:prstGeom prst="rect">
            <a:avLst/>
          </a:prstGeom>
          <a:noFill/>
        </p:spPr>
        <p:txBody>
          <a:bodyPr wrap="none" rtlCol="0">
            <a:spAutoFit/>
          </a:bodyPr>
          <a:lstStyle/>
          <a:p>
            <a:r>
              <a:rPr kumimoji="1" lang="en-US" altLang="ja-JP" smtClean="0"/>
              <a:t>XAudio2</a:t>
            </a:r>
            <a:r>
              <a:rPr kumimoji="1" lang="ja-JP" altLang="en-US" smtClean="0"/>
              <a:t>で</a:t>
            </a:r>
            <a:r>
              <a:rPr kumimoji="1" lang="en-US" altLang="ja-JP" smtClean="0"/>
              <a:t>Create</a:t>
            </a:r>
            <a:r>
              <a:rPr kumimoji="1" lang="ja-JP" altLang="en-US" smtClean="0"/>
              <a:t>関数を使用するには</a:t>
            </a:r>
            <a:r>
              <a:rPr lang="ja-JP" altLang="en-US" smtClean="0"/>
              <a:t>この関数を実行する必要がある。</a:t>
            </a:r>
            <a:endParaRPr kumimoji="1" lang="ja-JP" altLang="en-US"/>
          </a:p>
        </p:txBody>
      </p:sp>
      <p:sp>
        <p:nvSpPr>
          <p:cNvPr id="9" name="正方形/長方形 8"/>
          <p:cNvSpPr/>
          <p:nvPr/>
        </p:nvSpPr>
        <p:spPr>
          <a:xfrm>
            <a:off x="209550" y="1678542"/>
            <a:ext cx="11741150" cy="1200329"/>
          </a:xfrm>
          <a:prstGeom prst="rect">
            <a:avLst/>
          </a:prstGeom>
          <a:ln>
            <a:solidFill>
              <a:schemeClr val="tx1"/>
            </a:solidFill>
          </a:ln>
        </p:spPr>
        <p:txBody>
          <a:bodyPr wrap="square">
            <a:spAutoFit/>
          </a:bodyPr>
          <a:lstStyle/>
          <a:p>
            <a:r>
              <a:rPr lang="en-US" altLang="ja-JP"/>
              <a:t>XAudio2Create </a:t>
            </a:r>
            <a:r>
              <a:rPr lang="ja-JP" altLang="en-US"/>
              <a:t>関数を使用すると、類似するインスタンス化コードを両方のプラットフォームで使用できますが、</a:t>
            </a:r>
            <a:r>
              <a:rPr lang="en-US" altLang="ja-JP"/>
              <a:t>Windows </a:t>
            </a:r>
            <a:r>
              <a:rPr lang="ja-JP" altLang="en-US"/>
              <a:t>でも、</a:t>
            </a:r>
            <a:r>
              <a:rPr lang="en-US" altLang="ja-JP"/>
              <a:t>XAudio2Create </a:t>
            </a:r>
            <a:r>
              <a:rPr lang="ja-JP" altLang="en-US"/>
              <a:t>の前に </a:t>
            </a:r>
            <a:r>
              <a:rPr lang="en-US" altLang="ja-JP"/>
              <a:t>COM </a:t>
            </a:r>
            <a:r>
              <a:rPr lang="ja-JP" altLang="en-US"/>
              <a:t>関数 </a:t>
            </a:r>
            <a:r>
              <a:rPr lang="en-US" altLang="ja-JP"/>
              <a:t>CoInitialize </a:t>
            </a:r>
            <a:r>
              <a:rPr lang="ja-JP" altLang="en-US"/>
              <a:t>または </a:t>
            </a:r>
            <a:r>
              <a:rPr lang="en-US" altLang="ja-JP"/>
              <a:t>CoInitializeEx </a:t>
            </a:r>
            <a:r>
              <a:rPr lang="ja-JP" altLang="en-US"/>
              <a:t>を呼び出しておく必要があります。</a:t>
            </a:r>
            <a:r>
              <a:rPr lang="en-US" altLang="ja-JP"/>
              <a:t>COM </a:t>
            </a:r>
            <a:r>
              <a:rPr lang="ja-JP" altLang="en-US"/>
              <a:t>のルールでは、この関数呼び出しを </a:t>
            </a:r>
            <a:r>
              <a:rPr lang="en-US" altLang="ja-JP"/>
              <a:t>XAudio2Create </a:t>
            </a:r>
            <a:r>
              <a:rPr lang="ja-JP" altLang="en-US"/>
              <a:t>に統合することはできません。さらに、</a:t>
            </a:r>
            <a:r>
              <a:rPr lang="en-US" altLang="ja-JP"/>
              <a:t>COM </a:t>
            </a:r>
            <a:r>
              <a:rPr lang="ja-JP" altLang="en-US"/>
              <a:t>のルールは、</a:t>
            </a:r>
            <a:r>
              <a:rPr lang="en-US" altLang="ja-JP"/>
              <a:t>XAudio2 </a:t>
            </a:r>
            <a:r>
              <a:rPr lang="ja-JP" altLang="en-US"/>
              <a:t>への呼び出しを実行するすべてのスレッドで </a:t>
            </a:r>
            <a:r>
              <a:rPr lang="en-US" altLang="ja-JP"/>
              <a:t>CoInitialize </a:t>
            </a:r>
            <a:r>
              <a:rPr lang="ja-JP" altLang="en-US"/>
              <a:t>または </a:t>
            </a:r>
            <a:r>
              <a:rPr lang="en-US" altLang="ja-JP"/>
              <a:t>CoInitializeEx </a:t>
            </a:r>
            <a:r>
              <a:rPr lang="ja-JP" altLang="en-US"/>
              <a:t>を呼び出す必要があります。</a:t>
            </a:r>
          </a:p>
        </p:txBody>
      </p:sp>
      <p:sp>
        <p:nvSpPr>
          <p:cNvPr id="11" name="正方形/長方形 10"/>
          <p:cNvSpPr/>
          <p:nvPr/>
        </p:nvSpPr>
        <p:spPr>
          <a:xfrm>
            <a:off x="209550" y="3631423"/>
            <a:ext cx="11639550" cy="923330"/>
          </a:xfrm>
          <a:prstGeom prst="rect">
            <a:avLst/>
          </a:prstGeom>
          <a:ln>
            <a:solidFill>
              <a:schemeClr val="tx1"/>
            </a:solidFill>
          </a:ln>
        </p:spPr>
        <p:txBody>
          <a:bodyPr wrap="square">
            <a:spAutoFit/>
          </a:bodyPr>
          <a:lstStyle/>
          <a:p>
            <a:r>
              <a:rPr lang="en-US" altLang="ja-JP"/>
              <a:t>COM </a:t>
            </a:r>
            <a:r>
              <a:rPr lang="ja-JP" altLang="en-US"/>
              <a:t>を使用するすべての </a:t>
            </a:r>
            <a:r>
              <a:rPr lang="en-US" altLang="ja-JP"/>
              <a:t>Windows </a:t>
            </a:r>
            <a:r>
              <a:rPr lang="ja-JP" altLang="en-US"/>
              <a:t>プログラムは </a:t>
            </a:r>
            <a:r>
              <a:rPr lang="en-US" altLang="ja-JP"/>
              <a:t>CoInitializeEx </a:t>
            </a:r>
            <a:r>
              <a:rPr lang="ja-JP" altLang="en-US"/>
              <a:t>関数を呼び出して </a:t>
            </a:r>
            <a:r>
              <a:rPr lang="en-US" altLang="ja-JP"/>
              <a:t>COM </a:t>
            </a:r>
            <a:r>
              <a:rPr lang="ja-JP" altLang="en-US"/>
              <a:t>ライブラリを初期化する必要があります。</a:t>
            </a:r>
            <a:r>
              <a:rPr lang="en-US" altLang="ja-JP"/>
              <a:t>COM </a:t>
            </a:r>
            <a:r>
              <a:rPr lang="ja-JP" altLang="en-US"/>
              <a:t>インターフェイスを使用する各スレッドが、この関数への呼び出しを個別に実行する必要があります。</a:t>
            </a:r>
            <a:r>
              <a:rPr lang="en-US" altLang="ja-JP"/>
              <a:t>CoInitializeEx </a:t>
            </a:r>
            <a:r>
              <a:rPr lang="ja-JP" altLang="en-US"/>
              <a:t>のシグネチャを以下に示します。</a:t>
            </a:r>
          </a:p>
        </p:txBody>
      </p:sp>
      <p:sp>
        <p:nvSpPr>
          <p:cNvPr id="12" name="正方形/長方形 11"/>
          <p:cNvSpPr/>
          <p:nvPr/>
        </p:nvSpPr>
        <p:spPr>
          <a:xfrm>
            <a:off x="209550" y="3070481"/>
            <a:ext cx="4570482" cy="369332"/>
          </a:xfrm>
          <a:prstGeom prst="rect">
            <a:avLst/>
          </a:prstGeom>
        </p:spPr>
        <p:txBody>
          <a:bodyPr wrap="none">
            <a:spAutoFit/>
          </a:bodyPr>
          <a:lstStyle/>
          <a:p>
            <a:r>
              <a:rPr lang="en-US" altLang="ja-JP" smtClean="0">
                <a:latin typeface="ＭＳ ゴシック" panose="020B0609070205080204" pitchFamily="49" charset="-128"/>
                <a:ea typeface="ＭＳ ゴシック" panose="020B0609070205080204" pitchFamily="49" charset="-128"/>
              </a:rPr>
              <a:t>CoInitializeEx</a:t>
            </a:r>
            <a:r>
              <a:rPr lang="ja-JP" altLang="en-US" smtClean="0">
                <a:latin typeface="ＭＳ ゴシック" panose="020B0609070205080204" pitchFamily="49" charset="-128"/>
                <a:ea typeface="ＭＳ ゴシック" panose="020B0609070205080204" pitchFamily="49" charset="-128"/>
              </a:rPr>
              <a:t>関数で</a:t>
            </a:r>
            <a:r>
              <a:rPr lang="en-US" altLang="ja-JP" smtClean="0">
                <a:latin typeface="ＭＳ ゴシック" panose="020B0609070205080204" pitchFamily="49" charset="-128"/>
                <a:ea typeface="ＭＳ ゴシック" panose="020B0609070205080204" pitchFamily="49" charset="-128"/>
              </a:rPr>
              <a:t>COMlibrary</a:t>
            </a:r>
            <a:r>
              <a:rPr lang="ja-JP" altLang="en-US" smtClean="0">
                <a:latin typeface="ＭＳ ゴシック" panose="020B0609070205080204" pitchFamily="49" charset="-128"/>
                <a:ea typeface="ＭＳ ゴシック" panose="020B0609070205080204" pitchFamily="49" charset="-128"/>
              </a:rPr>
              <a:t>を初期化</a:t>
            </a:r>
            <a:endParaRPr lang="en-US" altLang="ja-JP">
              <a:latin typeface="ＭＳ ゴシック" panose="020B0609070205080204" pitchFamily="49" charset="-128"/>
              <a:ea typeface="ＭＳ ゴシック" panose="020B0609070205080204" pitchFamily="49" charset="-128"/>
            </a:endParaRPr>
          </a:p>
        </p:txBody>
      </p:sp>
      <p:sp>
        <p:nvSpPr>
          <p:cNvPr id="13" name="正方形/長方形 12"/>
          <p:cNvSpPr/>
          <p:nvPr/>
        </p:nvSpPr>
        <p:spPr>
          <a:xfrm>
            <a:off x="209550" y="5307305"/>
            <a:ext cx="11639550" cy="646331"/>
          </a:xfrm>
          <a:prstGeom prst="rect">
            <a:avLst/>
          </a:prstGeom>
          <a:ln>
            <a:solidFill>
              <a:schemeClr val="tx1"/>
            </a:solidFill>
          </a:ln>
        </p:spPr>
        <p:txBody>
          <a:bodyPr wrap="square">
            <a:spAutoFit/>
          </a:bodyPr>
          <a:lstStyle/>
          <a:p>
            <a:r>
              <a:rPr lang="ja-JP" altLang="en-US"/>
              <a:t>最初のパラメーターは予約済みで、常に </a:t>
            </a:r>
            <a:r>
              <a:rPr lang="en-US" altLang="ja-JP"/>
              <a:t>NULL </a:t>
            </a:r>
            <a:r>
              <a:rPr lang="ja-JP" altLang="en-US"/>
              <a:t>です。</a:t>
            </a:r>
            <a:r>
              <a:rPr lang="en-US" altLang="ja-JP"/>
              <a:t>2 </a:t>
            </a:r>
            <a:r>
              <a:rPr lang="ja-JP" altLang="en-US"/>
              <a:t>つ目のパラメーターはプログラムが使用するスレッド モデルを指定します。</a:t>
            </a:r>
            <a:r>
              <a:rPr lang="en-US" altLang="ja-JP"/>
              <a:t>COM </a:t>
            </a:r>
            <a:r>
              <a:rPr lang="ja-JP" altLang="en-US"/>
              <a:t>は </a:t>
            </a:r>
            <a:r>
              <a:rPr lang="en-US" altLang="ja-JP"/>
              <a:t>"</a:t>
            </a:r>
            <a:r>
              <a:rPr lang="ja-JP" altLang="en-US"/>
              <a:t>アパートメント スレッド</a:t>
            </a:r>
            <a:r>
              <a:rPr lang="en-US" altLang="ja-JP"/>
              <a:t>" </a:t>
            </a:r>
            <a:r>
              <a:rPr lang="ja-JP" altLang="en-US"/>
              <a:t>と </a:t>
            </a:r>
            <a:r>
              <a:rPr lang="en-US" altLang="ja-JP"/>
              <a:t>"</a:t>
            </a:r>
            <a:r>
              <a:rPr lang="ja-JP" altLang="en-US"/>
              <a:t>マルチスレッド</a:t>
            </a:r>
            <a:r>
              <a:rPr lang="en-US" altLang="ja-JP"/>
              <a:t>" </a:t>
            </a:r>
            <a:r>
              <a:rPr lang="ja-JP" altLang="en-US"/>
              <a:t>という </a:t>
            </a:r>
            <a:r>
              <a:rPr lang="en-US" altLang="ja-JP"/>
              <a:t>2 </a:t>
            </a:r>
            <a:r>
              <a:rPr lang="ja-JP" altLang="en-US"/>
              <a:t>つの異なるスレッド モデルをサポートしています</a:t>
            </a:r>
            <a:r>
              <a:rPr lang="ja-JP" altLang="en-US" smtClean="0"/>
              <a:t>。</a:t>
            </a:r>
            <a:endParaRPr lang="ja-JP" altLang="en-US"/>
          </a:p>
        </p:txBody>
      </p:sp>
      <p:sp>
        <p:nvSpPr>
          <p:cNvPr id="14" name="正方形/長方形 13"/>
          <p:cNvSpPr/>
          <p:nvPr/>
        </p:nvSpPr>
        <p:spPr>
          <a:xfrm>
            <a:off x="209550" y="4746363"/>
            <a:ext cx="6109878" cy="369332"/>
          </a:xfrm>
          <a:prstGeom prst="rect">
            <a:avLst/>
          </a:prstGeom>
        </p:spPr>
        <p:txBody>
          <a:bodyPr wrap="none">
            <a:spAutoFit/>
          </a:bodyPr>
          <a:lstStyle/>
          <a:p>
            <a:r>
              <a:rPr lang="en-US" altLang="ja-JP">
                <a:solidFill>
                  <a:srgbClr val="000000"/>
                </a:solidFill>
              </a:rPr>
              <a:t>HRESULT CoInitializeEx(LPVOID pvReserved, DWORD dwCoInit);</a:t>
            </a:r>
            <a:endParaRPr lang="ja-JP" altLang="en-US"/>
          </a:p>
        </p:txBody>
      </p:sp>
    </p:spTree>
    <p:extLst>
      <p:ext uri="{BB962C8B-B14F-4D97-AF65-F5344CB8AC3E}">
        <p14:creationId xmlns:p14="http://schemas.microsoft.com/office/powerpoint/2010/main" val="378578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65100" y="159435"/>
            <a:ext cx="9588500" cy="646331"/>
          </a:xfrm>
          <a:prstGeom prst="rect">
            <a:avLst/>
          </a:prstGeom>
        </p:spPr>
        <p:txBody>
          <a:bodyPr wrap="square">
            <a:spAutoFit/>
          </a:bodyPr>
          <a:lstStyle/>
          <a:p>
            <a:r>
              <a:rPr lang="en-US" altLang="ja-JP">
                <a:latin typeface="ＭＳ ゴシック" panose="020B0609070205080204" pitchFamily="49" charset="-128"/>
                <a:ea typeface="ＭＳ ゴシック" panose="020B0609070205080204" pitchFamily="49" charset="-128"/>
              </a:rPr>
              <a:t>CoInitializeEx(NULL,COINIT_APARTMENTTHREADED | COINIT_DISABLE_OLE1DDE</a:t>
            </a:r>
            <a:r>
              <a:rPr lang="en-US" altLang="ja-JP" smtClean="0">
                <a:latin typeface="ＭＳ ゴシック" panose="020B0609070205080204" pitchFamily="49" charset="-128"/>
                <a:ea typeface="ＭＳ ゴシック" panose="020B0609070205080204" pitchFamily="49" charset="-128"/>
              </a:rPr>
              <a:t>);</a:t>
            </a:r>
          </a:p>
          <a:p>
            <a:r>
              <a:rPr lang="ja-JP" altLang="en-US" smtClean="0">
                <a:latin typeface="ＭＳ ゴシック" panose="020B0609070205080204" pitchFamily="49" charset="-128"/>
                <a:ea typeface="ＭＳ ゴシック" panose="020B0609070205080204" pitchFamily="49" charset="-128"/>
              </a:rPr>
              <a:t>この引数では、</a:t>
            </a:r>
            <a:r>
              <a:rPr lang="ja-JP" altLang="en-US"/>
              <a:t>アパートメント </a:t>
            </a:r>
            <a:r>
              <a:rPr lang="ja-JP" altLang="en-US" smtClean="0"/>
              <a:t>スレッド　</a:t>
            </a:r>
            <a:r>
              <a:rPr lang="en-US" altLang="ja-JP" smtClean="0"/>
              <a:t>OR</a:t>
            </a:r>
            <a:r>
              <a:rPr lang="ja-JP" altLang="en-US" smtClean="0"/>
              <a:t>　</a:t>
            </a:r>
            <a:r>
              <a:rPr lang="en-US" altLang="ja-JP"/>
              <a:t> </a:t>
            </a:r>
            <a:r>
              <a:rPr lang="en-US" altLang="ja-JP" smtClean="0"/>
              <a:t>COINIT_DISABLE_OLE1DDE</a:t>
            </a:r>
            <a:r>
              <a:rPr lang="ja-JP" altLang="en-US"/>
              <a:t>　</a:t>
            </a:r>
            <a:r>
              <a:rPr lang="ja-JP" altLang="en-US" smtClean="0"/>
              <a:t>用いています。</a:t>
            </a:r>
            <a:endParaRPr lang="en-US" altLang="ja-JP" smtClean="0">
              <a:latin typeface="ＭＳ ゴシック" panose="020B0609070205080204" pitchFamily="49" charset="-128"/>
              <a:ea typeface="ＭＳ ゴシック" panose="020B0609070205080204" pitchFamily="49" charset="-128"/>
            </a:endParaRPr>
          </a:p>
        </p:txBody>
      </p:sp>
      <p:sp>
        <p:nvSpPr>
          <p:cNvPr id="5" name="正方形/長方形 4"/>
          <p:cNvSpPr/>
          <p:nvPr/>
        </p:nvSpPr>
        <p:spPr>
          <a:xfrm>
            <a:off x="165100" y="949236"/>
            <a:ext cx="9766300" cy="646331"/>
          </a:xfrm>
          <a:prstGeom prst="rect">
            <a:avLst/>
          </a:prstGeom>
          <a:ln>
            <a:solidFill>
              <a:schemeClr val="tx1"/>
            </a:solidFill>
          </a:ln>
        </p:spPr>
        <p:txBody>
          <a:bodyPr wrap="square">
            <a:spAutoFit/>
          </a:bodyPr>
          <a:lstStyle/>
          <a:p>
            <a:r>
              <a:rPr lang="ja-JP" altLang="en-US" smtClean="0"/>
              <a:t>ウィンドウ</a:t>
            </a:r>
            <a:r>
              <a:rPr lang="ja-JP" altLang="en-US"/>
              <a:t>を作成するスレッドの場合は </a:t>
            </a:r>
            <a:r>
              <a:rPr lang="en-US" altLang="ja-JP"/>
              <a:t>COINIT_APARTMENTTHREADED </a:t>
            </a:r>
            <a:r>
              <a:rPr lang="ja-JP" altLang="en-US"/>
              <a:t>フラグを、その他のスレッド</a:t>
            </a:r>
            <a:r>
              <a:rPr lang="ja-JP" altLang="en-US" smtClean="0"/>
              <a:t>は</a:t>
            </a:r>
            <a:r>
              <a:rPr lang="en-US" altLang="ja-JP" smtClean="0"/>
              <a:t>COINIT_MULTITHREADED </a:t>
            </a:r>
            <a:r>
              <a:rPr lang="ja-JP" altLang="en-US"/>
              <a:t>を使用するのが一般的です。</a:t>
            </a:r>
          </a:p>
        </p:txBody>
      </p:sp>
      <p:sp>
        <p:nvSpPr>
          <p:cNvPr id="6" name="正方形/長方形 5"/>
          <p:cNvSpPr/>
          <p:nvPr/>
        </p:nvSpPr>
        <p:spPr>
          <a:xfrm>
            <a:off x="241298" y="5701730"/>
            <a:ext cx="11709400" cy="923330"/>
          </a:xfrm>
          <a:prstGeom prst="rect">
            <a:avLst/>
          </a:prstGeom>
          <a:ln>
            <a:solidFill>
              <a:schemeClr val="tx1"/>
            </a:solidFill>
          </a:ln>
        </p:spPr>
        <p:txBody>
          <a:bodyPr wrap="square">
            <a:spAutoFit/>
          </a:bodyPr>
          <a:lstStyle/>
          <a:p>
            <a:r>
              <a:rPr lang="ja-JP" altLang="en-US"/>
              <a:t>上記で説明したフラグに加えて、</a:t>
            </a:r>
            <a:r>
              <a:rPr lang="en-US" altLang="ja-JP" i="1"/>
              <a:t>dwCoInit</a:t>
            </a:r>
            <a:r>
              <a:rPr lang="ja-JP" altLang="en-US"/>
              <a:t> パラメーターに </a:t>
            </a:r>
            <a:r>
              <a:rPr lang="en-US" altLang="ja-JP"/>
              <a:t>COINIT_DISABLE_OLE1DDE </a:t>
            </a:r>
            <a:r>
              <a:rPr lang="ja-JP" altLang="en-US"/>
              <a:t>フラグを設定する方法も推奨されます。このフラグを設定することで、現在は使用されなくなった </a:t>
            </a:r>
            <a:r>
              <a:rPr lang="en-US" altLang="ja-JP"/>
              <a:t>OLE (Object Linking and Embedding) 1.0 </a:t>
            </a:r>
            <a:r>
              <a:rPr lang="ja-JP" altLang="en-US"/>
              <a:t>テクノロジに伴うオーバーヘッドの一部を回避できます。</a:t>
            </a:r>
          </a:p>
        </p:txBody>
      </p:sp>
      <p:sp>
        <p:nvSpPr>
          <p:cNvPr id="7" name="テキスト ボックス 6"/>
          <p:cNvSpPr txBox="1"/>
          <p:nvPr/>
        </p:nvSpPr>
        <p:spPr>
          <a:xfrm>
            <a:off x="165100" y="1778000"/>
            <a:ext cx="10263707" cy="369332"/>
          </a:xfrm>
          <a:prstGeom prst="rect">
            <a:avLst/>
          </a:prstGeom>
          <a:noFill/>
        </p:spPr>
        <p:txBody>
          <a:bodyPr wrap="none" rtlCol="0">
            <a:spAutoFit/>
          </a:bodyPr>
          <a:lstStyle/>
          <a:p>
            <a:r>
              <a:rPr kumimoji="1" lang="ja-JP" altLang="en-US" smtClean="0"/>
              <a:t>なので本来は</a:t>
            </a:r>
            <a:r>
              <a:rPr lang="en-US" altLang="ja-JP" smtClean="0"/>
              <a:t>COINIT_MULTITHREADED</a:t>
            </a:r>
            <a:r>
              <a:rPr lang="ja-JP" altLang="en-US" smtClean="0"/>
              <a:t>が良いのですが、安全性を配慮しもう一つの方を使用しています。</a:t>
            </a:r>
            <a:endParaRPr lang="en-US" altLang="ja-JP" smtClean="0"/>
          </a:p>
        </p:txBody>
      </p:sp>
      <p:pic>
        <p:nvPicPr>
          <p:cNvPr id="8" name="図 7"/>
          <p:cNvPicPr>
            <a:picLocks noChangeAspect="1"/>
          </p:cNvPicPr>
          <p:nvPr/>
        </p:nvPicPr>
        <p:blipFill>
          <a:blip r:embed="rId2"/>
          <a:stretch>
            <a:fillRect/>
          </a:stretch>
        </p:blipFill>
        <p:spPr>
          <a:xfrm>
            <a:off x="241298" y="2147330"/>
            <a:ext cx="3393530" cy="3554399"/>
          </a:xfrm>
          <a:prstGeom prst="rect">
            <a:avLst/>
          </a:prstGeom>
        </p:spPr>
      </p:pic>
      <p:sp>
        <p:nvSpPr>
          <p:cNvPr id="10" name="テキスト ボックス 9"/>
          <p:cNvSpPr txBox="1"/>
          <p:nvPr/>
        </p:nvSpPr>
        <p:spPr>
          <a:xfrm>
            <a:off x="3920184" y="3032804"/>
            <a:ext cx="8271816" cy="1200329"/>
          </a:xfrm>
          <a:prstGeom prst="rect">
            <a:avLst/>
          </a:prstGeom>
          <a:noFill/>
        </p:spPr>
        <p:txBody>
          <a:bodyPr wrap="none" rtlCol="0">
            <a:spAutoFit/>
          </a:bodyPr>
          <a:lstStyle/>
          <a:p>
            <a:r>
              <a:rPr kumimoji="1" lang="ja-JP" altLang="en-US" smtClean="0"/>
              <a:t>図で見ると、同時に事ができる</a:t>
            </a:r>
            <a:r>
              <a:rPr kumimoji="1" lang="en-US" altLang="ja-JP" smtClean="0"/>
              <a:t>MIA</a:t>
            </a:r>
            <a:r>
              <a:rPr kumimoji="1" lang="ja-JP" altLang="en-US" smtClean="0"/>
              <a:t>（マルチスレッドアパートメントモデル）が</a:t>
            </a:r>
            <a:endParaRPr kumimoji="1" lang="en-US" altLang="ja-JP" smtClean="0"/>
          </a:p>
          <a:p>
            <a:r>
              <a:rPr lang="ja-JP" altLang="en-US"/>
              <a:t>良</a:t>
            </a:r>
            <a:r>
              <a:rPr lang="ja-JP" altLang="en-US" smtClean="0"/>
              <a:t>いのですが、削除にうまくやらないと</a:t>
            </a:r>
            <a:r>
              <a:rPr lang="ja-JP" altLang="en-US"/>
              <a:t>事故</a:t>
            </a:r>
            <a:r>
              <a:rPr lang="ja-JP" altLang="en-US" smtClean="0"/>
              <a:t>を起こすので</a:t>
            </a:r>
            <a:r>
              <a:rPr lang="en-US" altLang="ja-JP" smtClean="0">
                <a:latin typeface="ＭＳ ゴシック" panose="020B0609070205080204" pitchFamily="49" charset="-128"/>
                <a:ea typeface="ＭＳ ゴシック" panose="020B0609070205080204" pitchFamily="49" charset="-128"/>
              </a:rPr>
              <a:t>COINIT_APARTMENTTHREADE</a:t>
            </a:r>
          </a:p>
          <a:p>
            <a:r>
              <a:rPr kumimoji="1" lang="ja-JP" altLang="en-US" smtClean="0">
                <a:latin typeface="ＭＳ ゴシック" panose="020B0609070205080204" pitchFamily="49" charset="-128"/>
                <a:ea typeface="ＭＳ ゴシック" panose="020B0609070205080204" pitchFamily="49" charset="-128"/>
              </a:rPr>
              <a:t>でやっています。</a:t>
            </a:r>
            <a:endParaRPr kumimoji="1" lang="en-US" altLang="ja-JP" smtClean="0">
              <a:latin typeface="ＭＳ ゴシック" panose="020B0609070205080204" pitchFamily="49" charset="-128"/>
              <a:ea typeface="ＭＳ ゴシック" panose="020B0609070205080204" pitchFamily="49" charset="-128"/>
            </a:endParaRPr>
          </a:p>
          <a:p>
            <a:endParaRPr kumimoji="1" lang="ja-JP" altLang="en-US"/>
          </a:p>
        </p:txBody>
      </p:sp>
    </p:spTree>
    <p:extLst>
      <p:ext uri="{BB962C8B-B14F-4D97-AF65-F5344CB8AC3E}">
        <p14:creationId xmlns:p14="http://schemas.microsoft.com/office/powerpoint/2010/main" val="349921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363147" cy="369332"/>
          </a:xfrm>
          <a:prstGeom prst="rect">
            <a:avLst/>
          </a:prstGeom>
          <a:noFill/>
        </p:spPr>
        <p:txBody>
          <a:bodyPr wrap="none" rtlCol="0">
            <a:spAutoFit/>
          </a:bodyPr>
          <a:lstStyle/>
          <a:p>
            <a:r>
              <a:rPr kumimoji="1" lang="ja-JP" altLang="en-US" smtClean="0"/>
              <a:t>・</a:t>
            </a:r>
            <a:r>
              <a:rPr kumimoji="1" lang="en-US" altLang="ja-JP" smtClean="0"/>
              <a:t>InitAudio</a:t>
            </a:r>
            <a:r>
              <a:rPr kumimoji="1" lang="ja-JP" altLang="en-US" smtClean="0"/>
              <a:t>を見ていこう</a:t>
            </a:r>
            <a:endParaRPr kumimoji="1" lang="ja-JP" altLang="en-US"/>
          </a:p>
        </p:txBody>
      </p:sp>
      <p:sp>
        <p:nvSpPr>
          <p:cNvPr id="6" name="テキスト ボックス 5"/>
          <p:cNvSpPr txBox="1"/>
          <p:nvPr/>
        </p:nvSpPr>
        <p:spPr>
          <a:xfrm>
            <a:off x="111941" y="1230868"/>
            <a:ext cx="12005081" cy="369332"/>
          </a:xfrm>
          <a:prstGeom prst="rect">
            <a:avLst/>
          </a:prstGeom>
          <a:noFill/>
        </p:spPr>
        <p:txBody>
          <a:bodyPr wrap="none" rtlCol="0">
            <a:spAutoFit/>
          </a:bodyPr>
          <a:lstStyle/>
          <a:p>
            <a:r>
              <a:rPr lang="en-US" altLang="ja-JP"/>
              <a:t>u</a:t>
            </a:r>
            <a:r>
              <a:rPr kumimoji="1" lang="en-US" altLang="ja-JP" smtClean="0"/>
              <a:t>nsigned  XAudio2CreateFlags</a:t>
            </a:r>
            <a:r>
              <a:rPr kumimoji="1" lang="ja-JP" altLang="en-US" smtClean="0"/>
              <a:t>で変数を宣言してる。</a:t>
            </a:r>
            <a:r>
              <a:rPr lang="ja-JP" altLang="en-US"/>
              <a:t>正式</a:t>
            </a:r>
            <a:r>
              <a:rPr lang="ja-JP" altLang="en-US" smtClean="0"/>
              <a:t>に</a:t>
            </a:r>
            <a:r>
              <a:rPr lang="ja-JP" altLang="en-US"/>
              <a:t>は</a:t>
            </a:r>
            <a:r>
              <a:rPr lang="en-US" altLang="ja-JP" smtClean="0"/>
              <a:t>u</a:t>
            </a:r>
            <a:r>
              <a:rPr kumimoji="1" lang="en-US" altLang="ja-JP" smtClean="0"/>
              <a:t>nsigned int </a:t>
            </a:r>
            <a:r>
              <a:rPr lang="ja-JP" altLang="en-US" smtClean="0"/>
              <a:t>〇〇</a:t>
            </a:r>
            <a:r>
              <a:rPr lang="en-US" altLang="ja-JP" smtClean="0"/>
              <a:t>; </a:t>
            </a:r>
            <a:r>
              <a:rPr lang="ja-JP" altLang="en-US" smtClean="0"/>
              <a:t>だが、</a:t>
            </a:r>
            <a:r>
              <a:rPr lang="en-US" altLang="ja-JP"/>
              <a:t> </a:t>
            </a:r>
            <a:r>
              <a:rPr lang="ja-JP" altLang="en-US" smtClean="0"/>
              <a:t>省略して</a:t>
            </a:r>
            <a:r>
              <a:rPr lang="en-US" altLang="ja-JP" smtClean="0"/>
              <a:t>unsigned</a:t>
            </a:r>
            <a:r>
              <a:rPr lang="ja-JP" altLang="en-US" smtClean="0"/>
              <a:t>　〇〇</a:t>
            </a:r>
            <a:r>
              <a:rPr lang="en-US" altLang="ja-JP" smtClean="0"/>
              <a:t>;</a:t>
            </a:r>
            <a:r>
              <a:rPr lang="ja-JP" altLang="en-US" smtClean="0"/>
              <a:t>でも</a:t>
            </a:r>
            <a:r>
              <a:rPr kumimoji="1" lang="ja-JP" altLang="en-US" smtClean="0"/>
              <a:t>書ける。</a:t>
            </a:r>
            <a:endParaRPr kumimoji="1" lang="ja-JP" altLang="en-US"/>
          </a:p>
        </p:txBody>
      </p:sp>
      <p:pic>
        <p:nvPicPr>
          <p:cNvPr id="7" name="図 6"/>
          <p:cNvPicPr>
            <a:picLocks noChangeAspect="1"/>
          </p:cNvPicPr>
          <p:nvPr/>
        </p:nvPicPr>
        <p:blipFill>
          <a:blip r:embed="rId2"/>
          <a:stretch>
            <a:fillRect/>
          </a:stretch>
        </p:blipFill>
        <p:spPr>
          <a:xfrm>
            <a:off x="111941" y="369332"/>
            <a:ext cx="7120368" cy="773668"/>
          </a:xfrm>
          <a:prstGeom prst="rect">
            <a:avLst/>
          </a:prstGeom>
          <a:ln>
            <a:solidFill>
              <a:schemeClr val="tx1"/>
            </a:solidFill>
          </a:ln>
        </p:spPr>
      </p:pic>
      <p:pic>
        <p:nvPicPr>
          <p:cNvPr id="8" name="図 7"/>
          <p:cNvPicPr>
            <a:picLocks noChangeAspect="1"/>
          </p:cNvPicPr>
          <p:nvPr/>
        </p:nvPicPr>
        <p:blipFill>
          <a:blip r:embed="rId3"/>
          <a:stretch>
            <a:fillRect/>
          </a:stretch>
        </p:blipFill>
        <p:spPr>
          <a:xfrm>
            <a:off x="111942" y="1688068"/>
            <a:ext cx="7120368" cy="629425"/>
          </a:xfrm>
          <a:prstGeom prst="rect">
            <a:avLst/>
          </a:prstGeom>
          <a:ln>
            <a:solidFill>
              <a:schemeClr val="tx1"/>
            </a:solidFill>
          </a:ln>
        </p:spPr>
      </p:pic>
      <p:sp>
        <p:nvSpPr>
          <p:cNvPr id="9" name="テキスト ボックス 8"/>
          <p:cNvSpPr txBox="1"/>
          <p:nvPr/>
        </p:nvSpPr>
        <p:spPr>
          <a:xfrm>
            <a:off x="111941" y="2405361"/>
            <a:ext cx="12085360" cy="646331"/>
          </a:xfrm>
          <a:prstGeom prst="rect">
            <a:avLst/>
          </a:prstGeom>
          <a:noFill/>
        </p:spPr>
        <p:txBody>
          <a:bodyPr wrap="none" rtlCol="0">
            <a:spAutoFit/>
          </a:bodyPr>
          <a:lstStyle/>
          <a:p>
            <a:r>
              <a:rPr kumimoji="1" lang="en-US" altLang="ja-JP" smtClean="0"/>
              <a:t>DebugMode</a:t>
            </a:r>
            <a:r>
              <a:rPr lang="ja-JP" altLang="en-US" smtClean="0"/>
              <a:t>では、</a:t>
            </a:r>
            <a:r>
              <a:rPr lang="en-US" altLang="ja-JP"/>
              <a:t> </a:t>
            </a:r>
            <a:r>
              <a:rPr lang="en-US" altLang="ja-JP" smtClean="0"/>
              <a:t>XAudio2CreateFlags</a:t>
            </a:r>
            <a:r>
              <a:rPr lang="ja-JP" altLang="en-US" smtClean="0"/>
              <a:t>を</a:t>
            </a:r>
            <a:r>
              <a:rPr lang="en-US" altLang="ja-JP" smtClean="0"/>
              <a:t>XAUDIO2_DEBUG_ENGINE</a:t>
            </a:r>
            <a:r>
              <a:rPr lang="ja-JP" altLang="en-US" smtClean="0"/>
              <a:t>の値にする必要があるので、</a:t>
            </a:r>
            <a:r>
              <a:rPr lang="en-US" altLang="ja-JP" smtClean="0"/>
              <a:t>Compile</a:t>
            </a:r>
            <a:r>
              <a:rPr lang="ja-JP" altLang="en-US" smtClean="0"/>
              <a:t>で</a:t>
            </a:r>
            <a:r>
              <a:rPr lang="en-US" altLang="ja-JP"/>
              <a:t>C</a:t>
            </a:r>
            <a:r>
              <a:rPr lang="en-US" altLang="ja-JP" smtClean="0"/>
              <a:t>ode</a:t>
            </a:r>
            <a:r>
              <a:rPr lang="ja-JP" altLang="en-US" smtClean="0"/>
              <a:t>を弾く必要が</a:t>
            </a:r>
            <a:endParaRPr lang="en-US" altLang="ja-JP" smtClean="0"/>
          </a:p>
          <a:p>
            <a:r>
              <a:rPr lang="ja-JP" altLang="en-US" smtClean="0"/>
              <a:t>ある。</a:t>
            </a:r>
            <a:endParaRPr lang="en-US" altLang="ja-JP" smtClean="0"/>
          </a:p>
        </p:txBody>
      </p:sp>
      <p:sp>
        <p:nvSpPr>
          <p:cNvPr id="10" name="正方形/長方形 9"/>
          <p:cNvSpPr/>
          <p:nvPr/>
        </p:nvSpPr>
        <p:spPr>
          <a:xfrm>
            <a:off x="111941" y="3051692"/>
            <a:ext cx="11876860" cy="2585323"/>
          </a:xfrm>
          <a:prstGeom prst="rect">
            <a:avLst/>
          </a:prstGeom>
          <a:ln>
            <a:solidFill>
              <a:schemeClr val="tx1"/>
            </a:solidFill>
          </a:ln>
        </p:spPr>
        <p:txBody>
          <a:bodyPr wrap="square">
            <a:spAutoFit/>
          </a:bodyPr>
          <a:lstStyle/>
          <a:p>
            <a:r>
              <a:rPr lang="ja-JP" altLang="en-US"/>
              <a:t>条件付きコンパイルは、</a:t>
            </a:r>
            <a:r>
              <a:rPr lang="en-US" altLang="ja-JP"/>
              <a:t>if</a:t>
            </a:r>
            <a:r>
              <a:rPr lang="ja-JP" altLang="en-US"/>
              <a:t>ステートメント同様</a:t>
            </a:r>
            <a:r>
              <a:rPr lang="ja-JP" altLang="en-US" smtClean="0"/>
              <a:t>に指定</a:t>
            </a:r>
            <a:r>
              <a:rPr lang="ja-JP" altLang="en-US"/>
              <a:t>された定数式が真であれば、指定範囲をコンパイルします</a:t>
            </a:r>
          </a:p>
          <a:p>
            <a:endParaRPr lang="ja-JP" altLang="en-US"/>
          </a:p>
          <a:p>
            <a:r>
              <a:rPr lang="en-US" altLang="ja-JP"/>
              <a:t>#if </a:t>
            </a:r>
            <a:r>
              <a:rPr lang="ja-JP" altLang="en-US"/>
              <a:t>定数式</a:t>
            </a:r>
          </a:p>
          <a:p>
            <a:r>
              <a:rPr lang="ja-JP" altLang="en-US"/>
              <a:t>文</a:t>
            </a:r>
          </a:p>
          <a:p>
            <a:r>
              <a:rPr lang="en-US" altLang="ja-JP"/>
              <a:t>#endif</a:t>
            </a:r>
          </a:p>
          <a:p>
            <a:endParaRPr lang="en-US" altLang="ja-JP"/>
          </a:p>
          <a:p>
            <a:r>
              <a:rPr lang="en-US" altLang="ja-JP"/>
              <a:t>#if</a:t>
            </a:r>
            <a:r>
              <a:rPr lang="ja-JP" altLang="en-US"/>
              <a:t>ディレクティブは、</a:t>
            </a:r>
            <a:r>
              <a:rPr lang="en-US" altLang="ja-JP"/>
              <a:t>#endif </a:t>
            </a:r>
            <a:r>
              <a:rPr lang="ja-JP" altLang="en-US"/>
              <a:t>までの文の並びをコンパイル</a:t>
            </a:r>
            <a:r>
              <a:rPr lang="ja-JP" altLang="en-US" smtClean="0"/>
              <a:t>します。ただし</a:t>
            </a:r>
            <a:r>
              <a:rPr lang="ja-JP" altLang="en-US"/>
              <a:t>、この作業はコンパイルより前にされるため、定数は定数以上の意味を</a:t>
            </a:r>
            <a:r>
              <a:rPr lang="ja-JP" altLang="en-US" smtClean="0"/>
              <a:t>持ちません。定数式</a:t>
            </a:r>
            <a:r>
              <a:rPr lang="ja-JP" altLang="en-US"/>
              <a:t>の真偽は、ソースコードに直接記述することになります</a:t>
            </a:r>
          </a:p>
          <a:p>
            <a:r>
              <a:rPr lang="ja-JP" altLang="en-US"/>
              <a:t>このコードによって、コンパイル処理の流れを変え、デバッグなどに利用することができます</a:t>
            </a:r>
          </a:p>
        </p:txBody>
      </p:sp>
      <p:sp>
        <p:nvSpPr>
          <p:cNvPr id="11" name="テキスト ボックス 10"/>
          <p:cNvSpPr txBox="1"/>
          <p:nvPr/>
        </p:nvSpPr>
        <p:spPr>
          <a:xfrm>
            <a:off x="111941" y="5803900"/>
            <a:ext cx="5780942" cy="369332"/>
          </a:xfrm>
          <a:prstGeom prst="rect">
            <a:avLst/>
          </a:prstGeom>
          <a:noFill/>
        </p:spPr>
        <p:txBody>
          <a:bodyPr wrap="none" rtlCol="0">
            <a:spAutoFit/>
          </a:bodyPr>
          <a:lstStyle/>
          <a:p>
            <a:r>
              <a:rPr kumimoji="1" lang="ja-JP" altLang="en-US" smtClean="0"/>
              <a:t>これで、</a:t>
            </a:r>
            <a:r>
              <a:rPr lang="en-US" altLang="ja-JP" smtClean="0"/>
              <a:t>debug</a:t>
            </a:r>
            <a:r>
              <a:rPr lang="ja-JP" altLang="en-US"/>
              <a:t>・</a:t>
            </a:r>
            <a:r>
              <a:rPr lang="en-US" altLang="ja-JP" smtClean="0"/>
              <a:t>release</a:t>
            </a:r>
            <a:r>
              <a:rPr lang="ja-JP" altLang="en-US" smtClean="0"/>
              <a:t>用で</a:t>
            </a:r>
            <a:r>
              <a:rPr lang="en-US" altLang="ja-JP" smtClean="0"/>
              <a:t>flag</a:t>
            </a:r>
            <a:r>
              <a:rPr lang="ja-JP" altLang="en-US" smtClean="0"/>
              <a:t>を変更することができます。</a:t>
            </a:r>
            <a:endParaRPr kumimoji="1" lang="ja-JP" altLang="en-US"/>
          </a:p>
        </p:txBody>
      </p:sp>
    </p:spTree>
    <p:extLst>
      <p:ext uri="{BB962C8B-B14F-4D97-AF65-F5344CB8AC3E}">
        <p14:creationId xmlns:p14="http://schemas.microsoft.com/office/powerpoint/2010/main" val="1050955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372701" cy="369332"/>
          </a:xfrm>
          <a:prstGeom prst="rect">
            <a:avLst/>
          </a:prstGeom>
          <a:noFill/>
        </p:spPr>
        <p:txBody>
          <a:bodyPr wrap="none" rtlCol="0">
            <a:spAutoFit/>
          </a:bodyPr>
          <a:lstStyle/>
          <a:p>
            <a:r>
              <a:rPr kumimoji="1" lang="ja-JP" altLang="en-US" smtClean="0"/>
              <a:t>・</a:t>
            </a:r>
            <a:r>
              <a:rPr kumimoji="1" lang="en-US" altLang="ja-JP" smtClean="0"/>
              <a:t>XAudio2</a:t>
            </a:r>
            <a:r>
              <a:rPr kumimoji="1" lang="ja-JP" altLang="en-US" smtClean="0"/>
              <a:t>・</a:t>
            </a:r>
            <a:r>
              <a:rPr lang="en-US" altLang="ja-JP" smtClean="0"/>
              <a:t>V</a:t>
            </a:r>
            <a:r>
              <a:rPr kumimoji="1" lang="en-US" altLang="ja-JP" smtClean="0"/>
              <a:t>oice</a:t>
            </a:r>
            <a:r>
              <a:rPr kumimoji="1" lang="ja-JP" altLang="en-US" smtClean="0"/>
              <a:t>を作成</a:t>
            </a:r>
            <a:endParaRPr kumimoji="1" lang="en-US" altLang="ja-JP" smtClean="0"/>
          </a:p>
        </p:txBody>
      </p:sp>
      <p:pic>
        <p:nvPicPr>
          <p:cNvPr id="5" name="図 4"/>
          <p:cNvPicPr>
            <a:picLocks noChangeAspect="1"/>
          </p:cNvPicPr>
          <p:nvPr/>
        </p:nvPicPr>
        <p:blipFill>
          <a:blip r:embed="rId2"/>
          <a:stretch>
            <a:fillRect/>
          </a:stretch>
        </p:blipFill>
        <p:spPr>
          <a:xfrm>
            <a:off x="163512" y="369332"/>
            <a:ext cx="7723188" cy="1799578"/>
          </a:xfrm>
          <a:prstGeom prst="rect">
            <a:avLst/>
          </a:prstGeom>
          <a:ln>
            <a:solidFill>
              <a:schemeClr val="tx1"/>
            </a:solidFill>
          </a:ln>
        </p:spPr>
      </p:pic>
      <p:sp>
        <p:nvSpPr>
          <p:cNvPr id="6" name="正方形/長方形 5"/>
          <p:cNvSpPr/>
          <p:nvPr/>
        </p:nvSpPr>
        <p:spPr>
          <a:xfrm>
            <a:off x="163512" y="2588233"/>
            <a:ext cx="11850688" cy="1815882"/>
          </a:xfrm>
          <a:prstGeom prst="rect">
            <a:avLst/>
          </a:prstGeom>
          <a:ln>
            <a:solidFill>
              <a:schemeClr val="tx1"/>
            </a:solidFill>
          </a:ln>
        </p:spPr>
        <p:txBody>
          <a:bodyPr wrap="square">
            <a:spAutoFit/>
          </a:bodyPr>
          <a:lstStyle/>
          <a:p>
            <a:r>
              <a:rPr lang="en-US" altLang="ja-JP" sz="1400"/>
              <a:t>XAudio2Create</a:t>
            </a:r>
          </a:p>
          <a:p>
            <a:r>
              <a:rPr lang="ja-JP" altLang="en-US" sz="1400"/>
              <a:t>新しい </a:t>
            </a:r>
            <a:r>
              <a:rPr lang="en-US" altLang="ja-JP" sz="1400"/>
              <a:t>XAudio2 </a:t>
            </a:r>
            <a:r>
              <a:rPr lang="ja-JP" altLang="en-US" sz="1400"/>
              <a:t>オブジェクトを作成し、その </a:t>
            </a:r>
            <a:r>
              <a:rPr lang="en-US" altLang="ja-JP" sz="1400"/>
              <a:t>IXAudio2 </a:t>
            </a:r>
            <a:r>
              <a:rPr lang="ja-JP" altLang="en-US" sz="1400"/>
              <a:t>インターフェイスへのポインターを返します。</a:t>
            </a:r>
          </a:p>
          <a:p>
            <a:r>
              <a:rPr lang="ja-JP" altLang="en-US" sz="1400"/>
              <a:t>構文</a:t>
            </a:r>
          </a:p>
          <a:p>
            <a:r>
              <a:rPr lang="en-US" altLang="ja-JP" sz="1400" smtClean="0"/>
              <a:t>HRESULT </a:t>
            </a:r>
            <a:r>
              <a:rPr lang="en-US" altLang="ja-JP" sz="1400"/>
              <a:t>XAudio2Create( </a:t>
            </a:r>
            <a:r>
              <a:rPr lang="en-US" altLang="ja-JP" sz="1400" smtClean="0"/>
              <a:t>IXAudio2 </a:t>
            </a:r>
            <a:r>
              <a:rPr lang="en-US" altLang="ja-JP" sz="1400"/>
              <a:t>**ppXAudio2,  </a:t>
            </a:r>
            <a:r>
              <a:rPr lang="en-US" altLang="ja-JP" sz="1400" smtClean="0"/>
              <a:t>UINT32 </a:t>
            </a:r>
            <a:r>
              <a:rPr lang="en-US" altLang="ja-JP" sz="1400"/>
              <a:t>Flags = 0,  </a:t>
            </a:r>
            <a:r>
              <a:rPr lang="en-US" altLang="ja-JP" sz="1400" smtClean="0"/>
              <a:t>XAUDIO2_PROCESSOR </a:t>
            </a:r>
            <a:r>
              <a:rPr lang="en-US" altLang="ja-JP" sz="1400"/>
              <a:t>XAudio2Processor </a:t>
            </a:r>
            <a:r>
              <a:rPr lang="en-US" altLang="ja-JP" sz="1400" smtClean="0"/>
              <a:t>= XAUDIO2_DEFAULT_PROCESSOR</a:t>
            </a:r>
            <a:r>
              <a:rPr lang="en-US" altLang="ja-JP" sz="1400"/>
              <a:t>)</a:t>
            </a:r>
          </a:p>
          <a:p>
            <a:r>
              <a:rPr lang="ja-JP" altLang="en-US" sz="1400"/>
              <a:t>パラメーター</a:t>
            </a:r>
          </a:p>
          <a:p>
            <a:r>
              <a:rPr lang="en-US" altLang="ja-JP" sz="1400" smtClean="0"/>
              <a:t>ppXAudio2</a:t>
            </a:r>
            <a:r>
              <a:rPr lang="ja-JP" altLang="en-US" sz="1400" smtClean="0"/>
              <a:t>　　　　　</a:t>
            </a:r>
            <a:r>
              <a:rPr lang="en-US" altLang="ja-JP" sz="1400" smtClean="0"/>
              <a:t>[out]</a:t>
            </a:r>
            <a:r>
              <a:rPr lang="ja-JP" altLang="en-US" sz="1400" smtClean="0"/>
              <a:t>　：</a:t>
            </a:r>
            <a:r>
              <a:rPr lang="ja-JP" altLang="en-US" sz="1400"/>
              <a:t>　</a:t>
            </a:r>
            <a:r>
              <a:rPr lang="ja-JP" altLang="en-US" sz="1400" smtClean="0"/>
              <a:t>操作</a:t>
            </a:r>
            <a:r>
              <a:rPr lang="ja-JP" altLang="en-US" sz="1400"/>
              <a:t>が成功した場合、</a:t>
            </a:r>
            <a:r>
              <a:rPr lang="en-US" altLang="ja-JP" sz="1400"/>
              <a:t>IXAudio2 </a:t>
            </a:r>
            <a:r>
              <a:rPr lang="ja-JP" altLang="en-US" sz="1400"/>
              <a:t>オブジェクトへのポインターを返します。 </a:t>
            </a:r>
          </a:p>
          <a:p>
            <a:r>
              <a:rPr lang="en-US" altLang="ja-JP" sz="1400" smtClean="0"/>
              <a:t>Flags</a:t>
            </a:r>
            <a:r>
              <a:rPr lang="ja-JP" altLang="en-US" sz="1400" smtClean="0"/>
              <a:t>　　　　　　　　　</a:t>
            </a:r>
            <a:r>
              <a:rPr lang="en-US" altLang="ja-JP" sz="1400" smtClean="0"/>
              <a:t>[in]</a:t>
            </a:r>
            <a:r>
              <a:rPr lang="ja-JP" altLang="en-US" sz="1400" smtClean="0"/>
              <a:t>　  ：</a:t>
            </a:r>
            <a:r>
              <a:rPr lang="ja-JP" altLang="en-US" sz="1400"/>
              <a:t>　</a:t>
            </a:r>
            <a:r>
              <a:rPr lang="en-US" altLang="ja-JP" sz="1400" smtClean="0"/>
              <a:t>XAudio2 </a:t>
            </a:r>
            <a:r>
              <a:rPr lang="ja-JP" altLang="en-US" sz="1400"/>
              <a:t>オブジェクトの動作を指定するフラグです</a:t>
            </a:r>
            <a:r>
              <a:rPr lang="ja-JP" altLang="en-US" sz="1400" smtClean="0"/>
              <a:t>。</a:t>
            </a:r>
            <a:endParaRPr lang="en-US" altLang="ja-JP" sz="1400" smtClean="0"/>
          </a:p>
          <a:p>
            <a:r>
              <a:rPr lang="en-US" altLang="ja-JP" sz="1400" smtClean="0"/>
              <a:t>XAudio2Processor</a:t>
            </a:r>
            <a:r>
              <a:rPr lang="ja-JP" altLang="en-US" sz="1400" smtClean="0"/>
              <a:t>　</a:t>
            </a:r>
            <a:r>
              <a:rPr lang="en-US" altLang="ja-JP" sz="1400" smtClean="0"/>
              <a:t>[in</a:t>
            </a:r>
            <a:r>
              <a:rPr lang="en-US" altLang="ja-JP" sz="1400"/>
              <a:t>] </a:t>
            </a:r>
            <a:r>
              <a:rPr lang="ja-JP" altLang="en-US" sz="1400"/>
              <a:t>　</a:t>
            </a:r>
            <a:r>
              <a:rPr lang="ja-JP" altLang="en-US" sz="1400" smtClean="0"/>
              <a:t>：　使用</a:t>
            </a:r>
            <a:r>
              <a:rPr lang="ja-JP" altLang="en-US" sz="1400"/>
              <a:t>する </a:t>
            </a:r>
            <a:r>
              <a:rPr lang="en-US" altLang="ja-JP" sz="1400"/>
              <a:t>CPU </a:t>
            </a:r>
            <a:r>
              <a:rPr lang="ja-JP" altLang="en-US" sz="1400"/>
              <a:t>を指定する列挙値。これらの値は、プラットフォームごとに意味が異なります。 </a:t>
            </a:r>
          </a:p>
        </p:txBody>
      </p:sp>
      <p:sp>
        <p:nvSpPr>
          <p:cNvPr id="7" name="正方形/長方形 6"/>
          <p:cNvSpPr/>
          <p:nvPr/>
        </p:nvSpPr>
        <p:spPr>
          <a:xfrm>
            <a:off x="265112" y="2168910"/>
            <a:ext cx="3783793" cy="369332"/>
          </a:xfrm>
          <a:prstGeom prst="rect">
            <a:avLst/>
          </a:prstGeom>
        </p:spPr>
        <p:txBody>
          <a:bodyPr wrap="none">
            <a:spAutoFit/>
          </a:bodyPr>
          <a:lstStyle/>
          <a:p>
            <a:r>
              <a:rPr lang="en-US" altLang="ja-JP" smtClean="0"/>
              <a:t>XAudio2Create</a:t>
            </a:r>
            <a:r>
              <a:rPr lang="ja-JP" altLang="en-US" smtClean="0"/>
              <a:t>関数を見てみましょう。</a:t>
            </a:r>
            <a:endParaRPr lang="en-US" altLang="ja-JP"/>
          </a:p>
        </p:txBody>
      </p:sp>
      <p:sp>
        <p:nvSpPr>
          <p:cNvPr id="9" name="正方形/長方形 8"/>
          <p:cNvSpPr/>
          <p:nvPr/>
        </p:nvSpPr>
        <p:spPr>
          <a:xfrm>
            <a:off x="163512" y="4735478"/>
            <a:ext cx="11850688" cy="615553"/>
          </a:xfrm>
          <a:prstGeom prst="rect">
            <a:avLst/>
          </a:prstGeom>
          <a:ln>
            <a:solidFill>
              <a:schemeClr val="tx1"/>
            </a:solidFill>
          </a:ln>
        </p:spPr>
        <p:txBody>
          <a:bodyPr wrap="square">
            <a:spAutoFit/>
          </a:bodyPr>
          <a:lstStyle/>
          <a:p>
            <a:r>
              <a:rPr lang="en-US" altLang="ja-JP" sz="1600"/>
              <a:t>XAUDIO2_DEBUG_ENGINE</a:t>
            </a:r>
          </a:p>
          <a:p>
            <a:r>
              <a:rPr lang="en-US" altLang="ja-JP" sz="1600"/>
              <a:t> </a:t>
            </a:r>
            <a:r>
              <a:rPr lang="en-US" altLang="ja-JP" sz="1600" smtClean="0"/>
              <a:t>Windows</a:t>
            </a:r>
            <a:r>
              <a:rPr lang="ja-JP" altLang="en-US" sz="1600" smtClean="0"/>
              <a:t>用の</a:t>
            </a:r>
            <a:r>
              <a:rPr lang="en-US" altLang="ja-JP" sz="1600" smtClean="0"/>
              <a:t> </a:t>
            </a:r>
            <a:r>
              <a:rPr lang="ja-JP" altLang="en-US" sz="1600" smtClean="0"/>
              <a:t>デバッグ </a:t>
            </a:r>
            <a:r>
              <a:rPr lang="ja-JP" altLang="en-US" sz="1600"/>
              <a:t>バージョンの </a:t>
            </a:r>
            <a:r>
              <a:rPr lang="en-US" altLang="ja-JP" sz="1600"/>
              <a:t>XAudio2 </a:t>
            </a:r>
            <a:r>
              <a:rPr lang="ja-JP" altLang="en-US" sz="1600"/>
              <a:t>ライブラリを要求します</a:t>
            </a:r>
            <a:r>
              <a:rPr lang="ja-JP" altLang="en-US"/>
              <a:t>。</a:t>
            </a:r>
          </a:p>
        </p:txBody>
      </p:sp>
      <p:sp>
        <p:nvSpPr>
          <p:cNvPr id="11" name="テキスト ボックス 10"/>
          <p:cNvSpPr txBox="1"/>
          <p:nvPr/>
        </p:nvSpPr>
        <p:spPr>
          <a:xfrm>
            <a:off x="265112" y="4402444"/>
            <a:ext cx="11244168" cy="369332"/>
          </a:xfrm>
          <a:prstGeom prst="rect">
            <a:avLst/>
          </a:prstGeom>
          <a:noFill/>
        </p:spPr>
        <p:txBody>
          <a:bodyPr wrap="none" rtlCol="0">
            <a:spAutoFit/>
          </a:bodyPr>
          <a:lstStyle/>
          <a:p>
            <a:r>
              <a:rPr kumimoji="1" lang="ja-JP" altLang="en-US" smtClean="0"/>
              <a:t>第</a:t>
            </a:r>
            <a:r>
              <a:rPr kumimoji="1" lang="en-US" altLang="ja-JP" smtClean="0"/>
              <a:t>2</a:t>
            </a:r>
            <a:r>
              <a:rPr kumimoji="1" lang="ja-JP" altLang="en-US" smtClean="0"/>
              <a:t>引数</a:t>
            </a:r>
            <a:r>
              <a:rPr kumimoji="1" lang="en-US" altLang="ja-JP" smtClean="0"/>
              <a:t>Flags</a:t>
            </a:r>
            <a:r>
              <a:rPr kumimoji="1" lang="ja-JP" altLang="en-US" smtClean="0"/>
              <a:t>で</a:t>
            </a:r>
            <a:r>
              <a:rPr lang="en-US" altLang="ja-JP"/>
              <a:t>R</a:t>
            </a:r>
            <a:r>
              <a:rPr kumimoji="1" lang="en-US" altLang="ja-JP" smtClean="0"/>
              <a:t>elease</a:t>
            </a:r>
            <a:r>
              <a:rPr kumimoji="1" lang="ja-JP" altLang="en-US" smtClean="0"/>
              <a:t>用なら</a:t>
            </a:r>
            <a:r>
              <a:rPr kumimoji="1" lang="en-US" altLang="ja-JP" smtClean="0"/>
              <a:t>0</a:t>
            </a:r>
            <a:r>
              <a:rPr kumimoji="1" lang="ja-JP" altLang="en-US" smtClean="0"/>
              <a:t>ｘ</a:t>
            </a:r>
            <a:r>
              <a:rPr kumimoji="1" lang="en-US" altLang="ja-JP" smtClean="0"/>
              <a:t>00</a:t>
            </a:r>
            <a:r>
              <a:rPr kumimoji="1" lang="ja-JP" altLang="en-US" smtClean="0"/>
              <a:t>で良いのですが、</a:t>
            </a:r>
            <a:r>
              <a:rPr lang="en-US" altLang="ja-JP" smtClean="0"/>
              <a:t>Debug</a:t>
            </a:r>
            <a:r>
              <a:rPr lang="ja-JP" altLang="en-US" smtClean="0"/>
              <a:t>用であれば</a:t>
            </a:r>
            <a:r>
              <a:rPr lang="en-US" altLang="ja-JP" smtClean="0"/>
              <a:t>XAUDIO2_DEBUG_ENGINE</a:t>
            </a:r>
            <a:r>
              <a:rPr lang="ja-JP" altLang="en-US" smtClean="0"/>
              <a:t>でないといけない。</a:t>
            </a:r>
            <a:endParaRPr lang="en-US" altLang="ja-JP"/>
          </a:p>
        </p:txBody>
      </p:sp>
      <p:sp>
        <p:nvSpPr>
          <p:cNvPr id="13" name="正方形/長方形 12"/>
          <p:cNvSpPr/>
          <p:nvPr/>
        </p:nvSpPr>
        <p:spPr>
          <a:xfrm>
            <a:off x="163512" y="5720363"/>
            <a:ext cx="11850688" cy="830997"/>
          </a:xfrm>
          <a:prstGeom prst="rect">
            <a:avLst/>
          </a:prstGeom>
          <a:ln>
            <a:solidFill>
              <a:schemeClr val="tx1"/>
            </a:solidFill>
          </a:ln>
        </p:spPr>
        <p:txBody>
          <a:bodyPr wrap="square">
            <a:spAutoFit/>
          </a:bodyPr>
          <a:lstStyle/>
          <a:p>
            <a:r>
              <a:rPr lang="ja-JP" altLang="en-US" sz="1600"/>
              <a:t> </a:t>
            </a:r>
            <a:r>
              <a:rPr lang="en-US" altLang="ja-JP" sz="1600" smtClean="0"/>
              <a:t>Windows</a:t>
            </a:r>
            <a:r>
              <a:rPr lang="ja-JP" altLang="en-US" sz="1600" smtClean="0"/>
              <a:t>では、</a:t>
            </a:r>
            <a:r>
              <a:rPr lang="en-US" altLang="ja-JP" sz="1600" smtClean="0"/>
              <a:t> XAUDIO2_WINDOWS_PROCESSOR_SPECIFIER</a:t>
            </a:r>
            <a:r>
              <a:rPr lang="ja-JP" altLang="en-US" sz="1600" smtClean="0"/>
              <a:t>」を指定。ビット</a:t>
            </a:r>
            <a:r>
              <a:rPr lang="ja-JP" altLang="en-US" sz="1600"/>
              <a:t>演算 </a:t>
            </a:r>
            <a:r>
              <a:rPr lang="en-US" altLang="ja-JP" sz="1600"/>
              <a:t>OR </a:t>
            </a:r>
            <a:r>
              <a:rPr lang="ja-JP" altLang="en-US" sz="1600"/>
              <a:t>でいくつかの値を組み合わせることにより、選択肢に含まれるプロセッサのグループを指定できます</a:t>
            </a:r>
            <a:r>
              <a:rPr lang="ja-JP" altLang="en-US" sz="1600" smtClean="0"/>
              <a:t>。ただし、一般的</a:t>
            </a:r>
            <a:r>
              <a:rPr lang="ja-JP" altLang="en-US" sz="1600"/>
              <a:t>には、プロセッサの指定は避ける必要があります。スケジューラがプロセッサ間で効率的にスレッドをスケジュールできなくなる可能性があるからです。代わりに、</a:t>
            </a:r>
            <a:r>
              <a:rPr lang="en-US" altLang="ja-JP" sz="1600">
                <a:solidFill>
                  <a:srgbClr val="FF0000"/>
                </a:solidFill>
              </a:rPr>
              <a:t>XAUDIO2_DEFAULT_PROCESSOR</a:t>
            </a:r>
            <a:r>
              <a:rPr lang="en-US" altLang="ja-JP" sz="1600"/>
              <a:t> </a:t>
            </a:r>
            <a:r>
              <a:rPr lang="ja-JP" altLang="en-US" sz="1600"/>
              <a:t>値を渡します </a:t>
            </a:r>
          </a:p>
        </p:txBody>
      </p:sp>
      <p:sp>
        <p:nvSpPr>
          <p:cNvPr id="15" name="テキスト ボックス 14"/>
          <p:cNvSpPr txBox="1"/>
          <p:nvPr/>
        </p:nvSpPr>
        <p:spPr>
          <a:xfrm>
            <a:off x="283771" y="5351031"/>
            <a:ext cx="7331494" cy="369332"/>
          </a:xfrm>
          <a:prstGeom prst="rect">
            <a:avLst/>
          </a:prstGeom>
          <a:noFill/>
        </p:spPr>
        <p:txBody>
          <a:bodyPr wrap="none" rtlCol="0">
            <a:spAutoFit/>
          </a:bodyPr>
          <a:lstStyle/>
          <a:p>
            <a:r>
              <a:rPr kumimoji="1" lang="ja-JP" altLang="en-US" smtClean="0"/>
              <a:t>第</a:t>
            </a:r>
            <a:r>
              <a:rPr lang="en-US" altLang="ja-JP"/>
              <a:t>3</a:t>
            </a:r>
            <a:r>
              <a:rPr kumimoji="1" lang="ja-JP" altLang="en-US" smtClean="0"/>
              <a:t>引数の</a:t>
            </a:r>
            <a:r>
              <a:rPr lang="en-US" altLang="ja-JP" smtClean="0"/>
              <a:t>XAudio2Processor</a:t>
            </a:r>
            <a:r>
              <a:rPr lang="ja-JP" altLang="en-US" smtClean="0"/>
              <a:t>では、使用する</a:t>
            </a:r>
            <a:r>
              <a:rPr lang="en-US" altLang="ja-JP" smtClean="0"/>
              <a:t>PlatForm</a:t>
            </a:r>
            <a:r>
              <a:rPr lang="ja-JP" altLang="en-US" smtClean="0"/>
              <a:t>の</a:t>
            </a:r>
            <a:r>
              <a:rPr lang="en-US" altLang="ja-JP" smtClean="0"/>
              <a:t>CPU</a:t>
            </a:r>
            <a:r>
              <a:rPr lang="ja-JP" altLang="en-US" smtClean="0"/>
              <a:t>を決めますが、</a:t>
            </a:r>
            <a:endParaRPr kumimoji="1" lang="ja-JP" altLang="en-US"/>
          </a:p>
        </p:txBody>
      </p:sp>
      <p:pic>
        <p:nvPicPr>
          <p:cNvPr id="1025" name="Picture 1" descr="Ee419212.note(ja-jp,VS.8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e419212.note(ja-jp,VS.8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e419212.note(ja-jp,VS.8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30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27000" y="108635"/>
            <a:ext cx="6096000" cy="646331"/>
          </a:xfrm>
          <a:prstGeom prst="rect">
            <a:avLst/>
          </a:prstGeom>
          <a:ln>
            <a:solidFill>
              <a:schemeClr val="tx1"/>
            </a:solidFill>
          </a:ln>
        </p:spPr>
        <p:txBody>
          <a:bodyPr>
            <a:spAutoFit/>
          </a:bodyPr>
          <a:lstStyle/>
          <a:p>
            <a:r>
              <a:rPr lang="en-US" altLang="ja-JP"/>
              <a:t>IXAudio2::CreateMasteringVoice</a:t>
            </a:r>
          </a:p>
          <a:p>
            <a:r>
              <a:rPr lang="ja-JP" altLang="en-US"/>
              <a:t>マスター ボイスを作成し、設定します。</a:t>
            </a:r>
          </a:p>
        </p:txBody>
      </p:sp>
      <p:sp>
        <p:nvSpPr>
          <p:cNvPr id="7" name="テキスト ボックス 6"/>
          <p:cNvSpPr txBox="1"/>
          <p:nvPr/>
        </p:nvSpPr>
        <p:spPr>
          <a:xfrm>
            <a:off x="127000" y="754966"/>
            <a:ext cx="7532190" cy="369332"/>
          </a:xfrm>
          <a:prstGeom prst="rect">
            <a:avLst/>
          </a:prstGeom>
          <a:noFill/>
        </p:spPr>
        <p:txBody>
          <a:bodyPr wrap="none" rtlCol="0">
            <a:spAutoFit/>
          </a:bodyPr>
          <a:lstStyle/>
          <a:p>
            <a:r>
              <a:rPr lang="en-US" altLang="ja-JP" smtClean="0"/>
              <a:t>OverLoad</a:t>
            </a:r>
            <a:r>
              <a:rPr lang="ja-JP" altLang="en-US" smtClean="0"/>
              <a:t>しているので引数が一つに見えるが、実際は細かい設定ができる。</a:t>
            </a:r>
            <a:endParaRPr kumimoji="1" lang="ja-JP" altLang="en-US"/>
          </a:p>
        </p:txBody>
      </p:sp>
      <p:sp>
        <p:nvSpPr>
          <p:cNvPr id="8" name="正方形/長方形 7"/>
          <p:cNvSpPr/>
          <p:nvPr/>
        </p:nvSpPr>
        <p:spPr>
          <a:xfrm>
            <a:off x="127000" y="1124298"/>
            <a:ext cx="11506200" cy="4247317"/>
          </a:xfrm>
          <a:prstGeom prst="rect">
            <a:avLst/>
          </a:prstGeom>
          <a:ln>
            <a:solidFill>
              <a:schemeClr val="tx1"/>
            </a:solidFill>
          </a:ln>
        </p:spPr>
        <p:txBody>
          <a:bodyPr wrap="square">
            <a:spAutoFit/>
          </a:bodyPr>
          <a:lstStyle/>
          <a:p>
            <a:r>
              <a:rPr lang="en-US" altLang="ja-JP"/>
              <a:t>IXAudio2::CreateSubmixVoice </a:t>
            </a:r>
            <a:r>
              <a:rPr lang="ja-JP" altLang="en-US"/>
              <a:t>メソッド</a:t>
            </a:r>
          </a:p>
          <a:p>
            <a:r>
              <a:rPr lang="ja-JP" altLang="en-US"/>
              <a:t>サブミックス ボイスを作成し、設定します。</a:t>
            </a:r>
          </a:p>
          <a:p>
            <a:r>
              <a:rPr lang="ja-JP" altLang="en-US" smtClean="0"/>
              <a:t>構文</a:t>
            </a:r>
            <a:endParaRPr lang="en-US" altLang="ja-JP" smtClean="0"/>
          </a:p>
          <a:p>
            <a:r>
              <a:rPr lang="en-US" altLang="ja-JP" smtClean="0"/>
              <a:t>HRESULT </a:t>
            </a:r>
            <a:r>
              <a:rPr lang="en-US" altLang="ja-JP"/>
              <a:t>CreateSubmixVoice(      </a:t>
            </a:r>
            <a:endParaRPr lang="en-US" altLang="ja-JP" smtClean="0"/>
          </a:p>
          <a:p>
            <a:r>
              <a:rPr lang="en-US" altLang="ja-JP" smtClean="0"/>
              <a:t>   </a:t>
            </a:r>
            <a:r>
              <a:rPr lang="en-US" altLang="ja-JP"/>
              <a:t>IXAudio2SubmixVoice **ppSubmixVoice,  </a:t>
            </a:r>
            <a:endParaRPr lang="en-US" altLang="ja-JP" smtClean="0"/>
          </a:p>
          <a:p>
            <a:r>
              <a:rPr lang="en-US" altLang="ja-JP" smtClean="0"/>
              <a:t>    UINT32 </a:t>
            </a:r>
            <a:r>
              <a:rPr lang="en-US" altLang="ja-JP"/>
              <a:t>InputChannels</a:t>
            </a:r>
            <a:r>
              <a:rPr lang="en-US" altLang="ja-JP" smtClean="0"/>
              <a:t>,</a:t>
            </a:r>
          </a:p>
          <a:p>
            <a:r>
              <a:rPr lang="en-US" altLang="ja-JP" smtClean="0"/>
              <a:t>    UINT32 </a:t>
            </a:r>
            <a:r>
              <a:rPr lang="en-US" altLang="ja-JP"/>
              <a:t>InputSampleRate</a:t>
            </a:r>
            <a:r>
              <a:rPr lang="en-US" altLang="ja-JP" smtClean="0"/>
              <a:t>,</a:t>
            </a:r>
          </a:p>
          <a:p>
            <a:r>
              <a:rPr lang="ja-JP" altLang="en-US" smtClean="0"/>
              <a:t>　以下</a:t>
            </a:r>
            <a:r>
              <a:rPr lang="en-US" altLang="ja-JP" smtClean="0"/>
              <a:t>0</a:t>
            </a:r>
            <a:r>
              <a:rPr lang="ja-JP" altLang="en-US" smtClean="0"/>
              <a:t>、</a:t>
            </a:r>
            <a:r>
              <a:rPr lang="en-US" altLang="ja-JP" smtClean="0"/>
              <a:t>NULL</a:t>
            </a:r>
            <a:r>
              <a:rPr lang="ja-JP" altLang="en-US" smtClean="0"/>
              <a:t>設定</a:t>
            </a:r>
            <a:endParaRPr lang="en-US" altLang="ja-JP" smtClean="0"/>
          </a:p>
          <a:p>
            <a:r>
              <a:rPr lang="en-US" altLang="ja-JP" smtClean="0"/>
              <a:t>    UINT32 </a:t>
            </a:r>
            <a:r>
              <a:rPr lang="en-US" altLang="ja-JP"/>
              <a:t>Flags = 0, </a:t>
            </a:r>
            <a:r>
              <a:rPr lang="en-US" altLang="ja-JP" smtClean="0"/>
              <a:t>UINT32 </a:t>
            </a:r>
            <a:r>
              <a:rPr lang="en-US" altLang="ja-JP"/>
              <a:t>ProcessingStage = 0, </a:t>
            </a:r>
            <a:r>
              <a:rPr lang="en-US" altLang="ja-JP" smtClean="0"/>
              <a:t>const </a:t>
            </a:r>
            <a:r>
              <a:rPr lang="en-US" altLang="ja-JP"/>
              <a:t>XAUDIO2_VOICE_SENDS *pSendList = NULL, </a:t>
            </a:r>
            <a:endParaRPr lang="en-US" altLang="ja-JP" smtClean="0"/>
          </a:p>
          <a:p>
            <a:r>
              <a:rPr lang="ja-JP" altLang="en-US"/>
              <a:t>　</a:t>
            </a:r>
            <a:r>
              <a:rPr lang="en-US" altLang="ja-JP" smtClean="0"/>
              <a:t>const </a:t>
            </a:r>
            <a:r>
              <a:rPr lang="en-US" altLang="ja-JP"/>
              <a:t>XAUDIO2_EFFECT_CHAIN *pEffectChain = </a:t>
            </a:r>
            <a:r>
              <a:rPr lang="en-US" altLang="ja-JP" smtClean="0"/>
              <a:t>NULL</a:t>
            </a:r>
          </a:p>
          <a:p>
            <a:r>
              <a:rPr lang="en-US" altLang="ja-JP" smtClean="0"/>
              <a:t>)</a:t>
            </a:r>
            <a:endParaRPr lang="en-US" altLang="ja-JP"/>
          </a:p>
          <a:p>
            <a:r>
              <a:rPr lang="ja-JP" altLang="en-US"/>
              <a:t>パラメーター</a:t>
            </a:r>
          </a:p>
          <a:p>
            <a:r>
              <a:rPr lang="en-US" altLang="ja-JP" smtClean="0"/>
              <a:t>ppSubmixVoice</a:t>
            </a:r>
            <a:r>
              <a:rPr lang="ja-JP" altLang="en-US"/>
              <a:t>　</a:t>
            </a:r>
            <a:r>
              <a:rPr lang="en-US" altLang="ja-JP" smtClean="0"/>
              <a:t>[out</a:t>
            </a:r>
            <a:r>
              <a:rPr lang="en-US" altLang="ja-JP"/>
              <a:t>] </a:t>
            </a:r>
            <a:r>
              <a:rPr lang="ja-JP" altLang="en-US" smtClean="0"/>
              <a:t>　：成功</a:t>
            </a:r>
            <a:r>
              <a:rPr lang="ja-JP" altLang="en-US"/>
              <a:t>した場合、新しい </a:t>
            </a:r>
            <a:r>
              <a:rPr lang="en-US" altLang="ja-JP"/>
              <a:t>IXAudio2SubmixVoice </a:t>
            </a:r>
            <a:r>
              <a:rPr lang="ja-JP" altLang="en-US"/>
              <a:t>オブジェクトへのポインターを返します。 </a:t>
            </a:r>
          </a:p>
          <a:p>
            <a:r>
              <a:rPr lang="en-US" altLang="ja-JP" smtClean="0"/>
              <a:t>InputChannels</a:t>
            </a:r>
            <a:r>
              <a:rPr lang="ja-JP" altLang="en-US" smtClean="0"/>
              <a:t>　　</a:t>
            </a:r>
            <a:r>
              <a:rPr lang="en-US" altLang="ja-JP" smtClean="0"/>
              <a:t>[in]</a:t>
            </a:r>
            <a:r>
              <a:rPr lang="ja-JP" altLang="en-US" smtClean="0"/>
              <a:t>　　：サブミックス </a:t>
            </a:r>
            <a:r>
              <a:rPr lang="ja-JP" altLang="en-US"/>
              <a:t>ボイスの入力オーディオ データのチャンネル数です。</a:t>
            </a:r>
          </a:p>
          <a:p>
            <a:r>
              <a:rPr lang="en-US" altLang="ja-JP" smtClean="0"/>
              <a:t>InputSampleRate</a:t>
            </a:r>
            <a:r>
              <a:rPr lang="ja-JP" altLang="en-US" smtClean="0"/>
              <a:t> </a:t>
            </a:r>
            <a:r>
              <a:rPr lang="en-US" altLang="ja-JP" smtClean="0"/>
              <a:t>[in</a:t>
            </a:r>
            <a:r>
              <a:rPr lang="en-US" altLang="ja-JP"/>
              <a:t>] </a:t>
            </a:r>
            <a:r>
              <a:rPr lang="en-US" altLang="ja-JP" smtClean="0"/>
              <a:t>     :</a:t>
            </a:r>
            <a:r>
              <a:rPr lang="ja-JP" altLang="en-US" smtClean="0"/>
              <a:t>サブミックス </a:t>
            </a:r>
            <a:r>
              <a:rPr lang="ja-JP" altLang="en-US"/>
              <a:t>ボイスの入力オーディオ データのサンプリング レートです</a:t>
            </a:r>
            <a:r>
              <a:rPr lang="ja-JP" altLang="en-US" smtClean="0"/>
              <a:t>。</a:t>
            </a:r>
            <a:endParaRPr lang="ja-JP" altLang="en-US"/>
          </a:p>
        </p:txBody>
      </p:sp>
      <p:sp>
        <p:nvSpPr>
          <p:cNvPr id="9" name="テキスト ボックス 8"/>
          <p:cNvSpPr txBox="1"/>
          <p:nvPr/>
        </p:nvSpPr>
        <p:spPr>
          <a:xfrm>
            <a:off x="127000" y="5499100"/>
            <a:ext cx="11131958" cy="923330"/>
          </a:xfrm>
          <a:prstGeom prst="rect">
            <a:avLst/>
          </a:prstGeom>
          <a:noFill/>
        </p:spPr>
        <p:txBody>
          <a:bodyPr wrap="none" rtlCol="0">
            <a:spAutoFit/>
          </a:bodyPr>
          <a:lstStyle/>
          <a:p>
            <a:r>
              <a:rPr lang="en-US" altLang="ja-JP" smtClean="0"/>
              <a:t> </a:t>
            </a:r>
            <a:r>
              <a:rPr lang="en-US" altLang="ja-JP"/>
              <a:t>InputChannels </a:t>
            </a:r>
            <a:r>
              <a:rPr lang="ja-JP" altLang="en-US"/>
              <a:t>＝</a:t>
            </a:r>
            <a:r>
              <a:rPr lang="en-US" altLang="ja-JP" smtClean="0"/>
              <a:t>1,</a:t>
            </a:r>
            <a:r>
              <a:rPr lang="en-US" altLang="ja-JP"/>
              <a:t> InputSampleRate </a:t>
            </a:r>
            <a:r>
              <a:rPr lang="ja-JP" altLang="en-US"/>
              <a:t>＝</a:t>
            </a:r>
            <a:r>
              <a:rPr lang="en-US" altLang="ja-JP" smtClean="0"/>
              <a:t>44100</a:t>
            </a:r>
            <a:r>
              <a:rPr lang="ja-JP" altLang="en-US" smtClean="0"/>
              <a:t>で設定します。</a:t>
            </a:r>
            <a:r>
              <a:rPr lang="en-US" altLang="ja-JP"/>
              <a:t> </a:t>
            </a:r>
            <a:r>
              <a:rPr lang="en-US" altLang="ja-JP" smtClean="0"/>
              <a:t>InputSampleRate</a:t>
            </a:r>
            <a:r>
              <a:rPr lang="ja-JP" altLang="en-US" smtClean="0"/>
              <a:t>は必ず</a:t>
            </a:r>
            <a:r>
              <a:rPr lang="en-US" altLang="ja-JP" smtClean="0"/>
              <a:t>100</a:t>
            </a:r>
            <a:r>
              <a:rPr lang="ja-JP" altLang="en-US" smtClean="0"/>
              <a:t>の倍数で設定しないと</a:t>
            </a:r>
            <a:endParaRPr lang="en-US" altLang="ja-JP" smtClean="0"/>
          </a:p>
          <a:p>
            <a:r>
              <a:rPr lang="ja-JP" altLang="en-US" smtClean="0"/>
              <a:t>いけません</a:t>
            </a:r>
            <a:r>
              <a:rPr lang="ja-JP" altLang="en-US"/>
              <a:t>。</a:t>
            </a:r>
            <a:endParaRPr lang="en-US" altLang="ja-JP"/>
          </a:p>
          <a:p>
            <a:endParaRPr kumimoji="1" lang="ja-JP" altLang="en-US"/>
          </a:p>
        </p:txBody>
      </p:sp>
    </p:spTree>
    <p:extLst>
      <p:ext uri="{BB962C8B-B14F-4D97-AF65-F5344CB8AC3E}">
        <p14:creationId xmlns:p14="http://schemas.microsoft.com/office/powerpoint/2010/main" val="216833519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11506</TotalTime>
  <Words>2232</Words>
  <Application>Microsoft Office PowerPoint</Application>
  <PresentationFormat>ワイド画面</PresentationFormat>
  <Paragraphs>292</Paragraphs>
  <Slides>21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ＭＳ Ｐゴシック</vt:lpstr>
      <vt:lpstr>ＭＳ ゴシック</vt:lpstr>
      <vt:lpstr>Arial</vt:lpstr>
      <vt:lpstr>Calibri</vt:lpstr>
      <vt:lpstr>Calibri Light</vt:lpstr>
      <vt:lpstr>Office テーマ</vt:lpstr>
      <vt:lpstr>GameSystem開発指南書１３</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711</cp:revision>
  <dcterms:created xsi:type="dcterms:W3CDTF">2016-04-21T00:45:06Z</dcterms:created>
  <dcterms:modified xsi:type="dcterms:W3CDTF">2017-01-13T08:08:22Z</dcterms:modified>
</cp:coreProperties>
</file>