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6" autoAdjust="0"/>
    <p:restoredTop sz="94660"/>
  </p:normalViewPr>
  <p:slideViewPr>
    <p:cSldViewPr snapToGrid="0">
      <p:cViewPr varScale="1">
        <p:scale>
          <a:sx n="82" d="100"/>
          <a:sy n="82" d="100"/>
        </p:scale>
        <p:origin x="126" y="6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dirty="0" smtClean="0"/>
              <a:t>開発</a:t>
            </a:r>
            <a:r>
              <a:rPr kumimoji="1" lang="ja-JP" altLang="en-US" smtClean="0"/>
              <a:t>指南書</a:t>
            </a:r>
            <a:r>
              <a:rPr lang="ja-JP" altLang="en-US" smtClean="0"/>
              <a:t>１</a:t>
            </a:r>
            <a:r>
              <a:rPr lang="ja-JP" altLang="en-US" dirty="0"/>
              <a:t>８</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kumimoji="1" lang="en-US" altLang="ja-JP" smtClean="0"/>
          </a:p>
          <a:p>
            <a:r>
              <a:rPr lang="en-US" altLang="ja-JP" smtClean="0"/>
              <a:t>TaskSystem</a:t>
            </a:r>
            <a:r>
              <a:rPr lang="ja-JP" altLang="en-US" smtClean="0"/>
              <a:t>の説明</a:t>
            </a:r>
            <a:endParaRPr lang="en-US" altLang="ja-JP" smtClean="0"/>
          </a:p>
          <a:p>
            <a:r>
              <a:rPr lang="en-US" altLang="ja-JP" smtClean="0"/>
              <a:t>TaskSystem</a:t>
            </a:r>
            <a:r>
              <a:rPr lang="ja-JP" altLang="en-US" smtClean="0"/>
              <a:t>を作るための考え</a:t>
            </a:r>
            <a:endParaRPr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457201" y="554961"/>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286729" y="211628"/>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Char</a:t>
            </a:r>
            <a:r>
              <a:rPr kumimoji="1" lang="ja-JP" altLang="en-US" smtClean="0"/>
              <a:t>　</a:t>
            </a:r>
            <a:endParaRPr kumimoji="1" lang="en-US" altLang="ja-JP" smtClean="0"/>
          </a:p>
        </p:txBody>
      </p:sp>
      <p:sp>
        <p:nvSpPr>
          <p:cNvPr id="17" name="正方形/長方形 16"/>
          <p:cNvSpPr/>
          <p:nvPr/>
        </p:nvSpPr>
        <p:spPr>
          <a:xfrm>
            <a:off x="457201" y="1450160"/>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41686" y="1705109"/>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19" name="正方形/長方形 18"/>
          <p:cNvSpPr/>
          <p:nvPr/>
        </p:nvSpPr>
        <p:spPr>
          <a:xfrm>
            <a:off x="457201" y="2329390"/>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541686" y="2584339"/>
            <a:ext cx="870944" cy="369332"/>
          </a:xfrm>
          <a:prstGeom prst="rect">
            <a:avLst/>
          </a:prstGeom>
          <a:noFill/>
        </p:spPr>
        <p:txBody>
          <a:bodyPr wrap="none" rtlCol="0">
            <a:spAutoFit/>
          </a:bodyPr>
          <a:lstStyle/>
          <a:p>
            <a:r>
              <a:rPr kumimoji="1" lang="en-US" altLang="ja-JP" smtClean="0"/>
              <a:t>pointer</a:t>
            </a:r>
            <a:endParaRPr kumimoji="1" lang="ja-JP" altLang="en-US"/>
          </a:p>
        </p:txBody>
      </p:sp>
      <p:cxnSp>
        <p:nvCxnSpPr>
          <p:cNvPr id="21" name="直線矢印コネクタ 20"/>
          <p:cNvCxnSpPr>
            <a:endCxn id="22" idx="1"/>
          </p:cNvCxnSpPr>
          <p:nvPr/>
        </p:nvCxnSpPr>
        <p:spPr>
          <a:xfrm>
            <a:off x="1327638" y="1016728"/>
            <a:ext cx="637442" cy="338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角丸四角形 21"/>
          <p:cNvSpPr/>
          <p:nvPr/>
        </p:nvSpPr>
        <p:spPr>
          <a:xfrm>
            <a:off x="1965080" y="935016"/>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sp>
        <p:nvSpPr>
          <p:cNvPr id="27" name="テキスト ボックス 26"/>
          <p:cNvSpPr txBox="1"/>
          <p:nvPr/>
        </p:nvSpPr>
        <p:spPr>
          <a:xfrm>
            <a:off x="4994031" y="516566"/>
            <a:ext cx="6973384" cy="2308324"/>
          </a:xfrm>
          <a:prstGeom prst="rect">
            <a:avLst/>
          </a:prstGeom>
          <a:noFill/>
        </p:spPr>
        <p:txBody>
          <a:bodyPr wrap="none" rtlCol="0">
            <a:spAutoFit/>
          </a:bodyPr>
          <a:lstStyle/>
          <a:p>
            <a:r>
              <a:rPr lang="ja-JP" altLang="en-US" smtClean="0"/>
              <a:t>例えば</a:t>
            </a:r>
            <a:r>
              <a:rPr lang="ja-JP" altLang="en-US"/>
              <a:t>、</a:t>
            </a:r>
            <a:r>
              <a:rPr kumimoji="1" lang="en-US" altLang="ja-JP" smtClean="0"/>
              <a:t>ClassA</a:t>
            </a:r>
            <a:r>
              <a:rPr lang="ja-JP" altLang="en-US"/>
              <a:t>は</a:t>
            </a:r>
            <a:r>
              <a:rPr kumimoji="1" lang="en-US" altLang="ja-JP" smtClean="0"/>
              <a:t>Char</a:t>
            </a:r>
            <a:r>
              <a:rPr kumimoji="1" lang="ja-JP" altLang="en-US" smtClean="0"/>
              <a:t>継承している時、</a:t>
            </a:r>
            <a:r>
              <a:rPr kumimoji="1" lang="en-US" altLang="ja-JP" smtClean="0"/>
              <a:t>ClassA</a:t>
            </a:r>
            <a:r>
              <a:rPr kumimoji="1" lang="ja-JP" altLang="en-US" smtClean="0"/>
              <a:t>は</a:t>
            </a:r>
            <a:r>
              <a:rPr kumimoji="1" lang="en-US" altLang="ja-JP" smtClean="0"/>
              <a:t>Char</a:t>
            </a:r>
            <a:r>
              <a:rPr kumimoji="1" lang="ja-JP" altLang="en-US" smtClean="0"/>
              <a:t>でもあると曖昧な</a:t>
            </a:r>
            <a:endParaRPr kumimoji="1" lang="en-US" altLang="ja-JP" smtClean="0"/>
          </a:p>
          <a:p>
            <a:r>
              <a:rPr lang="ja-JP" altLang="en-US"/>
              <a:t>状態</a:t>
            </a:r>
            <a:r>
              <a:rPr lang="ja-JP" altLang="en-US" smtClean="0"/>
              <a:t>です。</a:t>
            </a:r>
            <a:endParaRPr lang="en-US" altLang="ja-JP" smtClean="0"/>
          </a:p>
          <a:p>
            <a:endParaRPr kumimoji="1" lang="en-US" altLang="ja-JP" smtClean="0"/>
          </a:p>
          <a:p>
            <a:r>
              <a:rPr kumimoji="1" lang="ja-JP" altLang="en-US" smtClean="0"/>
              <a:t>それでは、</a:t>
            </a:r>
            <a:r>
              <a:rPr kumimoji="1" lang="en-US" altLang="ja-JP" smtClean="0"/>
              <a:t>Method</a:t>
            </a:r>
            <a:r>
              <a:rPr kumimoji="1" lang="ja-JP" altLang="en-US" smtClean="0"/>
              <a:t>を呼び出すときに</a:t>
            </a:r>
            <a:r>
              <a:rPr kumimoji="1" lang="en-US" altLang="ja-JP" smtClean="0"/>
              <a:t>Char</a:t>
            </a:r>
            <a:r>
              <a:rPr kumimoji="1" lang="ja-JP" altLang="en-US" smtClean="0"/>
              <a:t>の</a:t>
            </a:r>
            <a:r>
              <a:rPr kumimoji="1" lang="en-US" altLang="ja-JP" smtClean="0"/>
              <a:t>Member</a:t>
            </a:r>
            <a:r>
              <a:rPr kumimoji="1" lang="ja-JP" altLang="en-US" smtClean="0"/>
              <a:t>を呼び出すのか</a:t>
            </a:r>
            <a:endParaRPr kumimoji="1" lang="en-US" altLang="ja-JP" smtClean="0"/>
          </a:p>
          <a:p>
            <a:r>
              <a:rPr lang="en-US" altLang="ja-JP" smtClean="0"/>
              <a:t>ClassA</a:t>
            </a:r>
            <a:r>
              <a:rPr lang="ja-JP" altLang="en-US" smtClean="0"/>
              <a:t>の</a:t>
            </a:r>
            <a:r>
              <a:rPr lang="en-US" altLang="ja-JP"/>
              <a:t>M</a:t>
            </a:r>
            <a:r>
              <a:rPr lang="en-US" altLang="ja-JP" smtClean="0"/>
              <a:t>ember</a:t>
            </a:r>
            <a:r>
              <a:rPr lang="ja-JP" altLang="en-US" smtClean="0"/>
              <a:t>を呼び出すのかわからない。</a:t>
            </a:r>
            <a:endParaRPr lang="en-US" altLang="ja-JP" smtClean="0"/>
          </a:p>
          <a:p>
            <a:endParaRPr kumimoji="1" lang="en-US" altLang="ja-JP" smtClean="0"/>
          </a:p>
          <a:p>
            <a:r>
              <a:rPr kumimoji="1" lang="ja-JP" altLang="en-US" smtClean="0"/>
              <a:t>このような曖昧な状態をなくすため、この</a:t>
            </a:r>
            <a:r>
              <a:rPr kumimoji="1" lang="en-US" altLang="ja-JP" smtClean="0"/>
              <a:t>class</a:t>
            </a:r>
            <a:r>
              <a:rPr kumimoji="1" lang="ja-JP" altLang="en-US" smtClean="0"/>
              <a:t>を呼び出す際の型で決め</a:t>
            </a:r>
            <a:endParaRPr kumimoji="1" lang="en-US" altLang="ja-JP" smtClean="0"/>
          </a:p>
          <a:p>
            <a:r>
              <a:rPr kumimoji="1" lang="ja-JP" altLang="en-US" smtClean="0"/>
              <a:t>ようと言うモノです。</a:t>
            </a:r>
            <a:endParaRPr kumimoji="1" lang="ja-JP" altLang="en-US"/>
          </a:p>
        </p:txBody>
      </p:sp>
      <p:sp>
        <p:nvSpPr>
          <p:cNvPr id="28" name="テキスト ボックス 27"/>
          <p:cNvSpPr txBox="1"/>
          <p:nvPr/>
        </p:nvSpPr>
        <p:spPr>
          <a:xfrm>
            <a:off x="2222788" y="1894242"/>
            <a:ext cx="1338828" cy="369332"/>
          </a:xfrm>
          <a:prstGeom prst="rect">
            <a:avLst/>
          </a:prstGeom>
          <a:noFill/>
        </p:spPr>
        <p:txBody>
          <a:bodyPr wrap="none" rtlCol="0">
            <a:spAutoFit/>
          </a:bodyPr>
          <a:lstStyle/>
          <a:p>
            <a:r>
              <a:rPr kumimoji="1" lang="ja-JP" altLang="en-US" smtClean="0"/>
              <a:t>結局何者？</a:t>
            </a:r>
            <a:endParaRPr kumimoji="1" lang="ja-JP" altLang="en-US"/>
          </a:p>
        </p:txBody>
      </p:sp>
      <p:sp>
        <p:nvSpPr>
          <p:cNvPr id="31" name="テキスト ボックス 30"/>
          <p:cNvSpPr txBox="1"/>
          <p:nvPr/>
        </p:nvSpPr>
        <p:spPr>
          <a:xfrm>
            <a:off x="286729" y="4098491"/>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Char</a:t>
            </a:r>
            <a:r>
              <a:rPr kumimoji="1" lang="ja-JP" altLang="en-US" smtClean="0"/>
              <a:t>　</a:t>
            </a:r>
            <a:endParaRPr kumimoji="1" lang="en-US" altLang="ja-JP" smtClean="0"/>
          </a:p>
        </p:txBody>
      </p:sp>
      <p:cxnSp>
        <p:nvCxnSpPr>
          <p:cNvPr id="32" name="直線矢印コネクタ 31"/>
          <p:cNvCxnSpPr>
            <a:endCxn id="33" idx="1"/>
          </p:cNvCxnSpPr>
          <p:nvPr/>
        </p:nvCxnSpPr>
        <p:spPr>
          <a:xfrm>
            <a:off x="1327638" y="4903591"/>
            <a:ext cx="637442" cy="338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角丸四角形 32"/>
          <p:cNvSpPr/>
          <p:nvPr/>
        </p:nvSpPr>
        <p:spPr>
          <a:xfrm>
            <a:off x="1965080" y="4821879"/>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sp>
        <p:nvSpPr>
          <p:cNvPr id="34" name="テキスト ボックス 33"/>
          <p:cNvSpPr txBox="1"/>
          <p:nvPr/>
        </p:nvSpPr>
        <p:spPr>
          <a:xfrm>
            <a:off x="254469" y="5815883"/>
            <a:ext cx="4047903" cy="369332"/>
          </a:xfrm>
          <a:prstGeom prst="rect">
            <a:avLst/>
          </a:prstGeom>
          <a:noFill/>
        </p:spPr>
        <p:txBody>
          <a:bodyPr wrap="none" rtlCol="0">
            <a:spAutoFit/>
          </a:bodyPr>
          <a:lstStyle/>
          <a:p>
            <a:r>
              <a:rPr kumimoji="1" lang="ja-JP" altLang="en-US" smtClean="0"/>
              <a:t>これなら、</a:t>
            </a:r>
            <a:r>
              <a:rPr kumimoji="1" lang="en-US" altLang="ja-JP" smtClean="0"/>
              <a:t>Char</a:t>
            </a:r>
            <a:r>
              <a:rPr kumimoji="1" lang="ja-JP" altLang="en-US" smtClean="0"/>
              <a:t>として</a:t>
            </a:r>
            <a:r>
              <a:rPr kumimoji="1" lang="en-US" altLang="ja-JP" smtClean="0"/>
              <a:t>member</a:t>
            </a:r>
            <a:r>
              <a:rPr kumimoji="1" lang="ja-JP" altLang="en-US" smtClean="0"/>
              <a:t>を呼び出す</a:t>
            </a:r>
            <a:endParaRPr kumimoji="1" lang="ja-JP" altLang="en-US"/>
          </a:p>
        </p:txBody>
      </p:sp>
      <p:sp>
        <p:nvSpPr>
          <p:cNvPr id="35" name="テキスト ボックス 34"/>
          <p:cNvSpPr txBox="1"/>
          <p:nvPr/>
        </p:nvSpPr>
        <p:spPr>
          <a:xfrm>
            <a:off x="493303" y="820559"/>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30" name="正方形/長方形 29"/>
          <p:cNvSpPr/>
          <p:nvPr/>
        </p:nvSpPr>
        <p:spPr>
          <a:xfrm>
            <a:off x="391232" y="4432925"/>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391232" y="4624358"/>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36" name="テキスト ボックス 35"/>
          <p:cNvSpPr txBox="1"/>
          <p:nvPr/>
        </p:nvSpPr>
        <p:spPr>
          <a:xfrm>
            <a:off x="5063365" y="4098491"/>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a:t>A</a:t>
            </a:r>
            <a:r>
              <a:rPr kumimoji="1" lang="ja-JP" altLang="en-US" smtClean="0"/>
              <a:t>　</a:t>
            </a:r>
            <a:endParaRPr kumimoji="1" lang="en-US" altLang="ja-JP" smtClean="0"/>
          </a:p>
        </p:txBody>
      </p:sp>
      <p:cxnSp>
        <p:nvCxnSpPr>
          <p:cNvPr id="37" name="直線矢印コネクタ 36"/>
          <p:cNvCxnSpPr>
            <a:endCxn id="38" idx="1"/>
          </p:cNvCxnSpPr>
          <p:nvPr/>
        </p:nvCxnSpPr>
        <p:spPr>
          <a:xfrm>
            <a:off x="6104274" y="4903591"/>
            <a:ext cx="637442" cy="338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p:cNvSpPr/>
          <p:nvPr/>
        </p:nvSpPr>
        <p:spPr>
          <a:xfrm>
            <a:off x="6741716" y="4821879"/>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sp>
        <p:nvSpPr>
          <p:cNvPr id="39" name="テキスト ボックス 38"/>
          <p:cNvSpPr txBox="1"/>
          <p:nvPr/>
        </p:nvSpPr>
        <p:spPr>
          <a:xfrm>
            <a:off x="5063365" y="5764421"/>
            <a:ext cx="3744936" cy="369332"/>
          </a:xfrm>
          <a:prstGeom prst="rect">
            <a:avLst/>
          </a:prstGeom>
          <a:noFill/>
        </p:spPr>
        <p:txBody>
          <a:bodyPr wrap="none" rtlCol="0">
            <a:spAutoFit/>
          </a:bodyPr>
          <a:lstStyle/>
          <a:p>
            <a:r>
              <a:rPr kumimoji="1" lang="ja-JP" altLang="en-US" smtClean="0"/>
              <a:t>これなら、</a:t>
            </a:r>
            <a:r>
              <a:rPr lang="en-US" altLang="ja-JP"/>
              <a:t>A</a:t>
            </a:r>
            <a:r>
              <a:rPr kumimoji="1" lang="ja-JP" altLang="en-US" smtClean="0"/>
              <a:t>として</a:t>
            </a:r>
            <a:r>
              <a:rPr kumimoji="1" lang="en-US" altLang="ja-JP" smtClean="0"/>
              <a:t>member</a:t>
            </a:r>
            <a:r>
              <a:rPr kumimoji="1" lang="ja-JP" altLang="en-US" smtClean="0"/>
              <a:t>を呼び出す</a:t>
            </a:r>
            <a:endParaRPr kumimoji="1" lang="ja-JP" altLang="en-US"/>
          </a:p>
        </p:txBody>
      </p:sp>
      <p:sp>
        <p:nvSpPr>
          <p:cNvPr id="40" name="正方形/長方形 39"/>
          <p:cNvSpPr/>
          <p:nvPr/>
        </p:nvSpPr>
        <p:spPr>
          <a:xfrm>
            <a:off x="5167868" y="4432925"/>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5167868" y="4624358"/>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43" name="テキスト ボックス 42"/>
          <p:cNvSpPr txBox="1"/>
          <p:nvPr/>
        </p:nvSpPr>
        <p:spPr>
          <a:xfrm>
            <a:off x="286729" y="6471138"/>
            <a:ext cx="1895071" cy="369332"/>
          </a:xfrm>
          <a:prstGeom prst="rect">
            <a:avLst/>
          </a:prstGeom>
          <a:noFill/>
        </p:spPr>
        <p:txBody>
          <a:bodyPr wrap="none" rtlCol="0">
            <a:spAutoFit/>
          </a:bodyPr>
          <a:lstStyle/>
          <a:p>
            <a:r>
              <a:rPr kumimoji="1" lang="ja-JP" altLang="en-US" smtClean="0"/>
              <a:t>と言うことになる。</a:t>
            </a:r>
            <a:endParaRPr kumimoji="1" lang="ja-JP" altLang="en-US"/>
          </a:p>
        </p:txBody>
      </p:sp>
    </p:spTree>
    <p:extLst>
      <p:ext uri="{BB962C8B-B14F-4D97-AF65-F5344CB8AC3E}">
        <p14:creationId xmlns:p14="http://schemas.microsoft.com/office/powerpoint/2010/main" val="3505795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43608" y="179875"/>
            <a:ext cx="3361592" cy="4141962"/>
          </a:xfrm>
          <a:prstGeom prst="rect">
            <a:avLst/>
          </a:prstGeom>
          <a:ln>
            <a:solidFill>
              <a:schemeClr val="tx1"/>
            </a:solidFill>
          </a:ln>
        </p:spPr>
      </p:pic>
      <p:cxnSp>
        <p:nvCxnSpPr>
          <p:cNvPr id="5" name="直線矢印コネクタ 4"/>
          <p:cNvCxnSpPr>
            <a:stCxn id="8" idx="1"/>
          </p:cNvCxnSpPr>
          <p:nvPr/>
        </p:nvCxnSpPr>
        <p:spPr>
          <a:xfrm flipH="1">
            <a:off x="3103686" y="991999"/>
            <a:ext cx="893883" cy="14702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3997569" y="807333"/>
            <a:ext cx="3778470" cy="369332"/>
          </a:xfrm>
          <a:prstGeom prst="rect">
            <a:avLst/>
          </a:prstGeom>
          <a:noFill/>
        </p:spPr>
        <p:txBody>
          <a:bodyPr wrap="none" rtlCol="0">
            <a:spAutoFit/>
          </a:bodyPr>
          <a:lstStyle/>
          <a:p>
            <a:r>
              <a:rPr kumimoji="1" lang="ja-JP" altLang="en-US" smtClean="0"/>
              <a:t>追加：実験</a:t>
            </a:r>
            <a:r>
              <a:rPr kumimoji="1" lang="en-US" altLang="ja-JP" smtClean="0"/>
              <a:t>CHero</a:t>
            </a:r>
            <a:r>
              <a:rPr kumimoji="1" lang="ja-JP" altLang="en-US" smtClean="0"/>
              <a:t>型</a:t>
            </a:r>
            <a:r>
              <a:rPr kumimoji="1" lang="en-US" altLang="ja-JP" smtClean="0"/>
              <a:t>a</a:t>
            </a:r>
            <a:r>
              <a:rPr kumimoji="1" lang="ja-JP" altLang="en-US" smtClean="0"/>
              <a:t>から</a:t>
            </a:r>
            <a:r>
              <a:rPr kumimoji="1" lang="en-US" altLang="ja-JP" smtClean="0"/>
              <a:t>Method</a:t>
            </a:r>
            <a:r>
              <a:rPr kumimoji="1" lang="ja-JP" altLang="en-US" smtClean="0"/>
              <a:t>実行</a:t>
            </a:r>
            <a:endParaRPr kumimoji="1" lang="ja-JP" altLang="en-US"/>
          </a:p>
        </p:txBody>
      </p:sp>
      <p:pic>
        <p:nvPicPr>
          <p:cNvPr id="10" name="図 9"/>
          <p:cNvPicPr>
            <a:picLocks noChangeAspect="1"/>
          </p:cNvPicPr>
          <p:nvPr/>
        </p:nvPicPr>
        <p:blipFill>
          <a:blip r:embed="rId3"/>
          <a:stretch>
            <a:fillRect/>
          </a:stretch>
        </p:blipFill>
        <p:spPr>
          <a:xfrm>
            <a:off x="4681147" y="1756537"/>
            <a:ext cx="2493376" cy="2565300"/>
          </a:xfrm>
          <a:prstGeom prst="rect">
            <a:avLst/>
          </a:prstGeom>
        </p:spPr>
      </p:pic>
      <p:cxnSp>
        <p:nvCxnSpPr>
          <p:cNvPr id="11" name="直線矢印コネクタ 10"/>
          <p:cNvCxnSpPr/>
          <p:nvPr/>
        </p:nvCxnSpPr>
        <p:spPr>
          <a:xfrm flipH="1">
            <a:off x="5498834" y="2063262"/>
            <a:ext cx="1886704" cy="2240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7502769" y="1852246"/>
            <a:ext cx="3667864" cy="646331"/>
          </a:xfrm>
          <a:prstGeom prst="rect">
            <a:avLst/>
          </a:prstGeom>
          <a:noFill/>
        </p:spPr>
        <p:txBody>
          <a:bodyPr wrap="none" rtlCol="0">
            <a:spAutoFit/>
          </a:bodyPr>
          <a:lstStyle/>
          <a:p>
            <a:r>
              <a:rPr kumimoji="1" lang="ja-JP" altLang="en-US" smtClean="0"/>
              <a:t>確かに“</a:t>
            </a:r>
            <a:r>
              <a:rPr kumimoji="1" lang="en-US" altLang="ja-JP" smtClean="0"/>
              <a:t>HeroAction</a:t>
            </a:r>
            <a:r>
              <a:rPr kumimoji="1" lang="ja-JP" altLang="en-US" smtClean="0"/>
              <a:t>”が出た。</a:t>
            </a:r>
            <a:endParaRPr kumimoji="1" lang="en-US" altLang="ja-JP" smtClean="0"/>
          </a:p>
          <a:p>
            <a:r>
              <a:rPr lang="en-US" altLang="ja-JP" smtClean="0"/>
              <a:t>CHero</a:t>
            </a:r>
            <a:r>
              <a:rPr lang="ja-JP" altLang="en-US" smtClean="0"/>
              <a:t>の</a:t>
            </a:r>
            <a:r>
              <a:rPr lang="en-US" altLang="ja-JP" smtClean="0"/>
              <a:t>ActionMethod</a:t>
            </a:r>
            <a:r>
              <a:rPr lang="ja-JP" altLang="en-US" smtClean="0"/>
              <a:t>が実行された</a:t>
            </a:r>
            <a:endParaRPr kumimoji="1" lang="ja-JP" altLang="en-US"/>
          </a:p>
        </p:txBody>
      </p:sp>
      <p:sp>
        <p:nvSpPr>
          <p:cNvPr id="14" name="テキスト ボックス 13"/>
          <p:cNvSpPr txBox="1"/>
          <p:nvPr/>
        </p:nvSpPr>
        <p:spPr>
          <a:xfrm>
            <a:off x="143608" y="4513385"/>
            <a:ext cx="1791837" cy="369332"/>
          </a:xfrm>
          <a:prstGeom prst="rect">
            <a:avLst/>
          </a:prstGeom>
          <a:noFill/>
        </p:spPr>
        <p:txBody>
          <a:bodyPr wrap="none" rtlCol="0">
            <a:spAutoFit/>
          </a:bodyPr>
          <a:lstStyle/>
          <a:p>
            <a:r>
              <a:rPr kumimoji="1" lang="ja-JP" altLang="en-US" smtClean="0"/>
              <a:t>・</a:t>
            </a:r>
            <a:r>
              <a:rPr lang="en-US" altLang="ja-JP" smtClean="0"/>
              <a:t>O</a:t>
            </a:r>
            <a:r>
              <a:rPr kumimoji="1" lang="en-US" altLang="ja-JP" smtClean="0"/>
              <a:t>verRide</a:t>
            </a:r>
            <a:r>
              <a:rPr kumimoji="1" lang="ja-JP" altLang="en-US" smtClean="0"/>
              <a:t>を知る</a:t>
            </a:r>
            <a:endParaRPr kumimoji="1" lang="ja-JP" altLang="en-US"/>
          </a:p>
        </p:txBody>
      </p:sp>
      <p:pic>
        <p:nvPicPr>
          <p:cNvPr id="15" name="図 14"/>
          <p:cNvPicPr>
            <a:picLocks noChangeAspect="1"/>
          </p:cNvPicPr>
          <p:nvPr/>
        </p:nvPicPr>
        <p:blipFill>
          <a:blip r:embed="rId4"/>
          <a:stretch>
            <a:fillRect/>
          </a:stretch>
        </p:blipFill>
        <p:spPr>
          <a:xfrm>
            <a:off x="232997" y="4882717"/>
            <a:ext cx="2971800" cy="1238250"/>
          </a:xfrm>
          <a:prstGeom prst="rect">
            <a:avLst/>
          </a:prstGeom>
          <a:ln>
            <a:solidFill>
              <a:schemeClr val="tx1"/>
            </a:solidFill>
          </a:ln>
        </p:spPr>
      </p:pic>
      <p:sp>
        <p:nvSpPr>
          <p:cNvPr id="16" name="テキスト ボックス 15"/>
          <p:cNvSpPr txBox="1"/>
          <p:nvPr/>
        </p:nvSpPr>
        <p:spPr>
          <a:xfrm>
            <a:off x="3421674" y="4812752"/>
            <a:ext cx="8748613" cy="923330"/>
          </a:xfrm>
          <a:prstGeom prst="rect">
            <a:avLst/>
          </a:prstGeom>
          <a:noFill/>
        </p:spPr>
        <p:txBody>
          <a:bodyPr wrap="none" rtlCol="0">
            <a:spAutoFit/>
          </a:bodyPr>
          <a:lstStyle/>
          <a:p>
            <a:r>
              <a:rPr lang="en-US" altLang="ja-JP" smtClean="0"/>
              <a:t>I</a:t>
            </a:r>
            <a:r>
              <a:rPr kumimoji="1" lang="en-US" altLang="ja-JP" smtClean="0"/>
              <a:t>ndexWindow</a:t>
            </a:r>
            <a:r>
              <a:rPr lang="ja-JP" altLang="en-US" smtClean="0"/>
              <a:t>を見ると、</a:t>
            </a:r>
            <a:r>
              <a:rPr lang="en-US" altLang="ja-JP" smtClean="0"/>
              <a:t>Action</a:t>
            </a:r>
            <a:r>
              <a:rPr lang="ja-JP" altLang="en-US" smtClean="0"/>
              <a:t>・</a:t>
            </a:r>
            <a:r>
              <a:rPr lang="en-US" altLang="ja-JP" smtClean="0"/>
              <a:t>Draw</a:t>
            </a:r>
            <a:r>
              <a:rPr lang="ja-JP" altLang="en-US" smtClean="0"/>
              <a:t>が一つずつしか表示されていません。</a:t>
            </a:r>
            <a:endParaRPr lang="en-US" altLang="ja-JP" smtClean="0"/>
          </a:p>
          <a:p>
            <a:r>
              <a:rPr kumimoji="1" lang="en-US" altLang="ja-JP" smtClean="0"/>
              <a:t>CHero</a:t>
            </a:r>
            <a:r>
              <a:rPr kumimoji="1" lang="ja-JP" altLang="en-US" smtClean="0"/>
              <a:t>は</a:t>
            </a:r>
            <a:r>
              <a:rPr kumimoji="1" lang="en-US" altLang="ja-JP" smtClean="0"/>
              <a:t>Cobj</a:t>
            </a:r>
            <a:r>
              <a:rPr kumimoji="1" lang="ja-JP" altLang="en-US" smtClean="0"/>
              <a:t>を継承してるので、</a:t>
            </a:r>
            <a:r>
              <a:rPr kumimoji="1" lang="en-US" altLang="ja-JP" smtClean="0"/>
              <a:t>CHero</a:t>
            </a:r>
            <a:r>
              <a:rPr kumimoji="1" lang="ja-JP" altLang="en-US" smtClean="0"/>
              <a:t>の</a:t>
            </a:r>
            <a:r>
              <a:rPr kumimoji="1" lang="en-US" altLang="ja-JP" smtClean="0"/>
              <a:t>Action</a:t>
            </a:r>
            <a:r>
              <a:rPr kumimoji="1" lang="ja-JP" altLang="en-US" smtClean="0"/>
              <a:t>と</a:t>
            </a:r>
            <a:r>
              <a:rPr kumimoji="1" lang="en-US" altLang="ja-JP" smtClean="0"/>
              <a:t>Draw</a:t>
            </a:r>
            <a:r>
              <a:rPr kumimoji="1" lang="ja-JP" altLang="en-US" smtClean="0"/>
              <a:t>、</a:t>
            </a:r>
            <a:r>
              <a:rPr kumimoji="1" lang="en-US" altLang="ja-JP" smtClean="0"/>
              <a:t>Cobj</a:t>
            </a:r>
            <a:r>
              <a:rPr kumimoji="1" lang="ja-JP" altLang="en-US" smtClean="0"/>
              <a:t>の</a:t>
            </a:r>
            <a:r>
              <a:rPr kumimoji="1" lang="en-US" altLang="ja-JP" smtClean="0"/>
              <a:t>Action</a:t>
            </a:r>
            <a:r>
              <a:rPr kumimoji="1" lang="ja-JP" altLang="en-US" smtClean="0"/>
              <a:t>と</a:t>
            </a:r>
            <a:r>
              <a:rPr kumimoji="1" lang="en-US" altLang="ja-JP" smtClean="0"/>
              <a:t>Draw</a:t>
            </a:r>
            <a:r>
              <a:rPr kumimoji="1" lang="ja-JP" altLang="en-US" smtClean="0"/>
              <a:t>が見るのでは</a:t>
            </a:r>
            <a:endParaRPr kumimoji="1" lang="en-US" altLang="ja-JP" smtClean="0"/>
          </a:p>
          <a:p>
            <a:r>
              <a:rPr lang="ja-JP" altLang="en-US"/>
              <a:t>無</a:t>
            </a:r>
            <a:r>
              <a:rPr lang="ja-JP" altLang="en-US" smtClean="0"/>
              <a:t>いだろうか</a:t>
            </a:r>
            <a:r>
              <a:rPr lang="ja-JP" altLang="en-US"/>
              <a:t>？</a:t>
            </a:r>
            <a:endParaRPr kumimoji="1" lang="ja-JP" altLang="en-US"/>
          </a:p>
        </p:txBody>
      </p:sp>
      <p:sp>
        <p:nvSpPr>
          <p:cNvPr id="17" name="テキスト ボックス 16"/>
          <p:cNvSpPr txBox="1"/>
          <p:nvPr/>
        </p:nvSpPr>
        <p:spPr>
          <a:xfrm>
            <a:off x="141577" y="6134664"/>
            <a:ext cx="12213343" cy="646331"/>
          </a:xfrm>
          <a:prstGeom prst="rect">
            <a:avLst/>
          </a:prstGeom>
          <a:noFill/>
        </p:spPr>
        <p:txBody>
          <a:bodyPr wrap="none" rtlCol="0">
            <a:spAutoFit/>
          </a:bodyPr>
          <a:lstStyle/>
          <a:p>
            <a:r>
              <a:rPr kumimoji="1" lang="ja-JP" altLang="en-US" smtClean="0"/>
              <a:t>これは、</a:t>
            </a:r>
            <a:r>
              <a:rPr kumimoji="1" lang="en-US" altLang="ja-JP" smtClean="0"/>
              <a:t>OverRide</a:t>
            </a:r>
            <a:r>
              <a:rPr kumimoji="1" lang="ja-JP" altLang="en-US" smtClean="0"/>
              <a:t>（オーバーライド）の影響で、</a:t>
            </a:r>
            <a:r>
              <a:rPr kumimoji="1" lang="ja-JP" altLang="en-US" smtClean="0">
                <a:solidFill>
                  <a:srgbClr val="FF0000"/>
                </a:solidFill>
              </a:rPr>
              <a:t>継承によって、同じ</a:t>
            </a:r>
            <a:r>
              <a:rPr kumimoji="1" lang="en-US" altLang="ja-JP" smtClean="0">
                <a:solidFill>
                  <a:srgbClr val="FF0000"/>
                </a:solidFill>
              </a:rPr>
              <a:t>Method</a:t>
            </a:r>
            <a:r>
              <a:rPr kumimoji="1" lang="ja-JP" altLang="en-US" smtClean="0">
                <a:solidFill>
                  <a:srgbClr val="FF0000"/>
                </a:solidFill>
              </a:rPr>
              <a:t>名がある場合、型をの方を優先して上書きするという</a:t>
            </a:r>
            <a:endParaRPr kumimoji="1" lang="en-US" altLang="ja-JP" smtClean="0">
              <a:solidFill>
                <a:srgbClr val="FF0000"/>
              </a:solidFill>
            </a:endParaRPr>
          </a:p>
          <a:p>
            <a:r>
              <a:rPr lang="ja-JP" altLang="en-US">
                <a:solidFill>
                  <a:srgbClr val="FF0000"/>
                </a:solidFill>
              </a:rPr>
              <a:t>モノ</a:t>
            </a:r>
            <a:r>
              <a:rPr lang="ja-JP" altLang="en-US" smtClean="0">
                <a:solidFill>
                  <a:srgbClr val="FF0000"/>
                </a:solidFill>
              </a:rPr>
              <a:t>です。</a:t>
            </a:r>
            <a:r>
              <a:rPr lang="ja-JP" altLang="en-US" smtClean="0"/>
              <a:t>よって、</a:t>
            </a:r>
            <a:r>
              <a:rPr lang="en-US" altLang="ja-JP" smtClean="0"/>
              <a:t>Action</a:t>
            </a:r>
            <a:r>
              <a:rPr lang="ja-JP" altLang="en-US" smtClean="0"/>
              <a:t>と</a:t>
            </a:r>
            <a:r>
              <a:rPr lang="en-US" altLang="ja-JP" smtClean="0"/>
              <a:t>Draw</a:t>
            </a:r>
            <a:r>
              <a:rPr lang="ja-JP" altLang="en-US" smtClean="0"/>
              <a:t>は一つずつしか表示されない訳です。</a:t>
            </a:r>
            <a:endParaRPr kumimoji="1" lang="ja-JP" altLang="en-US">
              <a:solidFill>
                <a:srgbClr val="FF0000"/>
              </a:solidFill>
            </a:endParaRPr>
          </a:p>
        </p:txBody>
      </p:sp>
    </p:spTree>
    <p:extLst>
      <p:ext uri="{BB962C8B-B14F-4D97-AF65-F5344CB8AC3E}">
        <p14:creationId xmlns:p14="http://schemas.microsoft.com/office/powerpoint/2010/main" val="236071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286729" y="345887"/>
            <a:ext cx="2971800" cy="1238250"/>
          </a:xfrm>
          <a:prstGeom prst="rect">
            <a:avLst/>
          </a:prstGeom>
          <a:ln>
            <a:solidFill>
              <a:schemeClr val="tx1"/>
            </a:solidFill>
          </a:ln>
        </p:spPr>
      </p:pic>
      <p:sp>
        <p:nvSpPr>
          <p:cNvPr id="15" name="テキスト ボックス 14"/>
          <p:cNvSpPr txBox="1"/>
          <p:nvPr/>
        </p:nvSpPr>
        <p:spPr>
          <a:xfrm>
            <a:off x="4441037" y="2152460"/>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Char</a:t>
            </a:r>
            <a:r>
              <a:rPr kumimoji="1" lang="ja-JP" altLang="en-US" smtClean="0"/>
              <a:t>　</a:t>
            </a:r>
            <a:endParaRPr kumimoji="1" lang="en-US" altLang="ja-JP" smtClean="0"/>
          </a:p>
        </p:txBody>
      </p:sp>
      <p:cxnSp>
        <p:nvCxnSpPr>
          <p:cNvPr id="16" name="直線矢印コネクタ 15"/>
          <p:cNvCxnSpPr>
            <a:endCxn id="17" idx="1"/>
          </p:cNvCxnSpPr>
          <p:nvPr/>
        </p:nvCxnSpPr>
        <p:spPr>
          <a:xfrm>
            <a:off x="5481946" y="2957560"/>
            <a:ext cx="637442" cy="338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角丸四角形 16"/>
          <p:cNvSpPr/>
          <p:nvPr/>
        </p:nvSpPr>
        <p:spPr>
          <a:xfrm>
            <a:off x="6119388" y="2875848"/>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sp>
        <p:nvSpPr>
          <p:cNvPr id="18" name="正方形/長方形 17"/>
          <p:cNvSpPr/>
          <p:nvPr/>
        </p:nvSpPr>
        <p:spPr>
          <a:xfrm>
            <a:off x="4545540" y="2486894"/>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4545540" y="2678327"/>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20" name="テキスト ボックス 19"/>
          <p:cNvSpPr txBox="1"/>
          <p:nvPr/>
        </p:nvSpPr>
        <p:spPr>
          <a:xfrm>
            <a:off x="4336534" y="298613"/>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a:t>A</a:t>
            </a:r>
            <a:r>
              <a:rPr kumimoji="1" lang="ja-JP" altLang="en-US" smtClean="0"/>
              <a:t>　</a:t>
            </a:r>
            <a:endParaRPr kumimoji="1" lang="en-US" altLang="ja-JP" smtClean="0"/>
          </a:p>
        </p:txBody>
      </p:sp>
      <p:cxnSp>
        <p:nvCxnSpPr>
          <p:cNvPr id="21" name="直線矢印コネクタ 20"/>
          <p:cNvCxnSpPr>
            <a:endCxn id="22" idx="1"/>
          </p:cNvCxnSpPr>
          <p:nvPr/>
        </p:nvCxnSpPr>
        <p:spPr>
          <a:xfrm>
            <a:off x="5377443" y="1103713"/>
            <a:ext cx="637442" cy="338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角丸四角形 21"/>
          <p:cNvSpPr/>
          <p:nvPr/>
        </p:nvSpPr>
        <p:spPr>
          <a:xfrm>
            <a:off x="6014885" y="1022001"/>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sp>
        <p:nvSpPr>
          <p:cNvPr id="23" name="正方形/長方形 22"/>
          <p:cNvSpPr/>
          <p:nvPr/>
        </p:nvSpPr>
        <p:spPr>
          <a:xfrm>
            <a:off x="4441037" y="633047"/>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4441037" y="824480"/>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25" name="角丸四角形 24"/>
          <p:cNvSpPr/>
          <p:nvPr/>
        </p:nvSpPr>
        <p:spPr>
          <a:xfrm>
            <a:off x="202773" y="2122688"/>
            <a:ext cx="3187731" cy="2329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mtClean="0"/>
          </a:p>
          <a:p>
            <a:pPr algn="ctr"/>
            <a:endParaRPr lang="en-US" altLang="ja-JP"/>
          </a:p>
          <a:p>
            <a:pPr algn="ctr"/>
            <a:endParaRPr lang="en-US" altLang="ja-JP" smtClean="0"/>
          </a:p>
          <a:p>
            <a:pPr algn="ctr"/>
            <a:r>
              <a:rPr lang="en-US" altLang="ja-JP" smtClean="0"/>
              <a:t>classA</a:t>
            </a:r>
          </a:p>
          <a:p>
            <a:pPr algn="ctr"/>
            <a:r>
              <a:rPr lang="en-US" altLang="ja-JP"/>
              <a:t>:Action()</a:t>
            </a:r>
            <a:endParaRPr lang="ja-JP" altLang="en-US"/>
          </a:p>
          <a:p>
            <a:pPr algn="ctr"/>
            <a:endParaRPr kumimoji="1" lang="ja-JP" altLang="en-US"/>
          </a:p>
        </p:txBody>
      </p:sp>
      <p:sp>
        <p:nvSpPr>
          <p:cNvPr id="26" name="角丸四角形 25"/>
          <p:cNvSpPr/>
          <p:nvPr/>
        </p:nvSpPr>
        <p:spPr>
          <a:xfrm>
            <a:off x="418971" y="2258267"/>
            <a:ext cx="1847949" cy="9587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Char</a:t>
            </a:r>
          </a:p>
          <a:p>
            <a:pPr algn="ctr"/>
            <a:r>
              <a:rPr lang="en-US" altLang="ja-JP" smtClean="0"/>
              <a:t>:Action()</a:t>
            </a:r>
            <a:endParaRPr kumimoji="1" lang="ja-JP" altLang="en-US"/>
          </a:p>
        </p:txBody>
      </p:sp>
      <p:sp>
        <p:nvSpPr>
          <p:cNvPr id="27" name="テキスト ボックス 26"/>
          <p:cNvSpPr txBox="1"/>
          <p:nvPr/>
        </p:nvSpPr>
        <p:spPr>
          <a:xfrm>
            <a:off x="306923" y="1783128"/>
            <a:ext cx="2072046"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A:Char</a:t>
            </a:r>
            <a:r>
              <a:rPr kumimoji="1" lang="ja-JP" altLang="en-US" smtClean="0"/>
              <a:t>　</a:t>
            </a:r>
            <a:endParaRPr kumimoji="1" lang="en-US" altLang="ja-JP" smtClean="0"/>
          </a:p>
        </p:txBody>
      </p:sp>
      <p:sp>
        <p:nvSpPr>
          <p:cNvPr id="28" name="テキスト ボックス 27"/>
          <p:cNvSpPr txBox="1"/>
          <p:nvPr/>
        </p:nvSpPr>
        <p:spPr>
          <a:xfrm>
            <a:off x="202773" y="4572857"/>
            <a:ext cx="7618624" cy="369332"/>
          </a:xfrm>
          <a:prstGeom prst="rect">
            <a:avLst/>
          </a:prstGeom>
          <a:noFill/>
        </p:spPr>
        <p:txBody>
          <a:bodyPr wrap="none" rtlCol="0">
            <a:spAutoFit/>
          </a:bodyPr>
          <a:lstStyle/>
          <a:p>
            <a:r>
              <a:rPr lang="ja-JP" altLang="en-US" smtClean="0"/>
              <a:t>継承によって同じ</a:t>
            </a:r>
            <a:r>
              <a:rPr lang="en-US" altLang="ja-JP" smtClean="0"/>
              <a:t>Method</a:t>
            </a:r>
            <a:r>
              <a:rPr lang="ja-JP" altLang="en-US" smtClean="0"/>
              <a:t>名があっても、</a:t>
            </a:r>
            <a:r>
              <a:rPr lang="en-US" altLang="ja-JP" smtClean="0"/>
              <a:t>OverRide</a:t>
            </a:r>
            <a:r>
              <a:rPr lang="ja-JP" altLang="en-US" smtClean="0"/>
              <a:t>するので</a:t>
            </a:r>
            <a:r>
              <a:rPr lang="ja-JP" altLang="en-US"/>
              <a:t>、</a:t>
            </a:r>
            <a:r>
              <a:rPr lang="en-US" altLang="ja-JP" smtClean="0"/>
              <a:t>Error</a:t>
            </a:r>
            <a:r>
              <a:rPr lang="ja-JP" altLang="en-US" smtClean="0"/>
              <a:t>は</a:t>
            </a:r>
            <a:r>
              <a:rPr kumimoji="1" lang="ja-JP" altLang="en-US" smtClean="0"/>
              <a:t>起きない</a:t>
            </a:r>
            <a:r>
              <a:rPr kumimoji="1" lang="ja-JP" altLang="en-US"/>
              <a:t>。</a:t>
            </a:r>
          </a:p>
        </p:txBody>
      </p:sp>
      <p:cxnSp>
        <p:nvCxnSpPr>
          <p:cNvPr id="30" name="直線矢印コネクタ 29"/>
          <p:cNvCxnSpPr/>
          <p:nvPr/>
        </p:nvCxnSpPr>
        <p:spPr>
          <a:xfrm>
            <a:off x="7873641" y="1431081"/>
            <a:ext cx="977282" cy="10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9049968" y="1270911"/>
            <a:ext cx="2491388" cy="369332"/>
          </a:xfrm>
          <a:prstGeom prst="rect">
            <a:avLst/>
          </a:prstGeom>
          <a:noFill/>
        </p:spPr>
        <p:txBody>
          <a:bodyPr wrap="none" rtlCol="0">
            <a:spAutoFit/>
          </a:bodyPr>
          <a:lstStyle/>
          <a:p>
            <a:r>
              <a:rPr lang="en-US" altLang="ja-JP" smtClean="0"/>
              <a:t>Class</a:t>
            </a:r>
            <a:r>
              <a:rPr lang="ja-JP" altLang="en-US" smtClean="0"/>
              <a:t>　</a:t>
            </a:r>
            <a:r>
              <a:rPr lang="en-US" altLang="ja-JP" smtClean="0"/>
              <a:t>A      </a:t>
            </a:r>
            <a:r>
              <a:rPr lang="ja-JP" altLang="en-US" smtClean="0"/>
              <a:t>の　</a:t>
            </a:r>
            <a:r>
              <a:rPr lang="en-US" altLang="ja-JP" smtClean="0"/>
              <a:t>Action( ) </a:t>
            </a:r>
            <a:endParaRPr kumimoji="1" lang="ja-JP" altLang="en-US"/>
          </a:p>
        </p:txBody>
      </p:sp>
      <p:cxnSp>
        <p:nvCxnSpPr>
          <p:cNvPr id="34" name="直線矢印コネクタ 33"/>
          <p:cNvCxnSpPr/>
          <p:nvPr/>
        </p:nvCxnSpPr>
        <p:spPr>
          <a:xfrm>
            <a:off x="7955703" y="3284929"/>
            <a:ext cx="977282" cy="109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p:cNvSpPr txBox="1"/>
          <p:nvPr/>
        </p:nvSpPr>
        <p:spPr>
          <a:xfrm>
            <a:off x="9049968" y="3111175"/>
            <a:ext cx="2476960" cy="369332"/>
          </a:xfrm>
          <a:prstGeom prst="rect">
            <a:avLst/>
          </a:prstGeom>
          <a:noFill/>
        </p:spPr>
        <p:txBody>
          <a:bodyPr wrap="none" rtlCol="0">
            <a:spAutoFit/>
          </a:bodyPr>
          <a:lstStyle/>
          <a:p>
            <a:r>
              <a:rPr lang="en-US" altLang="ja-JP" smtClean="0"/>
              <a:t>Class</a:t>
            </a:r>
            <a:r>
              <a:rPr lang="ja-JP" altLang="en-US" smtClean="0"/>
              <a:t>　</a:t>
            </a:r>
            <a:r>
              <a:rPr lang="en-US" altLang="ja-JP" smtClean="0"/>
              <a:t>Char</a:t>
            </a:r>
            <a:r>
              <a:rPr lang="ja-JP" altLang="en-US" smtClean="0"/>
              <a:t>の　</a:t>
            </a:r>
            <a:r>
              <a:rPr lang="en-US" altLang="ja-JP" smtClean="0"/>
              <a:t>Action( ) </a:t>
            </a:r>
            <a:endParaRPr kumimoji="1" lang="ja-JP" altLang="en-US"/>
          </a:p>
        </p:txBody>
      </p:sp>
      <p:sp>
        <p:nvSpPr>
          <p:cNvPr id="36" name="テキスト ボックス 35"/>
          <p:cNvSpPr txBox="1"/>
          <p:nvPr/>
        </p:nvSpPr>
        <p:spPr>
          <a:xfrm>
            <a:off x="4545540" y="3880338"/>
            <a:ext cx="6233758" cy="369332"/>
          </a:xfrm>
          <a:prstGeom prst="rect">
            <a:avLst/>
          </a:prstGeom>
          <a:noFill/>
        </p:spPr>
        <p:txBody>
          <a:bodyPr wrap="none" rtlCol="0">
            <a:spAutoFit/>
          </a:bodyPr>
          <a:lstStyle/>
          <a:p>
            <a:r>
              <a:rPr lang="en-US" altLang="ja-JP" smtClean="0"/>
              <a:t>Action</a:t>
            </a:r>
            <a:r>
              <a:rPr lang="ja-JP" altLang="en-US" smtClean="0"/>
              <a:t>実行時、型の</a:t>
            </a:r>
            <a:r>
              <a:rPr lang="en-US" altLang="ja-JP" smtClean="0"/>
              <a:t>Member</a:t>
            </a:r>
            <a:r>
              <a:rPr lang="ja-JP" altLang="en-US" smtClean="0"/>
              <a:t>の</a:t>
            </a:r>
            <a:r>
              <a:rPr lang="en-US" altLang="ja-JP" smtClean="0"/>
              <a:t>Action</a:t>
            </a:r>
            <a:r>
              <a:rPr lang="ja-JP" altLang="en-US" smtClean="0"/>
              <a:t>に</a:t>
            </a:r>
            <a:r>
              <a:rPr lang="en-US" altLang="ja-JP" smtClean="0"/>
              <a:t>OverRide(</a:t>
            </a:r>
            <a:r>
              <a:rPr lang="ja-JP" altLang="en-US" smtClean="0"/>
              <a:t>上書き</a:t>
            </a:r>
            <a:r>
              <a:rPr lang="en-US" altLang="ja-JP" smtClean="0"/>
              <a:t>)</a:t>
            </a:r>
            <a:r>
              <a:rPr lang="ja-JP" altLang="en-US" smtClean="0"/>
              <a:t>される</a:t>
            </a:r>
            <a:endParaRPr kumimoji="1" lang="ja-JP" altLang="en-US"/>
          </a:p>
        </p:txBody>
      </p:sp>
      <p:sp>
        <p:nvSpPr>
          <p:cNvPr id="37" name="テキスト ボックス 36"/>
          <p:cNvSpPr txBox="1"/>
          <p:nvPr/>
        </p:nvSpPr>
        <p:spPr>
          <a:xfrm>
            <a:off x="202773" y="5545155"/>
            <a:ext cx="9823074" cy="646331"/>
          </a:xfrm>
          <a:prstGeom prst="rect">
            <a:avLst/>
          </a:prstGeom>
          <a:noFill/>
        </p:spPr>
        <p:txBody>
          <a:bodyPr wrap="none" rtlCol="0">
            <a:spAutoFit/>
          </a:bodyPr>
          <a:lstStyle/>
          <a:p>
            <a:r>
              <a:rPr kumimoji="1" lang="ja-JP" altLang="en-US" smtClean="0"/>
              <a:t>継承によって、同じ</a:t>
            </a:r>
            <a:r>
              <a:rPr lang="en-US" altLang="ja-JP" smtClean="0"/>
              <a:t>Method</a:t>
            </a:r>
            <a:r>
              <a:rPr lang="ja-JP" altLang="en-US" smtClean="0"/>
              <a:t>が発生した場合は、</a:t>
            </a:r>
            <a:r>
              <a:rPr lang="en-US" altLang="ja-JP" smtClean="0"/>
              <a:t>Method</a:t>
            </a:r>
            <a:r>
              <a:rPr lang="ja-JP" altLang="en-US" smtClean="0"/>
              <a:t>実行時、型の</a:t>
            </a:r>
            <a:r>
              <a:rPr lang="en-US" altLang="ja-JP" smtClean="0"/>
              <a:t>Method</a:t>
            </a:r>
            <a:r>
              <a:rPr lang="ja-JP" altLang="en-US" smtClean="0"/>
              <a:t>の内容を上書きされる。</a:t>
            </a:r>
            <a:endParaRPr lang="en-US" altLang="ja-JP" smtClean="0"/>
          </a:p>
          <a:p>
            <a:r>
              <a:rPr kumimoji="1" lang="ja-JP" altLang="en-US" smtClean="0"/>
              <a:t>これが</a:t>
            </a:r>
            <a:r>
              <a:rPr lang="en-US" altLang="ja-JP" smtClean="0"/>
              <a:t>O</a:t>
            </a:r>
            <a:r>
              <a:rPr kumimoji="1" lang="en-US" altLang="ja-JP" smtClean="0"/>
              <a:t>verRide</a:t>
            </a:r>
            <a:r>
              <a:rPr kumimoji="1" lang="ja-JP" altLang="en-US" smtClean="0"/>
              <a:t>です。似てるモノで、</a:t>
            </a:r>
            <a:r>
              <a:rPr lang="en-US" altLang="ja-JP" smtClean="0"/>
              <a:t>O</a:t>
            </a:r>
            <a:r>
              <a:rPr kumimoji="1" lang="en-US" altLang="ja-JP" smtClean="0"/>
              <a:t>verLoad</a:t>
            </a:r>
            <a:r>
              <a:rPr kumimoji="1" lang="ja-JP" altLang="en-US" smtClean="0"/>
              <a:t>ってありましたね。</a:t>
            </a:r>
            <a:endParaRPr kumimoji="1" lang="ja-JP" altLang="en-US"/>
          </a:p>
        </p:txBody>
      </p:sp>
    </p:spTree>
    <p:extLst>
      <p:ext uri="{BB962C8B-B14F-4D97-AF65-F5344CB8AC3E}">
        <p14:creationId xmlns:p14="http://schemas.microsoft.com/office/powerpoint/2010/main" val="3788081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46367" y="0"/>
            <a:ext cx="12145633" cy="923330"/>
          </a:xfrm>
          <a:prstGeom prst="rect">
            <a:avLst/>
          </a:prstGeom>
          <a:noFill/>
        </p:spPr>
        <p:txBody>
          <a:bodyPr wrap="none" rtlCol="0">
            <a:spAutoFit/>
          </a:bodyPr>
          <a:lstStyle/>
          <a:p>
            <a:r>
              <a:rPr kumimoji="1" lang="ja-JP" altLang="en-US" smtClean="0"/>
              <a:t>・仮想関数</a:t>
            </a:r>
            <a:endParaRPr kumimoji="1" lang="en-US" altLang="ja-JP" smtClean="0"/>
          </a:p>
          <a:p>
            <a:r>
              <a:rPr kumimoji="1" lang="ja-JP" altLang="en-US" smtClean="0"/>
              <a:t>このままだと、配列に登録した</a:t>
            </a:r>
            <a:r>
              <a:rPr kumimoji="1" lang="en-US" altLang="ja-JP" smtClean="0"/>
              <a:t>class</a:t>
            </a:r>
            <a:r>
              <a:rPr kumimoji="1" lang="ja-JP" altLang="en-US" smtClean="0"/>
              <a:t>の</a:t>
            </a:r>
            <a:r>
              <a:rPr kumimoji="1" lang="en-US" altLang="ja-JP" smtClean="0"/>
              <a:t>Action</a:t>
            </a:r>
            <a:r>
              <a:rPr lang="ja-JP" altLang="en-US" smtClean="0"/>
              <a:t>と</a:t>
            </a:r>
            <a:r>
              <a:rPr lang="en-US" altLang="ja-JP" smtClean="0"/>
              <a:t>Draw</a:t>
            </a:r>
            <a:r>
              <a:rPr lang="ja-JP" altLang="en-US" smtClean="0"/>
              <a:t>は登録した</a:t>
            </a:r>
            <a:r>
              <a:rPr lang="en-US" altLang="ja-JP" smtClean="0"/>
              <a:t>class</a:t>
            </a:r>
            <a:r>
              <a:rPr lang="ja-JP" altLang="en-US" smtClean="0"/>
              <a:t>の</a:t>
            </a:r>
            <a:r>
              <a:rPr lang="en-US" altLang="ja-JP" smtClean="0"/>
              <a:t>Action</a:t>
            </a:r>
            <a:r>
              <a:rPr lang="ja-JP" altLang="en-US" smtClean="0"/>
              <a:t>内容と</a:t>
            </a:r>
            <a:r>
              <a:rPr lang="en-US" altLang="ja-JP" smtClean="0"/>
              <a:t>Draw</a:t>
            </a:r>
            <a:r>
              <a:rPr lang="ja-JP" altLang="en-US" smtClean="0"/>
              <a:t>内容を実行できません。</a:t>
            </a:r>
            <a:endParaRPr lang="en-US" altLang="ja-JP" smtClean="0"/>
          </a:p>
          <a:p>
            <a:r>
              <a:rPr kumimoji="1" lang="ja-JP" altLang="en-US" smtClean="0"/>
              <a:t>そこで、登場するのが、仮想関数です。仮想関数を使用することで、</a:t>
            </a:r>
            <a:r>
              <a:rPr lang="en-US" altLang="ja-JP" smtClean="0"/>
              <a:t>O</a:t>
            </a:r>
            <a:r>
              <a:rPr kumimoji="1" lang="en-US" altLang="ja-JP" smtClean="0"/>
              <a:t>verRide</a:t>
            </a:r>
            <a:r>
              <a:rPr kumimoji="1" lang="ja-JP" altLang="en-US" smtClean="0"/>
              <a:t>による上書き優先順位を変更することができます</a:t>
            </a:r>
            <a:endParaRPr kumimoji="1" lang="ja-JP" altLang="en-US"/>
          </a:p>
        </p:txBody>
      </p:sp>
      <p:pic>
        <p:nvPicPr>
          <p:cNvPr id="6" name="図 5"/>
          <p:cNvPicPr>
            <a:picLocks noChangeAspect="1"/>
          </p:cNvPicPr>
          <p:nvPr/>
        </p:nvPicPr>
        <p:blipFill>
          <a:blip r:embed="rId2"/>
          <a:stretch>
            <a:fillRect/>
          </a:stretch>
        </p:blipFill>
        <p:spPr>
          <a:xfrm>
            <a:off x="292710" y="1243379"/>
            <a:ext cx="5580552" cy="1776233"/>
          </a:xfrm>
          <a:prstGeom prst="rect">
            <a:avLst/>
          </a:prstGeom>
          <a:ln>
            <a:solidFill>
              <a:schemeClr val="tx1"/>
            </a:solidFill>
          </a:ln>
        </p:spPr>
      </p:pic>
      <p:cxnSp>
        <p:nvCxnSpPr>
          <p:cNvPr id="7" name="直線矢印コネクタ 6"/>
          <p:cNvCxnSpPr/>
          <p:nvPr/>
        </p:nvCxnSpPr>
        <p:spPr>
          <a:xfrm flipH="1" flipV="1">
            <a:off x="1559171" y="2428324"/>
            <a:ext cx="293076" cy="7616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1430217" y="3189944"/>
            <a:ext cx="6576287" cy="369332"/>
          </a:xfrm>
          <a:prstGeom prst="rect">
            <a:avLst/>
          </a:prstGeom>
          <a:noFill/>
        </p:spPr>
        <p:txBody>
          <a:bodyPr wrap="none" rtlCol="0">
            <a:spAutoFit/>
          </a:bodyPr>
          <a:lstStyle/>
          <a:p>
            <a:r>
              <a:rPr kumimoji="1" lang="ja-JP" altLang="en-US" smtClean="0"/>
              <a:t>変更：</a:t>
            </a:r>
            <a:r>
              <a:rPr kumimoji="1" lang="en-US" altLang="ja-JP" smtClean="0"/>
              <a:t>Cobj</a:t>
            </a:r>
            <a:r>
              <a:rPr kumimoji="1" lang="ja-JP" altLang="en-US" smtClean="0"/>
              <a:t>の</a:t>
            </a:r>
            <a:r>
              <a:rPr kumimoji="1" lang="en-US" altLang="ja-JP" smtClean="0"/>
              <a:t>Action</a:t>
            </a:r>
            <a:r>
              <a:rPr kumimoji="1" lang="ja-JP" altLang="en-US" smtClean="0"/>
              <a:t>と</a:t>
            </a:r>
            <a:r>
              <a:rPr kumimoji="1" lang="en-US" altLang="ja-JP" smtClean="0"/>
              <a:t>DrawMethod</a:t>
            </a:r>
            <a:r>
              <a:rPr kumimoji="1" lang="ja-JP" altLang="en-US" smtClean="0"/>
              <a:t>の先頭に「</a:t>
            </a:r>
            <a:r>
              <a:rPr kumimoji="1" lang="en-US" altLang="ja-JP" smtClean="0"/>
              <a:t>virtual</a:t>
            </a:r>
            <a:r>
              <a:rPr kumimoji="1" lang="ja-JP" altLang="en-US" smtClean="0"/>
              <a:t>」を付けました。</a:t>
            </a:r>
            <a:endParaRPr kumimoji="1" lang="ja-JP" altLang="en-US"/>
          </a:p>
        </p:txBody>
      </p:sp>
      <p:sp>
        <p:nvSpPr>
          <p:cNvPr id="12" name="テキスト ボックス 11"/>
          <p:cNvSpPr txBox="1"/>
          <p:nvPr/>
        </p:nvSpPr>
        <p:spPr>
          <a:xfrm>
            <a:off x="116706" y="3559276"/>
            <a:ext cx="10829952" cy="646331"/>
          </a:xfrm>
          <a:prstGeom prst="rect">
            <a:avLst/>
          </a:prstGeom>
          <a:noFill/>
        </p:spPr>
        <p:txBody>
          <a:bodyPr wrap="none" rtlCol="0">
            <a:spAutoFit/>
          </a:bodyPr>
          <a:lstStyle/>
          <a:p>
            <a:r>
              <a:rPr lang="en-US" altLang="ja-JP"/>
              <a:t>v</a:t>
            </a:r>
            <a:r>
              <a:rPr kumimoji="1" lang="en-US" altLang="ja-JP" smtClean="0"/>
              <a:t>irtual</a:t>
            </a:r>
            <a:r>
              <a:rPr lang="ja-JP" altLang="en-US" smtClean="0"/>
              <a:t>を付けた</a:t>
            </a:r>
            <a:r>
              <a:rPr lang="en-US" altLang="ja-JP" smtClean="0"/>
              <a:t>Method</a:t>
            </a:r>
            <a:r>
              <a:rPr lang="ja-JP" altLang="en-US" smtClean="0"/>
              <a:t>を仮想関数と呼ばれ、継承による</a:t>
            </a:r>
            <a:r>
              <a:rPr lang="en-US" altLang="ja-JP" smtClean="0"/>
              <a:t>OverRide</a:t>
            </a:r>
            <a:r>
              <a:rPr lang="ja-JP" altLang="en-US" smtClean="0"/>
              <a:t>の上書き優先順位が最下位に落とされます。</a:t>
            </a:r>
            <a:endParaRPr lang="en-US" altLang="ja-JP" smtClean="0"/>
          </a:p>
          <a:p>
            <a:r>
              <a:rPr lang="ja-JP" altLang="en-US" smtClean="0"/>
              <a:t>よって、これで実行すると・・・。</a:t>
            </a:r>
            <a:endParaRPr lang="en-US" altLang="ja-JP" smtClean="0"/>
          </a:p>
        </p:txBody>
      </p:sp>
      <p:pic>
        <p:nvPicPr>
          <p:cNvPr id="13" name="図 12"/>
          <p:cNvPicPr>
            <a:picLocks noChangeAspect="1"/>
          </p:cNvPicPr>
          <p:nvPr/>
        </p:nvPicPr>
        <p:blipFill>
          <a:blip r:embed="rId3"/>
          <a:stretch>
            <a:fillRect/>
          </a:stretch>
        </p:blipFill>
        <p:spPr>
          <a:xfrm>
            <a:off x="515084" y="4226807"/>
            <a:ext cx="3896858" cy="2338115"/>
          </a:xfrm>
          <a:prstGeom prst="rect">
            <a:avLst/>
          </a:prstGeom>
        </p:spPr>
      </p:pic>
      <p:pic>
        <p:nvPicPr>
          <p:cNvPr id="18" name="図 17"/>
          <p:cNvPicPr>
            <a:picLocks noChangeAspect="1"/>
          </p:cNvPicPr>
          <p:nvPr/>
        </p:nvPicPr>
        <p:blipFill>
          <a:blip r:embed="rId4"/>
          <a:stretch>
            <a:fillRect/>
          </a:stretch>
        </p:blipFill>
        <p:spPr>
          <a:xfrm>
            <a:off x="4819753" y="4388045"/>
            <a:ext cx="2505075" cy="2085975"/>
          </a:xfrm>
          <a:prstGeom prst="rect">
            <a:avLst/>
          </a:prstGeom>
          <a:ln>
            <a:solidFill>
              <a:schemeClr val="tx1"/>
            </a:solidFill>
          </a:ln>
        </p:spPr>
      </p:pic>
      <p:cxnSp>
        <p:nvCxnSpPr>
          <p:cNvPr id="15" name="直線矢印コネクタ 14"/>
          <p:cNvCxnSpPr/>
          <p:nvPr/>
        </p:nvCxnSpPr>
        <p:spPr>
          <a:xfrm flipH="1" flipV="1">
            <a:off x="1852247" y="4564876"/>
            <a:ext cx="3270738" cy="35694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flipV="1">
            <a:off x="1705709" y="5393645"/>
            <a:ext cx="3417277" cy="8015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7496419" y="4830867"/>
            <a:ext cx="4695581" cy="1200329"/>
          </a:xfrm>
          <a:prstGeom prst="rect">
            <a:avLst/>
          </a:prstGeom>
          <a:noFill/>
        </p:spPr>
        <p:txBody>
          <a:bodyPr wrap="none" rtlCol="0">
            <a:spAutoFit/>
          </a:bodyPr>
          <a:lstStyle/>
          <a:p>
            <a:r>
              <a:rPr lang="ja-JP" altLang="en-US">
                <a:solidFill>
                  <a:srgbClr val="FF0000"/>
                </a:solidFill>
              </a:rPr>
              <a:t>型</a:t>
            </a:r>
            <a:r>
              <a:rPr lang="ja-JP" altLang="en-US" smtClean="0">
                <a:solidFill>
                  <a:srgbClr val="FF0000"/>
                </a:solidFill>
              </a:rPr>
              <a:t>が</a:t>
            </a:r>
            <a:r>
              <a:rPr lang="en-US" altLang="ja-JP" smtClean="0">
                <a:solidFill>
                  <a:srgbClr val="FF0000"/>
                </a:solidFill>
              </a:rPr>
              <a:t>Cobj</a:t>
            </a:r>
            <a:r>
              <a:rPr lang="ja-JP" altLang="en-US" smtClean="0">
                <a:solidFill>
                  <a:srgbClr val="FF0000"/>
                </a:solidFill>
              </a:rPr>
              <a:t>でも、</a:t>
            </a:r>
            <a:r>
              <a:rPr lang="en-US" altLang="ja-JP" smtClean="0">
                <a:solidFill>
                  <a:srgbClr val="FF0000"/>
                </a:solidFill>
              </a:rPr>
              <a:t>Cobj</a:t>
            </a:r>
            <a:r>
              <a:rPr lang="ja-JP" altLang="en-US" smtClean="0">
                <a:solidFill>
                  <a:srgbClr val="FF0000"/>
                </a:solidFill>
              </a:rPr>
              <a:t>の</a:t>
            </a:r>
            <a:r>
              <a:rPr lang="en-US" altLang="ja-JP" smtClean="0">
                <a:solidFill>
                  <a:srgbClr val="FF0000"/>
                </a:solidFill>
              </a:rPr>
              <a:t>Action</a:t>
            </a:r>
            <a:r>
              <a:rPr lang="ja-JP" altLang="en-US" smtClean="0">
                <a:solidFill>
                  <a:srgbClr val="FF0000"/>
                </a:solidFill>
              </a:rPr>
              <a:t>と</a:t>
            </a:r>
            <a:r>
              <a:rPr lang="en-US" altLang="ja-JP" smtClean="0">
                <a:solidFill>
                  <a:srgbClr val="FF0000"/>
                </a:solidFill>
              </a:rPr>
              <a:t>Draw</a:t>
            </a:r>
            <a:r>
              <a:rPr lang="ja-JP" altLang="en-US" smtClean="0">
                <a:solidFill>
                  <a:srgbClr val="FF0000"/>
                </a:solidFill>
              </a:rPr>
              <a:t>は仮想関数</a:t>
            </a:r>
            <a:endParaRPr lang="en-US" altLang="ja-JP" smtClean="0">
              <a:solidFill>
                <a:srgbClr val="FF0000"/>
              </a:solidFill>
            </a:endParaRPr>
          </a:p>
          <a:p>
            <a:r>
              <a:rPr kumimoji="1" lang="ja-JP" altLang="en-US" smtClean="0">
                <a:solidFill>
                  <a:srgbClr val="FF0000"/>
                </a:solidFill>
              </a:rPr>
              <a:t>なので、</a:t>
            </a:r>
            <a:r>
              <a:rPr lang="en-US" altLang="ja-JP" smtClean="0">
                <a:solidFill>
                  <a:srgbClr val="FF0000"/>
                </a:solidFill>
              </a:rPr>
              <a:t>O</a:t>
            </a:r>
            <a:r>
              <a:rPr kumimoji="1" lang="en-US" altLang="ja-JP" smtClean="0">
                <a:solidFill>
                  <a:srgbClr val="FF0000"/>
                </a:solidFill>
              </a:rPr>
              <a:t>verRide</a:t>
            </a:r>
            <a:r>
              <a:rPr kumimoji="1" lang="ja-JP" altLang="en-US" smtClean="0">
                <a:solidFill>
                  <a:srgbClr val="FF0000"/>
                </a:solidFill>
              </a:rPr>
              <a:t>優先順位が落ちる。</a:t>
            </a:r>
            <a:r>
              <a:rPr kumimoji="1" lang="ja-JP" altLang="en-US" smtClean="0"/>
              <a:t>よって、</a:t>
            </a:r>
            <a:endParaRPr kumimoji="1" lang="en-US" altLang="ja-JP" smtClean="0"/>
          </a:p>
          <a:p>
            <a:r>
              <a:rPr kumimoji="1" lang="ja-JP" altLang="en-US" smtClean="0"/>
              <a:t>各</a:t>
            </a:r>
            <a:r>
              <a:rPr lang="en-US" altLang="ja-JP"/>
              <a:t>class</a:t>
            </a:r>
            <a:r>
              <a:rPr lang="ja-JP" altLang="en-US" smtClean="0"/>
              <a:t>の</a:t>
            </a:r>
            <a:r>
              <a:rPr lang="en-US" altLang="ja-JP" smtClean="0"/>
              <a:t>Action</a:t>
            </a:r>
            <a:r>
              <a:rPr lang="ja-JP" altLang="en-US" smtClean="0"/>
              <a:t>と</a:t>
            </a:r>
            <a:r>
              <a:rPr lang="en-US" altLang="ja-JP" smtClean="0"/>
              <a:t>Draw</a:t>
            </a:r>
            <a:r>
              <a:rPr lang="ja-JP" altLang="en-US" smtClean="0"/>
              <a:t>に上書きされ、予定通り</a:t>
            </a:r>
            <a:endParaRPr lang="en-US" altLang="ja-JP" smtClean="0"/>
          </a:p>
          <a:p>
            <a:r>
              <a:rPr lang="ja-JP" altLang="en-US" smtClean="0"/>
              <a:t>の結果になります。</a:t>
            </a:r>
            <a:endParaRPr lang="en-US" altLang="ja-JP" smtClean="0"/>
          </a:p>
        </p:txBody>
      </p:sp>
      <p:sp>
        <p:nvSpPr>
          <p:cNvPr id="2" name="円弧 1"/>
          <p:cNvSpPr/>
          <p:nvPr/>
        </p:nvSpPr>
        <p:spPr>
          <a:xfrm rot="3157432">
            <a:off x="720447" y="4047400"/>
            <a:ext cx="1166935" cy="1055077"/>
          </a:xfrm>
          <a:prstGeom prst="arc">
            <a:avLst>
              <a:gd name="adj1" fmla="val 16200000"/>
              <a:gd name="adj2" fmla="val 20434858"/>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p:cNvSpPr/>
          <p:nvPr/>
        </p:nvSpPr>
        <p:spPr>
          <a:xfrm rot="3157432">
            <a:off x="548855" y="4831303"/>
            <a:ext cx="1166935" cy="1055077"/>
          </a:xfrm>
          <a:prstGeom prst="arc">
            <a:avLst>
              <a:gd name="adj1" fmla="val 16200000"/>
              <a:gd name="adj2" fmla="val 20434858"/>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279427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107167" cy="369332"/>
          </a:xfrm>
          <a:prstGeom prst="rect">
            <a:avLst/>
          </a:prstGeom>
          <a:noFill/>
        </p:spPr>
        <p:txBody>
          <a:bodyPr wrap="none" rtlCol="0">
            <a:spAutoFit/>
          </a:bodyPr>
          <a:lstStyle/>
          <a:p>
            <a:r>
              <a:rPr kumimoji="1" lang="ja-JP" altLang="en-US" smtClean="0"/>
              <a:t>・</a:t>
            </a:r>
            <a:r>
              <a:rPr lang="en-US" altLang="ja-JP" smtClean="0"/>
              <a:t>T</a:t>
            </a:r>
            <a:r>
              <a:rPr kumimoji="1" lang="en-US" altLang="ja-JP" smtClean="0"/>
              <a:t>askSystem</a:t>
            </a:r>
            <a:r>
              <a:rPr kumimoji="1" lang="ja-JP" altLang="en-US" smtClean="0"/>
              <a:t>、各</a:t>
            </a:r>
            <a:r>
              <a:rPr kumimoji="1" lang="en-US" altLang="ja-JP" smtClean="0"/>
              <a:t>class</a:t>
            </a:r>
            <a:r>
              <a:rPr kumimoji="1" lang="ja-JP" altLang="en-US" smtClean="0"/>
              <a:t>の</a:t>
            </a:r>
            <a:r>
              <a:rPr kumimoji="1" lang="en-US" altLang="ja-JP" smtClean="0"/>
              <a:t>Action</a:t>
            </a:r>
            <a:r>
              <a:rPr kumimoji="1" lang="ja-JP" altLang="en-US" smtClean="0"/>
              <a:t>と</a:t>
            </a:r>
            <a:r>
              <a:rPr kumimoji="1" lang="en-US" altLang="ja-JP" smtClean="0"/>
              <a:t>DrawMethod</a:t>
            </a:r>
            <a:r>
              <a:rPr kumimoji="1" lang="ja-JP" altLang="en-US" smtClean="0"/>
              <a:t>を実行</a:t>
            </a:r>
            <a:endParaRPr kumimoji="1" lang="ja-JP" altLang="en-US"/>
          </a:p>
        </p:txBody>
      </p:sp>
      <p:pic>
        <p:nvPicPr>
          <p:cNvPr id="5" name="図 4"/>
          <p:cNvPicPr>
            <a:picLocks noChangeAspect="1"/>
          </p:cNvPicPr>
          <p:nvPr/>
        </p:nvPicPr>
        <p:blipFill>
          <a:blip r:embed="rId2"/>
          <a:stretch>
            <a:fillRect/>
          </a:stretch>
        </p:blipFill>
        <p:spPr>
          <a:xfrm>
            <a:off x="160093" y="547687"/>
            <a:ext cx="4258367" cy="532557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4559544" y="547686"/>
            <a:ext cx="3967553" cy="5325575"/>
          </a:xfrm>
          <a:prstGeom prst="rect">
            <a:avLst/>
          </a:prstGeom>
          <a:ln>
            <a:solidFill>
              <a:schemeClr val="tx1"/>
            </a:solidFill>
          </a:ln>
        </p:spPr>
      </p:pic>
      <p:sp>
        <p:nvSpPr>
          <p:cNvPr id="7" name="テキスト ボックス 6"/>
          <p:cNvSpPr txBox="1"/>
          <p:nvPr/>
        </p:nvSpPr>
        <p:spPr>
          <a:xfrm>
            <a:off x="160093" y="6030680"/>
            <a:ext cx="11443389" cy="646331"/>
          </a:xfrm>
          <a:prstGeom prst="rect">
            <a:avLst/>
          </a:prstGeom>
          <a:noFill/>
        </p:spPr>
        <p:txBody>
          <a:bodyPr wrap="none" rtlCol="0">
            <a:spAutoFit/>
          </a:bodyPr>
          <a:lstStyle/>
          <a:p>
            <a:r>
              <a:rPr kumimoji="1" lang="ja-JP" altLang="en-US" smtClean="0"/>
              <a:t>これが、</a:t>
            </a:r>
            <a:r>
              <a:rPr lang="en-US" altLang="ja-JP" smtClean="0"/>
              <a:t>TaskSystem</a:t>
            </a:r>
            <a:r>
              <a:rPr lang="ja-JP" altLang="en-US" smtClean="0"/>
              <a:t>の基礎となります。さすがに、</a:t>
            </a:r>
            <a:r>
              <a:rPr lang="en-US" altLang="ja-JP" smtClean="0"/>
              <a:t>object</a:t>
            </a:r>
            <a:r>
              <a:rPr lang="ja-JP" altLang="en-US" smtClean="0"/>
              <a:t>が３つだけしか入らない等色々</a:t>
            </a:r>
            <a:r>
              <a:rPr lang="en-US" altLang="ja-JP" smtClean="0"/>
              <a:t>Game</a:t>
            </a:r>
            <a:r>
              <a:rPr lang="ja-JP" altLang="en-US" smtClean="0"/>
              <a:t>を作るのに必要な機能が</a:t>
            </a:r>
            <a:endParaRPr lang="en-US" altLang="ja-JP" smtClean="0"/>
          </a:p>
          <a:p>
            <a:r>
              <a:rPr kumimoji="1" lang="ja-JP" altLang="en-US" smtClean="0"/>
              <a:t>無いが、これが全容です。それでは</a:t>
            </a:r>
            <a:r>
              <a:rPr kumimoji="1" lang="en-US" altLang="ja-JP" smtClean="0"/>
              <a:t>GameSystem</a:t>
            </a:r>
            <a:r>
              <a:rPr kumimoji="1" lang="ja-JP" altLang="en-US" smtClean="0"/>
              <a:t>に追加できる</a:t>
            </a:r>
            <a:r>
              <a:rPr lang="en-US" altLang="ja-JP"/>
              <a:t>L</a:t>
            </a:r>
            <a:r>
              <a:rPr kumimoji="1" lang="en-US" altLang="ja-JP" smtClean="0"/>
              <a:t>evel</a:t>
            </a:r>
            <a:r>
              <a:rPr kumimoji="1" lang="ja-JP" altLang="en-US" smtClean="0"/>
              <a:t>まで機能を追加していきましょう。</a:t>
            </a:r>
            <a:endParaRPr kumimoji="1" lang="ja-JP" altLang="en-US"/>
          </a:p>
        </p:txBody>
      </p:sp>
    </p:spTree>
    <p:extLst>
      <p:ext uri="{BB962C8B-B14F-4D97-AF65-F5344CB8AC3E}">
        <p14:creationId xmlns:p14="http://schemas.microsoft.com/office/powerpoint/2010/main" val="247313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正方形/長方形 23"/>
          <p:cNvSpPr/>
          <p:nvPr/>
        </p:nvSpPr>
        <p:spPr>
          <a:xfrm>
            <a:off x="7217859" y="1275938"/>
            <a:ext cx="3028110" cy="43703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0" y="0"/>
            <a:ext cx="12172243" cy="923330"/>
          </a:xfrm>
          <a:prstGeom prst="rect">
            <a:avLst/>
          </a:prstGeom>
          <a:noFill/>
        </p:spPr>
        <p:txBody>
          <a:bodyPr wrap="none" rtlCol="0">
            <a:spAutoFit/>
          </a:bodyPr>
          <a:lstStyle/>
          <a:p>
            <a:r>
              <a:rPr kumimoji="1" lang="ja-JP" altLang="en-US" smtClean="0"/>
              <a:t>・必要最低限のモノは揃いました。</a:t>
            </a:r>
            <a:endParaRPr kumimoji="1" lang="en-US" altLang="ja-JP" smtClean="0"/>
          </a:p>
          <a:p>
            <a:r>
              <a:rPr kumimoji="1" lang="en-US" altLang="ja-JP" smtClean="0"/>
              <a:t>2D</a:t>
            </a:r>
            <a:r>
              <a:rPr kumimoji="1" lang="ja-JP" altLang="en-US" smtClean="0"/>
              <a:t>表示、</a:t>
            </a:r>
            <a:r>
              <a:rPr kumimoji="1" lang="en-US" altLang="ja-JP" smtClean="0"/>
              <a:t>Key/Mou</a:t>
            </a:r>
            <a:r>
              <a:rPr kumimoji="1" lang="ja-JP" altLang="en-US" smtClean="0"/>
              <a:t>操作、音楽と</a:t>
            </a:r>
            <a:r>
              <a:rPr kumimoji="1" lang="en-US" altLang="ja-JP" smtClean="0"/>
              <a:t>Game</a:t>
            </a:r>
            <a:r>
              <a:rPr kumimoji="1" lang="ja-JP" altLang="en-US" smtClean="0"/>
              <a:t>に最低限必要な要素は揃いました。それでは</a:t>
            </a:r>
            <a:r>
              <a:rPr kumimoji="1" lang="en-US" altLang="ja-JP" smtClean="0"/>
              <a:t>Game</a:t>
            </a:r>
            <a:r>
              <a:rPr kumimoji="1" lang="ja-JP" altLang="en-US" smtClean="0"/>
              <a:t>を作りましょう！と言いたいのですが</a:t>
            </a:r>
            <a:endParaRPr kumimoji="1" lang="en-US" altLang="ja-JP" smtClean="0"/>
          </a:p>
          <a:p>
            <a:r>
              <a:rPr lang="ja-JP" altLang="en-US" smtClean="0"/>
              <a:t>今の現環境では</a:t>
            </a:r>
            <a:r>
              <a:rPr lang="en-US" altLang="ja-JP" smtClean="0"/>
              <a:t>Game</a:t>
            </a:r>
            <a:r>
              <a:rPr lang="ja-JP" altLang="en-US" smtClean="0"/>
              <a:t>を作るにしては非常に作りづらいです。</a:t>
            </a:r>
            <a:r>
              <a:rPr lang="en-US" altLang="ja-JP" smtClean="0"/>
              <a:t>(; </a:t>
            </a:r>
            <a:r>
              <a:rPr lang="ja-JP" altLang="en-US" smtClean="0"/>
              <a:t>･</a:t>
            </a:r>
            <a:r>
              <a:rPr lang="en-US" altLang="ja-JP" smtClean="0"/>
              <a:t>`д</a:t>
            </a:r>
            <a:r>
              <a:rPr lang="ja-JP" altLang="en-US" smtClean="0"/>
              <a:t>･</a:t>
            </a:r>
            <a:r>
              <a:rPr lang="en-US" altLang="ja-JP" smtClean="0"/>
              <a:t>´)</a:t>
            </a:r>
            <a:r>
              <a:rPr lang="ja-JP" altLang="en-US" smtClean="0"/>
              <a:t>（</a:t>
            </a:r>
            <a:r>
              <a:rPr lang="en-US" altLang="ja-JP" smtClean="0"/>
              <a:t>Toul</a:t>
            </a:r>
            <a:r>
              <a:rPr lang="ja-JP" altLang="en-US" smtClean="0"/>
              <a:t>や実験等あれば対して問題は無いが・・・）</a:t>
            </a:r>
            <a:endParaRPr kumimoji="1" lang="ja-JP" altLang="en-US"/>
          </a:p>
        </p:txBody>
      </p:sp>
      <p:sp>
        <p:nvSpPr>
          <p:cNvPr id="5" name="正方形/長方形 4"/>
          <p:cNvSpPr/>
          <p:nvPr/>
        </p:nvSpPr>
        <p:spPr>
          <a:xfrm>
            <a:off x="375138" y="1542963"/>
            <a:ext cx="2543908" cy="3978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rot="21209667">
            <a:off x="582803" y="3657510"/>
            <a:ext cx="1534394" cy="369332"/>
          </a:xfrm>
          <a:prstGeom prst="rect">
            <a:avLst/>
          </a:prstGeom>
          <a:noFill/>
        </p:spPr>
        <p:txBody>
          <a:bodyPr wrap="none" rtlCol="0">
            <a:spAutoFit/>
          </a:bodyPr>
          <a:lstStyle/>
          <a:p>
            <a:r>
              <a:rPr kumimoji="1" lang="ja-JP" altLang="en-US" smtClean="0">
                <a:solidFill>
                  <a:schemeClr val="tx1">
                    <a:lumMod val="95000"/>
                    <a:lumOff val="5000"/>
                  </a:schemeClr>
                </a:solidFill>
              </a:rPr>
              <a:t>主人公の動き</a:t>
            </a:r>
            <a:endParaRPr kumimoji="1" lang="ja-JP" altLang="en-US">
              <a:solidFill>
                <a:schemeClr val="tx1">
                  <a:lumMod val="95000"/>
                  <a:lumOff val="5000"/>
                </a:schemeClr>
              </a:solidFill>
            </a:endParaRPr>
          </a:p>
        </p:txBody>
      </p:sp>
      <p:sp>
        <p:nvSpPr>
          <p:cNvPr id="6" name="テキスト ボックス 5"/>
          <p:cNvSpPr txBox="1"/>
          <p:nvPr/>
        </p:nvSpPr>
        <p:spPr>
          <a:xfrm rot="763751">
            <a:off x="1057540" y="4102987"/>
            <a:ext cx="1569660" cy="369332"/>
          </a:xfrm>
          <a:prstGeom prst="rect">
            <a:avLst/>
          </a:prstGeom>
          <a:noFill/>
        </p:spPr>
        <p:txBody>
          <a:bodyPr wrap="none" rtlCol="0">
            <a:spAutoFit/>
          </a:bodyPr>
          <a:lstStyle/>
          <a:p>
            <a:r>
              <a:rPr kumimoji="1" lang="ja-JP" altLang="en-US" smtClean="0">
                <a:solidFill>
                  <a:schemeClr val="tx1">
                    <a:lumMod val="95000"/>
                    <a:lumOff val="5000"/>
                  </a:schemeClr>
                </a:solidFill>
              </a:rPr>
              <a:t>主人公の描画</a:t>
            </a:r>
            <a:endParaRPr kumimoji="1" lang="ja-JP" altLang="en-US">
              <a:solidFill>
                <a:schemeClr val="tx1">
                  <a:lumMod val="95000"/>
                  <a:lumOff val="5000"/>
                </a:schemeClr>
              </a:solidFill>
            </a:endParaRPr>
          </a:p>
        </p:txBody>
      </p:sp>
      <p:sp>
        <p:nvSpPr>
          <p:cNvPr id="7" name="テキスト ボックス 6"/>
          <p:cNvSpPr txBox="1"/>
          <p:nvPr/>
        </p:nvSpPr>
        <p:spPr>
          <a:xfrm rot="1474940">
            <a:off x="1366148" y="3408092"/>
            <a:ext cx="1338828" cy="369332"/>
          </a:xfrm>
          <a:prstGeom prst="rect">
            <a:avLst/>
          </a:prstGeom>
          <a:noFill/>
        </p:spPr>
        <p:txBody>
          <a:bodyPr wrap="none" rtlCol="0">
            <a:spAutoFit/>
          </a:bodyPr>
          <a:lstStyle/>
          <a:p>
            <a:r>
              <a:rPr kumimoji="1" lang="ja-JP" altLang="en-US" smtClean="0">
                <a:solidFill>
                  <a:schemeClr val="tx1">
                    <a:lumMod val="95000"/>
                    <a:lumOff val="5000"/>
                  </a:schemeClr>
                </a:solidFill>
              </a:rPr>
              <a:t>背景の描画</a:t>
            </a:r>
            <a:endParaRPr kumimoji="1" lang="ja-JP" altLang="en-US">
              <a:solidFill>
                <a:schemeClr val="tx1">
                  <a:lumMod val="95000"/>
                  <a:lumOff val="5000"/>
                </a:schemeClr>
              </a:solidFill>
            </a:endParaRPr>
          </a:p>
        </p:txBody>
      </p:sp>
      <p:sp>
        <p:nvSpPr>
          <p:cNvPr id="8" name="テキスト ボックス 7"/>
          <p:cNvSpPr txBox="1"/>
          <p:nvPr/>
        </p:nvSpPr>
        <p:spPr>
          <a:xfrm rot="21209667">
            <a:off x="813634" y="4574617"/>
            <a:ext cx="1072730" cy="369332"/>
          </a:xfrm>
          <a:prstGeom prst="rect">
            <a:avLst/>
          </a:prstGeom>
          <a:noFill/>
        </p:spPr>
        <p:txBody>
          <a:bodyPr wrap="none" rtlCol="0">
            <a:spAutoFit/>
          </a:bodyPr>
          <a:lstStyle/>
          <a:p>
            <a:r>
              <a:rPr lang="ja-JP" altLang="en-US">
                <a:solidFill>
                  <a:schemeClr val="tx1">
                    <a:lumMod val="95000"/>
                    <a:lumOff val="5000"/>
                  </a:schemeClr>
                </a:solidFill>
              </a:rPr>
              <a:t>敵</a:t>
            </a:r>
            <a:r>
              <a:rPr kumimoji="1" lang="ja-JP" altLang="en-US" smtClean="0">
                <a:solidFill>
                  <a:schemeClr val="tx1">
                    <a:lumMod val="95000"/>
                    <a:lumOff val="5000"/>
                  </a:schemeClr>
                </a:solidFill>
              </a:rPr>
              <a:t>の動き</a:t>
            </a:r>
            <a:endParaRPr kumimoji="1" lang="ja-JP" altLang="en-US">
              <a:solidFill>
                <a:schemeClr val="tx1">
                  <a:lumMod val="95000"/>
                  <a:lumOff val="5000"/>
                </a:schemeClr>
              </a:solidFill>
            </a:endParaRPr>
          </a:p>
        </p:txBody>
      </p:sp>
      <p:sp>
        <p:nvSpPr>
          <p:cNvPr id="9" name="テキスト ボックス 8"/>
          <p:cNvSpPr txBox="1"/>
          <p:nvPr/>
        </p:nvSpPr>
        <p:spPr>
          <a:xfrm rot="951454">
            <a:off x="1288371" y="4971754"/>
            <a:ext cx="1107996" cy="369332"/>
          </a:xfrm>
          <a:prstGeom prst="rect">
            <a:avLst/>
          </a:prstGeom>
          <a:noFill/>
        </p:spPr>
        <p:txBody>
          <a:bodyPr wrap="none" rtlCol="0">
            <a:spAutoFit/>
          </a:bodyPr>
          <a:lstStyle/>
          <a:p>
            <a:r>
              <a:rPr lang="ja-JP" altLang="en-US" smtClean="0">
                <a:solidFill>
                  <a:schemeClr val="tx1">
                    <a:lumMod val="95000"/>
                    <a:lumOff val="5000"/>
                  </a:schemeClr>
                </a:solidFill>
              </a:rPr>
              <a:t>敵</a:t>
            </a:r>
            <a:r>
              <a:rPr kumimoji="1" lang="ja-JP" altLang="en-US" smtClean="0">
                <a:solidFill>
                  <a:schemeClr val="tx1">
                    <a:lumMod val="95000"/>
                    <a:lumOff val="5000"/>
                  </a:schemeClr>
                </a:solidFill>
              </a:rPr>
              <a:t>の描画</a:t>
            </a:r>
            <a:endParaRPr kumimoji="1" lang="ja-JP" altLang="en-US">
              <a:solidFill>
                <a:schemeClr val="tx1">
                  <a:lumMod val="95000"/>
                  <a:lumOff val="5000"/>
                </a:schemeClr>
              </a:solidFill>
            </a:endParaRPr>
          </a:p>
        </p:txBody>
      </p:sp>
      <p:sp>
        <p:nvSpPr>
          <p:cNvPr id="3" name="テキスト ボックス 2"/>
          <p:cNvSpPr txBox="1"/>
          <p:nvPr/>
        </p:nvSpPr>
        <p:spPr>
          <a:xfrm>
            <a:off x="386862" y="1091272"/>
            <a:ext cx="2135072" cy="369332"/>
          </a:xfrm>
          <a:prstGeom prst="rect">
            <a:avLst/>
          </a:prstGeom>
          <a:noFill/>
        </p:spPr>
        <p:txBody>
          <a:bodyPr wrap="none" rtlCol="0">
            <a:spAutoFit/>
          </a:bodyPr>
          <a:lstStyle/>
          <a:p>
            <a:r>
              <a:rPr kumimoji="1" lang="ja-JP" altLang="en-US" smtClean="0"/>
              <a:t>今の</a:t>
            </a:r>
            <a:r>
              <a:rPr kumimoji="1" lang="en-US" altLang="ja-JP" smtClean="0"/>
              <a:t>Program</a:t>
            </a:r>
            <a:r>
              <a:rPr kumimoji="1" lang="ja-JP" altLang="en-US" smtClean="0"/>
              <a:t>の状態</a:t>
            </a:r>
            <a:endParaRPr kumimoji="1" lang="ja-JP" altLang="en-US"/>
          </a:p>
        </p:txBody>
      </p:sp>
      <p:sp>
        <p:nvSpPr>
          <p:cNvPr id="10" name="テキスト ボックス 9"/>
          <p:cNvSpPr txBox="1"/>
          <p:nvPr/>
        </p:nvSpPr>
        <p:spPr>
          <a:xfrm>
            <a:off x="375138" y="5577277"/>
            <a:ext cx="4039888" cy="923330"/>
          </a:xfrm>
          <a:prstGeom prst="rect">
            <a:avLst/>
          </a:prstGeom>
          <a:noFill/>
        </p:spPr>
        <p:txBody>
          <a:bodyPr wrap="none" rtlCol="0">
            <a:spAutoFit/>
          </a:bodyPr>
          <a:lstStyle/>
          <a:p>
            <a:r>
              <a:rPr kumimoji="1" lang="en-US" altLang="ja-JP" dirty="0" smtClean="0"/>
              <a:t>main.cpp</a:t>
            </a:r>
            <a:r>
              <a:rPr kumimoji="1" lang="ja-JP" altLang="en-US" dirty="0" smtClean="0"/>
              <a:t>を見ればわかると思いますが、</a:t>
            </a:r>
            <a:endParaRPr kumimoji="1" lang="en-US" altLang="ja-JP" dirty="0" smtClean="0"/>
          </a:p>
          <a:p>
            <a:r>
              <a:rPr lang="ja-JP" altLang="en-US" dirty="0" smtClean="0"/>
              <a:t>各</a:t>
            </a:r>
            <a:r>
              <a:rPr lang="en-US" altLang="ja-JP" dirty="0"/>
              <a:t>S</a:t>
            </a:r>
            <a:r>
              <a:rPr lang="en-US" altLang="ja-JP" dirty="0" smtClean="0"/>
              <a:t>ample</a:t>
            </a:r>
            <a:r>
              <a:rPr lang="ja-JP" altLang="en-US" dirty="0" smtClean="0"/>
              <a:t>を動かす</a:t>
            </a:r>
            <a:r>
              <a:rPr lang="en-US" altLang="ja-JP" dirty="0" smtClean="0"/>
              <a:t>Program</a:t>
            </a:r>
            <a:r>
              <a:rPr lang="ja-JP" altLang="en-US" dirty="0" smtClean="0"/>
              <a:t>がバラバラ</a:t>
            </a:r>
            <a:endParaRPr lang="en-US" altLang="ja-JP" dirty="0" smtClean="0"/>
          </a:p>
          <a:p>
            <a:r>
              <a:rPr lang="ja-JP" altLang="en-US" dirty="0" smtClean="0"/>
              <a:t>あり管理されていない状態です。</a:t>
            </a:r>
            <a:endParaRPr lang="en-US" altLang="ja-JP" dirty="0" smtClean="0"/>
          </a:p>
        </p:txBody>
      </p:sp>
      <p:cxnSp>
        <p:nvCxnSpPr>
          <p:cNvPr id="12" name="直線矢印コネクタ 11"/>
          <p:cNvCxnSpPr/>
          <p:nvPr/>
        </p:nvCxnSpPr>
        <p:spPr>
          <a:xfrm>
            <a:off x="3285391" y="3146352"/>
            <a:ext cx="13833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4855659" y="1942749"/>
            <a:ext cx="1664678" cy="6948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r>
              <a:rPr kumimoji="1" lang="en-US" altLang="ja-JP" smtClean="0"/>
              <a:t>object</a:t>
            </a:r>
            <a:endParaRPr kumimoji="1" lang="ja-JP" altLang="en-US"/>
          </a:p>
        </p:txBody>
      </p:sp>
      <p:sp>
        <p:nvSpPr>
          <p:cNvPr id="14" name="正方形/長方形 13"/>
          <p:cNvSpPr/>
          <p:nvPr/>
        </p:nvSpPr>
        <p:spPr>
          <a:xfrm>
            <a:off x="4855659" y="2643256"/>
            <a:ext cx="1664678" cy="6948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敵</a:t>
            </a:r>
            <a:r>
              <a:rPr kumimoji="1" lang="en-US" altLang="ja-JP" smtClean="0"/>
              <a:t>object</a:t>
            </a:r>
            <a:endParaRPr kumimoji="1" lang="ja-JP" altLang="en-US"/>
          </a:p>
        </p:txBody>
      </p:sp>
      <p:sp>
        <p:nvSpPr>
          <p:cNvPr id="15" name="正方形/長方形 14"/>
          <p:cNvSpPr/>
          <p:nvPr/>
        </p:nvSpPr>
        <p:spPr>
          <a:xfrm>
            <a:off x="4855659" y="3353521"/>
            <a:ext cx="1664678" cy="69489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背景</a:t>
            </a:r>
            <a:r>
              <a:rPr kumimoji="1" lang="en-US" altLang="ja-JP" smtClean="0"/>
              <a:t>object</a:t>
            </a:r>
            <a:endParaRPr kumimoji="1" lang="ja-JP" altLang="en-US"/>
          </a:p>
        </p:txBody>
      </p:sp>
      <p:cxnSp>
        <p:nvCxnSpPr>
          <p:cNvPr id="16" name="直線矢印コネクタ 15"/>
          <p:cNvCxnSpPr>
            <a:stCxn id="13" idx="3"/>
            <a:endCxn id="18" idx="1"/>
          </p:cNvCxnSpPr>
          <p:nvPr/>
        </p:nvCxnSpPr>
        <p:spPr>
          <a:xfrm>
            <a:off x="6520337" y="2290197"/>
            <a:ext cx="1127610" cy="8757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647947" y="2990252"/>
            <a:ext cx="1664678" cy="3513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主人公</a:t>
            </a:r>
            <a:r>
              <a:rPr lang="en-US" altLang="ja-JP" smtClean="0"/>
              <a:t>Action</a:t>
            </a:r>
            <a:endParaRPr kumimoji="1" lang="ja-JP" altLang="en-US"/>
          </a:p>
        </p:txBody>
      </p:sp>
      <p:sp>
        <p:nvSpPr>
          <p:cNvPr id="19" name="正方形/長方形 18"/>
          <p:cNvSpPr/>
          <p:nvPr/>
        </p:nvSpPr>
        <p:spPr>
          <a:xfrm>
            <a:off x="7647946" y="3341581"/>
            <a:ext cx="1664678" cy="3601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a:t>
            </a:r>
            <a:r>
              <a:rPr lang="en-US" altLang="ja-JP" smtClean="0"/>
              <a:t>Action</a:t>
            </a:r>
            <a:endParaRPr kumimoji="1" lang="ja-JP" altLang="en-US"/>
          </a:p>
        </p:txBody>
      </p:sp>
      <p:cxnSp>
        <p:nvCxnSpPr>
          <p:cNvPr id="20" name="直線矢印コネクタ 19"/>
          <p:cNvCxnSpPr>
            <a:stCxn id="14" idx="3"/>
            <a:endCxn id="19" idx="1"/>
          </p:cNvCxnSpPr>
          <p:nvPr/>
        </p:nvCxnSpPr>
        <p:spPr>
          <a:xfrm>
            <a:off x="6520337" y="2990704"/>
            <a:ext cx="1127609" cy="530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7642085" y="3710845"/>
            <a:ext cx="1677872" cy="45874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背景</a:t>
            </a:r>
            <a:r>
              <a:rPr lang="en-US" altLang="ja-JP" smtClean="0"/>
              <a:t>Action</a:t>
            </a:r>
            <a:endParaRPr kumimoji="1" lang="ja-JP" altLang="en-US"/>
          </a:p>
        </p:txBody>
      </p:sp>
      <p:cxnSp>
        <p:nvCxnSpPr>
          <p:cNvPr id="22" name="直線矢印コネクタ 21"/>
          <p:cNvCxnSpPr>
            <a:stCxn id="15" idx="3"/>
            <a:endCxn id="21" idx="1"/>
          </p:cNvCxnSpPr>
          <p:nvPr/>
        </p:nvCxnSpPr>
        <p:spPr>
          <a:xfrm>
            <a:off x="6520337" y="3700969"/>
            <a:ext cx="1121748" cy="2392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p:cNvSpPr/>
          <p:nvPr/>
        </p:nvSpPr>
        <p:spPr>
          <a:xfrm>
            <a:off x="7657476" y="4599280"/>
            <a:ext cx="1664678" cy="46995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主人公</a:t>
            </a:r>
            <a:r>
              <a:rPr lang="ja-JP" altLang="en-US"/>
              <a:t>描画</a:t>
            </a:r>
            <a:endParaRPr kumimoji="1" lang="ja-JP" altLang="en-US"/>
          </a:p>
        </p:txBody>
      </p:sp>
      <p:sp>
        <p:nvSpPr>
          <p:cNvPr id="26" name="正方形/長方形 25"/>
          <p:cNvSpPr/>
          <p:nvPr/>
        </p:nvSpPr>
        <p:spPr>
          <a:xfrm>
            <a:off x="7655279" y="5067177"/>
            <a:ext cx="1664678" cy="3714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a:t>
            </a:r>
            <a:r>
              <a:rPr lang="ja-JP" altLang="en-US"/>
              <a:t>描画</a:t>
            </a:r>
            <a:endParaRPr kumimoji="1" lang="ja-JP" altLang="en-US"/>
          </a:p>
        </p:txBody>
      </p:sp>
      <p:sp>
        <p:nvSpPr>
          <p:cNvPr id="27" name="正方形/長方形 26"/>
          <p:cNvSpPr/>
          <p:nvPr/>
        </p:nvSpPr>
        <p:spPr>
          <a:xfrm>
            <a:off x="7647946" y="4181308"/>
            <a:ext cx="1664678" cy="41797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a:t>
            </a:r>
            <a:r>
              <a:rPr lang="ja-JP" altLang="en-US"/>
              <a:t>描画</a:t>
            </a:r>
            <a:endParaRPr kumimoji="1" lang="ja-JP" altLang="en-US"/>
          </a:p>
        </p:txBody>
      </p:sp>
      <p:cxnSp>
        <p:nvCxnSpPr>
          <p:cNvPr id="28" name="直線矢印コネクタ 27"/>
          <p:cNvCxnSpPr>
            <a:stCxn id="13" idx="3"/>
            <a:endCxn id="25" idx="1"/>
          </p:cNvCxnSpPr>
          <p:nvPr/>
        </p:nvCxnSpPr>
        <p:spPr>
          <a:xfrm>
            <a:off x="6520337" y="2290197"/>
            <a:ext cx="1137139" cy="25440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14" idx="3"/>
            <a:endCxn id="26" idx="1"/>
          </p:cNvCxnSpPr>
          <p:nvPr/>
        </p:nvCxnSpPr>
        <p:spPr>
          <a:xfrm>
            <a:off x="6520337" y="2990704"/>
            <a:ext cx="1134942" cy="2262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5" idx="3"/>
            <a:endCxn id="27" idx="1"/>
          </p:cNvCxnSpPr>
          <p:nvPr/>
        </p:nvCxnSpPr>
        <p:spPr>
          <a:xfrm>
            <a:off x="6520337" y="3700969"/>
            <a:ext cx="1127609" cy="689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458344" y="913436"/>
            <a:ext cx="2062937" cy="369332"/>
          </a:xfrm>
          <a:prstGeom prst="rect">
            <a:avLst/>
          </a:prstGeom>
          <a:noFill/>
        </p:spPr>
        <p:txBody>
          <a:bodyPr wrap="none" rtlCol="0">
            <a:spAutoFit/>
          </a:bodyPr>
          <a:lstStyle/>
          <a:p>
            <a:r>
              <a:rPr lang="ja-JP" altLang="en-US" smtClean="0"/>
              <a:t>整頓された</a:t>
            </a:r>
            <a:r>
              <a:rPr lang="en-US" altLang="ja-JP" smtClean="0"/>
              <a:t>Program</a:t>
            </a:r>
            <a:endParaRPr kumimoji="1" lang="ja-JP" altLang="en-US"/>
          </a:p>
        </p:txBody>
      </p:sp>
      <p:sp>
        <p:nvSpPr>
          <p:cNvPr id="37" name="テキスト ボックス 36"/>
          <p:cNvSpPr txBox="1"/>
          <p:nvPr/>
        </p:nvSpPr>
        <p:spPr>
          <a:xfrm>
            <a:off x="5398597" y="5682600"/>
            <a:ext cx="6432787" cy="1477328"/>
          </a:xfrm>
          <a:prstGeom prst="rect">
            <a:avLst/>
          </a:prstGeom>
          <a:noFill/>
        </p:spPr>
        <p:txBody>
          <a:bodyPr wrap="none" rtlCol="0">
            <a:spAutoFit/>
          </a:bodyPr>
          <a:lstStyle/>
          <a:p>
            <a:r>
              <a:rPr kumimoji="1" lang="ja-JP" altLang="en-US" smtClean="0"/>
              <a:t>各</a:t>
            </a:r>
            <a:r>
              <a:rPr kumimoji="1" lang="en-US" altLang="ja-JP" smtClean="0"/>
              <a:t>object</a:t>
            </a:r>
            <a:r>
              <a:rPr kumimoji="1" lang="ja-JP" altLang="en-US" smtClean="0"/>
              <a:t>を定義じ</a:t>
            </a:r>
            <a:r>
              <a:rPr kumimoji="1" lang="en-US" altLang="ja-JP" smtClean="0"/>
              <a:t>system</a:t>
            </a:r>
            <a:r>
              <a:rPr kumimoji="1" lang="ja-JP" altLang="en-US" smtClean="0"/>
              <a:t>に挿入されると自動的に</a:t>
            </a:r>
            <a:r>
              <a:rPr kumimoji="1" lang="en-US" altLang="ja-JP" smtClean="0"/>
              <a:t>program</a:t>
            </a:r>
            <a:r>
              <a:rPr kumimoji="1" lang="ja-JP" altLang="en-US" smtClean="0"/>
              <a:t>が</a:t>
            </a:r>
            <a:r>
              <a:rPr lang="ja-JP" altLang="en-US" smtClean="0"/>
              <a:t>整理</a:t>
            </a:r>
            <a:endParaRPr lang="en-US" altLang="ja-JP" smtClean="0"/>
          </a:p>
          <a:p>
            <a:r>
              <a:rPr kumimoji="1" lang="ja-JP" altLang="en-US" smtClean="0"/>
              <a:t>される。</a:t>
            </a:r>
            <a:r>
              <a:rPr kumimoji="1" lang="en-US" altLang="ja-JP" smtClean="0"/>
              <a:t>System</a:t>
            </a:r>
            <a:r>
              <a:rPr kumimoji="1" lang="ja-JP" altLang="en-US" smtClean="0"/>
              <a:t>内で</a:t>
            </a:r>
            <a:r>
              <a:rPr kumimoji="1" lang="en-US" altLang="ja-JP" smtClean="0"/>
              <a:t>Action</a:t>
            </a:r>
            <a:r>
              <a:rPr kumimoji="1" lang="ja-JP" altLang="en-US" smtClean="0"/>
              <a:t>と描画を</a:t>
            </a:r>
            <a:r>
              <a:rPr kumimoji="1" lang="en-US" altLang="ja-JP" smtClean="0"/>
              <a:t>loop</a:t>
            </a:r>
            <a:r>
              <a:rPr kumimoji="1" lang="ja-JP" altLang="en-US" smtClean="0"/>
              <a:t>するので、各</a:t>
            </a:r>
            <a:r>
              <a:rPr kumimoji="1" lang="en-US" altLang="ja-JP" smtClean="0"/>
              <a:t>object</a:t>
            </a:r>
            <a:r>
              <a:rPr kumimoji="1" lang="ja-JP" altLang="en-US" smtClean="0"/>
              <a:t>以外の</a:t>
            </a:r>
            <a:endParaRPr kumimoji="1" lang="en-US" altLang="ja-JP" smtClean="0"/>
          </a:p>
          <a:p>
            <a:r>
              <a:rPr kumimoji="1" lang="ja-JP" altLang="en-US" smtClean="0"/>
              <a:t>内容を制作者は意識する</a:t>
            </a:r>
            <a:r>
              <a:rPr lang="ja-JP" altLang="en-US" smtClean="0"/>
              <a:t>必要が無い。この自動的にしてくれる</a:t>
            </a:r>
            <a:endParaRPr lang="en-US" altLang="ja-JP" smtClean="0"/>
          </a:p>
          <a:p>
            <a:r>
              <a:rPr kumimoji="1" lang="en-US" altLang="ja-JP"/>
              <a:t>Program</a:t>
            </a:r>
            <a:r>
              <a:rPr kumimoji="1" lang="ja-JP" altLang="en-US" smtClean="0"/>
              <a:t>を</a:t>
            </a:r>
            <a:r>
              <a:rPr kumimoji="1" lang="en-US" altLang="ja-JP" smtClean="0"/>
              <a:t>TaskSystem</a:t>
            </a:r>
            <a:r>
              <a:rPr kumimoji="1" lang="ja-JP" altLang="en-US" smtClean="0"/>
              <a:t>って言っています。</a:t>
            </a:r>
            <a:endParaRPr kumimoji="1" lang="en-US" altLang="ja-JP" smtClean="0"/>
          </a:p>
          <a:p>
            <a:endParaRPr kumimoji="1" lang="ja-JP" altLang="en-US"/>
          </a:p>
        </p:txBody>
      </p:sp>
      <p:sp>
        <p:nvSpPr>
          <p:cNvPr id="41" name="テキスト ボックス 40"/>
          <p:cNvSpPr txBox="1"/>
          <p:nvPr/>
        </p:nvSpPr>
        <p:spPr>
          <a:xfrm rot="20589574">
            <a:off x="473622" y="2684470"/>
            <a:ext cx="1569660" cy="369332"/>
          </a:xfrm>
          <a:prstGeom prst="rect">
            <a:avLst/>
          </a:prstGeom>
          <a:noFill/>
        </p:spPr>
        <p:txBody>
          <a:bodyPr wrap="none" rtlCol="0">
            <a:spAutoFit/>
          </a:bodyPr>
          <a:lstStyle/>
          <a:p>
            <a:r>
              <a:rPr kumimoji="1" lang="ja-JP" altLang="en-US" smtClean="0"/>
              <a:t>主人公初期化</a:t>
            </a:r>
            <a:endParaRPr kumimoji="1" lang="ja-JP" altLang="en-US"/>
          </a:p>
        </p:txBody>
      </p:sp>
      <p:sp>
        <p:nvSpPr>
          <p:cNvPr id="42" name="テキスト ボックス 41"/>
          <p:cNvSpPr txBox="1"/>
          <p:nvPr/>
        </p:nvSpPr>
        <p:spPr>
          <a:xfrm rot="20883517">
            <a:off x="822386" y="1798363"/>
            <a:ext cx="1107996" cy="369332"/>
          </a:xfrm>
          <a:prstGeom prst="rect">
            <a:avLst/>
          </a:prstGeom>
          <a:noFill/>
        </p:spPr>
        <p:txBody>
          <a:bodyPr wrap="none" rtlCol="0">
            <a:spAutoFit/>
          </a:bodyPr>
          <a:lstStyle/>
          <a:p>
            <a:r>
              <a:rPr lang="ja-JP" altLang="en-US"/>
              <a:t>敵</a:t>
            </a:r>
            <a:r>
              <a:rPr kumimoji="1" lang="ja-JP" altLang="en-US" smtClean="0"/>
              <a:t>初期化</a:t>
            </a:r>
            <a:endParaRPr kumimoji="1" lang="ja-JP" altLang="en-US"/>
          </a:p>
        </p:txBody>
      </p:sp>
      <p:sp>
        <p:nvSpPr>
          <p:cNvPr id="43" name="テキスト ボックス 42"/>
          <p:cNvSpPr txBox="1"/>
          <p:nvPr/>
        </p:nvSpPr>
        <p:spPr>
          <a:xfrm rot="2022722">
            <a:off x="1487795" y="2324626"/>
            <a:ext cx="1338828" cy="369332"/>
          </a:xfrm>
          <a:prstGeom prst="rect">
            <a:avLst/>
          </a:prstGeom>
          <a:noFill/>
        </p:spPr>
        <p:txBody>
          <a:bodyPr wrap="none" rtlCol="0">
            <a:spAutoFit/>
          </a:bodyPr>
          <a:lstStyle/>
          <a:p>
            <a:r>
              <a:rPr kumimoji="1" lang="ja-JP" altLang="en-US" smtClean="0"/>
              <a:t>背景初期化</a:t>
            </a:r>
            <a:endParaRPr kumimoji="1" lang="ja-JP" altLang="en-US"/>
          </a:p>
        </p:txBody>
      </p:sp>
      <p:sp>
        <p:nvSpPr>
          <p:cNvPr id="44" name="右カーブ矢印 43"/>
          <p:cNvSpPr/>
          <p:nvPr/>
        </p:nvSpPr>
        <p:spPr>
          <a:xfrm rot="10457863">
            <a:off x="2624548" y="3292808"/>
            <a:ext cx="492370" cy="198315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p:cNvSpPr txBox="1"/>
          <p:nvPr/>
        </p:nvSpPr>
        <p:spPr>
          <a:xfrm>
            <a:off x="3098447" y="4029803"/>
            <a:ext cx="603050" cy="369332"/>
          </a:xfrm>
          <a:prstGeom prst="rect">
            <a:avLst/>
          </a:prstGeom>
          <a:noFill/>
        </p:spPr>
        <p:txBody>
          <a:bodyPr wrap="none" rtlCol="0">
            <a:spAutoFit/>
          </a:bodyPr>
          <a:lstStyle/>
          <a:p>
            <a:r>
              <a:rPr kumimoji="1" lang="en-US" altLang="ja-JP" dirty="0" smtClean="0"/>
              <a:t>loop</a:t>
            </a:r>
            <a:endParaRPr kumimoji="1" lang="ja-JP" altLang="en-US" dirty="0"/>
          </a:p>
        </p:txBody>
      </p:sp>
      <p:sp>
        <p:nvSpPr>
          <p:cNvPr id="68" name="右カーブ矢印 67"/>
          <p:cNvSpPr/>
          <p:nvPr/>
        </p:nvSpPr>
        <p:spPr>
          <a:xfrm rot="10800000">
            <a:off x="9396428" y="3047618"/>
            <a:ext cx="492370" cy="2409964"/>
          </a:xfrm>
          <a:prstGeom prst="curved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正方形/長方形 68"/>
          <p:cNvSpPr/>
          <p:nvPr/>
        </p:nvSpPr>
        <p:spPr>
          <a:xfrm>
            <a:off x="7636585" y="1407517"/>
            <a:ext cx="1664678" cy="3513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主人公</a:t>
            </a:r>
            <a:r>
              <a:rPr lang="ja-JP" altLang="en-US"/>
              <a:t>初期化</a:t>
            </a:r>
            <a:endParaRPr kumimoji="1" lang="ja-JP" altLang="en-US"/>
          </a:p>
        </p:txBody>
      </p:sp>
      <p:sp>
        <p:nvSpPr>
          <p:cNvPr id="70" name="正方形/長方形 69"/>
          <p:cNvSpPr/>
          <p:nvPr/>
        </p:nvSpPr>
        <p:spPr>
          <a:xfrm>
            <a:off x="7636584" y="1758846"/>
            <a:ext cx="1664678" cy="3601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敵初期</a:t>
            </a:r>
            <a:r>
              <a:rPr lang="ja-JP" altLang="en-US"/>
              <a:t>化</a:t>
            </a:r>
            <a:endParaRPr kumimoji="1" lang="ja-JP" altLang="en-US"/>
          </a:p>
        </p:txBody>
      </p:sp>
      <p:sp>
        <p:nvSpPr>
          <p:cNvPr id="71" name="正方形/長方形 70"/>
          <p:cNvSpPr/>
          <p:nvPr/>
        </p:nvSpPr>
        <p:spPr>
          <a:xfrm>
            <a:off x="7630723" y="2128110"/>
            <a:ext cx="1677872" cy="45874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a:t>
            </a:r>
            <a:r>
              <a:rPr lang="ja-JP" altLang="en-US"/>
              <a:t>初期化</a:t>
            </a:r>
            <a:endParaRPr kumimoji="1" lang="ja-JP" altLang="en-US"/>
          </a:p>
        </p:txBody>
      </p:sp>
      <p:cxnSp>
        <p:nvCxnSpPr>
          <p:cNvPr id="72" name="直線矢印コネクタ 71"/>
          <p:cNvCxnSpPr>
            <a:endCxn id="69" idx="1"/>
          </p:cNvCxnSpPr>
          <p:nvPr/>
        </p:nvCxnSpPr>
        <p:spPr>
          <a:xfrm flipV="1">
            <a:off x="6530965" y="1583182"/>
            <a:ext cx="1105620" cy="706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a:endCxn id="70" idx="1"/>
          </p:cNvCxnSpPr>
          <p:nvPr/>
        </p:nvCxnSpPr>
        <p:spPr>
          <a:xfrm flipV="1">
            <a:off x="6530965" y="1938900"/>
            <a:ext cx="1105619" cy="10533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5" idx="3"/>
            <a:endCxn id="71" idx="1"/>
          </p:cNvCxnSpPr>
          <p:nvPr/>
        </p:nvCxnSpPr>
        <p:spPr>
          <a:xfrm flipV="1">
            <a:off x="6520337" y="2357480"/>
            <a:ext cx="1110386" cy="13434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正方形/長方形 79"/>
          <p:cNvSpPr/>
          <p:nvPr/>
        </p:nvSpPr>
        <p:spPr>
          <a:xfrm>
            <a:off x="9888798" y="4062126"/>
            <a:ext cx="603050" cy="369332"/>
          </a:xfrm>
          <a:prstGeom prst="rect">
            <a:avLst/>
          </a:prstGeom>
        </p:spPr>
        <p:txBody>
          <a:bodyPr wrap="none">
            <a:spAutoFit/>
          </a:bodyPr>
          <a:lstStyle/>
          <a:p>
            <a:r>
              <a:rPr lang="en-US" altLang="ja-JP"/>
              <a:t>loop</a:t>
            </a:r>
            <a:endParaRPr lang="ja-JP" altLang="en-US"/>
          </a:p>
        </p:txBody>
      </p:sp>
      <p:sp>
        <p:nvSpPr>
          <p:cNvPr id="11" name="テキスト ボックス 10"/>
          <p:cNvSpPr txBox="1"/>
          <p:nvPr/>
        </p:nvSpPr>
        <p:spPr>
          <a:xfrm>
            <a:off x="4746073" y="1282768"/>
            <a:ext cx="2162772" cy="646331"/>
          </a:xfrm>
          <a:prstGeom prst="rect">
            <a:avLst/>
          </a:prstGeom>
          <a:noFill/>
        </p:spPr>
        <p:txBody>
          <a:bodyPr wrap="none" rtlCol="0">
            <a:spAutoFit/>
          </a:bodyPr>
          <a:lstStyle/>
          <a:p>
            <a:r>
              <a:rPr kumimoji="1" lang="ja-JP" altLang="en-US" dirty="0" smtClean="0"/>
              <a:t>ココを作るだけ</a:t>
            </a:r>
            <a:r>
              <a:rPr kumimoji="1" lang="en-US" altLang="ja-JP" dirty="0" smtClean="0"/>
              <a:t>OK</a:t>
            </a:r>
          </a:p>
          <a:p>
            <a:r>
              <a:rPr lang="ja-JP" altLang="en-US" dirty="0"/>
              <a:t>自動的</a:t>
            </a:r>
            <a:r>
              <a:rPr lang="ja-JP" altLang="en-US" dirty="0" smtClean="0"/>
              <a:t>に整頓される</a:t>
            </a:r>
            <a:endParaRPr kumimoji="1" lang="ja-JP" altLang="en-US" dirty="0"/>
          </a:p>
        </p:txBody>
      </p:sp>
    </p:spTree>
    <p:extLst>
      <p:ext uri="{BB962C8B-B14F-4D97-AF65-F5344CB8AC3E}">
        <p14:creationId xmlns:p14="http://schemas.microsoft.com/office/powerpoint/2010/main" val="288829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2860932" y="3356129"/>
            <a:ext cx="1349325" cy="2478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lang="en-US" altLang="ja-JP" dirty="0" smtClean="0"/>
          </a:p>
          <a:p>
            <a:pPr algn="ctr"/>
            <a:endParaRPr lang="en-US" altLang="ja-JP" dirty="0"/>
          </a:p>
          <a:p>
            <a:pPr algn="ctr"/>
            <a:r>
              <a:rPr lang="en-US" altLang="ja-JP" dirty="0"/>
              <a:t>AP</a:t>
            </a:r>
            <a:r>
              <a:rPr kumimoji="1" lang="ja-JP" altLang="en-US" dirty="0" smtClean="0"/>
              <a:t>；</a:t>
            </a:r>
            <a:endParaRPr kumimoji="1" lang="en-US" altLang="ja-JP" dirty="0" smtClean="0"/>
          </a:p>
          <a:p>
            <a:pPr algn="ctr"/>
            <a:r>
              <a:rPr lang="en-US" altLang="ja-JP" dirty="0"/>
              <a:t>D</a:t>
            </a:r>
            <a:r>
              <a:rPr lang="en-US" altLang="ja-JP" dirty="0" smtClean="0"/>
              <a:t>P</a:t>
            </a:r>
            <a:r>
              <a:rPr lang="ja-JP" altLang="en-US" dirty="0" smtClean="0"/>
              <a:t>；</a:t>
            </a:r>
            <a:endParaRPr kumimoji="1" lang="ja-JP" altLang="en-US" dirty="0"/>
          </a:p>
        </p:txBody>
      </p:sp>
      <p:sp>
        <p:nvSpPr>
          <p:cNvPr id="4" name="テキスト ボックス 3"/>
          <p:cNvSpPr txBox="1"/>
          <p:nvPr/>
        </p:nvSpPr>
        <p:spPr>
          <a:xfrm>
            <a:off x="0" y="0"/>
            <a:ext cx="11171007" cy="923330"/>
          </a:xfrm>
          <a:prstGeom prst="rect">
            <a:avLst/>
          </a:prstGeom>
          <a:noFill/>
        </p:spPr>
        <p:txBody>
          <a:bodyPr wrap="none" rtlCol="0">
            <a:spAutoFit/>
          </a:bodyPr>
          <a:lstStyle/>
          <a:p>
            <a:r>
              <a:rPr kumimoji="1" lang="ja-JP" altLang="en-US" dirty="0" smtClean="0"/>
              <a:t>・</a:t>
            </a:r>
            <a:r>
              <a:rPr lang="en-US" altLang="ja-JP" dirty="0"/>
              <a:t> </a:t>
            </a:r>
            <a:r>
              <a:rPr lang="en-US" altLang="ja-JP" dirty="0" err="1" smtClean="0"/>
              <a:t>TaskSystem</a:t>
            </a:r>
            <a:r>
              <a:rPr lang="ja-JP" altLang="en-US" dirty="0" smtClean="0"/>
              <a:t>をするために必要なこと。</a:t>
            </a:r>
            <a:endParaRPr lang="en-US" altLang="ja-JP" dirty="0" smtClean="0"/>
          </a:p>
          <a:p>
            <a:r>
              <a:rPr lang="ja-JP" altLang="en-US" dirty="0"/>
              <a:t>　</a:t>
            </a:r>
            <a:r>
              <a:rPr lang="ja-JP" altLang="en-US" dirty="0" smtClean="0"/>
              <a:t>この仕組を作る上で、「継承」「オーバーライド（</a:t>
            </a:r>
            <a:r>
              <a:rPr lang="en-US" altLang="ja-JP" err="1" smtClean="0"/>
              <a:t>OverRide</a:t>
            </a:r>
            <a:r>
              <a:rPr lang="ja-JP" altLang="en-US" smtClean="0"/>
              <a:t>）（上書き）」</a:t>
            </a:r>
            <a:r>
              <a:rPr lang="ja-JP" altLang="en-US" dirty="0" smtClean="0"/>
              <a:t>「仮想関数」と言う３つの</a:t>
            </a:r>
            <a:r>
              <a:rPr lang="en-US" altLang="ja-JP" dirty="0" smtClean="0"/>
              <a:t>Word</a:t>
            </a:r>
            <a:r>
              <a:rPr lang="ja-JP" altLang="en-US" dirty="0" smtClean="0"/>
              <a:t>が出てきます。</a:t>
            </a:r>
            <a:endParaRPr lang="en-US" altLang="ja-JP" dirty="0" smtClean="0"/>
          </a:p>
          <a:p>
            <a:r>
              <a:rPr lang="ja-JP" altLang="en-US" dirty="0" smtClean="0"/>
              <a:t>継承から勉強しましょう。</a:t>
            </a:r>
            <a:endParaRPr lang="en-US" altLang="ja-JP" dirty="0" smtClean="0"/>
          </a:p>
        </p:txBody>
      </p:sp>
      <p:sp>
        <p:nvSpPr>
          <p:cNvPr id="12" name="テキスト ボックス 11"/>
          <p:cNvSpPr txBox="1"/>
          <p:nvPr/>
        </p:nvSpPr>
        <p:spPr>
          <a:xfrm>
            <a:off x="0" y="1134847"/>
            <a:ext cx="1168910" cy="369332"/>
          </a:xfrm>
          <a:prstGeom prst="rect">
            <a:avLst/>
          </a:prstGeom>
          <a:noFill/>
        </p:spPr>
        <p:txBody>
          <a:bodyPr wrap="none" rtlCol="0">
            <a:spAutoFit/>
          </a:bodyPr>
          <a:lstStyle/>
          <a:p>
            <a:r>
              <a:rPr kumimoji="1" lang="ja-JP" altLang="en-US" dirty="0" smtClean="0"/>
              <a:t>・継承とは</a:t>
            </a:r>
            <a:endParaRPr kumimoji="1" lang="ja-JP" altLang="en-US" dirty="0"/>
          </a:p>
        </p:txBody>
      </p:sp>
      <p:sp>
        <p:nvSpPr>
          <p:cNvPr id="14" name="正方形/長方形 13"/>
          <p:cNvSpPr/>
          <p:nvPr/>
        </p:nvSpPr>
        <p:spPr>
          <a:xfrm>
            <a:off x="214065" y="1504179"/>
            <a:ext cx="11256446" cy="1200329"/>
          </a:xfrm>
          <a:prstGeom prst="rect">
            <a:avLst/>
          </a:prstGeom>
        </p:spPr>
        <p:txBody>
          <a:bodyPr wrap="square">
            <a:spAutoFit/>
          </a:bodyPr>
          <a:lstStyle/>
          <a:p>
            <a:r>
              <a:rPr lang="ja-JP" altLang="en-US" dirty="0" smtClean="0"/>
              <a:t>継承</a:t>
            </a:r>
            <a:r>
              <a:rPr lang="ja-JP" altLang="en-US" dirty="0"/>
              <a:t>とは、</a:t>
            </a:r>
            <a:r>
              <a:rPr lang="ja-JP" altLang="en-US" dirty="0" smtClean="0"/>
              <a:t>ある</a:t>
            </a:r>
            <a:r>
              <a:rPr lang="en-US" altLang="ja-JP" dirty="0"/>
              <a:t>Class</a:t>
            </a:r>
            <a:r>
              <a:rPr lang="ja-JP" altLang="en-US" dirty="0" smtClean="0"/>
              <a:t>の</a:t>
            </a:r>
            <a:r>
              <a:rPr lang="ja-JP" altLang="en-US" dirty="0"/>
              <a:t>機能（変数や関数）を引き継いで、</a:t>
            </a:r>
            <a:r>
              <a:rPr lang="ja-JP" altLang="en-US" dirty="0" smtClean="0"/>
              <a:t>新しい</a:t>
            </a:r>
            <a:r>
              <a:rPr lang="en-US" altLang="ja-JP" dirty="0"/>
              <a:t>Class</a:t>
            </a:r>
            <a:r>
              <a:rPr lang="ja-JP" altLang="en-US" dirty="0" smtClean="0"/>
              <a:t>を</a:t>
            </a:r>
            <a:r>
              <a:rPr lang="ja-JP" altLang="en-US" dirty="0"/>
              <a:t>作ることです</a:t>
            </a:r>
            <a:r>
              <a:rPr lang="ja-JP" altLang="en-US" dirty="0" smtClean="0"/>
              <a:t>。継承元の</a:t>
            </a:r>
            <a:r>
              <a:rPr lang="en-US" altLang="ja-JP" dirty="0"/>
              <a:t>Class</a:t>
            </a:r>
            <a:r>
              <a:rPr lang="ja-JP" altLang="en-US" dirty="0" smtClean="0"/>
              <a:t>の</a:t>
            </a:r>
            <a:r>
              <a:rPr lang="ja-JP" altLang="en-US" dirty="0"/>
              <a:t>ことを</a:t>
            </a:r>
            <a:r>
              <a:rPr lang="ja-JP" altLang="en-US" dirty="0" smtClean="0"/>
              <a:t>、基本</a:t>
            </a:r>
            <a:r>
              <a:rPr lang="en-US" altLang="ja-JP" dirty="0" smtClean="0"/>
              <a:t>Class</a:t>
            </a:r>
            <a:r>
              <a:rPr lang="ja-JP" altLang="en-US" dirty="0" smtClean="0"/>
              <a:t>と</a:t>
            </a:r>
            <a:r>
              <a:rPr lang="ja-JP" altLang="en-US" dirty="0"/>
              <a:t>いい、継承先</a:t>
            </a:r>
            <a:r>
              <a:rPr lang="ja-JP" altLang="en-US" dirty="0" smtClean="0"/>
              <a:t>の</a:t>
            </a:r>
            <a:r>
              <a:rPr lang="en-US" altLang="ja-JP" dirty="0"/>
              <a:t>Class</a:t>
            </a:r>
            <a:r>
              <a:rPr lang="ja-JP" altLang="en-US" dirty="0" smtClean="0"/>
              <a:t>を派生</a:t>
            </a:r>
            <a:r>
              <a:rPr lang="en-US" altLang="ja-JP" dirty="0"/>
              <a:t>Class</a:t>
            </a:r>
            <a:r>
              <a:rPr lang="ja-JP" altLang="en-US" dirty="0" smtClean="0"/>
              <a:t>と</a:t>
            </a:r>
            <a:r>
              <a:rPr lang="ja-JP" altLang="en-US" dirty="0"/>
              <a:t>言います</a:t>
            </a:r>
            <a:r>
              <a:rPr lang="ja-JP" altLang="en-US" dirty="0" smtClean="0"/>
              <a:t>。派生</a:t>
            </a:r>
            <a:r>
              <a:rPr lang="en-US" altLang="ja-JP" dirty="0"/>
              <a:t>Class</a:t>
            </a:r>
            <a:r>
              <a:rPr lang="ja-JP" altLang="en-US" dirty="0" smtClean="0"/>
              <a:t>は基本</a:t>
            </a:r>
            <a:r>
              <a:rPr lang="en-US" altLang="ja-JP" dirty="0" smtClean="0"/>
              <a:t>Class</a:t>
            </a:r>
            <a:r>
              <a:rPr lang="ja-JP" altLang="en-US" dirty="0" smtClean="0"/>
              <a:t>の</a:t>
            </a:r>
            <a:r>
              <a:rPr lang="en-US" altLang="ja-JP" dirty="0" smtClean="0"/>
              <a:t>public</a:t>
            </a:r>
            <a:r>
              <a:rPr lang="ja-JP" altLang="en-US" dirty="0" err="1" smtClean="0"/>
              <a:t>、</a:t>
            </a:r>
            <a:r>
              <a:rPr lang="en-US" altLang="ja-JP" dirty="0" smtClean="0"/>
              <a:t>protected</a:t>
            </a:r>
            <a:r>
              <a:rPr lang="ja-JP" altLang="en-US" dirty="0"/>
              <a:t>の修飾子が指定された変数や関数を引き継いで使うことが可能です</a:t>
            </a:r>
            <a:r>
              <a:rPr lang="ja-JP" altLang="en-US" dirty="0" smtClean="0"/>
              <a:t>。</a:t>
            </a:r>
            <a:r>
              <a:rPr lang="en-US" altLang="ja-JP" dirty="0" smtClean="0"/>
              <a:t>private</a:t>
            </a:r>
            <a:r>
              <a:rPr lang="ja-JP" altLang="en-US" dirty="0"/>
              <a:t>修飾子が指定されていたものは</a:t>
            </a:r>
            <a:r>
              <a:rPr lang="ja-JP" altLang="en-US" dirty="0" smtClean="0"/>
              <a:t>その</a:t>
            </a:r>
            <a:r>
              <a:rPr lang="en-US" altLang="ja-JP" dirty="0"/>
              <a:t>Class</a:t>
            </a:r>
            <a:r>
              <a:rPr lang="ja-JP" altLang="en-US" dirty="0" smtClean="0"/>
              <a:t>内</a:t>
            </a:r>
            <a:r>
              <a:rPr lang="ja-JP" altLang="en-US" dirty="0"/>
              <a:t>でのみ</a:t>
            </a:r>
            <a:r>
              <a:rPr lang="ja-JP" altLang="en-US" dirty="0" smtClean="0"/>
              <a:t>しか</a:t>
            </a:r>
            <a:r>
              <a:rPr lang="en-US" altLang="ja-JP" dirty="0"/>
              <a:t>Access</a:t>
            </a:r>
            <a:r>
              <a:rPr lang="ja-JP" altLang="en-US" dirty="0" smtClean="0"/>
              <a:t>できない</a:t>
            </a:r>
            <a:r>
              <a:rPr lang="ja-JP" altLang="en-US" dirty="0"/>
              <a:t>ので</a:t>
            </a:r>
            <a:r>
              <a:rPr lang="ja-JP" altLang="en-US" dirty="0" smtClean="0"/>
              <a:t>、派生</a:t>
            </a:r>
            <a:r>
              <a:rPr lang="en-US" altLang="ja-JP" dirty="0" smtClean="0"/>
              <a:t>Class</a:t>
            </a:r>
            <a:r>
              <a:rPr lang="ja-JP" altLang="en-US" dirty="0" smtClean="0"/>
              <a:t>でも</a:t>
            </a:r>
            <a:r>
              <a:rPr lang="ja-JP" altLang="en-US" dirty="0"/>
              <a:t>使うことは不可能です。</a:t>
            </a:r>
          </a:p>
        </p:txBody>
      </p:sp>
      <p:sp>
        <p:nvSpPr>
          <p:cNvPr id="15" name="正方形/長方形 14"/>
          <p:cNvSpPr/>
          <p:nvPr/>
        </p:nvSpPr>
        <p:spPr>
          <a:xfrm>
            <a:off x="665411" y="3356129"/>
            <a:ext cx="1006997" cy="1238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smtClean="0"/>
              <a:t>Pos</a:t>
            </a:r>
            <a:r>
              <a:rPr kumimoji="1" lang="en-US" altLang="ja-JP" dirty="0" smtClean="0"/>
              <a:t>;</a:t>
            </a:r>
          </a:p>
          <a:p>
            <a:pPr algn="ctr"/>
            <a:r>
              <a:rPr lang="en-US" altLang="ja-JP" dirty="0" err="1" smtClean="0"/>
              <a:t>Vec</a:t>
            </a:r>
            <a:r>
              <a:rPr lang="en-US" altLang="ja-JP" dirty="0" smtClean="0"/>
              <a:t>;</a:t>
            </a:r>
            <a:endParaRPr kumimoji="1" lang="ja-JP" altLang="en-US" dirty="0"/>
          </a:p>
        </p:txBody>
      </p:sp>
      <p:sp>
        <p:nvSpPr>
          <p:cNvPr id="16" name="テキスト ボックス 15"/>
          <p:cNvSpPr txBox="1"/>
          <p:nvPr/>
        </p:nvSpPr>
        <p:spPr>
          <a:xfrm>
            <a:off x="388504" y="2986797"/>
            <a:ext cx="1560812" cy="369332"/>
          </a:xfrm>
          <a:prstGeom prst="rect">
            <a:avLst/>
          </a:prstGeom>
          <a:noFill/>
        </p:spPr>
        <p:txBody>
          <a:bodyPr wrap="none" rtlCol="0">
            <a:spAutoFit/>
          </a:bodyPr>
          <a:lstStyle/>
          <a:p>
            <a:r>
              <a:rPr kumimoji="1" lang="en-US" altLang="ja-JP" dirty="0" err="1" smtClean="0"/>
              <a:t>CharacterClass</a:t>
            </a:r>
            <a:endParaRPr kumimoji="1" lang="ja-JP" altLang="en-US" dirty="0"/>
          </a:p>
        </p:txBody>
      </p:sp>
      <p:sp>
        <p:nvSpPr>
          <p:cNvPr id="20" name="テキスト ボックス 19"/>
          <p:cNvSpPr txBox="1"/>
          <p:nvPr/>
        </p:nvSpPr>
        <p:spPr>
          <a:xfrm>
            <a:off x="2692611" y="2986797"/>
            <a:ext cx="3378617" cy="369332"/>
          </a:xfrm>
          <a:prstGeom prst="rect">
            <a:avLst/>
          </a:prstGeom>
          <a:noFill/>
        </p:spPr>
        <p:txBody>
          <a:bodyPr wrap="none" rtlCol="0">
            <a:spAutoFit/>
          </a:bodyPr>
          <a:lstStyle/>
          <a:p>
            <a:r>
              <a:rPr kumimoji="1" lang="ja-JP" altLang="en-US" smtClean="0"/>
              <a:t>主人公</a:t>
            </a:r>
            <a:r>
              <a:rPr kumimoji="1" lang="en-US" altLang="ja-JP" smtClean="0"/>
              <a:t>Class</a:t>
            </a:r>
            <a:r>
              <a:rPr lang="ja-JP" altLang="en-US"/>
              <a:t>を</a:t>
            </a:r>
            <a:r>
              <a:rPr lang="en-US" altLang="ja-JP" smtClean="0"/>
              <a:t>CharacterClass</a:t>
            </a:r>
            <a:r>
              <a:rPr lang="ja-JP" altLang="en-US" smtClean="0"/>
              <a:t>継承</a:t>
            </a:r>
            <a:endParaRPr lang="ja-JP" altLang="en-US" dirty="0"/>
          </a:p>
        </p:txBody>
      </p:sp>
      <p:sp>
        <p:nvSpPr>
          <p:cNvPr id="21" name="正方形/長方形 20"/>
          <p:cNvSpPr/>
          <p:nvPr/>
        </p:nvSpPr>
        <p:spPr>
          <a:xfrm>
            <a:off x="2953042" y="3415059"/>
            <a:ext cx="1006997" cy="123849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t>CharacterClass</a:t>
            </a:r>
            <a:endParaRPr lang="ja-JP" altLang="en-US" sz="1050" dirty="0"/>
          </a:p>
          <a:p>
            <a:pPr algn="ctr"/>
            <a:endParaRPr kumimoji="1" lang="en-US" altLang="ja-JP" dirty="0" smtClean="0"/>
          </a:p>
          <a:p>
            <a:pPr algn="ctr"/>
            <a:r>
              <a:rPr kumimoji="1" lang="en-US" altLang="ja-JP" dirty="0" err="1" smtClean="0"/>
              <a:t>Pos</a:t>
            </a:r>
            <a:r>
              <a:rPr kumimoji="1" lang="en-US" altLang="ja-JP" dirty="0" smtClean="0"/>
              <a:t>;</a:t>
            </a:r>
          </a:p>
          <a:p>
            <a:pPr algn="ctr"/>
            <a:r>
              <a:rPr lang="en-US" altLang="ja-JP" dirty="0" err="1" smtClean="0"/>
              <a:t>Vec</a:t>
            </a:r>
            <a:r>
              <a:rPr lang="en-US" altLang="ja-JP" dirty="0" smtClean="0"/>
              <a:t>;</a:t>
            </a:r>
            <a:endParaRPr kumimoji="1" lang="ja-JP" altLang="en-US" dirty="0"/>
          </a:p>
        </p:txBody>
      </p:sp>
      <p:sp>
        <p:nvSpPr>
          <p:cNvPr id="24" name="正方形/長方形 23"/>
          <p:cNvSpPr/>
          <p:nvPr/>
        </p:nvSpPr>
        <p:spPr>
          <a:xfrm>
            <a:off x="6601483" y="3370161"/>
            <a:ext cx="1349325" cy="2464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dirty="0" smtClean="0"/>
          </a:p>
          <a:p>
            <a:pPr algn="ctr"/>
            <a:endParaRPr lang="en-US" altLang="ja-JP" dirty="0" smtClean="0"/>
          </a:p>
          <a:p>
            <a:pPr algn="ctr"/>
            <a:r>
              <a:rPr kumimoji="1" lang="en-US" altLang="ja-JP" dirty="0" smtClean="0"/>
              <a:t>HP</a:t>
            </a:r>
            <a:r>
              <a:rPr kumimoji="1" lang="ja-JP" altLang="en-US" dirty="0" smtClean="0"/>
              <a:t>；</a:t>
            </a:r>
            <a:endParaRPr kumimoji="1" lang="ja-JP" altLang="en-US" dirty="0"/>
          </a:p>
        </p:txBody>
      </p:sp>
      <p:sp>
        <p:nvSpPr>
          <p:cNvPr id="25" name="テキスト ボックス 24"/>
          <p:cNvSpPr txBox="1"/>
          <p:nvPr/>
        </p:nvSpPr>
        <p:spPr>
          <a:xfrm>
            <a:off x="6433162" y="3000829"/>
            <a:ext cx="2916952" cy="369332"/>
          </a:xfrm>
          <a:prstGeom prst="rect">
            <a:avLst/>
          </a:prstGeom>
          <a:noFill/>
        </p:spPr>
        <p:txBody>
          <a:bodyPr wrap="none" rtlCol="0">
            <a:spAutoFit/>
          </a:bodyPr>
          <a:lstStyle/>
          <a:p>
            <a:r>
              <a:rPr lang="ja-JP" altLang="en-US"/>
              <a:t>敵</a:t>
            </a:r>
            <a:r>
              <a:rPr kumimoji="1" lang="en-US" altLang="ja-JP" smtClean="0"/>
              <a:t>Class</a:t>
            </a:r>
            <a:r>
              <a:rPr kumimoji="1" lang="ja-JP" altLang="en-US" smtClean="0"/>
              <a:t>を</a:t>
            </a:r>
            <a:r>
              <a:rPr lang="en-US" altLang="ja-JP" smtClean="0"/>
              <a:t>CharacterClass</a:t>
            </a:r>
            <a:r>
              <a:rPr lang="ja-JP" altLang="en-US" smtClean="0"/>
              <a:t>継承</a:t>
            </a:r>
            <a:endParaRPr lang="ja-JP" altLang="en-US" dirty="0"/>
          </a:p>
        </p:txBody>
      </p:sp>
      <p:sp>
        <p:nvSpPr>
          <p:cNvPr id="26" name="正方形/長方形 25"/>
          <p:cNvSpPr/>
          <p:nvPr/>
        </p:nvSpPr>
        <p:spPr>
          <a:xfrm>
            <a:off x="6693593" y="3429091"/>
            <a:ext cx="1006997" cy="123849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050" dirty="0" err="1"/>
              <a:t>CharacterClass</a:t>
            </a:r>
            <a:endParaRPr lang="ja-JP" altLang="en-US" sz="1050" dirty="0"/>
          </a:p>
          <a:p>
            <a:pPr algn="ctr"/>
            <a:endParaRPr kumimoji="1" lang="en-US" altLang="ja-JP" dirty="0" smtClean="0"/>
          </a:p>
          <a:p>
            <a:pPr algn="ctr"/>
            <a:r>
              <a:rPr kumimoji="1" lang="en-US" altLang="ja-JP" dirty="0" err="1" smtClean="0"/>
              <a:t>Pos</a:t>
            </a:r>
            <a:r>
              <a:rPr kumimoji="1" lang="en-US" altLang="ja-JP" dirty="0" smtClean="0"/>
              <a:t>;</a:t>
            </a:r>
          </a:p>
          <a:p>
            <a:pPr algn="ctr"/>
            <a:r>
              <a:rPr lang="en-US" altLang="ja-JP" dirty="0" err="1" smtClean="0"/>
              <a:t>Vec</a:t>
            </a:r>
            <a:r>
              <a:rPr lang="en-US" altLang="ja-JP" dirty="0" smtClean="0"/>
              <a:t>;</a:t>
            </a:r>
            <a:endParaRPr kumimoji="1" lang="ja-JP" altLang="en-US" dirty="0"/>
          </a:p>
        </p:txBody>
      </p:sp>
      <p:cxnSp>
        <p:nvCxnSpPr>
          <p:cNvPr id="28" name="直線矢印コネクタ 27"/>
          <p:cNvCxnSpPr/>
          <p:nvPr/>
        </p:nvCxnSpPr>
        <p:spPr>
          <a:xfrm>
            <a:off x="1949316" y="3980842"/>
            <a:ext cx="5324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279355" y="5960962"/>
            <a:ext cx="11515396" cy="646331"/>
          </a:xfrm>
          <a:prstGeom prst="rect">
            <a:avLst/>
          </a:prstGeom>
          <a:noFill/>
        </p:spPr>
        <p:txBody>
          <a:bodyPr wrap="none" rtlCol="0">
            <a:spAutoFit/>
          </a:bodyPr>
          <a:lstStyle/>
          <a:p>
            <a:r>
              <a:rPr kumimoji="1" lang="ja-JP" altLang="en-US" dirty="0" smtClean="0"/>
              <a:t>このように継承をすると、</a:t>
            </a:r>
            <a:r>
              <a:rPr kumimoji="1" lang="en-US" altLang="ja-JP" dirty="0" smtClean="0"/>
              <a:t>Character</a:t>
            </a:r>
            <a:r>
              <a:rPr kumimoji="1" lang="ja-JP" altLang="en-US" dirty="0" smtClean="0"/>
              <a:t>が持つ</a:t>
            </a:r>
            <a:r>
              <a:rPr kumimoji="1" lang="en-US" altLang="ja-JP" dirty="0" smtClean="0"/>
              <a:t>Member</a:t>
            </a:r>
            <a:r>
              <a:rPr kumimoji="1" lang="ja-JP" altLang="en-US" dirty="0" smtClean="0"/>
              <a:t>を引き継ぐので、</a:t>
            </a:r>
            <a:r>
              <a:rPr lang="en-US" altLang="ja-JP" dirty="0" err="1" smtClean="0"/>
              <a:t>Pos</a:t>
            </a:r>
            <a:r>
              <a:rPr lang="ja-JP" altLang="en-US" dirty="0" smtClean="0"/>
              <a:t>や</a:t>
            </a:r>
            <a:r>
              <a:rPr lang="en-US" altLang="ja-JP" dirty="0" err="1" smtClean="0"/>
              <a:t>Vec</a:t>
            </a:r>
            <a:r>
              <a:rPr lang="ja-JP" altLang="en-US" dirty="0" smtClean="0"/>
              <a:t>と言った、共通となる変数をわざわざ宣言</a:t>
            </a:r>
            <a:endParaRPr lang="en-US" altLang="ja-JP" dirty="0" smtClean="0"/>
          </a:p>
          <a:p>
            <a:r>
              <a:rPr kumimoji="1" lang="ja-JP" altLang="en-US" dirty="0" smtClean="0"/>
              <a:t>しなくて</a:t>
            </a:r>
            <a:r>
              <a:rPr lang="ja-JP" altLang="en-US" dirty="0"/>
              <a:t>良く</a:t>
            </a:r>
            <a:r>
              <a:rPr lang="ja-JP" altLang="en-US" dirty="0" smtClean="0"/>
              <a:t>なる</a:t>
            </a:r>
            <a:r>
              <a:rPr lang="ja-JP" altLang="en-US" dirty="0"/>
              <a:t>。</a:t>
            </a:r>
            <a:endParaRPr kumimoji="1" lang="ja-JP" altLang="en-US" dirty="0"/>
          </a:p>
        </p:txBody>
      </p:sp>
      <p:cxnSp>
        <p:nvCxnSpPr>
          <p:cNvPr id="17" name="直線矢印コネクタ 16"/>
          <p:cNvCxnSpPr/>
          <p:nvPr/>
        </p:nvCxnSpPr>
        <p:spPr>
          <a:xfrm>
            <a:off x="1949316" y="4215304"/>
            <a:ext cx="4483846" cy="50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1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2719" y="0"/>
            <a:ext cx="11705577" cy="923330"/>
          </a:xfrm>
          <a:prstGeom prst="rect">
            <a:avLst/>
          </a:prstGeom>
          <a:noFill/>
        </p:spPr>
        <p:txBody>
          <a:bodyPr wrap="none" rtlCol="0">
            <a:spAutoFit/>
          </a:bodyPr>
          <a:lstStyle/>
          <a:p>
            <a:r>
              <a:rPr kumimoji="1" lang="ja-JP" altLang="en-US" dirty="0" smtClean="0"/>
              <a:t>・継承</a:t>
            </a:r>
            <a:r>
              <a:rPr kumimoji="1" lang="ja-JP" altLang="en-US" smtClean="0"/>
              <a:t>の実験</a:t>
            </a:r>
            <a:endParaRPr kumimoji="1" lang="en-US" altLang="ja-JP" smtClean="0"/>
          </a:p>
          <a:p>
            <a:r>
              <a:rPr lang="ja-JP" altLang="en-US"/>
              <a:t>　</a:t>
            </a:r>
            <a:r>
              <a:rPr lang="ja-JP" altLang="en-US" smtClean="0"/>
              <a:t>継承に関わることで、</a:t>
            </a:r>
            <a:r>
              <a:rPr lang="en-US" altLang="ja-JP" smtClean="0"/>
              <a:t>capsule</a:t>
            </a:r>
            <a:r>
              <a:rPr lang="ja-JP" altLang="en-US" smtClean="0"/>
              <a:t>化に対しても少し深い部分が出てきます。これまで、使用した</a:t>
            </a:r>
            <a:r>
              <a:rPr lang="en-US" altLang="ja-JP"/>
              <a:t>public</a:t>
            </a:r>
            <a:r>
              <a:rPr lang="ja-JP" altLang="en-US" smtClean="0"/>
              <a:t>、</a:t>
            </a:r>
            <a:r>
              <a:rPr lang="en-US" altLang="ja-JP" smtClean="0"/>
              <a:t>privat</a:t>
            </a:r>
            <a:r>
              <a:rPr lang="ja-JP" altLang="en-US" smtClean="0"/>
              <a:t>修飾子以外に</a:t>
            </a:r>
            <a:endParaRPr lang="en-US" altLang="ja-JP" smtClean="0"/>
          </a:p>
          <a:p>
            <a:r>
              <a:rPr lang="en-US" altLang="ja-JP"/>
              <a:t>p</a:t>
            </a:r>
            <a:r>
              <a:rPr lang="en-US" altLang="ja-JP" smtClean="0"/>
              <a:t>rotected</a:t>
            </a:r>
            <a:r>
              <a:rPr lang="ja-JP" altLang="en-US" smtClean="0"/>
              <a:t>（ﾌﾟﾛﾃｸﾃｯﾄ）</a:t>
            </a:r>
            <a:r>
              <a:rPr lang="en-US" altLang="ja-JP" smtClean="0"/>
              <a:t> </a:t>
            </a:r>
            <a:r>
              <a:rPr lang="ja-JP" altLang="en-US" smtClean="0"/>
              <a:t>修飾子が出てきます。それでは、下記の</a:t>
            </a:r>
            <a:r>
              <a:rPr lang="en-US" altLang="ja-JP" smtClean="0"/>
              <a:t>Program</a:t>
            </a:r>
            <a:r>
              <a:rPr lang="ja-JP" altLang="en-US" smtClean="0"/>
              <a:t>を見てみましょう。</a:t>
            </a:r>
            <a:endParaRPr kumimoji="1" lang="ja-JP" altLang="en-US" dirty="0"/>
          </a:p>
        </p:txBody>
      </p:sp>
      <p:pic>
        <p:nvPicPr>
          <p:cNvPr id="2" name="図 1"/>
          <p:cNvPicPr>
            <a:picLocks noChangeAspect="1"/>
          </p:cNvPicPr>
          <p:nvPr/>
        </p:nvPicPr>
        <p:blipFill>
          <a:blip r:embed="rId2"/>
          <a:stretch>
            <a:fillRect/>
          </a:stretch>
        </p:blipFill>
        <p:spPr>
          <a:xfrm>
            <a:off x="265967" y="1253783"/>
            <a:ext cx="5630741" cy="2192616"/>
          </a:xfrm>
          <a:prstGeom prst="rect">
            <a:avLst/>
          </a:prstGeom>
          <a:ln>
            <a:solidFill>
              <a:schemeClr val="tx1"/>
            </a:solidFill>
          </a:ln>
        </p:spPr>
      </p:pic>
      <p:sp>
        <p:nvSpPr>
          <p:cNvPr id="3" name="テキスト ボックス 2"/>
          <p:cNvSpPr txBox="1"/>
          <p:nvPr/>
        </p:nvSpPr>
        <p:spPr>
          <a:xfrm>
            <a:off x="160459" y="923330"/>
            <a:ext cx="1053494" cy="369332"/>
          </a:xfrm>
          <a:prstGeom prst="rect">
            <a:avLst/>
          </a:prstGeom>
          <a:noFill/>
        </p:spPr>
        <p:txBody>
          <a:bodyPr wrap="none" rtlCol="0">
            <a:spAutoFit/>
          </a:bodyPr>
          <a:lstStyle/>
          <a:p>
            <a:r>
              <a:rPr kumimoji="1" lang="en-US" altLang="ja-JP" smtClean="0"/>
              <a:t>main.cpp</a:t>
            </a:r>
            <a:endParaRPr kumimoji="1" lang="ja-JP" altLang="en-US"/>
          </a:p>
        </p:txBody>
      </p:sp>
      <p:sp>
        <p:nvSpPr>
          <p:cNvPr id="5" name="テキスト ボックス 4"/>
          <p:cNvSpPr txBox="1"/>
          <p:nvPr/>
        </p:nvSpPr>
        <p:spPr>
          <a:xfrm>
            <a:off x="6002216" y="1253783"/>
            <a:ext cx="6094041" cy="923330"/>
          </a:xfrm>
          <a:prstGeom prst="rect">
            <a:avLst/>
          </a:prstGeom>
          <a:noFill/>
        </p:spPr>
        <p:txBody>
          <a:bodyPr wrap="none" rtlCol="0">
            <a:spAutoFit/>
          </a:bodyPr>
          <a:lstStyle/>
          <a:p>
            <a:r>
              <a:rPr lang="ja-JP" altLang="en-US" smtClean="0"/>
              <a:t>公開・保守・私的と各</a:t>
            </a:r>
            <a:r>
              <a:rPr lang="en-US" altLang="ja-JP" smtClean="0"/>
              <a:t>member</a:t>
            </a:r>
            <a:r>
              <a:rPr lang="ja-JP" altLang="en-US" smtClean="0"/>
              <a:t>変数や、</a:t>
            </a:r>
            <a:r>
              <a:rPr lang="en-US" altLang="ja-JP" smtClean="0"/>
              <a:t>Method</a:t>
            </a:r>
            <a:r>
              <a:rPr lang="ja-JP" altLang="en-US" smtClean="0"/>
              <a:t>に対して</a:t>
            </a:r>
            <a:r>
              <a:rPr lang="en-US" altLang="ja-JP" smtClean="0"/>
              <a:t>Access</a:t>
            </a:r>
          </a:p>
          <a:p>
            <a:r>
              <a:rPr lang="en-US" altLang="ja-JP" smtClean="0"/>
              <a:t>Level</a:t>
            </a:r>
            <a:r>
              <a:rPr lang="ja-JP" altLang="en-US" smtClean="0"/>
              <a:t>を変えている。</a:t>
            </a:r>
            <a:r>
              <a:rPr lang="en-US" altLang="ja-JP"/>
              <a:t> </a:t>
            </a:r>
            <a:r>
              <a:rPr lang="en-US" altLang="ja-JP" smtClean="0"/>
              <a:t>Protected</a:t>
            </a:r>
            <a:r>
              <a:rPr lang="ja-JP" altLang="en-US" smtClean="0"/>
              <a:t>は、</a:t>
            </a:r>
            <a:r>
              <a:rPr lang="en-US" altLang="ja-JP" smtClean="0"/>
              <a:t>class</a:t>
            </a:r>
            <a:r>
              <a:rPr lang="ja-JP" altLang="en-US" smtClean="0"/>
              <a:t>内のみの</a:t>
            </a:r>
            <a:r>
              <a:rPr lang="en-US" altLang="ja-JP" smtClean="0"/>
              <a:t>access</a:t>
            </a:r>
            <a:r>
              <a:rPr lang="ja-JP" altLang="en-US" smtClean="0"/>
              <a:t>が可能</a:t>
            </a:r>
            <a:endParaRPr lang="en-US" altLang="ja-JP" smtClean="0"/>
          </a:p>
          <a:p>
            <a:r>
              <a:rPr lang="ja-JP" altLang="en-US" smtClean="0"/>
              <a:t>と言う意味です。</a:t>
            </a:r>
            <a:r>
              <a:rPr lang="en-US" altLang="ja-JP" smtClean="0"/>
              <a:t> </a:t>
            </a:r>
            <a:endParaRPr kumimoji="1" lang="ja-JP" altLang="en-US"/>
          </a:p>
        </p:txBody>
      </p:sp>
      <p:pic>
        <p:nvPicPr>
          <p:cNvPr id="6" name="図 5"/>
          <p:cNvPicPr>
            <a:picLocks noChangeAspect="1"/>
          </p:cNvPicPr>
          <p:nvPr/>
        </p:nvPicPr>
        <p:blipFill>
          <a:blip r:embed="rId3"/>
          <a:stretch>
            <a:fillRect/>
          </a:stretch>
        </p:blipFill>
        <p:spPr>
          <a:xfrm>
            <a:off x="265967" y="3573707"/>
            <a:ext cx="5630741" cy="3065334"/>
          </a:xfrm>
          <a:prstGeom prst="rect">
            <a:avLst/>
          </a:prstGeom>
          <a:ln>
            <a:solidFill>
              <a:schemeClr val="tx1"/>
            </a:solidFill>
          </a:ln>
        </p:spPr>
      </p:pic>
      <p:sp>
        <p:nvSpPr>
          <p:cNvPr id="8" name="テキスト ボックス 7"/>
          <p:cNvSpPr txBox="1"/>
          <p:nvPr/>
        </p:nvSpPr>
        <p:spPr>
          <a:xfrm>
            <a:off x="5896708" y="3772541"/>
            <a:ext cx="6090129" cy="1754326"/>
          </a:xfrm>
          <a:prstGeom prst="rect">
            <a:avLst/>
          </a:prstGeom>
          <a:noFill/>
        </p:spPr>
        <p:txBody>
          <a:bodyPr wrap="none" rtlCol="0">
            <a:spAutoFit/>
          </a:bodyPr>
          <a:lstStyle/>
          <a:p>
            <a:r>
              <a:rPr kumimoji="1" lang="en-US" altLang="ja-JP" smtClean="0"/>
              <a:t>Class</a:t>
            </a:r>
            <a:r>
              <a:rPr lang="ja-JP" altLang="en-US" smtClean="0"/>
              <a:t>名の「</a:t>
            </a:r>
            <a:r>
              <a:rPr lang="en-US" altLang="ja-JP" smtClean="0"/>
              <a:t>:</a:t>
            </a:r>
            <a:r>
              <a:rPr lang="ja-JP" altLang="en-US" smtClean="0"/>
              <a:t>　</a:t>
            </a:r>
            <a:r>
              <a:rPr lang="en-US" altLang="ja-JP"/>
              <a:t>A</a:t>
            </a:r>
            <a:r>
              <a:rPr lang="en-US" altLang="ja-JP" smtClean="0"/>
              <a:t>ccessLevel</a:t>
            </a:r>
            <a:r>
              <a:rPr lang="ja-JP" altLang="en-US" smtClean="0"/>
              <a:t>　継承する</a:t>
            </a:r>
            <a:r>
              <a:rPr lang="en-US" altLang="ja-JP" smtClean="0"/>
              <a:t>class</a:t>
            </a:r>
            <a:r>
              <a:rPr lang="ja-JP" altLang="en-US"/>
              <a:t> </a:t>
            </a:r>
            <a:r>
              <a:rPr lang="ja-JP" altLang="en-US" smtClean="0"/>
              <a:t>」で基本</a:t>
            </a:r>
            <a:r>
              <a:rPr lang="en-US" altLang="ja-JP" smtClean="0"/>
              <a:t>class</a:t>
            </a:r>
            <a:r>
              <a:rPr lang="ja-JP" altLang="en-US" smtClean="0"/>
              <a:t>を継承</a:t>
            </a:r>
            <a:endParaRPr lang="en-US" altLang="ja-JP" smtClean="0"/>
          </a:p>
          <a:p>
            <a:r>
              <a:rPr lang="ja-JP" altLang="en-US" smtClean="0"/>
              <a:t>できる。</a:t>
            </a:r>
            <a:endParaRPr lang="en-US" altLang="ja-JP" smtClean="0"/>
          </a:p>
          <a:p>
            <a:endParaRPr kumimoji="1" lang="en-US" altLang="ja-JP" smtClean="0"/>
          </a:p>
          <a:p>
            <a:r>
              <a:rPr lang="en-US" altLang="ja-JP" smtClean="0"/>
              <a:t>Aclass</a:t>
            </a:r>
            <a:r>
              <a:rPr lang="ja-JP" altLang="en-US" smtClean="0"/>
              <a:t>の</a:t>
            </a:r>
            <a:r>
              <a:rPr lang="en-US" altLang="ja-JP" smtClean="0"/>
              <a:t>Method</a:t>
            </a:r>
            <a:r>
              <a:rPr lang="ja-JP" altLang="en-US" smtClean="0"/>
              <a:t>から継承の</a:t>
            </a:r>
            <a:r>
              <a:rPr lang="en-US" altLang="ja-JP" smtClean="0"/>
              <a:t>member</a:t>
            </a:r>
            <a:r>
              <a:rPr lang="ja-JP" altLang="en-US" smtClean="0"/>
              <a:t>である保守部</a:t>
            </a:r>
            <a:r>
              <a:rPr lang="en-US" altLang="ja-JP" smtClean="0"/>
              <a:t>m_d</a:t>
            </a:r>
            <a:r>
              <a:rPr lang="ja-JP" altLang="en-US" smtClean="0"/>
              <a:t>と公開</a:t>
            </a:r>
            <a:endParaRPr lang="en-US" altLang="ja-JP" smtClean="0"/>
          </a:p>
          <a:p>
            <a:r>
              <a:rPr lang="ja-JP" altLang="en-US" smtClean="0"/>
              <a:t>部</a:t>
            </a:r>
            <a:r>
              <a:rPr lang="en-US" altLang="ja-JP" smtClean="0"/>
              <a:t>m_hp</a:t>
            </a:r>
            <a:r>
              <a:rPr lang="ja-JP" altLang="en-US" smtClean="0"/>
              <a:t>が</a:t>
            </a:r>
            <a:r>
              <a:rPr lang="en-US" altLang="ja-JP" smtClean="0"/>
              <a:t>access</a:t>
            </a:r>
            <a:r>
              <a:rPr lang="ja-JP" altLang="en-US" smtClean="0"/>
              <a:t>できるが、</a:t>
            </a:r>
            <a:r>
              <a:rPr lang="en-US" altLang="ja-JP" smtClean="0"/>
              <a:t>private</a:t>
            </a:r>
            <a:r>
              <a:rPr lang="ja-JP" altLang="en-US" smtClean="0"/>
              <a:t>は</a:t>
            </a:r>
            <a:r>
              <a:rPr lang="en-US" altLang="ja-JP" smtClean="0"/>
              <a:t>A</a:t>
            </a:r>
            <a:r>
              <a:rPr lang="en-US" altLang="ja-JP"/>
              <a:t>class</a:t>
            </a:r>
            <a:r>
              <a:rPr lang="ja-JP" altLang="en-US" smtClean="0"/>
              <a:t>の</a:t>
            </a:r>
            <a:r>
              <a:rPr lang="en-US" altLang="ja-JP" smtClean="0"/>
              <a:t>member</a:t>
            </a:r>
            <a:r>
              <a:rPr lang="ja-JP" altLang="en-US" smtClean="0"/>
              <a:t>であって</a:t>
            </a:r>
            <a:endParaRPr lang="en-US" altLang="ja-JP" smtClean="0"/>
          </a:p>
          <a:p>
            <a:r>
              <a:rPr lang="ja-JP" altLang="en-US" smtClean="0"/>
              <a:t>も</a:t>
            </a:r>
            <a:r>
              <a:rPr kumimoji="1" lang="en-US" altLang="ja-JP" smtClean="0"/>
              <a:t>Access</a:t>
            </a:r>
            <a:r>
              <a:rPr kumimoji="1" lang="ja-JP" altLang="en-US" smtClean="0"/>
              <a:t>はできません。</a:t>
            </a:r>
            <a:endParaRPr kumimoji="1" lang="ja-JP" altLang="en-US"/>
          </a:p>
        </p:txBody>
      </p:sp>
      <p:cxnSp>
        <p:nvCxnSpPr>
          <p:cNvPr id="9" name="直線矢印コネクタ 8"/>
          <p:cNvCxnSpPr/>
          <p:nvPr/>
        </p:nvCxnSpPr>
        <p:spPr>
          <a:xfrm flipH="1">
            <a:off x="3605606" y="4902278"/>
            <a:ext cx="2291102" cy="5017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3903785" y="3953058"/>
            <a:ext cx="1992923" cy="327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56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36293" y="177677"/>
            <a:ext cx="3796445" cy="4825989"/>
          </a:xfrm>
          <a:prstGeom prst="rect">
            <a:avLst/>
          </a:prstGeom>
          <a:ln>
            <a:solidFill>
              <a:schemeClr val="tx1"/>
            </a:solidFill>
          </a:ln>
        </p:spPr>
      </p:pic>
      <p:cxnSp>
        <p:nvCxnSpPr>
          <p:cNvPr id="5" name="直線矢印コネクタ 4"/>
          <p:cNvCxnSpPr/>
          <p:nvPr/>
        </p:nvCxnSpPr>
        <p:spPr>
          <a:xfrm flipH="1">
            <a:off x="1453663" y="3769024"/>
            <a:ext cx="2696306" cy="5098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3833447" y="339969"/>
            <a:ext cx="574430" cy="18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4407877" y="155303"/>
            <a:ext cx="7263142" cy="369332"/>
          </a:xfrm>
          <a:prstGeom prst="rect">
            <a:avLst/>
          </a:prstGeom>
          <a:noFill/>
        </p:spPr>
        <p:txBody>
          <a:bodyPr wrap="none" rtlCol="0">
            <a:spAutoFit/>
          </a:bodyPr>
          <a:lstStyle/>
          <a:p>
            <a:r>
              <a:rPr kumimoji="1" lang="ja-JP" altLang="en-US" smtClean="0"/>
              <a:t>各</a:t>
            </a:r>
            <a:r>
              <a:rPr lang="en-US" altLang="ja-JP" smtClean="0"/>
              <a:t>A</a:t>
            </a:r>
            <a:r>
              <a:rPr kumimoji="1" lang="en-US" altLang="ja-JP" smtClean="0"/>
              <a:t>ccessLevel</a:t>
            </a:r>
            <a:r>
              <a:rPr kumimoji="1" lang="ja-JP" altLang="en-US" smtClean="0"/>
              <a:t>で継承できるが、下記の</a:t>
            </a:r>
            <a:r>
              <a:rPr lang="en-US" altLang="ja-JP" smtClean="0"/>
              <a:t>A</a:t>
            </a:r>
            <a:r>
              <a:rPr kumimoji="1" lang="en-US" altLang="ja-JP" smtClean="0"/>
              <a:t>ccessLevel</a:t>
            </a:r>
            <a:r>
              <a:rPr lang="ja-JP" altLang="en-US" smtClean="0"/>
              <a:t>図のような感じである</a:t>
            </a:r>
            <a:endParaRPr kumimoji="1" lang="en-US" altLang="ja-JP" smtClean="0"/>
          </a:p>
        </p:txBody>
      </p:sp>
      <p:sp>
        <p:nvSpPr>
          <p:cNvPr id="13" name="テキスト ボックス 12"/>
          <p:cNvSpPr txBox="1"/>
          <p:nvPr/>
        </p:nvSpPr>
        <p:spPr>
          <a:xfrm>
            <a:off x="4149969" y="3563815"/>
            <a:ext cx="5329601" cy="369332"/>
          </a:xfrm>
          <a:prstGeom prst="rect">
            <a:avLst/>
          </a:prstGeom>
          <a:noFill/>
        </p:spPr>
        <p:txBody>
          <a:bodyPr wrap="none" rtlCol="0">
            <a:spAutoFit/>
          </a:bodyPr>
          <a:lstStyle/>
          <a:p>
            <a:r>
              <a:rPr kumimoji="1" lang="en-US" altLang="ja-JP" smtClean="0"/>
              <a:t>m_d</a:t>
            </a:r>
            <a:r>
              <a:rPr kumimoji="1" lang="ja-JP" altLang="en-US" smtClean="0"/>
              <a:t>は</a:t>
            </a:r>
            <a:r>
              <a:rPr lang="en-US" altLang="ja-JP" smtClean="0"/>
              <a:t>protected</a:t>
            </a:r>
            <a:r>
              <a:rPr lang="ja-JP" altLang="en-US" smtClean="0"/>
              <a:t>なので</a:t>
            </a:r>
            <a:r>
              <a:rPr lang="ja-JP" altLang="en-US"/>
              <a:t>外部</a:t>
            </a:r>
            <a:r>
              <a:rPr lang="ja-JP" altLang="en-US" smtClean="0"/>
              <a:t>からの</a:t>
            </a:r>
            <a:r>
              <a:rPr kumimoji="1" lang="en-US" altLang="ja-JP" smtClean="0"/>
              <a:t>access</a:t>
            </a:r>
            <a:r>
              <a:rPr kumimoji="1" lang="ja-JP" altLang="en-US" smtClean="0"/>
              <a:t>ができない。</a:t>
            </a:r>
            <a:endParaRPr kumimoji="1" lang="en-US" altLang="ja-JP" smtClean="0"/>
          </a:p>
        </p:txBody>
      </p:sp>
      <p:pic>
        <p:nvPicPr>
          <p:cNvPr id="15" name="図 14"/>
          <p:cNvPicPr>
            <a:picLocks noChangeAspect="1"/>
          </p:cNvPicPr>
          <p:nvPr/>
        </p:nvPicPr>
        <p:blipFill>
          <a:blip r:embed="rId3"/>
          <a:stretch>
            <a:fillRect/>
          </a:stretch>
        </p:blipFill>
        <p:spPr>
          <a:xfrm>
            <a:off x="4149969" y="809495"/>
            <a:ext cx="6263628" cy="2754319"/>
          </a:xfrm>
          <a:prstGeom prst="rect">
            <a:avLst/>
          </a:prstGeom>
        </p:spPr>
      </p:pic>
      <p:sp>
        <p:nvSpPr>
          <p:cNvPr id="17" name="テキスト ボックス 16"/>
          <p:cNvSpPr txBox="1"/>
          <p:nvPr/>
        </p:nvSpPr>
        <p:spPr>
          <a:xfrm>
            <a:off x="236293" y="5181371"/>
            <a:ext cx="12066701" cy="369332"/>
          </a:xfrm>
          <a:prstGeom prst="rect">
            <a:avLst/>
          </a:prstGeom>
          <a:noFill/>
        </p:spPr>
        <p:txBody>
          <a:bodyPr wrap="none" rtlCol="0">
            <a:spAutoFit/>
          </a:bodyPr>
          <a:lstStyle/>
          <a:p>
            <a:r>
              <a:rPr kumimoji="1" lang="ja-JP" altLang="en-US" smtClean="0"/>
              <a:t>このような</a:t>
            </a:r>
            <a:r>
              <a:rPr lang="en-US" altLang="ja-JP" smtClean="0"/>
              <a:t>A</a:t>
            </a:r>
            <a:r>
              <a:rPr kumimoji="1" lang="en-US" altLang="ja-JP" smtClean="0"/>
              <a:t>ccessControl</a:t>
            </a:r>
            <a:r>
              <a:rPr kumimoji="1" lang="ja-JP" altLang="en-US" smtClean="0"/>
              <a:t>ができる。しっかりと仕様を書いてるならこの継承は無駄な作業がしなくて済むので非常に便利です。</a:t>
            </a:r>
            <a:endParaRPr kumimoji="1" lang="ja-JP" altLang="en-US"/>
          </a:p>
        </p:txBody>
      </p:sp>
    </p:spTree>
    <p:extLst>
      <p:ext uri="{BB962C8B-B14F-4D97-AF65-F5344CB8AC3E}">
        <p14:creationId xmlns:p14="http://schemas.microsoft.com/office/powerpoint/2010/main" val="271639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133834" cy="646331"/>
          </a:xfrm>
          <a:prstGeom prst="rect">
            <a:avLst/>
          </a:prstGeom>
          <a:noFill/>
        </p:spPr>
        <p:txBody>
          <a:bodyPr wrap="none" rtlCol="0">
            <a:spAutoFit/>
          </a:bodyPr>
          <a:lstStyle/>
          <a:p>
            <a:r>
              <a:rPr kumimoji="1" lang="ja-JP" altLang="en-US" smtClean="0"/>
              <a:t>・</a:t>
            </a:r>
            <a:r>
              <a:rPr lang="ja-JP" altLang="en-US"/>
              <a:t>継承</a:t>
            </a:r>
            <a:r>
              <a:rPr lang="ja-JP" altLang="en-US" smtClean="0"/>
              <a:t>を用いた応用</a:t>
            </a:r>
            <a:endParaRPr lang="en-US" altLang="ja-JP" smtClean="0"/>
          </a:p>
          <a:p>
            <a:r>
              <a:rPr kumimoji="1" lang="ja-JP" altLang="en-US"/>
              <a:t>　</a:t>
            </a:r>
            <a:r>
              <a:rPr lang="ja-JP" altLang="en-US"/>
              <a:t>以下</a:t>
            </a:r>
            <a:r>
              <a:rPr lang="ja-JP" altLang="en-US" smtClean="0"/>
              <a:t>の事例を見てみよう。</a:t>
            </a:r>
            <a:r>
              <a:rPr lang="en-US" altLang="ja-JP" smtClean="0"/>
              <a:t>Class Char</a:t>
            </a:r>
            <a:r>
              <a:rPr lang="ja-JP" altLang="en-US" smtClean="0"/>
              <a:t>型</a:t>
            </a:r>
            <a:r>
              <a:rPr lang="en-US" altLang="ja-JP" smtClean="0"/>
              <a:t>pointer</a:t>
            </a:r>
            <a:r>
              <a:rPr lang="ja-JP" altLang="en-US" smtClean="0"/>
              <a:t>配列がある。この配列の各要素に</a:t>
            </a:r>
            <a:r>
              <a:rPr lang="en-US" altLang="ja-JP" smtClean="0"/>
              <a:t>classA</a:t>
            </a:r>
            <a:r>
              <a:rPr lang="ja-JP" altLang="en-US" smtClean="0"/>
              <a:t>と</a:t>
            </a:r>
            <a:r>
              <a:rPr lang="en-US" altLang="ja-JP" smtClean="0"/>
              <a:t>classB</a:t>
            </a:r>
            <a:r>
              <a:rPr lang="ja-JP" altLang="en-US" smtClean="0"/>
              <a:t>と</a:t>
            </a:r>
            <a:r>
              <a:rPr lang="en-US" altLang="ja-JP" smtClean="0"/>
              <a:t>classC</a:t>
            </a:r>
            <a:r>
              <a:rPr lang="ja-JP" altLang="en-US" smtClean="0"/>
              <a:t>の</a:t>
            </a:r>
            <a:r>
              <a:rPr lang="en-US" altLang="ja-JP" smtClean="0"/>
              <a:t>address</a:t>
            </a:r>
            <a:r>
              <a:rPr lang="ja-JP" altLang="en-US" smtClean="0"/>
              <a:t>を入れたい</a:t>
            </a:r>
            <a:endParaRPr kumimoji="1" lang="ja-JP" altLang="en-US"/>
          </a:p>
        </p:txBody>
      </p:sp>
      <p:sp>
        <p:nvSpPr>
          <p:cNvPr id="5" name="正方形/長方形 4"/>
          <p:cNvSpPr/>
          <p:nvPr/>
        </p:nvSpPr>
        <p:spPr>
          <a:xfrm>
            <a:off x="339970" y="1101970"/>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24455" y="1356919"/>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7" name="テキスト ボックス 6"/>
          <p:cNvSpPr txBox="1"/>
          <p:nvPr/>
        </p:nvSpPr>
        <p:spPr>
          <a:xfrm>
            <a:off x="169498" y="758637"/>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Char</a:t>
            </a:r>
            <a:r>
              <a:rPr kumimoji="1" lang="ja-JP" altLang="en-US" smtClean="0"/>
              <a:t>　</a:t>
            </a:r>
            <a:endParaRPr kumimoji="1" lang="en-US" altLang="ja-JP" smtClean="0"/>
          </a:p>
        </p:txBody>
      </p:sp>
      <p:sp>
        <p:nvSpPr>
          <p:cNvPr id="8" name="正方形/長方形 7"/>
          <p:cNvSpPr/>
          <p:nvPr/>
        </p:nvSpPr>
        <p:spPr>
          <a:xfrm>
            <a:off x="339970" y="1997169"/>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24455" y="2252118"/>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10" name="正方形/長方形 9"/>
          <p:cNvSpPr/>
          <p:nvPr/>
        </p:nvSpPr>
        <p:spPr>
          <a:xfrm>
            <a:off x="339970" y="2876399"/>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24455" y="3131348"/>
            <a:ext cx="870944" cy="369332"/>
          </a:xfrm>
          <a:prstGeom prst="rect">
            <a:avLst/>
          </a:prstGeom>
          <a:noFill/>
        </p:spPr>
        <p:txBody>
          <a:bodyPr wrap="none" rtlCol="0">
            <a:spAutoFit/>
          </a:bodyPr>
          <a:lstStyle/>
          <a:p>
            <a:r>
              <a:rPr kumimoji="1" lang="en-US" altLang="ja-JP" smtClean="0"/>
              <a:t>pointer</a:t>
            </a:r>
            <a:endParaRPr kumimoji="1" lang="ja-JP" altLang="en-US"/>
          </a:p>
        </p:txBody>
      </p:sp>
      <p:cxnSp>
        <p:nvCxnSpPr>
          <p:cNvPr id="13" name="直線矢印コネクタ 12"/>
          <p:cNvCxnSpPr/>
          <p:nvPr/>
        </p:nvCxnSpPr>
        <p:spPr>
          <a:xfrm flipV="1">
            <a:off x="1210407" y="1482025"/>
            <a:ext cx="637443" cy="81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角丸四角形 13"/>
          <p:cNvSpPr/>
          <p:nvPr/>
        </p:nvSpPr>
        <p:spPr>
          <a:xfrm>
            <a:off x="1847849" y="1063575"/>
            <a:ext cx="148201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endParaRPr kumimoji="1" lang="ja-JP" altLang="en-US"/>
          </a:p>
        </p:txBody>
      </p:sp>
      <p:cxnSp>
        <p:nvCxnSpPr>
          <p:cNvPr id="16" name="直線矢印コネクタ 15"/>
          <p:cNvCxnSpPr/>
          <p:nvPr/>
        </p:nvCxnSpPr>
        <p:spPr>
          <a:xfrm flipV="1">
            <a:off x="1210407" y="2399650"/>
            <a:ext cx="1790701" cy="69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角丸四角形 17"/>
          <p:cNvSpPr/>
          <p:nvPr/>
        </p:nvSpPr>
        <p:spPr>
          <a:xfrm>
            <a:off x="3001108" y="2050014"/>
            <a:ext cx="1321268" cy="67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classB</a:t>
            </a:r>
            <a:endParaRPr kumimoji="1" lang="ja-JP" altLang="en-US"/>
          </a:p>
        </p:txBody>
      </p:sp>
      <p:cxnSp>
        <p:nvCxnSpPr>
          <p:cNvPr id="19" name="直線矢印コネクタ 18"/>
          <p:cNvCxnSpPr/>
          <p:nvPr/>
        </p:nvCxnSpPr>
        <p:spPr>
          <a:xfrm>
            <a:off x="1233854" y="3332151"/>
            <a:ext cx="770793" cy="67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角丸四角形 20"/>
          <p:cNvSpPr/>
          <p:nvPr/>
        </p:nvSpPr>
        <p:spPr>
          <a:xfrm>
            <a:off x="2004647" y="2917353"/>
            <a:ext cx="1559168" cy="838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classC</a:t>
            </a:r>
            <a:endParaRPr kumimoji="1" lang="ja-JP" altLang="en-US"/>
          </a:p>
        </p:txBody>
      </p:sp>
      <p:sp>
        <p:nvSpPr>
          <p:cNvPr id="22" name="テキスト ボックス 21"/>
          <p:cNvSpPr txBox="1"/>
          <p:nvPr/>
        </p:nvSpPr>
        <p:spPr>
          <a:xfrm>
            <a:off x="4419600" y="2159353"/>
            <a:ext cx="7824771" cy="646331"/>
          </a:xfrm>
          <a:prstGeom prst="rect">
            <a:avLst/>
          </a:prstGeom>
          <a:noFill/>
        </p:spPr>
        <p:txBody>
          <a:bodyPr wrap="none" rtlCol="0">
            <a:spAutoFit/>
          </a:bodyPr>
          <a:lstStyle/>
          <a:p>
            <a:r>
              <a:rPr kumimoji="1" lang="ja-JP" altLang="en-US" smtClean="0"/>
              <a:t>型が違うので普通は</a:t>
            </a:r>
            <a:r>
              <a:rPr kumimoji="1" lang="en-US" altLang="ja-JP" smtClean="0"/>
              <a:t>address</a:t>
            </a:r>
            <a:r>
              <a:rPr kumimoji="1" lang="ja-JP" altLang="en-US" smtClean="0"/>
              <a:t>を入れる事ができない。ここで継承の力の出番です</a:t>
            </a:r>
            <a:endParaRPr kumimoji="1" lang="en-US" altLang="ja-JP" smtClean="0"/>
          </a:p>
          <a:p>
            <a:r>
              <a:rPr lang="ja-JP" altLang="en-US"/>
              <a:t>継承</a:t>
            </a:r>
            <a:r>
              <a:rPr lang="ja-JP" altLang="en-US" smtClean="0"/>
              <a:t>は、</a:t>
            </a:r>
            <a:r>
              <a:rPr lang="en-US" altLang="ja-JP" smtClean="0"/>
              <a:t>Member</a:t>
            </a:r>
            <a:r>
              <a:rPr lang="ja-JP" altLang="en-US" smtClean="0"/>
              <a:t>だけでなく、型も継承されるのです。</a:t>
            </a:r>
            <a:endParaRPr kumimoji="1" lang="ja-JP" altLang="en-US"/>
          </a:p>
        </p:txBody>
      </p:sp>
      <p:cxnSp>
        <p:nvCxnSpPr>
          <p:cNvPr id="30" name="直線コネクタ 29"/>
          <p:cNvCxnSpPr/>
          <p:nvPr/>
        </p:nvCxnSpPr>
        <p:spPr>
          <a:xfrm>
            <a:off x="1379884" y="1893706"/>
            <a:ext cx="1043354" cy="106680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a:off x="1233854" y="1788117"/>
            <a:ext cx="1286608" cy="1172389"/>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a:xfrm>
            <a:off x="339970" y="4165669"/>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424455" y="4420618"/>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36" name="テキスト ボックス 35"/>
          <p:cNvSpPr txBox="1"/>
          <p:nvPr/>
        </p:nvSpPr>
        <p:spPr>
          <a:xfrm>
            <a:off x="169498" y="3822336"/>
            <a:ext cx="1380857" cy="369332"/>
          </a:xfrm>
          <a:prstGeom prst="rect">
            <a:avLst/>
          </a:prstGeom>
          <a:noFill/>
        </p:spPr>
        <p:txBody>
          <a:bodyPr wrap="square" rtlCol="0">
            <a:spAutoFit/>
          </a:bodyPr>
          <a:lstStyle/>
          <a:p>
            <a:r>
              <a:rPr kumimoji="1" lang="en-US" altLang="ja-JP" smtClean="0"/>
              <a:t>Class</a:t>
            </a:r>
            <a:r>
              <a:rPr kumimoji="1" lang="ja-JP" altLang="en-US" smtClean="0"/>
              <a:t>　</a:t>
            </a:r>
            <a:r>
              <a:rPr lang="en-US" altLang="ja-JP" smtClean="0"/>
              <a:t>Char</a:t>
            </a:r>
            <a:r>
              <a:rPr kumimoji="1" lang="ja-JP" altLang="en-US" smtClean="0"/>
              <a:t>　</a:t>
            </a:r>
            <a:endParaRPr kumimoji="1" lang="en-US" altLang="ja-JP" smtClean="0"/>
          </a:p>
        </p:txBody>
      </p:sp>
      <p:sp>
        <p:nvSpPr>
          <p:cNvPr id="37" name="正方形/長方形 36"/>
          <p:cNvSpPr/>
          <p:nvPr/>
        </p:nvSpPr>
        <p:spPr>
          <a:xfrm>
            <a:off x="339970" y="5060868"/>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424455" y="5315817"/>
            <a:ext cx="870944" cy="369332"/>
          </a:xfrm>
          <a:prstGeom prst="rect">
            <a:avLst/>
          </a:prstGeom>
          <a:noFill/>
        </p:spPr>
        <p:txBody>
          <a:bodyPr wrap="none" rtlCol="0">
            <a:spAutoFit/>
          </a:bodyPr>
          <a:lstStyle/>
          <a:p>
            <a:r>
              <a:rPr kumimoji="1" lang="en-US" altLang="ja-JP" smtClean="0"/>
              <a:t>pointer</a:t>
            </a:r>
            <a:endParaRPr kumimoji="1" lang="ja-JP" altLang="en-US"/>
          </a:p>
        </p:txBody>
      </p:sp>
      <p:sp>
        <p:nvSpPr>
          <p:cNvPr id="39" name="正方形/長方形 38"/>
          <p:cNvSpPr/>
          <p:nvPr/>
        </p:nvSpPr>
        <p:spPr>
          <a:xfrm>
            <a:off x="339970" y="5940098"/>
            <a:ext cx="973015" cy="879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424455" y="6195047"/>
            <a:ext cx="870944" cy="369332"/>
          </a:xfrm>
          <a:prstGeom prst="rect">
            <a:avLst/>
          </a:prstGeom>
          <a:noFill/>
        </p:spPr>
        <p:txBody>
          <a:bodyPr wrap="none" rtlCol="0">
            <a:spAutoFit/>
          </a:bodyPr>
          <a:lstStyle/>
          <a:p>
            <a:r>
              <a:rPr kumimoji="1" lang="en-US" altLang="ja-JP" smtClean="0"/>
              <a:t>pointer</a:t>
            </a:r>
            <a:endParaRPr kumimoji="1" lang="ja-JP" altLang="en-US"/>
          </a:p>
        </p:txBody>
      </p:sp>
      <p:cxnSp>
        <p:nvCxnSpPr>
          <p:cNvPr id="41" name="直線矢印コネクタ 40"/>
          <p:cNvCxnSpPr/>
          <p:nvPr/>
        </p:nvCxnSpPr>
        <p:spPr>
          <a:xfrm flipV="1">
            <a:off x="1210407" y="4545724"/>
            <a:ext cx="637443" cy="817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角丸四角形 41"/>
          <p:cNvSpPr/>
          <p:nvPr/>
        </p:nvSpPr>
        <p:spPr>
          <a:xfrm>
            <a:off x="1847849" y="4127274"/>
            <a:ext cx="1622181" cy="8399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classA</a:t>
            </a:r>
            <a:r>
              <a:rPr lang="ja-JP" altLang="en-US" smtClean="0"/>
              <a:t>：</a:t>
            </a:r>
            <a:r>
              <a:rPr lang="en-US" altLang="ja-JP" smtClean="0"/>
              <a:t>Char</a:t>
            </a:r>
            <a:endParaRPr kumimoji="1" lang="ja-JP" altLang="en-US"/>
          </a:p>
        </p:txBody>
      </p:sp>
      <p:cxnSp>
        <p:nvCxnSpPr>
          <p:cNvPr id="43" name="直線矢印コネクタ 42"/>
          <p:cNvCxnSpPr/>
          <p:nvPr/>
        </p:nvCxnSpPr>
        <p:spPr>
          <a:xfrm flipV="1">
            <a:off x="1210407" y="5463349"/>
            <a:ext cx="1790701" cy="69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角丸四角形 43"/>
          <p:cNvSpPr/>
          <p:nvPr/>
        </p:nvSpPr>
        <p:spPr>
          <a:xfrm>
            <a:off x="3001107" y="5113713"/>
            <a:ext cx="1559169" cy="6740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classB</a:t>
            </a:r>
            <a:r>
              <a:rPr lang="ja-JP" altLang="en-US"/>
              <a:t> ：</a:t>
            </a:r>
            <a:r>
              <a:rPr lang="en-US" altLang="ja-JP"/>
              <a:t>Char</a:t>
            </a:r>
            <a:endParaRPr kumimoji="1" lang="ja-JP" altLang="en-US"/>
          </a:p>
        </p:txBody>
      </p:sp>
      <p:cxnSp>
        <p:nvCxnSpPr>
          <p:cNvPr id="45" name="直線矢印コネクタ 44"/>
          <p:cNvCxnSpPr/>
          <p:nvPr/>
        </p:nvCxnSpPr>
        <p:spPr>
          <a:xfrm>
            <a:off x="1233854" y="6395850"/>
            <a:ext cx="770793" cy="67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角丸四角形 45"/>
          <p:cNvSpPr/>
          <p:nvPr/>
        </p:nvSpPr>
        <p:spPr>
          <a:xfrm>
            <a:off x="2004647" y="5981052"/>
            <a:ext cx="1559168" cy="838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classC</a:t>
            </a:r>
            <a:r>
              <a:rPr lang="ja-JP" altLang="en-US"/>
              <a:t> ：</a:t>
            </a:r>
            <a:r>
              <a:rPr lang="en-US" altLang="ja-JP"/>
              <a:t>Char</a:t>
            </a:r>
            <a:endParaRPr kumimoji="1" lang="ja-JP" altLang="en-US"/>
          </a:p>
        </p:txBody>
      </p:sp>
      <p:cxnSp>
        <p:nvCxnSpPr>
          <p:cNvPr id="49" name="直線矢印コネクタ 48"/>
          <p:cNvCxnSpPr/>
          <p:nvPr/>
        </p:nvCxnSpPr>
        <p:spPr>
          <a:xfrm flipH="1">
            <a:off x="7901354" y="3286092"/>
            <a:ext cx="2930" cy="4100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4853354" y="4586580"/>
            <a:ext cx="7295780" cy="923330"/>
          </a:xfrm>
          <a:prstGeom prst="rect">
            <a:avLst/>
          </a:prstGeom>
          <a:noFill/>
        </p:spPr>
        <p:txBody>
          <a:bodyPr wrap="none" rtlCol="0">
            <a:spAutoFit/>
          </a:bodyPr>
          <a:lstStyle/>
          <a:p>
            <a:r>
              <a:rPr lang="en-US" altLang="ja-JP" smtClean="0"/>
              <a:t>Class Char</a:t>
            </a:r>
            <a:r>
              <a:rPr lang="ja-JP" altLang="en-US" smtClean="0"/>
              <a:t>を</a:t>
            </a:r>
            <a:r>
              <a:rPr lang="en-US" altLang="ja-JP" smtClean="0"/>
              <a:t>classA</a:t>
            </a:r>
            <a:r>
              <a:rPr lang="ja-JP" altLang="en-US" smtClean="0"/>
              <a:t>に継承すると</a:t>
            </a:r>
            <a:r>
              <a:rPr kumimoji="1" lang="ja-JP" altLang="en-US" smtClean="0"/>
              <a:t>、</a:t>
            </a:r>
            <a:r>
              <a:rPr lang="en-US" altLang="ja-JP" smtClean="0"/>
              <a:t>classA</a:t>
            </a:r>
            <a:r>
              <a:rPr lang="ja-JP" altLang="en-US" smtClean="0"/>
              <a:t>でもあるが、</a:t>
            </a:r>
            <a:r>
              <a:rPr lang="en-US" altLang="ja-JP" smtClean="0"/>
              <a:t>class Char</a:t>
            </a:r>
            <a:r>
              <a:rPr lang="ja-JP" altLang="en-US" smtClean="0"/>
              <a:t>あると</a:t>
            </a:r>
            <a:r>
              <a:rPr lang="en-US" altLang="ja-JP"/>
              <a:t>2</a:t>
            </a:r>
            <a:r>
              <a:rPr lang="ja-JP" altLang="en-US" smtClean="0"/>
              <a:t>つの</a:t>
            </a:r>
            <a:endParaRPr lang="en-US" altLang="ja-JP" smtClean="0"/>
          </a:p>
          <a:p>
            <a:r>
              <a:rPr lang="ja-JP" altLang="en-US" smtClean="0"/>
              <a:t>型を持つ事になります。当然型が合えば、</a:t>
            </a:r>
            <a:r>
              <a:rPr lang="en-US" altLang="ja-JP" smtClean="0"/>
              <a:t>address</a:t>
            </a:r>
            <a:r>
              <a:rPr lang="ja-JP" altLang="en-US" smtClean="0"/>
              <a:t>を入れることが可能なの</a:t>
            </a:r>
            <a:endParaRPr lang="en-US" altLang="ja-JP" smtClean="0"/>
          </a:p>
          <a:p>
            <a:r>
              <a:rPr lang="ja-JP" altLang="en-US" smtClean="0"/>
              <a:t>で配列に各</a:t>
            </a:r>
            <a:r>
              <a:rPr lang="en-US" altLang="ja-JP" smtClean="0"/>
              <a:t>ClassABC</a:t>
            </a:r>
            <a:r>
              <a:rPr lang="ja-JP" altLang="en-US" smtClean="0"/>
              <a:t>の</a:t>
            </a:r>
            <a:r>
              <a:rPr lang="en-US" altLang="ja-JP" smtClean="0"/>
              <a:t>Address</a:t>
            </a:r>
            <a:r>
              <a:rPr lang="ja-JP" altLang="en-US"/>
              <a:t>を</a:t>
            </a:r>
            <a:r>
              <a:rPr lang="ja-JP" altLang="en-US" smtClean="0"/>
              <a:t>入れる事ができる訳です。</a:t>
            </a:r>
            <a:endParaRPr lang="en-US" altLang="ja-JP" smtClean="0"/>
          </a:p>
        </p:txBody>
      </p:sp>
      <p:sp>
        <p:nvSpPr>
          <p:cNvPr id="52" name="四角形吹き出し 51"/>
          <p:cNvSpPr/>
          <p:nvPr/>
        </p:nvSpPr>
        <p:spPr>
          <a:xfrm>
            <a:off x="3780691" y="3846533"/>
            <a:ext cx="3774829" cy="422812"/>
          </a:xfrm>
          <a:prstGeom prst="wedgeRectCallout">
            <a:avLst>
              <a:gd name="adj1" fmla="val -54700"/>
              <a:gd name="adj2" fmla="val 115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classA</a:t>
            </a:r>
            <a:r>
              <a:rPr kumimoji="1" lang="ja-JP" altLang="en-US" smtClean="0"/>
              <a:t>でもあるが、</a:t>
            </a:r>
            <a:r>
              <a:rPr kumimoji="1" lang="en-US" altLang="ja-JP" smtClean="0"/>
              <a:t>class Char</a:t>
            </a:r>
            <a:r>
              <a:rPr kumimoji="1" lang="ja-JP" altLang="en-US" smtClean="0"/>
              <a:t>でもある</a:t>
            </a:r>
            <a:endParaRPr kumimoji="1" lang="ja-JP" altLang="en-US"/>
          </a:p>
        </p:txBody>
      </p:sp>
      <p:sp>
        <p:nvSpPr>
          <p:cNvPr id="53" name="テキスト ボックス 52"/>
          <p:cNvSpPr txBox="1"/>
          <p:nvPr/>
        </p:nvSpPr>
        <p:spPr>
          <a:xfrm>
            <a:off x="4419600" y="6446731"/>
            <a:ext cx="5117940" cy="369332"/>
          </a:xfrm>
          <a:prstGeom prst="rect">
            <a:avLst/>
          </a:prstGeom>
          <a:noFill/>
        </p:spPr>
        <p:txBody>
          <a:bodyPr wrap="none" rtlCol="0">
            <a:spAutoFit/>
          </a:bodyPr>
          <a:lstStyle/>
          <a:p>
            <a:r>
              <a:rPr kumimoji="1" lang="ja-JP" altLang="en-US" smtClean="0"/>
              <a:t>それでは、</a:t>
            </a:r>
            <a:r>
              <a:rPr lang="en-US" altLang="ja-JP" smtClean="0"/>
              <a:t>T</a:t>
            </a:r>
            <a:r>
              <a:rPr kumimoji="1" lang="en-US" altLang="ja-JP" smtClean="0"/>
              <a:t>askSystem</a:t>
            </a:r>
            <a:r>
              <a:rPr kumimoji="1" lang="ja-JP" altLang="en-US" smtClean="0"/>
              <a:t>作りの一部を紹介してしよう。</a:t>
            </a:r>
            <a:endParaRPr kumimoji="1" lang="ja-JP" altLang="en-US"/>
          </a:p>
        </p:txBody>
      </p:sp>
    </p:spTree>
    <p:extLst>
      <p:ext uri="{BB962C8B-B14F-4D97-AF65-F5344CB8AC3E}">
        <p14:creationId xmlns:p14="http://schemas.microsoft.com/office/powerpoint/2010/main" val="2004011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904741" cy="369332"/>
          </a:xfrm>
          <a:prstGeom prst="rect">
            <a:avLst/>
          </a:prstGeom>
          <a:noFill/>
        </p:spPr>
        <p:txBody>
          <a:bodyPr wrap="none" rtlCol="0">
            <a:spAutoFit/>
          </a:bodyPr>
          <a:lstStyle/>
          <a:p>
            <a:r>
              <a:rPr kumimoji="1" lang="ja-JP" altLang="en-US" smtClean="0"/>
              <a:t>・</a:t>
            </a:r>
            <a:r>
              <a:rPr kumimoji="1" lang="en-US" altLang="ja-JP" smtClean="0"/>
              <a:t>TaskSystem</a:t>
            </a:r>
            <a:r>
              <a:rPr kumimoji="1" lang="ja-JP" altLang="en-US" smtClean="0"/>
              <a:t>作り　</a:t>
            </a:r>
            <a:r>
              <a:rPr lang="en-US" altLang="ja-JP"/>
              <a:t>O</a:t>
            </a:r>
            <a:r>
              <a:rPr kumimoji="1" lang="en-US" altLang="ja-JP" smtClean="0"/>
              <a:t>bject</a:t>
            </a:r>
            <a:r>
              <a:rPr lang="ja-JP" altLang="en-US"/>
              <a:t>情報</a:t>
            </a:r>
            <a:r>
              <a:rPr lang="ja-JP" altLang="en-US" smtClean="0"/>
              <a:t>を配列で管理する。</a:t>
            </a:r>
            <a:endParaRPr kumimoji="1" lang="ja-JP" altLang="en-US"/>
          </a:p>
        </p:txBody>
      </p:sp>
      <p:sp>
        <p:nvSpPr>
          <p:cNvPr id="8" name="正方形/長方形 7"/>
          <p:cNvSpPr/>
          <p:nvPr/>
        </p:nvSpPr>
        <p:spPr>
          <a:xfrm>
            <a:off x="445478" y="1137138"/>
            <a:ext cx="738553" cy="75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98426" y="767806"/>
            <a:ext cx="1032655" cy="369332"/>
          </a:xfrm>
          <a:prstGeom prst="rect">
            <a:avLst/>
          </a:prstGeom>
          <a:noFill/>
        </p:spPr>
        <p:txBody>
          <a:bodyPr wrap="none" rtlCol="0">
            <a:spAutoFit/>
          </a:bodyPr>
          <a:lstStyle/>
          <a:p>
            <a:r>
              <a:rPr lang="en-US" altLang="ja-JP" smtClean="0"/>
              <a:t>Cla</a:t>
            </a:r>
            <a:r>
              <a:rPr kumimoji="1" lang="en-US" altLang="ja-JP" smtClean="0"/>
              <a:t>ss Obj</a:t>
            </a:r>
            <a:endParaRPr kumimoji="1" lang="ja-JP" altLang="en-US"/>
          </a:p>
        </p:txBody>
      </p:sp>
      <p:sp>
        <p:nvSpPr>
          <p:cNvPr id="10" name="正方形/長方形 9"/>
          <p:cNvSpPr/>
          <p:nvPr/>
        </p:nvSpPr>
        <p:spPr>
          <a:xfrm>
            <a:off x="445478" y="1887415"/>
            <a:ext cx="738553" cy="75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45476" y="2637692"/>
            <a:ext cx="738553" cy="750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flipV="1">
            <a:off x="870791" y="1453662"/>
            <a:ext cx="1309701" cy="65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角丸四角形 13"/>
          <p:cNvSpPr/>
          <p:nvPr/>
        </p:nvSpPr>
        <p:spPr>
          <a:xfrm>
            <a:off x="2180492" y="803086"/>
            <a:ext cx="1910861" cy="10168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主人公</a:t>
            </a:r>
            <a:r>
              <a:rPr kumimoji="1" lang="en-US" altLang="ja-JP" smtClean="0"/>
              <a:t>Objcet</a:t>
            </a:r>
          </a:p>
          <a:p>
            <a:pPr algn="ctr"/>
            <a:r>
              <a:rPr lang="ja-JP" altLang="en-US" smtClean="0"/>
              <a:t>：：</a:t>
            </a:r>
            <a:r>
              <a:rPr lang="en-US" altLang="ja-JP" smtClean="0"/>
              <a:t>Action</a:t>
            </a:r>
          </a:p>
          <a:p>
            <a:pPr algn="ctr"/>
            <a:r>
              <a:rPr lang="ja-JP" altLang="en-US"/>
              <a:t>：： </a:t>
            </a:r>
            <a:r>
              <a:rPr lang="en-US" altLang="ja-JP" smtClean="0"/>
              <a:t>D</a:t>
            </a:r>
            <a:r>
              <a:rPr kumimoji="1" lang="en-US" altLang="ja-JP" smtClean="0"/>
              <a:t>raw</a:t>
            </a:r>
            <a:endParaRPr kumimoji="1" lang="ja-JP" altLang="en-US"/>
          </a:p>
        </p:txBody>
      </p:sp>
      <p:cxnSp>
        <p:nvCxnSpPr>
          <p:cNvPr id="15" name="直線矢印コネクタ 14"/>
          <p:cNvCxnSpPr/>
          <p:nvPr/>
        </p:nvCxnSpPr>
        <p:spPr>
          <a:xfrm>
            <a:off x="870791" y="2321170"/>
            <a:ext cx="1309701" cy="674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角丸四角形 15"/>
          <p:cNvSpPr/>
          <p:nvPr/>
        </p:nvSpPr>
        <p:spPr>
          <a:xfrm>
            <a:off x="2180492" y="1887416"/>
            <a:ext cx="1910861" cy="9261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敵</a:t>
            </a:r>
            <a:r>
              <a:rPr kumimoji="1" lang="en-US" altLang="ja-JP" smtClean="0"/>
              <a:t>Objcet</a:t>
            </a:r>
          </a:p>
          <a:p>
            <a:pPr algn="ctr"/>
            <a:r>
              <a:rPr lang="ja-JP" altLang="en-US"/>
              <a:t>：： </a:t>
            </a:r>
            <a:r>
              <a:rPr lang="en-US" altLang="ja-JP" smtClean="0"/>
              <a:t>Action</a:t>
            </a:r>
            <a:endParaRPr lang="en-US" altLang="ja-JP"/>
          </a:p>
          <a:p>
            <a:pPr algn="ctr"/>
            <a:r>
              <a:rPr lang="ja-JP" altLang="en-US"/>
              <a:t>：： </a:t>
            </a:r>
            <a:r>
              <a:rPr lang="en-US" altLang="ja-JP" smtClean="0"/>
              <a:t>Draw</a:t>
            </a:r>
            <a:endParaRPr lang="ja-JP" altLang="en-US"/>
          </a:p>
        </p:txBody>
      </p:sp>
      <p:cxnSp>
        <p:nvCxnSpPr>
          <p:cNvPr id="18" name="直線矢印コネクタ 17"/>
          <p:cNvCxnSpPr>
            <a:endCxn id="19" idx="1"/>
          </p:cNvCxnSpPr>
          <p:nvPr/>
        </p:nvCxnSpPr>
        <p:spPr>
          <a:xfrm>
            <a:off x="870791" y="3004010"/>
            <a:ext cx="1309701" cy="4074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角丸四角形 18"/>
          <p:cNvSpPr/>
          <p:nvPr/>
        </p:nvSpPr>
        <p:spPr>
          <a:xfrm>
            <a:off x="2180492" y="2954215"/>
            <a:ext cx="1910861"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背景</a:t>
            </a:r>
            <a:r>
              <a:rPr kumimoji="1" lang="en-US" altLang="ja-JP" smtClean="0"/>
              <a:t>Objcet</a:t>
            </a:r>
          </a:p>
          <a:p>
            <a:pPr algn="ctr"/>
            <a:r>
              <a:rPr lang="ja-JP" altLang="en-US"/>
              <a:t>：： </a:t>
            </a:r>
            <a:r>
              <a:rPr lang="en-US" altLang="ja-JP" smtClean="0"/>
              <a:t>Action</a:t>
            </a:r>
            <a:endParaRPr lang="en-US" altLang="ja-JP"/>
          </a:p>
          <a:p>
            <a:pPr algn="ctr"/>
            <a:r>
              <a:rPr lang="ja-JP" altLang="en-US"/>
              <a:t>：： </a:t>
            </a:r>
            <a:r>
              <a:rPr lang="en-US" altLang="ja-JP" smtClean="0"/>
              <a:t>Draw</a:t>
            </a:r>
            <a:endParaRPr lang="ja-JP" altLang="en-US"/>
          </a:p>
        </p:txBody>
      </p:sp>
      <p:cxnSp>
        <p:nvCxnSpPr>
          <p:cNvPr id="24" name="直線矢印コネクタ 23"/>
          <p:cNvCxnSpPr/>
          <p:nvPr/>
        </p:nvCxnSpPr>
        <p:spPr>
          <a:xfrm>
            <a:off x="4904741" y="2321170"/>
            <a:ext cx="9847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14752" y="4129426"/>
            <a:ext cx="3585212" cy="369332"/>
          </a:xfrm>
          <a:prstGeom prst="rect">
            <a:avLst/>
          </a:prstGeom>
          <a:noFill/>
        </p:spPr>
        <p:txBody>
          <a:bodyPr wrap="none" rtlCol="0">
            <a:spAutoFit/>
          </a:bodyPr>
          <a:lstStyle/>
          <a:p>
            <a:r>
              <a:rPr kumimoji="1" lang="ja-JP" altLang="en-US" smtClean="0"/>
              <a:t>このように</a:t>
            </a:r>
            <a:r>
              <a:rPr lang="en-US" altLang="ja-JP"/>
              <a:t>O</a:t>
            </a:r>
            <a:r>
              <a:rPr kumimoji="1" lang="en-US" altLang="ja-JP" smtClean="0"/>
              <a:t>bject</a:t>
            </a:r>
            <a:r>
              <a:rPr kumimoji="1" lang="ja-JP" altLang="en-US" smtClean="0"/>
              <a:t>を</a:t>
            </a:r>
            <a:r>
              <a:rPr lang="en-US" altLang="ja-JP"/>
              <a:t>A</a:t>
            </a:r>
            <a:r>
              <a:rPr kumimoji="1" lang="en-US" altLang="ja-JP" smtClean="0"/>
              <a:t>rray</a:t>
            </a:r>
            <a:r>
              <a:rPr kumimoji="1" lang="ja-JP" altLang="en-US" smtClean="0"/>
              <a:t>で管理する</a:t>
            </a:r>
            <a:endParaRPr kumimoji="1" lang="ja-JP" altLang="en-US"/>
          </a:p>
        </p:txBody>
      </p:sp>
      <p:sp>
        <p:nvSpPr>
          <p:cNvPr id="30" name="テキスト ボックス 29"/>
          <p:cNvSpPr txBox="1"/>
          <p:nvPr/>
        </p:nvSpPr>
        <p:spPr>
          <a:xfrm>
            <a:off x="6775938" y="803086"/>
            <a:ext cx="2396810" cy="1200329"/>
          </a:xfrm>
          <a:prstGeom prst="rect">
            <a:avLst/>
          </a:prstGeom>
          <a:noFill/>
        </p:spPr>
        <p:txBody>
          <a:bodyPr wrap="none" rtlCol="0">
            <a:spAutoFit/>
          </a:bodyPr>
          <a:lstStyle/>
          <a:p>
            <a:r>
              <a:rPr lang="en-US" altLang="ja-JP" smtClean="0"/>
              <a:t>For</a:t>
            </a:r>
          </a:p>
          <a:p>
            <a:r>
              <a:rPr lang="en-US" altLang="ja-JP" smtClean="0"/>
              <a:t>{</a:t>
            </a:r>
          </a:p>
          <a:p>
            <a:r>
              <a:rPr lang="en-US" altLang="ja-JP"/>
              <a:t> </a:t>
            </a:r>
            <a:r>
              <a:rPr lang="en-US" altLang="ja-JP" smtClean="0"/>
              <a:t>     Obj[ i ]  </a:t>
            </a:r>
            <a:r>
              <a:rPr lang="ja-JP" altLang="en-US" smtClean="0"/>
              <a:t>→　</a:t>
            </a:r>
            <a:r>
              <a:rPr lang="en-US" altLang="ja-JP" smtClean="0"/>
              <a:t>Action() </a:t>
            </a:r>
            <a:endParaRPr lang="en-US" altLang="ja-JP"/>
          </a:p>
          <a:p>
            <a:r>
              <a:rPr lang="en-US" altLang="ja-JP" smtClean="0"/>
              <a:t>}</a:t>
            </a:r>
            <a:endParaRPr kumimoji="1" lang="en-US" altLang="ja-JP" smtClean="0"/>
          </a:p>
        </p:txBody>
      </p:sp>
      <p:sp>
        <p:nvSpPr>
          <p:cNvPr id="31" name="テキスト ボックス 30"/>
          <p:cNvSpPr txBox="1"/>
          <p:nvPr/>
        </p:nvSpPr>
        <p:spPr>
          <a:xfrm>
            <a:off x="6775938" y="2037527"/>
            <a:ext cx="2284664" cy="1200329"/>
          </a:xfrm>
          <a:prstGeom prst="rect">
            <a:avLst/>
          </a:prstGeom>
          <a:noFill/>
        </p:spPr>
        <p:txBody>
          <a:bodyPr wrap="none" rtlCol="0">
            <a:spAutoFit/>
          </a:bodyPr>
          <a:lstStyle/>
          <a:p>
            <a:r>
              <a:rPr lang="en-US" altLang="ja-JP" smtClean="0"/>
              <a:t>For</a:t>
            </a:r>
          </a:p>
          <a:p>
            <a:r>
              <a:rPr lang="en-US" altLang="ja-JP" smtClean="0"/>
              <a:t>{</a:t>
            </a:r>
          </a:p>
          <a:p>
            <a:r>
              <a:rPr lang="en-US" altLang="ja-JP"/>
              <a:t> </a:t>
            </a:r>
            <a:r>
              <a:rPr lang="en-US" altLang="ja-JP" smtClean="0"/>
              <a:t>     Obj[ i ]  </a:t>
            </a:r>
            <a:r>
              <a:rPr lang="ja-JP" altLang="en-US" smtClean="0"/>
              <a:t>→　</a:t>
            </a:r>
            <a:r>
              <a:rPr lang="en-US" altLang="ja-JP" smtClean="0"/>
              <a:t>Draw() </a:t>
            </a:r>
            <a:endParaRPr lang="en-US" altLang="ja-JP"/>
          </a:p>
          <a:p>
            <a:r>
              <a:rPr lang="en-US" altLang="ja-JP" smtClean="0"/>
              <a:t>}</a:t>
            </a:r>
            <a:endParaRPr kumimoji="1" lang="en-US" altLang="ja-JP" smtClean="0"/>
          </a:p>
        </p:txBody>
      </p:sp>
      <p:sp>
        <p:nvSpPr>
          <p:cNvPr id="32" name="テキスト ボックス 31"/>
          <p:cNvSpPr txBox="1"/>
          <p:nvPr/>
        </p:nvSpPr>
        <p:spPr>
          <a:xfrm>
            <a:off x="6420520" y="3575428"/>
            <a:ext cx="5236626" cy="923330"/>
          </a:xfrm>
          <a:prstGeom prst="rect">
            <a:avLst/>
          </a:prstGeom>
          <a:noFill/>
        </p:spPr>
        <p:txBody>
          <a:bodyPr wrap="none" rtlCol="0">
            <a:spAutoFit/>
          </a:bodyPr>
          <a:lstStyle/>
          <a:p>
            <a:r>
              <a:rPr lang="en-US" altLang="ja-JP" smtClean="0"/>
              <a:t>for</a:t>
            </a:r>
            <a:r>
              <a:rPr lang="ja-JP" altLang="en-US" smtClean="0"/>
              <a:t>文で</a:t>
            </a:r>
            <a:r>
              <a:rPr lang="en-US" altLang="ja-JP" smtClean="0"/>
              <a:t>Array</a:t>
            </a:r>
            <a:r>
              <a:rPr lang="ja-JP" altLang="en-US" smtClean="0"/>
              <a:t>の</a:t>
            </a:r>
            <a:r>
              <a:rPr lang="en-US" altLang="ja-JP" smtClean="0"/>
              <a:t>ActionMethod</a:t>
            </a:r>
            <a:r>
              <a:rPr lang="ja-JP" altLang="en-US" smtClean="0"/>
              <a:t>を全て実行し、その後、</a:t>
            </a:r>
            <a:endParaRPr lang="en-US" altLang="ja-JP" smtClean="0"/>
          </a:p>
          <a:p>
            <a:r>
              <a:rPr lang="en-US" altLang="ja-JP" smtClean="0"/>
              <a:t>D</a:t>
            </a:r>
            <a:r>
              <a:rPr kumimoji="1" lang="en-US" altLang="ja-JP" smtClean="0"/>
              <a:t>rawMethod</a:t>
            </a:r>
            <a:r>
              <a:rPr kumimoji="1" lang="ja-JP" altLang="en-US" smtClean="0"/>
              <a:t>を実行する。</a:t>
            </a:r>
            <a:endParaRPr kumimoji="1" lang="en-US" altLang="ja-JP" smtClean="0"/>
          </a:p>
          <a:p>
            <a:r>
              <a:rPr kumimoji="1" lang="ja-JP" altLang="en-US" smtClean="0"/>
              <a:t>このように、</a:t>
            </a:r>
            <a:r>
              <a:rPr kumimoji="1" lang="en-US" altLang="ja-JP" smtClean="0"/>
              <a:t>Program</a:t>
            </a:r>
            <a:r>
              <a:rPr kumimoji="1" lang="ja-JP" altLang="en-US" smtClean="0"/>
              <a:t>順番を制御します。</a:t>
            </a:r>
            <a:endParaRPr kumimoji="1" lang="ja-JP" altLang="en-US"/>
          </a:p>
        </p:txBody>
      </p:sp>
      <p:sp>
        <p:nvSpPr>
          <p:cNvPr id="33" name="テキスト ボックス 32"/>
          <p:cNvSpPr txBox="1"/>
          <p:nvPr/>
        </p:nvSpPr>
        <p:spPr>
          <a:xfrm>
            <a:off x="298426" y="5498123"/>
            <a:ext cx="4284699" cy="369332"/>
          </a:xfrm>
          <a:prstGeom prst="rect">
            <a:avLst/>
          </a:prstGeom>
          <a:noFill/>
        </p:spPr>
        <p:txBody>
          <a:bodyPr wrap="none" rtlCol="0">
            <a:spAutoFit/>
          </a:bodyPr>
          <a:lstStyle/>
          <a:p>
            <a:r>
              <a:rPr kumimoji="1" lang="ja-JP" altLang="en-US" smtClean="0"/>
              <a:t>さて、これを</a:t>
            </a:r>
            <a:r>
              <a:rPr kumimoji="1" lang="en-US" altLang="ja-JP" smtClean="0"/>
              <a:t>Program</a:t>
            </a:r>
            <a:r>
              <a:rPr lang="ja-JP" altLang="en-US" smtClean="0"/>
              <a:t>で表現してみましょう。</a:t>
            </a:r>
            <a:endParaRPr kumimoji="1" lang="ja-JP" altLang="en-US"/>
          </a:p>
        </p:txBody>
      </p:sp>
    </p:spTree>
    <p:extLst>
      <p:ext uri="{BB962C8B-B14F-4D97-AF65-F5344CB8AC3E}">
        <p14:creationId xmlns:p14="http://schemas.microsoft.com/office/powerpoint/2010/main" val="1982615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132618" y="113934"/>
            <a:ext cx="3387050" cy="6626836"/>
          </a:xfrm>
          <a:prstGeom prst="rect">
            <a:avLst/>
          </a:prstGeom>
          <a:ln>
            <a:solidFill>
              <a:schemeClr val="tx1"/>
            </a:solidFill>
          </a:ln>
        </p:spPr>
      </p:pic>
      <p:cxnSp>
        <p:nvCxnSpPr>
          <p:cNvPr id="5" name="直線矢印コネクタ 4"/>
          <p:cNvCxnSpPr/>
          <p:nvPr/>
        </p:nvCxnSpPr>
        <p:spPr>
          <a:xfrm flipH="1" flipV="1">
            <a:off x="1817077" y="5978769"/>
            <a:ext cx="2039815" cy="820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856892" y="5876165"/>
            <a:ext cx="3890745" cy="369332"/>
          </a:xfrm>
          <a:prstGeom prst="rect">
            <a:avLst/>
          </a:prstGeom>
          <a:noFill/>
        </p:spPr>
        <p:txBody>
          <a:bodyPr wrap="none" rtlCol="0">
            <a:spAutoFit/>
          </a:bodyPr>
          <a:lstStyle/>
          <a:p>
            <a:r>
              <a:rPr lang="en-US" altLang="ja-JP"/>
              <a:t>f</a:t>
            </a:r>
            <a:r>
              <a:rPr kumimoji="1" lang="en-US" altLang="ja-JP" smtClean="0"/>
              <a:t>or</a:t>
            </a:r>
            <a:r>
              <a:rPr kumimoji="1" lang="ja-JP" altLang="en-US" smtClean="0"/>
              <a:t>文で配列の中身を一括で削除処理</a:t>
            </a:r>
            <a:endParaRPr kumimoji="1" lang="ja-JP" altLang="en-US"/>
          </a:p>
        </p:txBody>
      </p:sp>
      <p:cxnSp>
        <p:nvCxnSpPr>
          <p:cNvPr id="10" name="直線矢印コネクタ 9"/>
          <p:cNvCxnSpPr/>
          <p:nvPr/>
        </p:nvCxnSpPr>
        <p:spPr>
          <a:xfrm flipH="1">
            <a:off x="2403231" y="5139442"/>
            <a:ext cx="1453662" cy="3473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3856892" y="4932781"/>
            <a:ext cx="5632376" cy="369332"/>
          </a:xfrm>
          <a:prstGeom prst="rect">
            <a:avLst/>
          </a:prstGeom>
          <a:noFill/>
        </p:spPr>
        <p:txBody>
          <a:bodyPr wrap="none" rtlCol="0">
            <a:spAutoFit/>
          </a:bodyPr>
          <a:lstStyle/>
          <a:p>
            <a:r>
              <a:rPr kumimoji="1" lang="en-US" altLang="ja-JP" smtClean="0"/>
              <a:t>CObj</a:t>
            </a:r>
            <a:r>
              <a:rPr kumimoji="1" lang="ja-JP" altLang="en-US" smtClean="0"/>
              <a:t>を継承してるので</a:t>
            </a:r>
            <a:r>
              <a:rPr kumimoji="1" lang="en-US" altLang="ja-JP" smtClean="0"/>
              <a:t>CObj</a:t>
            </a:r>
            <a:r>
              <a:rPr lang="ja-JP" altLang="en-US"/>
              <a:t>型</a:t>
            </a:r>
            <a:r>
              <a:rPr lang="ja-JP" altLang="en-US" smtClean="0"/>
              <a:t>の配列に入れる事ができる</a:t>
            </a:r>
            <a:endParaRPr kumimoji="1" lang="ja-JP" altLang="en-US"/>
          </a:p>
        </p:txBody>
      </p:sp>
      <p:sp>
        <p:nvSpPr>
          <p:cNvPr id="15" name="テキスト ボックス 14"/>
          <p:cNvSpPr txBox="1"/>
          <p:nvPr/>
        </p:nvSpPr>
        <p:spPr>
          <a:xfrm>
            <a:off x="3856892" y="293077"/>
            <a:ext cx="6447150" cy="1200329"/>
          </a:xfrm>
          <a:prstGeom prst="rect">
            <a:avLst/>
          </a:prstGeom>
          <a:noFill/>
        </p:spPr>
        <p:txBody>
          <a:bodyPr wrap="none" rtlCol="0">
            <a:spAutoFit/>
          </a:bodyPr>
          <a:lstStyle/>
          <a:p>
            <a:r>
              <a:rPr kumimoji="1" lang="ja-JP" altLang="en-US" smtClean="0"/>
              <a:t>継承用の実験用の</a:t>
            </a:r>
            <a:r>
              <a:rPr kumimoji="1" lang="en-US" altLang="ja-JP" smtClean="0"/>
              <a:t>Program</a:t>
            </a:r>
            <a:r>
              <a:rPr kumimoji="1" lang="ja-JP" altLang="en-US" smtClean="0"/>
              <a:t>をこちらに上書きして実行してみよう。</a:t>
            </a:r>
            <a:endParaRPr kumimoji="1" lang="en-US" altLang="ja-JP" smtClean="0"/>
          </a:p>
          <a:p>
            <a:r>
              <a:rPr lang="en-US" altLang="ja-JP" smtClean="0"/>
              <a:t>Error</a:t>
            </a:r>
            <a:r>
              <a:rPr lang="ja-JP" altLang="en-US" smtClean="0"/>
              <a:t>起きなければ</a:t>
            </a:r>
            <a:r>
              <a:rPr lang="en-US" altLang="ja-JP" smtClean="0"/>
              <a:t>OK</a:t>
            </a:r>
            <a:r>
              <a:rPr lang="ja-JP" altLang="en-US" smtClean="0"/>
              <a:t>です。</a:t>
            </a:r>
            <a:endParaRPr lang="en-US" altLang="ja-JP" smtClean="0"/>
          </a:p>
          <a:p>
            <a:endParaRPr kumimoji="1" lang="en-US" altLang="ja-JP"/>
          </a:p>
          <a:p>
            <a:r>
              <a:rPr lang="ja-JP" altLang="en-US" smtClean="0"/>
              <a:t>これで、</a:t>
            </a:r>
            <a:r>
              <a:rPr lang="en-US" altLang="ja-JP" smtClean="0"/>
              <a:t>object</a:t>
            </a:r>
            <a:r>
              <a:rPr lang="ja-JP" altLang="en-US" smtClean="0"/>
              <a:t>の配列による管理はできました。</a:t>
            </a:r>
            <a:endParaRPr kumimoji="1" lang="ja-JP" altLang="en-US"/>
          </a:p>
        </p:txBody>
      </p:sp>
    </p:spTree>
    <p:extLst>
      <p:ext uri="{BB962C8B-B14F-4D97-AF65-F5344CB8AC3E}">
        <p14:creationId xmlns:p14="http://schemas.microsoft.com/office/powerpoint/2010/main" val="257882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358489" cy="646331"/>
          </a:xfrm>
          <a:prstGeom prst="rect">
            <a:avLst/>
          </a:prstGeom>
          <a:noFill/>
        </p:spPr>
        <p:txBody>
          <a:bodyPr wrap="none" rtlCol="0">
            <a:spAutoFit/>
          </a:bodyPr>
          <a:lstStyle/>
          <a:p>
            <a:r>
              <a:rPr kumimoji="1" lang="ja-JP" altLang="en-US" smtClean="0"/>
              <a:t>・配列の各</a:t>
            </a:r>
            <a:r>
              <a:rPr kumimoji="1" lang="en-US" altLang="ja-JP" smtClean="0"/>
              <a:t>Class</a:t>
            </a:r>
            <a:r>
              <a:rPr kumimoji="1" lang="ja-JP" altLang="en-US" smtClean="0"/>
              <a:t>の</a:t>
            </a:r>
            <a:r>
              <a:rPr kumimoji="1" lang="en-US" altLang="ja-JP" smtClean="0"/>
              <a:t>Action</a:t>
            </a:r>
            <a:r>
              <a:rPr kumimoji="1" lang="ja-JP" altLang="en-US" smtClean="0"/>
              <a:t>・</a:t>
            </a:r>
            <a:r>
              <a:rPr lang="en-US" altLang="ja-JP" smtClean="0"/>
              <a:t>D</a:t>
            </a:r>
            <a:r>
              <a:rPr kumimoji="1" lang="en-US" altLang="ja-JP" smtClean="0"/>
              <a:t>rawMethod</a:t>
            </a:r>
            <a:r>
              <a:rPr kumimoji="1" lang="ja-JP" altLang="en-US" smtClean="0"/>
              <a:t>を実行させる</a:t>
            </a:r>
            <a:endParaRPr kumimoji="1" lang="en-US" altLang="ja-JP" smtClean="0"/>
          </a:p>
          <a:p>
            <a:r>
              <a:rPr lang="ja-JP" altLang="en-US"/>
              <a:t>　</a:t>
            </a:r>
            <a:r>
              <a:rPr lang="ja-JP" altLang="en-US" smtClean="0"/>
              <a:t>さて、</a:t>
            </a:r>
            <a:r>
              <a:rPr lang="en-US" altLang="ja-JP" smtClean="0"/>
              <a:t>for</a:t>
            </a:r>
            <a:r>
              <a:rPr lang="ja-JP" altLang="en-US" smtClean="0"/>
              <a:t>文で各</a:t>
            </a:r>
            <a:r>
              <a:rPr lang="en-US" altLang="ja-JP" smtClean="0"/>
              <a:t>class</a:t>
            </a:r>
            <a:r>
              <a:rPr lang="ja-JP" altLang="en-US" smtClean="0"/>
              <a:t>の</a:t>
            </a:r>
            <a:r>
              <a:rPr lang="en-US" altLang="ja-JP" smtClean="0"/>
              <a:t>Action</a:t>
            </a:r>
            <a:r>
              <a:rPr lang="ja-JP" altLang="en-US" smtClean="0"/>
              <a:t>・</a:t>
            </a:r>
            <a:r>
              <a:rPr lang="en-US" altLang="ja-JP" smtClean="0"/>
              <a:t>DrawMethod</a:t>
            </a:r>
            <a:r>
              <a:rPr lang="ja-JP" altLang="en-US" smtClean="0"/>
              <a:t>を一括で実行してみましょう。</a:t>
            </a:r>
            <a:endParaRPr kumimoji="1" lang="ja-JP" altLang="en-US"/>
          </a:p>
        </p:txBody>
      </p:sp>
      <p:pic>
        <p:nvPicPr>
          <p:cNvPr id="5" name="図 4"/>
          <p:cNvPicPr>
            <a:picLocks noChangeAspect="1"/>
          </p:cNvPicPr>
          <p:nvPr/>
        </p:nvPicPr>
        <p:blipFill>
          <a:blip r:embed="rId2"/>
          <a:stretch>
            <a:fillRect/>
          </a:stretch>
        </p:blipFill>
        <p:spPr>
          <a:xfrm>
            <a:off x="267798" y="754673"/>
            <a:ext cx="3682879" cy="5294958"/>
          </a:xfrm>
          <a:prstGeom prst="rect">
            <a:avLst/>
          </a:prstGeom>
          <a:ln>
            <a:solidFill>
              <a:schemeClr val="tx1"/>
            </a:solidFill>
          </a:ln>
        </p:spPr>
      </p:pic>
      <p:cxnSp>
        <p:nvCxnSpPr>
          <p:cNvPr id="6" name="直線矢印コネクタ 5"/>
          <p:cNvCxnSpPr/>
          <p:nvPr/>
        </p:nvCxnSpPr>
        <p:spPr>
          <a:xfrm flipH="1">
            <a:off x="2649416" y="2133600"/>
            <a:ext cx="1617784" cy="23484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267200" y="1969477"/>
            <a:ext cx="2058577" cy="369332"/>
          </a:xfrm>
          <a:prstGeom prst="rect">
            <a:avLst/>
          </a:prstGeom>
          <a:noFill/>
        </p:spPr>
        <p:txBody>
          <a:bodyPr wrap="none" rtlCol="0">
            <a:spAutoFit/>
          </a:bodyPr>
          <a:lstStyle/>
          <a:p>
            <a:r>
              <a:rPr kumimoji="1" lang="ja-JP" altLang="en-US" smtClean="0"/>
              <a:t>追加：各</a:t>
            </a:r>
            <a:r>
              <a:rPr kumimoji="1" lang="en-US" altLang="ja-JP" smtClean="0"/>
              <a:t>Action</a:t>
            </a:r>
            <a:r>
              <a:rPr kumimoji="1" lang="ja-JP" altLang="en-US" smtClean="0"/>
              <a:t>実行</a:t>
            </a:r>
            <a:endParaRPr kumimoji="1" lang="ja-JP" altLang="en-US"/>
          </a:p>
        </p:txBody>
      </p:sp>
      <p:cxnSp>
        <p:nvCxnSpPr>
          <p:cNvPr id="9" name="直線矢印コネクタ 8"/>
          <p:cNvCxnSpPr/>
          <p:nvPr/>
        </p:nvCxnSpPr>
        <p:spPr>
          <a:xfrm flipH="1">
            <a:off x="2649416" y="3200400"/>
            <a:ext cx="1617784" cy="23484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267200" y="3036277"/>
            <a:ext cx="1946430" cy="369332"/>
          </a:xfrm>
          <a:prstGeom prst="rect">
            <a:avLst/>
          </a:prstGeom>
          <a:noFill/>
        </p:spPr>
        <p:txBody>
          <a:bodyPr wrap="none" rtlCol="0">
            <a:spAutoFit/>
          </a:bodyPr>
          <a:lstStyle/>
          <a:p>
            <a:r>
              <a:rPr kumimoji="1" lang="ja-JP" altLang="en-US" smtClean="0"/>
              <a:t>追加：各</a:t>
            </a:r>
            <a:r>
              <a:rPr lang="en-US" altLang="ja-JP"/>
              <a:t>Draw</a:t>
            </a:r>
            <a:r>
              <a:rPr kumimoji="1" lang="ja-JP" altLang="en-US" smtClean="0"/>
              <a:t>実行</a:t>
            </a:r>
            <a:endParaRPr kumimoji="1" lang="ja-JP" altLang="en-US"/>
          </a:p>
        </p:txBody>
      </p:sp>
      <p:pic>
        <p:nvPicPr>
          <p:cNvPr id="11" name="図 10"/>
          <p:cNvPicPr>
            <a:picLocks noChangeAspect="1"/>
          </p:cNvPicPr>
          <p:nvPr/>
        </p:nvPicPr>
        <p:blipFill>
          <a:blip r:embed="rId3"/>
          <a:stretch>
            <a:fillRect/>
          </a:stretch>
        </p:blipFill>
        <p:spPr>
          <a:xfrm>
            <a:off x="6648818" y="1322183"/>
            <a:ext cx="3261203" cy="3109519"/>
          </a:xfrm>
          <a:prstGeom prst="rect">
            <a:avLst/>
          </a:prstGeom>
        </p:spPr>
      </p:pic>
      <p:cxnSp>
        <p:nvCxnSpPr>
          <p:cNvPr id="14" name="直線矢印コネクタ 13"/>
          <p:cNvCxnSpPr/>
          <p:nvPr/>
        </p:nvCxnSpPr>
        <p:spPr>
          <a:xfrm flipH="1">
            <a:off x="1682263" y="5240215"/>
            <a:ext cx="2584937" cy="41068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4267200" y="5025917"/>
            <a:ext cx="646331" cy="369332"/>
          </a:xfrm>
          <a:prstGeom prst="rect">
            <a:avLst/>
          </a:prstGeom>
          <a:noFill/>
        </p:spPr>
        <p:txBody>
          <a:bodyPr wrap="none" rtlCol="0">
            <a:spAutoFit/>
          </a:bodyPr>
          <a:lstStyle/>
          <a:p>
            <a:r>
              <a:rPr kumimoji="1" lang="ja-JP" altLang="en-US" smtClean="0"/>
              <a:t>追加</a:t>
            </a:r>
            <a:endParaRPr kumimoji="1" lang="ja-JP" altLang="en-US"/>
          </a:p>
        </p:txBody>
      </p:sp>
      <p:sp>
        <p:nvSpPr>
          <p:cNvPr id="17" name="テキスト ボックス 16"/>
          <p:cNvSpPr txBox="1"/>
          <p:nvPr/>
        </p:nvSpPr>
        <p:spPr>
          <a:xfrm>
            <a:off x="6566756" y="4555008"/>
            <a:ext cx="4923207" cy="646331"/>
          </a:xfrm>
          <a:prstGeom prst="rect">
            <a:avLst/>
          </a:prstGeom>
          <a:noFill/>
        </p:spPr>
        <p:txBody>
          <a:bodyPr wrap="none" rtlCol="0">
            <a:spAutoFit/>
          </a:bodyPr>
          <a:lstStyle/>
          <a:p>
            <a:r>
              <a:rPr kumimoji="1" lang="ja-JP" altLang="en-US" smtClean="0"/>
              <a:t>実行すると</a:t>
            </a:r>
            <a:r>
              <a:rPr kumimoji="1" lang="en-US" altLang="ja-JP" smtClean="0"/>
              <a:t>Obj</a:t>
            </a:r>
            <a:r>
              <a:rPr kumimoji="1" lang="ja-JP" altLang="en-US" smtClean="0"/>
              <a:t>の</a:t>
            </a:r>
            <a:r>
              <a:rPr kumimoji="1" lang="en-US" altLang="ja-JP" smtClean="0"/>
              <a:t>Action</a:t>
            </a:r>
            <a:r>
              <a:rPr kumimoji="1" lang="ja-JP" altLang="en-US" smtClean="0"/>
              <a:t>と</a:t>
            </a:r>
            <a:r>
              <a:rPr kumimoji="1" lang="en-US" altLang="ja-JP" smtClean="0"/>
              <a:t>Draw</a:t>
            </a:r>
            <a:r>
              <a:rPr kumimoji="1" lang="ja-JP" altLang="en-US" smtClean="0"/>
              <a:t>が実行されました。</a:t>
            </a:r>
            <a:endParaRPr kumimoji="1" lang="en-US" altLang="ja-JP" smtClean="0"/>
          </a:p>
          <a:p>
            <a:r>
              <a:rPr kumimoji="1" lang="ja-JP" altLang="en-US" smtClean="0"/>
              <a:t>さて、なぜでしょう？</a:t>
            </a:r>
            <a:endParaRPr kumimoji="1" lang="en-US" altLang="ja-JP" smtClean="0"/>
          </a:p>
        </p:txBody>
      </p:sp>
      <p:sp>
        <p:nvSpPr>
          <p:cNvPr id="18" name="テキスト ボックス 17"/>
          <p:cNvSpPr txBox="1"/>
          <p:nvPr/>
        </p:nvSpPr>
        <p:spPr>
          <a:xfrm>
            <a:off x="103674" y="6142445"/>
            <a:ext cx="12283876" cy="646331"/>
          </a:xfrm>
          <a:prstGeom prst="rect">
            <a:avLst/>
          </a:prstGeom>
          <a:noFill/>
        </p:spPr>
        <p:txBody>
          <a:bodyPr wrap="none" rtlCol="0">
            <a:spAutoFit/>
          </a:bodyPr>
          <a:lstStyle/>
          <a:p>
            <a:r>
              <a:rPr kumimoji="1" lang="en-US" altLang="ja-JP" smtClean="0"/>
              <a:t>Class</a:t>
            </a:r>
            <a:r>
              <a:rPr kumimoji="1" lang="ja-JP" altLang="en-US" smtClean="0"/>
              <a:t>が継承等で、</a:t>
            </a:r>
            <a:r>
              <a:rPr kumimoji="1" lang="en-US" altLang="ja-JP" smtClean="0"/>
              <a:t>2</a:t>
            </a:r>
            <a:r>
              <a:rPr kumimoji="1" lang="ja-JP" altLang="en-US" smtClean="0"/>
              <a:t>つ以上の型名を持つ時、</a:t>
            </a:r>
            <a:r>
              <a:rPr kumimoji="1" lang="en-US" altLang="ja-JP" smtClean="0"/>
              <a:t>pointer</a:t>
            </a:r>
            <a:r>
              <a:rPr kumimoji="1" lang="ja-JP" altLang="en-US" smtClean="0"/>
              <a:t>の型で</a:t>
            </a:r>
            <a:r>
              <a:rPr kumimoji="1" lang="en-US" altLang="ja-JP" smtClean="0"/>
              <a:t>member</a:t>
            </a:r>
            <a:r>
              <a:rPr kumimoji="1" lang="ja-JP" altLang="en-US" smtClean="0"/>
              <a:t>の認識します。この配列は</a:t>
            </a:r>
            <a:r>
              <a:rPr kumimoji="1" lang="en-US" altLang="ja-JP" smtClean="0"/>
              <a:t>CObj</a:t>
            </a:r>
            <a:r>
              <a:rPr kumimoji="1" lang="ja-JP" altLang="en-US" smtClean="0"/>
              <a:t>なので、</a:t>
            </a:r>
            <a:r>
              <a:rPr lang="ja-JP" altLang="en-US" smtClean="0"/>
              <a:t>登録</a:t>
            </a:r>
            <a:r>
              <a:rPr lang="ja-JP" altLang="en-US"/>
              <a:t>先</a:t>
            </a:r>
            <a:r>
              <a:rPr lang="ja-JP" altLang="en-US" smtClean="0"/>
              <a:t>の</a:t>
            </a:r>
            <a:r>
              <a:rPr lang="en-US" altLang="ja-JP"/>
              <a:t>C</a:t>
            </a:r>
            <a:r>
              <a:rPr kumimoji="1" lang="en-US" altLang="ja-JP" smtClean="0"/>
              <a:t>lass</a:t>
            </a:r>
            <a:r>
              <a:rPr kumimoji="1" lang="ja-JP" altLang="en-US" smtClean="0"/>
              <a:t>は</a:t>
            </a:r>
            <a:endParaRPr kumimoji="1" lang="en-US" altLang="ja-JP" smtClean="0"/>
          </a:p>
          <a:p>
            <a:r>
              <a:rPr lang="en-US" altLang="ja-JP" smtClean="0"/>
              <a:t>Cobj</a:t>
            </a:r>
            <a:r>
              <a:rPr lang="ja-JP" altLang="en-US" smtClean="0"/>
              <a:t>として認識されているため、“</a:t>
            </a:r>
            <a:r>
              <a:rPr lang="en-US" altLang="ja-JP" smtClean="0"/>
              <a:t>ObjAction</a:t>
            </a:r>
            <a:r>
              <a:rPr lang="ja-JP" altLang="en-US" smtClean="0"/>
              <a:t>”“</a:t>
            </a:r>
            <a:r>
              <a:rPr lang="en-US" altLang="ja-JP" smtClean="0"/>
              <a:t>ObjDraw</a:t>
            </a:r>
            <a:r>
              <a:rPr lang="ja-JP" altLang="en-US" smtClean="0"/>
              <a:t>”が出力されるのです。</a:t>
            </a:r>
            <a:endParaRPr kumimoji="1" lang="en-US" altLang="ja-JP" smtClean="0"/>
          </a:p>
        </p:txBody>
      </p:sp>
    </p:spTree>
    <p:extLst>
      <p:ext uri="{BB962C8B-B14F-4D97-AF65-F5344CB8AC3E}">
        <p14:creationId xmlns:p14="http://schemas.microsoft.com/office/powerpoint/2010/main" val="29177356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14874</TotalTime>
  <Words>1421</Words>
  <Application>Microsoft Office PowerPoint</Application>
  <PresentationFormat>ワイド画面</PresentationFormat>
  <Paragraphs>211</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ＭＳ Ｐゴシック</vt:lpstr>
      <vt:lpstr>Arial</vt:lpstr>
      <vt:lpstr>Calibri</vt:lpstr>
      <vt:lpstr>Calibri Light</vt:lpstr>
      <vt:lpstr>Office テーマ</vt:lpstr>
      <vt:lpstr>GameSystem開発指南書１８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969</cp:revision>
  <dcterms:created xsi:type="dcterms:W3CDTF">2016-04-21T00:45:06Z</dcterms:created>
  <dcterms:modified xsi:type="dcterms:W3CDTF">2017-02-07T06:41:33Z</dcterms:modified>
</cp:coreProperties>
</file>