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９</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List</a:t>
            </a:r>
            <a:r>
              <a:rPr lang="ja-JP" altLang="en-US" smtClean="0"/>
              <a:t>を知る</a:t>
            </a:r>
            <a:endParaRPr lang="en-US" altLang="ja-JP" smtClean="0"/>
          </a:p>
          <a:p>
            <a:r>
              <a:rPr lang="en-US" altLang="ja-JP" smtClean="0"/>
              <a:t>object</a:t>
            </a:r>
            <a:r>
              <a:rPr lang="ja-JP" altLang="en-US" smtClean="0"/>
              <a:t>の追加と削除</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1752600" y="152401"/>
            <a:ext cx="200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・追加プログラム図</a:t>
            </a:r>
          </a:p>
        </p:txBody>
      </p:sp>
      <p:sp>
        <p:nvSpPr>
          <p:cNvPr id="9221" name="Rectangle 5"/>
          <p:cNvSpPr>
            <a:spLocks noChangeArrowheads="1"/>
          </p:cNvSpPr>
          <p:nvPr/>
        </p:nvSpPr>
        <p:spPr bwMode="auto">
          <a:xfrm>
            <a:off x="3886200" y="1447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9222" name="Line 6"/>
          <p:cNvSpPr>
            <a:spLocks noChangeShapeType="1"/>
          </p:cNvSpPr>
          <p:nvPr/>
        </p:nvSpPr>
        <p:spPr bwMode="auto">
          <a:xfrm flipH="1">
            <a:off x="3505200" y="18288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3" name="Text Box 7"/>
          <p:cNvSpPr txBox="1">
            <a:spLocks noChangeArrowheads="1"/>
          </p:cNvSpPr>
          <p:nvPr/>
        </p:nvSpPr>
        <p:spPr bwMode="auto">
          <a:xfrm>
            <a:off x="2667000" y="16764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24" name="Rectangle 8"/>
          <p:cNvSpPr>
            <a:spLocks noChangeArrowheads="1"/>
          </p:cNvSpPr>
          <p:nvPr/>
        </p:nvSpPr>
        <p:spPr bwMode="auto">
          <a:xfrm>
            <a:off x="6400800" y="1447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9225" name="Line 9"/>
          <p:cNvSpPr>
            <a:spLocks noChangeShapeType="1"/>
          </p:cNvSpPr>
          <p:nvPr/>
        </p:nvSpPr>
        <p:spPr bwMode="auto">
          <a:xfrm>
            <a:off x="4648200" y="15240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6" name="Line 10"/>
          <p:cNvSpPr>
            <a:spLocks noChangeShapeType="1"/>
          </p:cNvSpPr>
          <p:nvPr/>
        </p:nvSpPr>
        <p:spPr bwMode="auto">
          <a:xfrm flipH="1">
            <a:off x="4648200" y="18288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7" name="Line 11"/>
          <p:cNvSpPr>
            <a:spLocks noChangeShapeType="1"/>
          </p:cNvSpPr>
          <p:nvPr/>
        </p:nvSpPr>
        <p:spPr bwMode="auto">
          <a:xfrm>
            <a:off x="7239000" y="15240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8" name="Line 12"/>
          <p:cNvSpPr>
            <a:spLocks noChangeShapeType="1"/>
          </p:cNvSpPr>
          <p:nvPr/>
        </p:nvSpPr>
        <p:spPr bwMode="auto">
          <a:xfrm>
            <a:off x="4267200" y="1066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9" name="Line 13"/>
          <p:cNvSpPr>
            <a:spLocks noChangeShapeType="1"/>
          </p:cNvSpPr>
          <p:nvPr/>
        </p:nvSpPr>
        <p:spPr bwMode="auto">
          <a:xfrm>
            <a:off x="6858000" y="1066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0" name="Rectangle 14"/>
          <p:cNvSpPr>
            <a:spLocks noChangeArrowheads="1"/>
          </p:cNvSpPr>
          <p:nvPr/>
        </p:nvSpPr>
        <p:spPr bwMode="auto">
          <a:xfrm>
            <a:off x="3810001" y="7620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9231" name="Rectangle 15"/>
          <p:cNvSpPr>
            <a:spLocks noChangeArrowheads="1"/>
          </p:cNvSpPr>
          <p:nvPr/>
        </p:nvSpPr>
        <p:spPr bwMode="auto">
          <a:xfrm>
            <a:off x="6477001" y="7620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9232" name="Text Box 16"/>
          <p:cNvSpPr txBox="1">
            <a:spLocks noChangeArrowheads="1"/>
          </p:cNvSpPr>
          <p:nvPr/>
        </p:nvSpPr>
        <p:spPr bwMode="auto">
          <a:xfrm>
            <a:off x="7924800" y="13716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33" name="Rectangle 17"/>
          <p:cNvSpPr>
            <a:spLocks noChangeArrowheads="1"/>
          </p:cNvSpPr>
          <p:nvPr/>
        </p:nvSpPr>
        <p:spPr bwMode="auto">
          <a:xfrm>
            <a:off x="3962400" y="4191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9234" name="Line 18"/>
          <p:cNvSpPr>
            <a:spLocks noChangeShapeType="1"/>
          </p:cNvSpPr>
          <p:nvPr/>
        </p:nvSpPr>
        <p:spPr bwMode="auto">
          <a:xfrm flipH="1">
            <a:off x="3581400" y="45720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5" name="Text Box 19"/>
          <p:cNvSpPr txBox="1">
            <a:spLocks noChangeArrowheads="1"/>
          </p:cNvSpPr>
          <p:nvPr/>
        </p:nvSpPr>
        <p:spPr bwMode="auto">
          <a:xfrm>
            <a:off x="2879725" y="43656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36" name="Rectangle 20"/>
          <p:cNvSpPr>
            <a:spLocks noChangeArrowheads="1"/>
          </p:cNvSpPr>
          <p:nvPr/>
        </p:nvSpPr>
        <p:spPr bwMode="auto">
          <a:xfrm>
            <a:off x="6477000" y="4191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9239" name="Line 23"/>
          <p:cNvSpPr>
            <a:spLocks noChangeShapeType="1"/>
          </p:cNvSpPr>
          <p:nvPr/>
        </p:nvSpPr>
        <p:spPr bwMode="auto">
          <a:xfrm>
            <a:off x="7315200" y="42672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0" name="Line 24"/>
          <p:cNvSpPr>
            <a:spLocks noChangeShapeType="1"/>
          </p:cNvSpPr>
          <p:nvPr/>
        </p:nvSpPr>
        <p:spPr bwMode="auto">
          <a:xfrm>
            <a:off x="43434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1" name="Line 25"/>
          <p:cNvSpPr>
            <a:spLocks noChangeShapeType="1"/>
          </p:cNvSpPr>
          <p:nvPr/>
        </p:nvSpPr>
        <p:spPr bwMode="auto">
          <a:xfrm>
            <a:off x="69342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2" name="Rectangle 26"/>
          <p:cNvSpPr>
            <a:spLocks noChangeArrowheads="1"/>
          </p:cNvSpPr>
          <p:nvPr/>
        </p:nvSpPr>
        <p:spPr bwMode="auto">
          <a:xfrm>
            <a:off x="3886201" y="35052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9243" name="Rectangle 27"/>
          <p:cNvSpPr>
            <a:spLocks noChangeArrowheads="1"/>
          </p:cNvSpPr>
          <p:nvPr/>
        </p:nvSpPr>
        <p:spPr bwMode="auto">
          <a:xfrm>
            <a:off x="6553201" y="35052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9244" name="Text Box 28"/>
          <p:cNvSpPr txBox="1">
            <a:spLocks noChangeArrowheads="1"/>
          </p:cNvSpPr>
          <p:nvPr/>
        </p:nvSpPr>
        <p:spPr bwMode="auto">
          <a:xfrm>
            <a:off x="8001000" y="41148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45" name="Rectangle 29"/>
          <p:cNvSpPr>
            <a:spLocks noChangeArrowheads="1"/>
          </p:cNvSpPr>
          <p:nvPr/>
        </p:nvSpPr>
        <p:spPr bwMode="auto">
          <a:xfrm>
            <a:off x="5715000" y="5562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9246" name="Line 30"/>
          <p:cNvSpPr>
            <a:spLocks noChangeShapeType="1"/>
          </p:cNvSpPr>
          <p:nvPr/>
        </p:nvSpPr>
        <p:spPr bwMode="auto">
          <a:xfrm>
            <a:off x="4572000" y="4648200"/>
            <a:ext cx="1219200" cy="1066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7" name="Line 31"/>
          <p:cNvSpPr>
            <a:spLocks noChangeShapeType="1"/>
          </p:cNvSpPr>
          <p:nvPr/>
        </p:nvSpPr>
        <p:spPr bwMode="auto">
          <a:xfrm flipH="1" flipV="1">
            <a:off x="4343400" y="4724400"/>
            <a:ext cx="1447800" cy="1219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8" name="Line 32"/>
          <p:cNvSpPr>
            <a:spLocks noChangeShapeType="1"/>
          </p:cNvSpPr>
          <p:nvPr/>
        </p:nvSpPr>
        <p:spPr bwMode="auto">
          <a:xfrm flipV="1">
            <a:off x="6400800" y="4648200"/>
            <a:ext cx="304800" cy="990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9" name="Line 33"/>
          <p:cNvSpPr>
            <a:spLocks noChangeShapeType="1"/>
          </p:cNvSpPr>
          <p:nvPr/>
        </p:nvSpPr>
        <p:spPr bwMode="auto">
          <a:xfrm flipH="1">
            <a:off x="6553200" y="4648200"/>
            <a:ext cx="457200" cy="1295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50" name="Line 34"/>
          <p:cNvSpPr>
            <a:spLocks noChangeShapeType="1"/>
          </p:cNvSpPr>
          <p:nvPr/>
        </p:nvSpPr>
        <p:spPr bwMode="auto">
          <a:xfrm>
            <a:off x="55626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51" name="Rectangle 35"/>
          <p:cNvSpPr>
            <a:spLocks noChangeArrowheads="1"/>
          </p:cNvSpPr>
          <p:nvPr/>
        </p:nvSpPr>
        <p:spPr bwMode="auto">
          <a:xfrm>
            <a:off x="5943600" y="2438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Tree>
    <p:extLst>
      <p:ext uri="{BB962C8B-B14F-4D97-AF65-F5344CB8AC3E}">
        <p14:creationId xmlns:p14="http://schemas.microsoft.com/office/powerpoint/2010/main" val="156667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524000" y="1"/>
            <a:ext cx="177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・追加プログラム</a:t>
            </a:r>
          </a:p>
        </p:txBody>
      </p:sp>
      <p:sp>
        <p:nvSpPr>
          <p:cNvPr id="10245" name="Rectangle 5"/>
          <p:cNvSpPr>
            <a:spLocks noChangeArrowheads="1"/>
          </p:cNvSpPr>
          <p:nvPr/>
        </p:nvSpPr>
        <p:spPr bwMode="auto">
          <a:xfrm>
            <a:off x="36576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0246" name="Line 6"/>
          <p:cNvSpPr>
            <a:spLocks noChangeShapeType="1"/>
          </p:cNvSpPr>
          <p:nvPr/>
        </p:nvSpPr>
        <p:spPr bwMode="auto">
          <a:xfrm flipH="1">
            <a:off x="3276600" y="47244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7" name="Text Box 7"/>
          <p:cNvSpPr txBox="1">
            <a:spLocks noChangeArrowheads="1"/>
          </p:cNvSpPr>
          <p:nvPr/>
        </p:nvSpPr>
        <p:spPr bwMode="auto">
          <a:xfrm>
            <a:off x="2438400" y="4572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0248" name="Rectangle 8"/>
          <p:cNvSpPr>
            <a:spLocks noChangeArrowheads="1"/>
          </p:cNvSpPr>
          <p:nvPr/>
        </p:nvSpPr>
        <p:spPr bwMode="auto">
          <a:xfrm>
            <a:off x="61722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0249" name="Line 9"/>
          <p:cNvSpPr>
            <a:spLocks noChangeShapeType="1"/>
          </p:cNvSpPr>
          <p:nvPr/>
        </p:nvSpPr>
        <p:spPr bwMode="auto">
          <a:xfrm>
            <a:off x="4419600" y="4419600"/>
            <a:ext cx="19050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0" name="Line 10"/>
          <p:cNvSpPr>
            <a:spLocks noChangeShapeType="1"/>
          </p:cNvSpPr>
          <p:nvPr/>
        </p:nvSpPr>
        <p:spPr bwMode="auto">
          <a:xfrm flipH="1">
            <a:off x="4419600" y="4724400"/>
            <a:ext cx="1905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1" name="Line 11"/>
          <p:cNvSpPr>
            <a:spLocks noChangeShapeType="1"/>
          </p:cNvSpPr>
          <p:nvPr/>
        </p:nvSpPr>
        <p:spPr bwMode="auto">
          <a:xfrm>
            <a:off x="7010400" y="44196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2" name="Line 12"/>
          <p:cNvSpPr>
            <a:spLocks noChangeShapeType="1"/>
          </p:cNvSpPr>
          <p:nvPr/>
        </p:nvSpPr>
        <p:spPr bwMode="auto">
          <a:xfrm>
            <a:off x="40386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3" name="Line 13"/>
          <p:cNvSpPr>
            <a:spLocks noChangeShapeType="1"/>
          </p:cNvSpPr>
          <p:nvPr/>
        </p:nvSpPr>
        <p:spPr bwMode="auto">
          <a:xfrm>
            <a:off x="66294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4" name="Rectangle 14"/>
          <p:cNvSpPr>
            <a:spLocks noChangeArrowheads="1"/>
          </p:cNvSpPr>
          <p:nvPr/>
        </p:nvSpPr>
        <p:spPr bwMode="auto">
          <a:xfrm>
            <a:off x="3581401" y="36576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0255" name="Rectangle 15"/>
          <p:cNvSpPr>
            <a:spLocks noChangeArrowheads="1"/>
          </p:cNvSpPr>
          <p:nvPr/>
        </p:nvSpPr>
        <p:spPr bwMode="auto">
          <a:xfrm>
            <a:off x="6248401" y="36576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0256" name="Text Box 16"/>
          <p:cNvSpPr txBox="1">
            <a:spLocks noChangeArrowheads="1"/>
          </p:cNvSpPr>
          <p:nvPr/>
        </p:nvSpPr>
        <p:spPr bwMode="auto">
          <a:xfrm>
            <a:off x="7696200" y="4267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0257" name="Rectangle 17"/>
          <p:cNvSpPr>
            <a:spLocks noChangeArrowheads="1"/>
          </p:cNvSpPr>
          <p:nvPr/>
        </p:nvSpPr>
        <p:spPr bwMode="auto">
          <a:xfrm>
            <a:off x="6172200" y="5638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0258" name="Rectangle 18"/>
          <p:cNvSpPr>
            <a:spLocks noChangeArrowheads="1"/>
          </p:cNvSpPr>
          <p:nvPr/>
        </p:nvSpPr>
        <p:spPr bwMode="auto">
          <a:xfrm>
            <a:off x="7924800" y="58674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0259" name="Line 19"/>
          <p:cNvSpPr>
            <a:spLocks noChangeShapeType="1"/>
          </p:cNvSpPr>
          <p:nvPr/>
        </p:nvSpPr>
        <p:spPr bwMode="auto">
          <a:xfrm flipH="1" flipV="1">
            <a:off x="6934200" y="60198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1" name="Rectangle 21"/>
          <p:cNvSpPr>
            <a:spLocks noChangeArrowheads="1"/>
          </p:cNvSpPr>
          <p:nvPr/>
        </p:nvSpPr>
        <p:spPr bwMode="auto">
          <a:xfrm>
            <a:off x="1752600" y="457200"/>
            <a:ext cx="7848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AddData(DATA* _data)</a:t>
            </a:r>
          </a:p>
          <a:p>
            <a:r>
              <a:rPr lang="en-US" altLang="ja-JP" noProof="1"/>
              <a:t>{</a:t>
            </a:r>
          </a:p>
          <a:p>
            <a:r>
              <a:rPr lang="en-US" altLang="ja-JP" noProof="1"/>
              <a:t>	</a:t>
            </a:r>
            <a:endParaRPr lang="en-US" altLang="ja-JP"/>
          </a:p>
          <a:p>
            <a:endParaRPr lang="en-US" altLang="ja-JP"/>
          </a:p>
          <a:p>
            <a:endParaRPr lang="en-US" altLang="ja-JP"/>
          </a:p>
          <a:p>
            <a:endParaRPr lang="en-US" altLang="ja-JP"/>
          </a:p>
          <a:p>
            <a:endParaRPr lang="en-US" altLang="ja-JP"/>
          </a:p>
          <a:p>
            <a:endParaRPr lang="en-US" altLang="ja-JP" noProof="1"/>
          </a:p>
          <a:p>
            <a:endParaRPr lang="en-US" altLang="ja-JP"/>
          </a:p>
          <a:p>
            <a:endParaRPr lang="en-US" altLang="ja-JP"/>
          </a:p>
          <a:p>
            <a:r>
              <a:rPr lang="en-US" altLang="ja-JP" noProof="1"/>
              <a:t>}</a:t>
            </a:r>
            <a:endParaRPr lang="en-US" altLang="ja-JP"/>
          </a:p>
        </p:txBody>
      </p:sp>
      <p:sp>
        <p:nvSpPr>
          <p:cNvPr id="10262" name="Rectangle 22"/>
          <p:cNvSpPr>
            <a:spLocks noChangeArrowheads="1"/>
          </p:cNvSpPr>
          <p:nvPr/>
        </p:nvSpPr>
        <p:spPr bwMode="auto">
          <a:xfrm>
            <a:off x="2286000" y="11430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_data-&gt;m_next	= g_tail;</a:t>
            </a:r>
            <a:endParaRPr lang="en-US" altLang="ja-JP"/>
          </a:p>
        </p:txBody>
      </p:sp>
      <p:sp>
        <p:nvSpPr>
          <p:cNvPr id="10263" name="Rectangle 23"/>
          <p:cNvSpPr>
            <a:spLocks noChangeArrowheads="1"/>
          </p:cNvSpPr>
          <p:nvPr/>
        </p:nvSpPr>
        <p:spPr bwMode="auto">
          <a:xfrm>
            <a:off x="2286000" y="1600201"/>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_data-&gt;m_flont	= g_tail-&gt;m_flont;</a:t>
            </a:r>
          </a:p>
        </p:txBody>
      </p:sp>
      <p:sp>
        <p:nvSpPr>
          <p:cNvPr id="10264" name="Rectangle 24"/>
          <p:cNvSpPr>
            <a:spLocks noChangeArrowheads="1"/>
          </p:cNvSpPr>
          <p:nvPr/>
        </p:nvSpPr>
        <p:spPr bwMode="auto">
          <a:xfrm>
            <a:off x="2362201" y="2057400"/>
            <a:ext cx="3337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g_tail-&gt;m_flont-&gt;m_next = _data;</a:t>
            </a:r>
          </a:p>
        </p:txBody>
      </p:sp>
      <p:sp>
        <p:nvSpPr>
          <p:cNvPr id="10265" name="Rectangle 25"/>
          <p:cNvSpPr>
            <a:spLocks noChangeArrowheads="1"/>
          </p:cNvSpPr>
          <p:nvPr/>
        </p:nvSpPr>
        <p:spPr bwMode="auto">
          <a:xfrm>
            <a:off x="2362200" y="2590800"/>
            <a:ext cx="2441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 = _data;</a:t>
            </a:r>
            <a:endParaRPr lang="en-US" altLang="ja-JP"/>
          </a:p>
        </p:txBody>
      </p:sp>
      <p:sp>
        <p:nvSpPr>
          <p:cNvPr id="10277" name="Text Box 37"/>
          <p:cNvSpPr txBox="1">
            <a:spLocks noChangeArrowheads="1"/>
          </p:cNvSpPr>
          <p:nvPr/>
        </p:nvSpPr>
        <p:spPr bwMode="auto">
          <a:xfrm>
            <a:off x="1870075" y="112712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①</a:t>
            </a:r>
          </a:p>
        </p:txBody>
      </p:sp>
      <p:sp>
        <p:nvSpPr>
          <p:cNvPr id="10278" name="Text Box 38"/>
          <p:cNvSpPr txBox="1">
            <a:spLocks noChangeArrowheads="1"/>
          </p:cNvSpPr>
          <p:nvPr/>
        </p:nvSpPr>
        <p:spPr bwMode="auto">
          <a:xfrm>
            <a:off x="1866900" y="16002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②</a:t>
            </a:r>
          </a:p>
        </p:txBody>
      </p:sp>
      <p:sp>
        <p:nvSpPr>
          <p:cNvPr id="10279" name="Text Box 39"/>
          <p:cNvSpPr txBox="1">
            <a:spLocks noChangeArrowheads="1"/>
          </p:cNvSpPr>
          <p:nvPr/>
        </p:nvSpPr>
        <p:spPr bwMode="auto">
          <a:xfrm>
            <a:off x="1866900" y="20955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③</a:t>
            </a:r>
          </a:p>
        </p:txBody>
      </p:sp>
      <p:sp>
        <p:nvSpPr>
          <p:cNvPr id="10280" name="Text Box 40"/>
          <p:cNvSpPr txBox="1">
            <a:spLocks noChangeArrowheads="1"/>
          </p:cNvSpPr>
          <p:nvPr/>
        </p:nvSpPr>
        <p:spPr bwMode="auto">
          <a:xfrm>
            <a:off x="1876425" y="26193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④</a:t>
            </a:r>
          </a:p>
        </p:txBody>
      </p:sp>
      <p:sp>
        <p:nvSpPr>
          <p:cNvPr id="10290" name="Line 50"/>
          <p:cNvSpPr>
            <a:spLocks noChangeShapeType="1"/>
          </p:cNvSpPr>
          <p:nvPr/>
        </p:nvSpPr>
        <p:spPr bwMode="auto">
          <a:xfrm flipV="1">
            <a:off x="6629400" y="48768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1" name="Line 51"/>
          <p:cNvSpPr>
            <a:spLocks noChangeShapeType="1"/>
          </p:cNvSpPr>
          <p:nvPr/>
        </p:nvSpPr>
        <p:spPr bwMode="auto">
          <a:xfrm flipH="1" flipV="1">
            <a:off x="4114800" y="4876800"/>
            <a:ext cx="2057400" cy="1219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2" name="Line 52"/>
          <p:cNvSpPr>
            <a:spLocks noChangeShapeType="1"/>
          </p:cNvSpPr>
          <p:nvPr/>
        </p:nvSpPr>
        <p:spPr bwMode="auto">
          <a:xfrm>
            <a:off x="4419600" y="4419600"/>
            <a:ext cx="1752600" cy="13716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4" name="Line 54"/>
          <p:cNvSpPr>
            <a:spLocks noChangeShapeType="1"/>
          </p:cNvSpPr>
          <p:nvPr/>
        </p:nvSpPr>
        <p:spPr bwMode="auto">
          <a:xfrm>
            <a:off x="6324600" y="4724400"/>
            <a:ext cx="76200" cy="9906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テキスト ボックス 1"/>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3958241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77"/>
                                        </p:tgtEl>
                                        <p:attrNameLst>
                                          <p:attrName>style.visibility</p:attrName>
                                        </p:attrNameLst>
                                      </p:cBhvr>
                                      <p:to>
                                        <p:strVal val="visible"/>
                                      </p:to>
                                    </p:set>
                                    <p:animEffect transition="in" filter="checkerboard(across)">
                                      <p:cBhvr>
                                        <p:cTn id="7" dur="500"/>
                                        <p:tgtEl>
                                          <p:spTgt spid="1027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290"/>
                                        </p:tgtEl>
                                        <p:attrNameLst>
                                          <p:attrName>style.visibility</p:attrName>
                                        </p:attrNameLst>
                                      </p:cBhvr>
                                      <p:to>
                                        <p:strVal val="visible"/>
                                      </p:to>
                                    </p:set>
                                    <p:animEffect transition="in" filter="checkerboard(across)">
                                      <p:cBhvr>
                                        <p:cTn id="10" dur="500"/>
                                        <p:tgtEl>
                                          <p:spTgt spid="102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278"/>
                                        </p:tgtEl>
                                        <p:attrNameLst>
                                          <p:attrName>style.visibility</p:attrName>
                                        </p:attrNameLst>
                                      </p:cBhvr>
                                      <p:to>
                                        <p:strVal val="visible"/>
                                      </p:to>
                                    </p:set>
                                    <p:animEffect transition="in" filter="checkerboard(across)">
                                      <p:cBhvr>
                                        <p:cTn id="15" dur="500"/>
                                        <p:tgtEl>
                                          <p:spTgt spid="1027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291"/>
                                        </p:tgtEl>
                                        <p:attrNameLst>
                                          <p:attrName>style.visibility</p:attrName>
                                        </p:attrNameLst>
                                      </p:cBhvr>
                                      <p:to>
                                        <p:strVal val="visible"/>
                                      </p:to>
                                    </p:set>
                                    <p:animEffect transition="in" filter="checkerboard(across)">
                                      <p:cBhvr>
                                        <p:cTn id="18" dur="500"/>
                                        <p:tgtEl>
                                          <p:spTgt spid="102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279"/>
                                        </p:tgtEl>
                                        <p:attrNameLst>
                                          <p:attrName>style.visibility</p:attrName>
                                        </p:attrNameLst>
                                      </p:cBhvr>
                                      <p:to>
                                        <p:strVal val="visible"/>
                                      </p:to>
                                    </p:set>
                                    <p:animEffect transition="in" filter="checkerboard(across)">
                                      <p:cBhvr>
                                        <p:cTn id="23" dur="500"/>
                                        <p:tgtEl>
                                          <p:spTgt spid="1027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0292"/>
                                        </p:tgtEl>
                                        <p:attrNameLst>
                                          <p:attrName>style.visibility</p:attrName>
                                        </p:attrNameLst>
                                      </p:cBhvr>
                                      <p:to>
                                        <p:strVal val="visible"/>
                                      </p:to>
                                    </p:set>
                                    <p:animEffect transition="in" filter="checkerboard(across)">
                                      <p:cBhvr>
                                        <p:cTn id="26" dur="500"/>
                                        <p:tgtEl>
                                          <p:spTgt spid="10292"/>
                                        </p:tgtEl>
                                      </p:cBhvr>
                                    </p:animEffect>
                                  </p:childTnLst>
                                </p:cTn>
                              </p:par>
                              <p:par>
                                <p:cTn id="27" presetID="5" presetClass="exit" presetSubtype="10" fill="hold" grpId="0" nodeType="withEffect">
                                  <p:stCondLst>
                                    <p:cond delay="0"/>
                                  </p:stCondLst>
                                  <p:childTnLst>
                                    <p:animEffect transition="out" filter="checkerboard(across)">
                                      <p:cBhvr>
                                        <p:cTn id="28" dur="500"/>
                                        <p:tgtEl>
                                          <p:spTgt spid="10249"/>
                                        </p:tgtEl>
                                      </p:cBhvr>
                                    </p:animEffect>
                                    <p:set>
                                      <p:cBhvr>
                                        <p:cTn id="29" dur="1" fill="hold">
                                          <p:stCondLst>
                                            <p:cond delay="499"/>
                                          </p:stCondLst>
                                        </p:cTn>
                                        <p:tgtEl>
                                          <p:spTgt spid="10249"/>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280"/>
                                        </p:tgtEl>
                                        <p:attrNameLst>
                                          <p:attrName>style.visibility</p:attrName>
                                        </p:attrNameLst>
                                      </p:cBhvr>
                                      <p:to>
                                        <p:strVal val="visible"/>
                                      </p:to>
                                    </p:set>
                                    <p:animEffect transition="in" filter="checkerboard(across)">
                                      <p:cBhvr>
                                        <p:cTn id="34" dur="500"/>
                                        <p:tgtEl>
                                          <p:spTgt spid="10280"/>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294"/>
                                        </p:tgtEl>
                                        <p:attrNameLst>
                                          <p:attrName>style.visibility</p:attrName>
                                        </p:attrNameLst>
                                      </p:cBhvr>
                                      <p:to>
                                        <p:strVal val="visible"/>
                                      </p:to>
                                    </p:set>
                                    <p:animEffect transition="in" filter="checkerboard(across)">
                                      <p:cBhvr>
                                        <p:cTn id="37" dur="500"/>
                                        <p:tgtEl>
                                          <p:spTgt spid="10294"/>
                                        </p:tgtEl>
                                      </p:cBhvr>
                                    </p:animEffect>
                                  </p:childTnLst>
                                </p:cTn>
                              </p:par>
                              <p:par>
                                <p:cTn id="38" presetID="5" presetClass="exit" presetSubtype="10" fill="hold" grpId="0" nodeType="withEffect">
                                  <p:stCondLst>
                                    <p:cond delay="0"/>
                                  </p:stCondLst>
                                  <p:childTnLst>
                                    <p:animEffect transition="out" filter="checkerboard(across)">
                                      <p:cBhvr>
                                        <p:cTn id="39" dur="500"/>
                                        <p:tgtEl>
                                          <p:spTgt spid="10250"/>
                                        </p:tgtEl>
                                      </p:cBhvr>
                                    </p:animEffect>
                                    <p:set>
                                      <p:cBhvr>
                                        <p:cTn id="40" dur="1" fill="hold">
                                          <p:stCondLst>
                                            <p:cond delay="499"/>
                                          </p:stCondLst>
                                        </p:cTn>
                                        <p:tgtEl>
                                          <p:spTgt spid="102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p:bldP spid="10277" grpId="0"/>
      <p:bldP spid="10278" grpId="0"/>
      <p:bldP spid="10279" grpId="0"/>
      <p:bldP spid="10280" grpId="0"/>
      <p:bldP spid="10290" grpId="0" animBg="1"/>
      <p:bldP spid="10291" grpId="0" animBg="1"/>
      <p:bldP spid="10292" grpId="0" animBg="1"/>
      <p:bldP spid="10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524001" y="1"/>
            <a:ext cx="1711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・もう一度、確認</a:t>
            </a:r>
          </a:p>
        </p:txBody>
      </p:sp>
      <p:sp>
        <p:nvSpPr>
          <p:cNvPr id="11269" name="Rectangle 5"/>
          <p:cNvSpPr>
            <a:spLocks noChangeArrowheads="1"/>
          </p:cNvSpPr>
          <p:nvPr/>
        </p:nvSpPr>
        <p:spPr bwMode="auto">
          <a:xfrm>
            <a:off x="36576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1270" name="Line 6"/>
          <p:cNvSpPr>
            <a:spLocks noChangeShapeType="1"/>
          </p:cNvSpPr>
          <p:nvPr/>
        </p:nvSpPr>
        <p:spPr bwMode="auto">
          <a:xfrm flipH="1">
            <a:off x="3276600" y="47244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1" name="Text Box 7"/>
          <p:cNvSpPr txBox="1">
            <a:spLocks noChangeArrowheads="1"/>
          </p:cNvSpPr>
          <p:nvPr/>
        </p:nvSpPr>
        <p:spPr bwMode="auto">
          <a:xfrm>
            <a:off x="2438400" y="4572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1272" name="Rectangle 8"/>
          <p:cNvSpPr>
            <a:spLocks noChangeArrowheads="1"/>
          </p:cNvSpPr>
          <p:nvPr/>
        </p:nvSpPr>
        <p:spPr bwMode="auto">
          <a:xfrm>
            <a:off x="61722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1275" name="Line 11"/>
          <p:cNvSpPr>
            <a:spLocks noChangeShapeType="1"/>
          </p:cNvSpPr>
          <p:nvPr/>
        </p:nvSpPr>
        <p:spPr bwMode="auto">
          <a:xfrm>
            <a:off x="7010400" y="44196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6" name="Line 12"/>
          <p:cNvSpPr>
            <a:spLocks noChangeShapeType="1"/>
          </p:cNvSpPr>
          <p:nvPr/>
        </p:nvSpPr>
        <p:spPr bwMode="auto">
          <a:xfrm>
            <a:off x="40386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7" name="Line 13"/>
          <p:cNvSpPr>
            <a:spLocks noChangeShapeType="1"/>
          </p:cNvSpPr>
          <p:nvPr/>
        </p:nvSpPr>
        <p:spPr bwMode="auto">
          <a:xfrm>
            <a:off x="66294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8" name="Rectangle 14"/>
          <p:cNvSpPr>
            <a:spLocks noChangeArrowheads="1"/>
          </p:cNvSpPr>
          <p:nvPr/>
        </p:nvSpPr>
        <p:spPr bwMode="auto">
          <a:xfrm>
            <a:off x="3581401" y="36576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1279" name="Rectangle 15"/>
          <p:cNvSpPr>
            <a:spLocks noChangeArrowheads="1"/>
          </p:cNvSpPr>
          <p:nvPr/>
        </p:nvSpPr>
        <p:spPr bwMode="auto">
          <a:xfrm>
            <a:off x="6248401" y="36576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1280" name="Text Box 16"/>
          <p:cNvSpPr txBox="1">
            <a:spLocks noChangeArrowheads="1"/>
          </p:cNvSpPr>
          <p:nvPr/>
        </p:nvSpPr>
        <p:spPr bwMode="auto">
          <a:xfrm>
            <a:off x="7696200" y="4267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1281" name="Rectangle 17"/>
          <p:cNvSpPr>
            <a:spLocks noChangeArrowheads="1"/>
          </p:cNvSpPr>
          <p:nvPr/>
        </p:nvSpPr>
        <p:spPr bwMode="auto">
          <a:xfrm>
            <a:off x="6172200" y="5638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1282" name="Rectangle 18"/>
          <p:cNvSpPr>
            <a:spLocks noChangeArrowheads="1"/>
          </p:cNvSpPr>
          <p:nvPr/>
        </p:nvSpPr>
        <p:spPr bwMode="auto">
          <a:xfrm>
            <a:off x="7924800" y="58674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1283" name="Line 19"/>
          <p:cNvSpPr>
            <a:spLocks noChangeShapeType="1"/>
          </p:cNvSpPr>
          <p:nvPr/>
        </p:nvSpPr>
        <p:spPr bwMode="auto">
          <a:xfrm flipH="1" flipV="1">
            <a:off x="6934200" y="60198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84" name="Rectangle 20"/>
          <p:cNvSpPr>
            <a:spLocks noChangeArrowheads="1"/>
          </p:cNvSpPr>
          <p:nvPr/>
        </p:nvSpPr>
        <p:spPr bwMode="auto">
          <a:xfrm>
            <a:off x="1752600" y="457200"/>
            <a:ext cx="7848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AddData(DATA* _data)</a:t>
            </a:r>
          </a:p>
          <a:p>
            <a:r>
              <a:rPr lang="en-US" altLang="ja-JP" noProof="1"/>
              <a:t>{</a:t>
            </a:r>
          </a:p>
          <a:p>
            <a:r>
              <a:rPr lang="en-US" altLang="ja-JP" noProof="1"/>
              <a:t>	</a:t>
            </a:r>
            <a:endParaRPr lang="en-US" altLang="ja-JP"/>
          </a:p>
          <a:p>
            <a:endParaRPr lang="en-US" altLang="ja-JP"/>
          </a:p>
          <a:p>
            <a:endParaRPr lang="en-US" altLang="ja-JP"/>
          </a:p>
          <a:p>
            <a:endParaRPr lang="en-US" altLang="ja-JP"/>
          </a:p>
          <a:p>
            <a:endParaRPr lang="en-US" altLang="ja-JP"/>
          </a:p>
          <a:p>
            <a:endParaRPr lang="en-US" altLang="ja-JP" noProof="1"/>
          </a:p>
          <a:p>
            <a:endParaRPr lang="en-US" altLang="ja-JP"/>
          </a:p>
          <a:p>
            <a:endParaRPr lang="en-US" altLang="ja-JP"/>
          </a:p>
          <a:p>
            <a:r>
              <a:rPr lang="en-US" altLang="ja-JP" noProof="1"/>
              <a:t>}</a:t>
            </a:r>
            <a:endParaRPr lang="en-US" altLang="ja-JP"/>
          </a:p>
        </p:txBody>
      </p:sp>
      <p:sp>
        <p:nvSpPr>
          <p:cNvPr id="11285" name="Rectangle 21"/>
          <p:cNvSpPr>
            <a:spLocks noChangeArrowheads="1"/>
          </p:cNvSpPr>
          <p:nvPr/>
        </p:nvSpPr>
        <p:spPr bwMode="auto">
          <a:xfrm>
            <a:off x="2286000" y="11430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_data-&gt;m_next	= g_tail;</a:t>
            </a:r>
            <a:endParaRPr lang="en-US" altLang="ja-JP"/>
          </a:p>
        </p:txBody>
      </p:sp>
      <p:sp>
        <p:nvSpPr>
          <p:cNvPr id="11286" name="Rectangle 22"/>
          <p:cNvSpPr>
            <a:spLocks noChangeArrowheads="1"/>
          </p:cNvSpPr>
          <p:nvPr/>
        </p:nvSpPr>
        <p:spPr bwMode="auto">
          <a:xfrm>
            <a:off x="2286000" y="1600201"/>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_data-&gt;m_flont	= g_tail-&gt;m_flont;</a:t>
            </a:r>
          </a:p>
        </p:txBody>
      </p:sp>
      <p:sp>
        <p:nvSpPr>
          <p:cNvPr id="11287" name="Rectangle 23"/>
          <p:cNvSpPr>
            <a:spLocks noChangeArrowheads="1"/>
          </p:cNvSpPr>
          <p:nvPr/>
        </p:nvSpPr>
        <p:spPr bwMode="auto">
          <a:xfrm>
            <a:off x="2362201" y="2057400"/>
            <a:ext cx="3337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g_tail-&gt;m_flont-&gt;m_next = _data;</a:t>
            </a:r>
          </a:p>
        </p:txBody>
      </p:sp>
      <p:sp>
        <p:nvSpPr>
          <p:cNvPr id="11288" name="Rectangle 24"/>
          <p:cNvSpPr>
            <a:spLocks noChangeArrowheads="1"/>
          </p:cNvSpPr>
          <p:nvPr/>
        </p:nvSpPr>
        <p:spPr bwMode="auto">
          <a:xfrm>
            <a:off x="2362200" y="2590800"/>
            <a:ext cx="2441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 = _data;</a:t>
            </a:r>
            <a:endParaRPr lang="en-US" altLang="ja-JP"/>
          </a:p>
        </p:txBody>
      </p:sp>
      <p:sp>
        <p:nvSpPr>
          <p:cNvPr id="11289" name="Text Box 25"/>
          <p:cNvSpPr txBox="1">
            <a:spLocks noChangeArrowheads="1"/>
          </p:cNvSpPr>
          <p:nvPr/>
        </p:nvSpPr>
        <p:spPr bwMode="auto">
          <a:xfrm>
            <a:off x="1870075" y="112712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①</a:t>
            </a:r>
          </a:p>
        </p:txBody>
      </p:sp>
      <p:sp>
        <p:nvSpPr>
          <p:cNvPr id="11290" name="Text Box 26"/>
          <p:cNvSpPr txBox="1">
            <a:spLocks noChangeArrowheads="1"/>
          </p:cNvSpPr>
          <p:nvPr/>
        </p:nvSpPr>
        <p:spPr bwMode="auto">
          <a:xfrm>
            <a:off x="1866900" y="16002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②</a:t>
            </a:r>
          </a:p>
        </p:txBody>
      </p:sp>
      <p:sp>
        <p:nvSpPr>
          <p:cNvPr id="11291" name="Text Box 27"/>
          <p:cNvSpPr txBox="1">
            <a:spLocks noChangeArrowheads="1"/>
          </p:cNvSpPr>
          <p:nvPr/>
        </p:nvSpPr>
        <p:spPr bwMode="auto">
          <a:xfrm>
            <a:off x="1866900" y="20955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③</a:t>
            </a:r>
          </a:p>
        </p:txBody>
      </p:sp>
      <p:sp>
        <p:nvSpPr>
          <p:cNvPr id="11292" name="Text Box 28"/>
          <p:cNvSpPr txBox="1">
            <a:spLocks noChangeArrowheads="1"/>
          </p:cNvSpPr>
          <p:nvPr/>
        </p:nvSpPr>
        <p:spPr bwMode="auto">
          <a:xfrm>
            <a:off x="1876425" y="26193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④</a:t>
            </a:r>
          </a:p>
        </p:txBody>
      </p:sp>
      <p:sp>
        <p:nvSpPr>
          <p:cNvPr id="11293" name="Line 29"/>
          <p:cNvSpPr>
            <a:spLocks noChangeShapeType="1"/>
          </p:cNvSpPr>
          <p:nvPr/>
        </p:nvSpPr>
        <p:spPr bwMode="auto">
          <a:xfrm flipV="1">
            <a:off x="5334000" y="4876800"/>
            <a:ext cx="1295400" cy="10668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4" name="Line 30"/>
          <p:cNvSpPr>
            <a:spLocks noChangeShapeType="1"/>
          </p:cNvSpPr>
          <p:nvPr/>
        </p:nvSpPr>
        <p:spPr bwMode="auto">
          <a:xfrm flipH="1" flipV="1">
            <a:off x="4114800" y="4876800"/>
            <a:ext cx="4572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5" name="Line 31"/>
          <p:cNvSpPr>
            <a:spLocks noChangeShapeType="1"/>
          </p:cNvSpPr>
          <p:nvPr/>
        </p:nvSpPr>
        <p:spPr bwMode="auto">
          <a:xfrm>
            <a:off x="4419600" y="4876800"/>
            <a:ext cx="609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6" name="Line 32"/>
          <p:cNvSpPr>
            <a:spLocks noChangeShapeType="1"/>
          </p:cNvSpPr>
          <p:nvPr/>
        </p:nvSpPr>
        <p:spPr bwMode="auto">
          <a:xfrm flipH="1">
            <a:off x="5181600" y="4876800"/>
            <a:ext cx="11430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7" name="Rectangle 33"/>
          <p:cNvSpPr>
            <a:spLocks noChangeArrowheads="1"/>
          </p:cNvSpPr>
          <p:nvPr/>
        </p:nvSpPr>
        <p:spPr bwMode="auto">
          <a:xfrm>
            <a:off x="4419600" y="5791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1298" name="Line 34"/>
          <p:cNvSpPr>
            <a:spLocks noChangeShapeType="1"/>
          </p:cNvSpPr>
          <p:nvPr/>
        </p:nvSpPr>
        <p:spPr bwMode="auto">
          <a:xfrm flipV="1">
            <a:off x="6858000" y="48768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9" name="Line 35"/>
          <p:cNvSpPr>
            <a:spLocks noChangeShapeType="1"/>
          </p:cNvSpPr>
          <p:nvPr/>
        </p:nvSpPr>
        <p:spPr bwMode="auto">
          <a:xfrm flipH="1">
            <a:off x="5334000" y="6096000"/>
            <a:ext cx="838200" cy="76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01" name="Line 37"/>
          <p:cNvSpPr>
            <a:spLocks noChangeShapeType="1"/>
          </p:cNvSpPr>
          <p:nvPr/>
        </p:nvSpPr>
        <p:spPr bwMode="auto">
          <a:xfrm flipV="1">
            <a:off x="5334000" y="5791200"/>
            <a:ext cx="838200" cy="152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02" name="Line 38"/>
          <p:cNvSpPr>
            <a:spLocks noChangeShapeType="1"/>
          </p:cNvSpPr>
          <p:nvPr/>
        </p:nvSpPr>
        <p:spPr bwMode="auto">
          <a:xfrm>
            <a:off x="6324600" y="4876800"/>
            <a:ext cx="228600" cy="7620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テキスト ボックス 33"/>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112423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89"/>
                                        </p:tgtEl>
                                        <p:attrNameLst>
                                          <p:attrName>style.visibility</p:attrName>
                                        </p:attrNameLst>
                                      </p:cBhvr>
                                      <p:to>
                                        <p:strVal val="visible"/>
                                      </p:to>
                                    </p:set>
                                    <p:animEffect transition="in" filter="checkerboard(across)">
                                      <p:cBhvr>
                                        <p:cTn id="7" dur="500"/>
                                        <p:tgtEl>
                                          <p:spTgt spid="1128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298"/>
                                        </p:tgtEl>
                                        <p:attrNameLst>
                                          <p:attrName>style.visibility</p:attrName>
                                        </p:attrNameLst>
                                      </p:cBhvr>
                                      <p:to>
                                        <p:strVal val="visible"/>
                                      </p:to>
                                    </p:set>
                                    <p:animEffect transition="in" filter="checkerboard(across)">
                                      <p:cBhvr>
                                        <p:cTn id="10" dur="500"/>
                                        <p:tgtEl>
                                          <p:spTgt spid="11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290"/>
                                        </p:tgtEl>
                                        <p:attrNameLst>
                                          <p:attrName>style.visibility</p:attrName>
                                        </p:attrNameLst>
                                      </p:cBhvr>
                                      <p:to>
                                        <p:strVal val="visible"/>
                                      </p:to>
                                    </p:set>
                                    <p:animEffect transition="in" filter="checkerboard(across)">
                                      <p:cBhvr>
                                        <p:cTn id="15" dur="500"/>
                                        <p:tgtEl>
                                          <p:spTgt spid="1129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299"/>
                                        </p:tgtEl>
                                        <p:attrNameLst>
                                          <p:attrName>style.visibility</p:attrName>
                                        </p:attrNameLst>
                                      </p:cBhvr>
                                      <p:to>
                                        <p:strVal val="visible"/>
                                      </p:to>
                                    </p:set>
                                    <p:animEffect transition="in" filter="checkerboard(across)">
                                      <p:cBhvr>
                                        <p:cTn id="18" dur="500"/>
                                        <p:tgtEl>
                                          <p:spTgt spid="112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291"/>
                                        </p:tgtEl>
                                        <p:attrNameLst>
                                          <p:attrName>style.visibility</p:attrName>
                                        </p:attrNameLst>
                                      </p:cBhvr>
                                      <p:to>
                                        <p:strVal val="visible"/>
                                      </p:to>
                                    </p:set>
                                    <p:animEffect transition="in" filter="checkerboard(across)">
                                      <p:cBhvr>
                                        <p:cTn id="23" dur="500"/>
                                        <p:tgtEl>
                                          <p:spTgt spid="1129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301"/>
                                        </p:tgtEl>
                                        <p:attrNameLst>
                                          <p:attrName>style.visibility</p:attrName>
                                        </p:attrNameLst>
                                      </p:cBhvr>
                                      <p:to>
                                        <p:strVal val="visible"/>
                                      </p:to>
                                    </p:set>
                                    <p:animEffect transition="in" filter="checkerboard(across)">
                                      <p:cBhvr>
                                        <p:cTn id="26" dur="500"/>
                                        <p:tgtEl>
                                          <p:spTgt spid="11301"/>
                                        </p:tgtEl>
                                      </p:cBhvr>
                                    </p:animEffect>
                                  </p:childTnLst>
                                </p:cTn>
                              </p:par>
                              <p:par>
                                <p:cTn id="27" presetID="5" presetClass="exit" presetSubtype="10" fill="hold" grpId="0" nodeType="withEffect">
                                  <p:stCondLst>
                                    <p:cond delay="0"/>
                                  </p:stCondLst>
                                  <p:childTnLst>
                                    <p:animEffect transition="out" filter="checkerboard(across)">
                                      <p:cBhvr>
                                        <p:cTn id="28" dur="500"/>
                                        <p:tgtEl>
                                          <p:spTgt spid="11293"/>
                                        </p:tgtEl>
                                      </p:cBhvr>
                                    </p:animEffect>
                                    <p:set>
                                      <p:cBhvr>
                                        <p:cTn id="29" dur="1" fill="hold">
                                          <p:stCondLst>
                                            <p:cond delay="499"/>
                                          </p:stCondLst>
                                        </p:cTn>
                                        <p:tgtEl>
                                          <p:spTgt spid="1129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1292"/>
                                        </p:tgtEl>
                                        <p:attrNameLst>
                                          <p:attrName>style.visibility</p:attrName>
                                        </p:attrNameLst>
                                      </p:cBhvr>
                                      <p:to>
                                        <p:strVal val="visible"/>
                                      </p:to>
                                    </p:set>
                                    <p:animEffect transition="in" filter="checkerboard(across)">
                                      <p:cBhvr>
                                        <p:cTn id="34" dur="500"/>
                                        <p:tgtEl>
                                          <p:spTgt spid="1129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1302"/>
                                        </p:tgtEl>
                                        <p:attrNameLst>
                                          <p:attrName>style.visibility</p:attrName>
                                        </p:attrNameLst>
                                      </p:cBhvr>
                                      <p:to>
                                        <p:strVal val="visible"/>
                                      </p:to>
                                    </p:set>
                                    <p:animEffect transition="in" filter="checkerboard(across)">
                                      <p:cBhvr>
                                        <p:cTn id="37" dur="500"/>
                                        <p:tgtEl>
                                          <p:spTgt spid="11302"/>
                                        </p:tgtEl>
                                      </p:cBhvr>
                                    </p:animEffect>
                                  </p:childTnLst>
                                </p:cTn>
                              </p:par>
                              <p:par>
                                <p:cTn id="38" presetID="5" presetClass="exit" presetSubtype="10" fill="hold" grpId="0" nodeType="withEffect">
                                  <p:stCondLst>
                                    <p:cond delay="0"/>
                                  </p:stCondLst>
                                  <p:childTnLst>
                                    <p:animEffect transition="out" filter="checkerboard(across)">
                                      <p:cBhvr>
                                        <p:cTn id="39" dur="500"/>
                                        <p:tgtEl>
                                          <p:spTgt spid="11296"/>
                                        </p:tgtEl>
                                      </p:cBhvr>
                                    </p:animEffect>
                                    <p:set>
                                      <p:cBhvr>
                                        <p:cTn id="40" dur="1" fill="hold">
                                          <p:stCondLst>
                                            <p:cond delay="499"/>
                                          </p:stCondLst>
                                        </p:cTn>
                                        <p:tgtEl>
                                          <p:spTgt spid="112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9" grpId="0"/>
      <p:bldP spid="11290" grpId="0"/>
      <p:bldP spid="11291" grpId="0"/>
      <p:bldP spid="11292" grpId="0"/>
      <p:bldP spid="11293" grpId="0" animBg="1"/>
      <p:bldP spid="11296" grpId="0" animBg="1"/>
      <p:bldP spid="11298" grpId="0" animBg="1"/>
      <p:bldP spid="11299" grpId="0" animBg="1"/>
      <p:bldP spid="11301" grpId="0" animBg="1"/>
      <p:bldP spid="113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736726" y="98426"/>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・データの削除</a:t>
            </a:r>
          </a:p>
        </p:txBody>
      </p:sp>
      <p:sp>
        <p:nvSpPr>
          <p:cNvPr id="12293" name="Rectangle 5"/>
          <p:cNvSpPr>
            <a:spLocks noChangeArrowheads="1"/>
          </p:cNvSpPr>
          <p:nvPr/>
        </p:nvSpPr>
        <p:spPr bwMode="auto">
          <a:xfrm>
            <a:off x="3733800" y="3657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2294" name="Line 6"/>
          <p:cNvSpPr>
            <a:spLocks noChangeShapeType="1"/>
          </p:cNvSpPr>
          <p:nvPr/>
        </p:nvSpPr>
        <p:spPr bwMode="auto">
          <a:xfrm flipH="1">
            <a:off x="3352800" y="40386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5" name="Text Box 7"/>
          <p:cNvSpPr txBox="1">
            <a:spLocks noChangeArrowheads="1"/>
          </p:cNvSpPr>
          <p:nvPr/>
        </p:nvSpPr>
        <p:spPr bwMode="auto">
          <a:xfrm>
            <a:off x="2514600" y="3886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2296" name="Rectangle 8"/>
          <p:cNvSpPr>
            <a:spLocks noChangeArrowheads="1"/>
          </p:cNvSpPr>
          <p:nvPr/>
        </p:nvSpPr>
        <p:spPr bwMode="auto">
          <a:xfrm>
            <a:off x="6248400" y="3657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2297" name="Line 9"/>
          <p:cNvSpPr>
            <a:spLocks noChangeShapeType="1"/>
          </p:cNvSpPr>
          <p:nvPr/>
        </p:nvSpPr>
        <p:spPr bwMode="auto">
          <a:xfrm>
            <a:off x="7086600" y="37338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8" name="Line 10"/>
          <p:cNvSpPr>
            <a:spLocks noChangeShapeType="1"/>
          </p:cNvSpPr>
          <p:nvPr/>
        </p:nvSpPr>
        <p:spPr bwMode="auto">
          <a:xfrm>
            <a:off x="4114800" y="3276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9" name="Line 11"/>
          <p:cNvSpPr>
            <a:spLocks noChangeShapeType="1"/>
          </p:cNvSpPr>
          <p:nvPr/>
        </p:nvSpPr>
        <p:spPr bwMode="auto">
          <a:xfrm>
            <a:off x="6705600" y="3276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0" name="Rectangle 12"/>
          <p:cNvSpPr>
            <a:spLocks noChangeArrowheads="1"/>
          </p:cNvSpPr>
          <p:nvPr/>
        </p:nvSpPr>
        <p:spPr bwMode="auto">
          <a:xfrm>
            <a:off x="3657601" y="29718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2301" name="Rectangle 13"/>
          <p:cNvSpPr>
            <a:spLocks noChangeArrowheads="1"/>
          </p:cNvSpPr>
          <p:nvPr/>
        </p:nvSpPr>
        <p:spPr bwMode="auto">
          <a:xfrm>
            <a:off x="6324601" y="29718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2302" name="Text Box 14"/>
          <p:cNvSpPr txBox="1">
            <a:spLocks noChangeArrowheads="1"/>
          </p:cNvSpPr>
          <p:nvPr/>
        </p:nvSpPr>
        <p:spPr bwMode="auto">
          <a:xfrm>
            <a:off x="7772400" y="35814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2303" name="Rectangle 15"/>
          <p:cNvSpPr>
            <a:spLocks noChangeArrowheads="1"/>
          </p:cNvSpPr>
          <p:nvPr/>
        </p:nvSpPr>
        <p:spPr bwMode="auto">
          <a:xfrm>
            <a:off x="6248400" y="4953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2304" name="Rectangle 16"/>
          <p:cNvSpPr>
            <a:spLocks noChangeArrowheads="1"/>
          </p:cNvSpPr>
          <p:nvPr/>
        </p:nvSpPr>
        <p:spPr bwMode="auto">
          <a:xfrm>
            <a:off x="3276600" y="52578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2305" name="Line 17"/>
          <p:cNvSpPr>
            <a:spLocks noChangeShapeType="1"/>
          </p:cNvSpPr>
          <p:nvPr/>
        </p:nvSpPr>
        <p:spPr bwMode="auto">
          <a:xfrm flipV="1">
            <a:off x="3962400" y="54102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7" name="Line 19"/>
          <p:cNvSpPr>
            <a:spLocks noChangeShapeType="1"/>
          </p:cNvSpPr>
          <p:nvPr/>
        </p:nvSpPr>
        <p:spPr bwMode="auto">
          <a:xfrm flipH="1" flipV="1">
            <a:off x="4191000" y="4191000"/>
            <a:ext cx="4572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8" name="Line 20"/>
          <p:cNvSpPr>
            <a:spLocks noChangeShapeType="1"/>
          </p:cNvSpPr>
          <p:nvPr/>
        </p:nvSpPr>
        <p:spPr bwMode="auto">
          <a:xfrm>
            <a:off x="4495800" y="4191000"/>
            <a:ext cx="609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0" name="Rectangle 22"/>
          <p:cNvSpPr>
            <a:spLocks noChangeArrowheads="1"/>
          </p:cNvSpPr>
          <p:nvPr/>
        </p:nvSpPr>
        <p:spPr bwMode="auto">
          <a:xfrm>
            <a:off x="4495800" y="5105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2311" name="Line 23"/>
          <p:cNvSpPr>
            <a:spLocks noChangeShapeType="1"/>
          </p:cNvSpPr>
          <p:nvPr/>
        </p:nvSpPr>
        <p:spPr bwMode="auto">
          <a:xfrm flipV="1">
            <a:off x="6934200" y="41910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2" name="Line 24"/>
          <p:cNvSpPr>
            <a:spLocks noChangeShapeType="1"/>
          </p:cNvSpPr>
          <p:nvPr/>
        </p:nvSpPr>
        <p:spPr bwMode="auto">
          <a:xfrm flipH="1">
            <a:off x="5410200" y="5486400"/>
            <a:ext cx="838200" cy="76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3" name="Line 25"/>
          <p:cNvSpPr>
            <a:spLocks noChangeShapeType="1"/>
          </p:cNvSpPr>
          <p:nvPr/>
        </p:nvSpPr>
        <p:spPr bwMode="auto">
          <a:xfrm flipV="1">
            <a:off x="5410200" y="5257800"/>
            <a:ext cx="838200" cy="152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4" name="Line 26"/>
          <p:cNvSpPr>
            <a:spLocks noChangeShapeType="1"/>
          </p:cNvSpPr>
          <p:nvPr/>
        </p:nvSpPr>
        <p:spPr bwMode="auto">
          <a:xfrm>
            <a:off x="6400800" y="4191000"/>
            <a:ext cx="228600" cy="7620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5" name="Rectangle 27"/>
          <p:cNvSpPr>
            <a:spLocks noChangeArrowheads="1"/>
          </p:cNvSpPr>
          <p:nvPr/>
        </p:nvSpPr>
        <p:spPr bwMode="auto">
          <a:xfrm>
            <a:off x="1752600" y="533401"/>
            <a:ext cx="7772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DeleteData(DATA* _data)</a:t>
            </a:r>
          </a:p>
          <a:p>
            <a:r>
              <a:rPr lang="en-US" altLang="ja-JP" noProof="1"/>
              <a:t>{</a:t>
            </a:r>
          </a:p>
          <a:p>
            <a:endParaRPr lang="en-US" altLang="ja-JP" noProof="1"/>
          </a:p>
          <a:p>
            <a:r>
              <a:rPr lang="en-US" altLang="ja-JP" noProof="1"/>
              <a:t>	_data-&gt;m_flont-&gt;m_next = _data-&gt;m_next;</a:t>
            </a:r>
          </a:p>
          <a:p>
            <a:r>
              <a:rPr lang="en-US" altLang="ja-JP" noProof="1"/>
              <a:t>	_data-&gt;m_next-&gt;m_flont = _data-&gt;m_flont;</a:t>
            </a:r>
          </a:p>
          <a:p>
            <a:endParaRPr lang="en-US" altLang="ja-JP" noProof="1"/>
          </a:p>
          <a:p>
            <a:r>
              <a:rPr lang="en-US" altLang="ja-JP" noProof="1"/>
              <a:t>	delete _data;</a:t>
            </a:r>
          </a:p>
          <a:p>
            <a:r>
              <a:rPr lang="en-US" altLang="ja-JP" noProof="1"/>
              <a:t>}</a:t>
            </a:r>
            <a:endParaRPr lang="en-US" altLang="ja-JP"/>
          </a:p>
        </p:txBody>
      </p:sp>
      <p:sp>
        <p:nvSpPr>
          <p:cNvPr id="12316" name="Text Box 28"/>
          <p:cNvSpPr txBox="1">
            <a:spLocks noChangeArrowheads="1"/>
          </p:cNvSpPr>
          <p:nvPr/>
        </p:nvSpPr>
        <p:spPr bwMode="auto">
          <a:xfrm>
            <a:off x="2286000" y="13716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①</a:t>
            </a:r>
          </a:p>
        </p:txBody>
      </p:sp>
      <p:sp>
        <p:nvSpPr>
          <p:cNvPr id="12317" name="Text Box 29"/>
          <p:cNvSpPr txBox="1">
            <a:spLocks noChangeArrowheads="1"/>
          </p:cNvSpPr>
          <p:nvPr/>
        </p:nvSpPr>
        <p:spPr bwMode="auto">
          <a:xfrm>
            <a:off x="2286000" y="16764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②</a:t>
            </a:r>
          </a:p>
        </p:txBody>
      </p:sp>
      <p:sp>
        <p:nvSpPr>
          <p:cNvPr id="12318" name="Line 30"/>
          <p:cNvSpPr>
            <a:spLocks noChangeShapeType="1"/>
          </p:cNvSpPr>
          <p:nvPr/>
        </p:nvSpPr>
        <p:spPr bwMode="auto">
          <a:xfrm>
            <a:off x="4495800" y="4191000"/>
            <a:ext cx="1752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9" name="Line 31"/>
          <p:cNvSpPr>
            <a:spLocks noChangeShapeType="1"/>
          </p:cNvSpPr>
          <p:nvPr/>
        </p:nvSpPr>
        <p:spPr bwMode="auto">
          <a:xfrm flipH="1" flipV="1">
            <a:off x="4191000" y="4191000"/>
            <a:ext cx="2057400" cy="1295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20" name="Text Box 32"/>
          <p:cNvSpPr txBox="1">
            <a:spLocks noChangeArrowheads="1"/>
          </p:cNvSpPr>
          <p:nvPr/>
        </p:nvSpPr>
        <p:spPr bwMode="auto">
          <a:xfrm>
            <a:off x="2276475" y="21621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③</a:t>
            </a:r>
          </a:p>
        </p:txBody>
      </p:sp>
      <p:sp>
        <p:nvSpPr>
          <p:cNvPr id="29" name="テキスト ボックス 28"/>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4155188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2308"/>
                                        </p:tgtEl>
                                      </p:cBhvr>
                                    </p:animEffect>
                                    <p:set>
                                      <p:cBhvr>
                                        <p:cTn id="7" dur="1" fill="hold">
                                          <p:stCondLst>
                                            <p:cond delay="499"/>
                                          </p:stCondLst>
                                        </p:cTn>
                                        <p:tgtEl>
                                          <p:spTgt spid="12308"/>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12318"/>
                                        </p:tgtEl>
                                        <p:attrNameLst>
                                          <p:attrName>style.visibility</p:attrName>
                                        </p:attrNameLst>
                                      </p:cBhvr>
                                      <p:to>
                                        <p:strVal val="visible"/>
                                      </p:to>
                                    </p:set>
                                    <p:animEffect transition="in" filter="checkerboard(across)">
                                      <p:cBhvr>
                                        <p:cTn id="10" dur="500"/>
                                        <p:tgtEl>
                                          <p:spTgt spid="12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319"/>
                                        </p:tgtEl>
                                        <p:attrNameLst>
                                          <p:attrName>style.visibility</p:attrName>
                                        </p:attrNameLst>
                                      </p:cBhvr>
                                      <p:to>
                                        <p:strVal val="visible"/>
                                      </p:to>
                                    </p:set>
                                    <p:animEffect transition="in" filter="checkerboard(across)">
                                      <p:cBhvr>
                                        <p:cTn id="15" dur="500"/>
                                        <p:tgtEl>
                                          <p:spTgt spid="12319"/>
                                        </p:tgtEl>
                                      </p:cBhvr>
                                    </p:animEffect>
                                  </p:childTnLst>
                                </p:cTn>
                              </p:par>
                              <p:par>
                                <p:cTn id="16" presetID="5" presetClass="exit" presetSubtype="10" fill="hold" grpId="0" nodeType="withEffect">
                                  <p:stCondLst>
                                    <p:cond delay="0"/>
                                  </p:stCondLst>
                                  <p:childTnLst>
                                    <p:animEffect transition="out" filter="checkerboard(across)">
                                      <p:cBhvr>
                                        <p:cTn id="17" dur="500"/>
                                        <p:tgtEl>
                                          <p:spTgt spid="12312"/>
                                        </p:tgtEl>
                                      </p:cBhvr>
                                    </p:animEffect>
                                    <p:set>
                                      <p:cBhvr>
                                        <p:cTn id="18" dur="1" fill="hold">
                                          <p:stCondLst>
                                            <p:cond delay="499"/>
                                          </p:stCondLst>
                                        </p:cTn>
                                        <p:tgtEl>
                                          <p:spTgt spid="123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12307"/>
                                        </p:tgtEl>
                                      </p:cBhvr>
                                    </p:animEffect>
                                    <p:set>
                                      <p:cBhvr>
                                        <p:cTn id="23" dur="1" fill="hold">
                                          <p:stCondLst>
                                            <p:cond delay="499"/>
                                          </p:stCondLst>
                                        </p:cTn>
                                        <p:tgtEl>
                                          <p:spTgt spid="12307"/>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12310"/>
                                        </p:tgtEl>
                                      </p:cBhvr>
                                    </p:animEffect>
                                    <p:set>
                                      <p:cBhvr>
                                        <p:cTn id="26" dur="1" fill="hold">
                                          <p:stCondLst>
                                            <p:cond delay="499"/>
                                          </p:stCondLst>
                                        </p:cTn>
                                        <p:tgtEl>
                                          <p:spTgt spid="12310"/>
                                        </p:tgtEl>
                                        <p:attrNameLst>
                                          <p:attrName>style.visibility</p:attrName>
                                        </p:attrNameLst>
                                      </p:cBhvr>
                                      <p:to>
                                        <p:strVal val="hidden"/>
                                      </p:to>
                                    </p:set>
                                  </p:childTnLst>
                                </p:cTn>
                              </p:par>
                              <p:par>
                                <p:cTn id="27" presetID="5" presetClass="exit" presetSubtype="10" fill="hold" grpId="0" nodeType="withEffect">
                                  <p:stCondLst>
                                    <p:cond delay="0"/>
                                  </p:stCondLst>
                                  <p:childTnLst>
                                    <p:animEffect transition="out" filter="checkerboard(across)">
                                      <p:cBhvr>
                                        <p:cTn id="28" dur="500"/>
                                        <p:tgtEl>
                                          <p:spTgt spid="12313"/>
                                        </p:tgtEl>
                                      </p:cBhvr>
                                    </p:animEffect>
                                    <p:set>
                                      <p:cBhvr>
                                        <p:cTn id="29" dur="1" fill="hold">
                                          <p:stCondLst>
                                            <p:cond delay="499"/>
                                          </p:stCondLst>
                                        </p:cTn>
                                        <p:tgtEl>
                                          <p:spTgt spid="12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nimBg="1"/>
      <p:bldP spid="12308" grpId="0" animBg="1"/>
      <p:bldP spid="12310" grpId="0" animBg="1"/>
      <p:bldP spid="12312" grpId="0" animBg="1"/>
      <p:bldP spid="12313" grpId="0" animBg="1"/>
      <p:bldP spid="12318" grpId="0" animBg="1"/>
      <p:bldP spid="123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5846" y="2778369"/>
            <a:ext cx="11808297" cy="1477328"/>
          </a:xfrm>
          <a:prstGeom prst="rect">
            <a:avLst/>
          </a:prstGeom>
          <a:noFill/>
        </p:spPr>
        <p:txBody>
          <a:bodyPr wrap="none" rtlCol="0">
            <a:spAutoFit/>
          </a:bodyPr>
          <a:lstStyle/>
          <a:p>
            <a:r>
              <a:rPr lang="ja-JP" altLang="en-US" smtClean="0"/>
              <a:t>・</a:t>
            </a:r>
            <a:r>
              <a:rPr lang="en-US" altLang="ja-JP" smtClean="0"/>
              <a:t>Data</a:t>
            </a:r>
            <a:r>
              <a:rPr lang="ja-JP" altLang="en-US" smtClean="0"/>
              <a:t>構造を理解しましたか？</a:t>
            </a:r>
            <a:endParaRPr lang="en-US" altLang="ja-JP" smtClean="0"/>
          </a:p>
          <a:p>
            <a:r>
              <a:rPr lang="ja-JP" altLang="en-US"/>
              <a:t>　</a:t>
            </a:r>
            <a:r>
              <a:rPr lang="en-US" altLang="ja-JP" smtClean="0"/>
              <a:t>TaskSystem</a:t>
            </a:r>
            <a:r>
              <a:rPr lang="ja-JP" altLang="en-US" smtClean="0"/>
              <a:t>では、敵が増えたり減ったりと、主人公が弾丸を打ったりと、</a:t>
            </a:r>
            <a:r>
              <a:rPr lang="en-US" altLang="ja-JP" smtClean="0"/>
              <a:t>object</a:t>
            </a:r>
            <a:r>
              <a:rPr lang="ja-JP" altLang="en-US" smtClean="0"/>
              <a:t>が増えたり減ったりするので、</a:t>
            </a:r>
            <a:endParaRPr lang="en-US" altLang="ja-JP" smtClean="0"/>
          </a:p>
          <a:p>
            <a:r>
              <a:rPr lang="ja-JP" altLang="en-US"/>
              <a:t>柔軟</a:t>
            </a:r>
            <a:r>
              <a:rPr lang="ja-JP" altLang="en-US" smtClean="0"/>
              <a:t>な配列が必要なため、この</a:t>
            </a:r>
            <a:r>
              <a:rPr lang="en-US" altLang="ja-JP" smtClean="0"/>
              <a:t>list</a:t>
            </a:r>
            <a:r>
              <a:rPr lang="ja-JP" altLang="en-US" smtClean="0"/>
              <a:t>を用いることになります。ただし、</a:t>
            </a:r>
            <a:r>
              <a:rPr lang="en-US" altLang="ja-JP" smtClean="0"/>
              <a:t>Hard</a:t>
            </a:r>
            <a:r>
              <a:rPr lang="ja-JP" altLang="en-US" smtClean="0"/>
              <a:t>によっては</a:t>
            </a:r>
            <a:r>
              <a:rPr lang="en-US" altLang="ja-JP"/>
              <a:t>memory</a:t>
            </a:r>
            <a:r>
              <a:rPr lang="ja-JP" altLang="en-US" smtClean="0"/>
              <a:t>を固定した方が良い場合も</a:t>
            </a:r>
            <a:endParaRPr lang="en-US" altLang="ja-JP" smtClean="0"/>
          </a:p>
          <a:p>
            <a:r>
              <a:rPr lang="ja-JP" altLang="en-US" smtClean="0"/>
              <a:t>あります。何でも</a:t>
            </a:r>
            <a:r>
              <a:rPr lang="en-US" altLang="ja-JP" smtClean="0"/>
              <a:t>list</a:t>
            </a:r>
            <a:r>
              <a:rPr lang="ja-JP" altLang="en-US" smtClean="0"/>
              <a:t>が正しいと言う訳ではありません。</a:t>
            </a:r>
            <a:r>
              <a:rPr lang="ja-JP" altLang="en-US"/>
              <a:t>メリット</a:t>
            </a:r>
            <a:r>
              <a:rPr lang="ja-JP" altLang="en-US" smtClean="0"/>
              <a:t>とデメリットをしっかりと理解し自分が必要とする</a:t>
            </a:r>
            <a:r>
              <a:rPr lang="en-US" altLang="ja-JP" smtClean="0"/>
              <a:t>GameSystem</a:t>
            </a:r>
          </a:p>
          <a:p>
            <a:r>
              <a:rPr lang="ja-JP" altLang="en-US" smtClean="0"/>
              <a:t>を作りましょう。</a:t>
            </a:r>
            <a:endParaRPr lang="en-US" altLang="ja-JP" smtClean="0"/>
          </a:p>
        </p:txBody>
      </p:sp>
      <p:sp>
        <p:nvSpPr>
          <p:cNvPr id="3" name="テキスト ボックス 2"/>
          <p:cNvSpPr txBox="1"/>
          <p:nvPr/>
        </p:nvSpPr>
        <p:spPr>
          <a:xfrm>
            <a:off x="4149969" y="5064369"/>
            <a:ext cx="3445815" cy="369332"/>
          </a:xfrm>
          <a:prstGeom prst="rect">
            <a:avLst/>
          </a:prstGeom>
          <a:noFill/>
        </p:spPr>
        <p:txBody>
          <a:bodyPr wrap="none" rtlCol="0">
            <a:spAutoFit/>
          </a:bodyPr>
          <a:lstStyle/>
          <a:p>
            <a:r>
              <a:rPr kumimoji="1" lang="ja-JP" altLang="en-US" smtClean="0"/>
              <a:t>今回は、</a:t>
            </a:r>
            <a:r>
              <a:rPr kumimoji="1" lang="en-US" altLang="ja-JP" smtClean="0"/>
              <a:t>list</a:t>
            </a:r>
            <a:r>
              <a:rPr lang="ja-JP" altLang="en-US" smtClean="0"/>
              <a:t>を採用しますけどね！</a:t>
            </a:r>
            <a:endParaRPr kumimoji="1" lang="ja-JP" altLang="en-US"/>
          </a:p>
        </p:txBody>
      </p:sp>
      <p:sp>
        <p:nvSpPr>
          <p:cNvPr id="4" name="テキスト ボックス 3"/>
          <p:cNvSpPr txBox="1"/>
          <p:nvPr/>
        </p:nvSpPr>
        <p:spPr>
          <a:xfrm>
            <a:off x="175846" y="128954"/>
            <a:ext cx="5836854" cy="646331"/>
          </a:xfrm>
          <a:prstGeom prst="rect">
            <a:avLst/>
          </a:prstGeom>
          <a:noFill/>
        </p:spPr>
        <p:txBody>
          <a:bodyPr wrap="none" rtlCol="0">
            <a:spAutoFit/>
          </a:bodyPr>
          <a:lstStyle/>
          <a:p>
            <a:r>
              <a:rPr kumimoji="1" lang="ja-JP" altLang="en-US" smtClean="0"/>
              <a:t>・</a:t>
            </a:r>
            <a:r>
              <a:rPr kumimoji="1" lang="en-US" altLang="ja-JP" smtClean="0"/>
              <a:t>Program</a:t>
            </a:r>
            <a:r>
              <a:rPr kumimoji="1" lang="ja-JP" altLang="en-US" smtClean="0"/>
              <a:t>を実際に</a:t>
            </a:r>
            <a:r>
              <a:rPr kumimoji="1" lang="en-US" altLang="ja-JP" smtClean="0"/>
              <a:t>coating</a:t>
            </a:r>
            <a:r>
              <a:rPr kumimoji="1" lang="ja-JP" altLang="en-US" smtClean="0"/>
              <a:t>しよう。</a:t>
            </a:r>
            <a:endParaRPr kumimoji="1" lang="en-US" altLang="ja-JP" smtClean="0"/>
          </a:p>
          <a:p>
            <a:r>
              <a:rPr lang="ja-JP" altLang="en-US"/>
              <a:t>　</a:t>
            </a:r>
            <a:r>
              <a:rPr lang="ja-JP" altLang="en-US" smtClean="0"/>
              <a:t>実際に打って、要素の「追加」「削除」やってみてください。</a:t>
            </a:r>
            <a:endParaRPr kumimoji="1" lang="ja-JP" altLang="en-US"/>
          </a:p>
        </p:txBody>
      </p:sp>
    </p:spTree>
    <p:extLst>
      <p:ext uri="{BB962C8B-B14F-4D97-AF65-F5344CB8AC3E}">
        <p14:creationId xmlns:p14="http://schemas.microsoft.com/office/powerpoint/2010/main" val="67990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77272" cy="1200329"/>
          </a:xfrm>
          <a:prstGeom prst="rect">
            <a:avLst/>
          </a:prstGeom>
          <a:noFill/>
        </p:spPr>
        <p:txBody>
          <a:bodyPr wrap="none" rtlCol="0">
            <a:spAutoFit/>
          </a:bodyPr>
          <a:lstStyle/>
          <a:p>
            <a:r>
              <a:rPr kumimoji="1" lang="ja-JP" altLang="en-US" smtClean="0"/>
              <a:t>・</a:t>
            </a:r>
            <a:r>
              <a:rPr lang="en-US" altLang="ja-JP"/>
              <a:t>L</a:t>
            </a:r>
            <a:r>
              <a:rPr kumimoji="1" lang="en-US" altLang="ja-JP" smtClean="0"/>
              <a:t>ist</a:t>
            </a:r>
            <a:r>
              <a:rPr kumimoji="1" lang="ja-JP" altLang="en-US" smtClean="0"/>
              <a:t>と言う</a:t>
            </a:r>
            <a:r>
              <a:rPr kumimoji="1" lang="en-US" altLang="ja-JP" smtClean="0"/>
              <a:t>Data</a:t>
            </a:r>
            <a:r>
              <a:rPr kumimoji="1" lang="ja-JP" altLang="en-US" smtClean="0"/>
              <a:t>構造</a:t>
            </a:r>
            <a:endParaRPr kumimoji="1" lang="en-US" altLang="ja-JP" smtClean="0"/>
          </a:p>
          <a:p>
            <a:r>
              <a:rPr lang="ja-JP" altLang="en-US"/>
              <a:t>　</a:t>
            </a:r>
            <a:r>
              <a:rPr lang="ja-JP" altLang="en-US" smtClean="0"/>
              <a:t>配列では、初めに宣言した要素以上増やしたり減らしたりすることはできません。</a:t>
            </a:r>
            <a:r>
              <a:rPr lang="en-US" altLang="ja-JP" smtClean="0"/>
              <a:t>Game</a:t>
            </a:r>
            <a:r>
              <a:rPr lang="ja-JP" altLang="en-US" smtClean="0"/>
              <a:t>のように敵や背景など様々な</a:t>
            </a:r>
            <a:r>
              <a:rPr lang="en-US" altLang="ja-JP" smtClean="0"/>
              <a:t>object</a:t>
            </a:r>
            <a:r>
              <a:rPr lang="ja-JP" altLang="en-US" smtClean="0"/>
              <a:t>が</a:t>
            </a:r>
            <a:endParaRPr lang="en-US" altLang="ja-JP" smtClean="0"/>
          </a:p>
          <a:p>
            <a:r>
              <a:rPr lang="ja-JP" altLang="en-US" smtClean="0"/>
              <a:t>追加されたり削除されたりするので配列では少し大変です。そこで、</a:t>
            </a:r>
            <a:r>
              <a:rPr lang="en-US" altLang="ja-JP"/>
              <a:t>L</a:t>
            </a:r>
            <a:r>
              <a:rPr lang="en-US" altLang="ja-JP" smtClean="0"/>
              <a:t>ist</a:t>
            </a:r>
            <a:r>
              <a:rPr lang="ja-JP" altLang="en-US" smtClean="0"/>
              <a:t>構造の出番です。</a:t>
            </a:r>
            <a:r>
              <a:rPr lang="en-US" altLang="ja-JP" smtClean="0"/>
              <a:t>List</a:t>
            </a:r>
            <a:r>
              <a:rPr lang="ja-JP" altLang="en-US" smtClean="0"/>
              <a:t>は配列とは違い、</a:t>
            </a:r>
            <a:r>
              <a:rPr lang="en-US" altLang="ja-JP" smtClean="0"/>
              <a:t>Data</a:t>
            </a:r>
            <a:r>
              <a:rPr lang="ja-JP" altLang="en-US" smtClean="0"/>
              <a:t>同士を繋い</a:t>
            </a:r>
            <a:endParaRPr lang="en-US" altLang="ja-JP" smtClean="0"/>
          </a:p>
          <a:p>
            <a:r>
              <a:rPr lang="ja-JP" altLang="en-US" smtClean="0"/>
              <a:t>でいるような感じなので要素の追加削除が可能です。</a:t>
            </a:r>
            <a:endParaRPr lang="en-US" altLang="ja-JP" smtClean="0"/>
          </a:p>
        </p:txBody>
      </p:sp>
      <p:sp>
        <p:nvSpPr>
          <p:cNvPr id="5" name="正方形/長方形 4"/>
          <p:cNvSpPr/>
          <p:nvPr/>
        </p:nvSpPr>
        <p:spPr>
          <a:xfrm>
            <a:off x="691662"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59877"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028092"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96307"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73858" y="1428655"/>
            <a:ext cx="646331" cy="369332"/>
          </a:xfrm>
          <a:prstGeom prst="rect">
            <a:avLst/>
          </a:prstGeom>
          <a:noFill/>
        </p:spPr>
        <p:txBody>
          <a:bodyPr wrap="none" rtlCol="0">
            <a:spAutoFit/>
          </a:bodyPr>
          <a:lstStyle/>
          <a:p>
            <a:r>
              <a:rPr kumimoji="1" lang="ja-JP" altLang="en-US" smtClean="0"/>
              <a:t>配列</a:t>
            </a:r>
            <a:endParaRPr kumimoji="1" lang="ja-JP" altLang="en-US"/>
          </a:p>
        </p:txBody>
      </p:sp>
      <p:sp>
        <p:nvSpPr>
          <p:cNvPr id="11" name="テキスト ボックス 10"/>
          <p:cNvSpPr txBox="1"/>
          <p:nvPr/>
        </p:nvSpPr>
        <p:spPr>
          <a:xfrm>
            <a:off x="73858" y="3068887"/>
            <a:ext cx="961161" cy="369332"/>
          </a:xfrm>
          <a:prstGeom prst="rect">
            <a:avLst/>
          </a:prstGeom>
          <a:noFill/>
        </p:spPr>
        <p:txBody>
          <a:bodyPr wrap="none" rtlCol="0">
            <a:spAutoFit/>
          </a:bodyPr>
          <a:lstStyle/>
          <a:p>
            <a:r>
              <a:rPr lang="en-US" altLang="ja-JP" smtClean="0"/>
              <a:t>L</a:t>
            </a:r>
            <a:r>
              <a:rPr kumimoji="1" lang="en-US" altLang="ja-JP" smtClean="0"/>
              <a:t>ist</a:t>
            </a:r>
            <a:r>
              <a:rPr kumimoji="1" lang="ja-JP" altLang="en-US" smtClean="0"/>
              <a:t>構造</a:t>
            </a:r>
            <a:endParaRPr kumimoji="1" lang="ja-JP" altLang="en-US"/>
          </a:p>
        </p:txBody>
      </p:sp>
      <p:sp>
        <p:nvSpPr>
          <p:cNvPr id="12" name="正方形/長方形 11"/>
          <p:cNvSpPr/>
          <p:nvPr/>
        </p:nvSpPr>
        <p:spPr>
          <a:xfrm>
            <a:off x="577764" y="3839361"/>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76907" y="5136049"/>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297722" y="5792541"/>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64522" y="416760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424158" y="1794579"/>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a:stCxn id="19" idx="3"/>
          </p:cNvCxnSpPr>
          <p:nvPr/>
        </p:nvCxnSpPr>
        <p:spPr>
          <a:xfrm flipH="1" flipV="1">
            <a:off x="3659108" y="2084640"/>
            <a:ext cx="800218" cy="44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659107" y="1713856"/>
            <a:ext cx="800219" cy="830997"/>
          </a:xfrm>
          <a:prstGeom prst="rect">
            <a:avLst/>
          </a:prstGeom>
          <a:noFill/>
        </p:spPr>
        <p:txBody>
          <a:bodyPr wrap="none" rtlCol="0">
            <a:spAutoFit/>
          </a:bodyPr>
          <a:lstStyle/>
          <a:p>
            <a:r>
              <a:rPr kumimoji="1" lang="en-US" altLang="ja-JP" sz="4800" smtClean="0">
                <a:solidFill>
                  <a:srgbClr val="FF0000"/>
                </a:solidFill>
              </a:rPr>
              <a:t>×</a:t>
            </a:r>
            <a:endParaRPr kumimoji="1" lang="ja-JP" altLang="en-US" sz="4800">
              <a:solidFill>
                <a:srgbClr val="FF0000"/>
              </a:solidFill>
            </a:endParaRPr>
          </a:p>
        </p:txBody>
      </p:sp>
      <p:sp>
        <p:nvSpPr>
          <p:cNvPr id="22" name="テキスト ボックス 21"/>
          <p:cNvSpPr txBox="1"/>
          <p:nvPr/>
        </p:nvSpPr>
        <p:spPr>
          <a:xfrm>
            <a:off x="5729975" y="1733619"/>
            <a:ext cx="6462025" cy="646331"/>
          </a:xfrm>
          <a:prstGeom prst="rect">
            <a:avLst/>
          </a:prstGeom>
          <a:noFill/>
        </p:spPr>
        <p:txBody>
          <a:bodyPr wrap="none" rtlCol="0">
            <a:spAutoFit/>
          </a:bodyPr>
          <a:lstStyle/>
          <a:p>
            <a:r>
              <a:rPr kumimoji="1" lang="ja-JP" altLang="en-US" smtClean="0"/>
              <a:t>配列は、初めに設定した要素のみ操るので、新たに要素を加える</a:t>
            </a:r>
            <a:endParaRPr kumimoji="1" lang="en-US" altLang="ja-JP" smtClean="0"/>
          </a:p>
          <a:p>
            <a:r>
              <a:rPr lang="ja-JP" altLang="en-US" smtClean="0"/>
              <a:t>ような事はできない。</a:t>
            </a:r>
            <a:endParaRPr kumimoji="1" lang="ja-JP" altLang="en-US"/>
          </a:p>
        </p:txBody>
      </p:sp>
      <p:cxnSp>
        <p:nvCxnSpPr>
          <p:cNvPr id="24" name="曲線コネクタ 23"/>
          <p:cNvCxnSpPr>
            <a:stCxn id="12" idx="3"/>
            <a:endCxn id="13" idx="0"/>
          </p:cNvCxnSpPr>
          <p:nvPr/>
        </p:nvCxnSpPr>
        <p:spPr>
          <a:xfrm>
            <a:off x="1245979" y="4167607"/>
            <a:ext cx="165036" cy="968442"/>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3" idx="3"/>
            <a:endCxn id="14" idx="0"/>
          </p:cNvCxnSpPr>
          <p:nvPr/>
        </p:nvCxnSpPr>
        <p:spPr>
          <a:xfrm>
            <a:off x="1745122" y="5464295"/>
            <a:ext cx="872053" cy="328246"/>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曲線コネクタ 28"/>
          <p:cNvCxnSpPr>
            <a:stCxn id="14" idx="3"/>
            <a:endCxn id="15" idx="2"/>
          </p:cNvCxnSpPr>
          <p:nvPr/>
        </p:nvCxnSpPr>
        <p:spPr>
          <a:xfrm flipV="1">
            <a:off x="2936628" y="4824099"/>
            <a:ext cx="762002" cy="1296688"/>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曲線コネクタ 32"/>
          <p:cNvCxnSpPr>
            <a:endCxn id="38" idx="1"/>
          </p:cNvCxnSpPr>
          <p:nvPr/>
        </p:nvCxnSpPr>
        <p:spPr>
          <a:xfrm flipV="1">
            <a:off x="3705726" y="3663516"/>
            <a:ext cx="668215" cy="50409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5470421" y="4167607"/>
            <a:ext cx="668215" cy="656492"/>
          </a:xfrm>
          <a:prstGeom prst="rect">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373941" y="333527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5582498" y="5146210"/>
            <a:ext cx="6609502" cy="646331"/>
          </a:xfrm>
          <a:prstGeom prst="rect">
            <a:avLst/>
          </a:prstGeom>
          <a:noFill/>
        </p:spPr>
        <p:txBody>
          <a:bodyPr wrap="none" rtlCol="0">
            <a:spAutoFit/>
          </a:bodyPr>
          <a:lstStyle/>
          <a:p>
            <a:r>
              <a:rPr kumimoji="1" lang="en-US" altLang="ja-JP" smtClean="0"/>
              <a:t>List</a:t>
            </a:r>
            <a:r>
              <a:rPr kumimoji="1" lang="ja-JP" altLang="en-US" smtClean="0"/>
              <a:t>構造は、</a:t>
            </a:r>
            <a:r>
              <a:rPr kumimoji="1" lang="en-US" altLang="ja-JP" smtClean="0"/>
              <a:t>Data</a:t>
            </a:r>
            <a:r>
              <a:rPr kumimoji="1" lang="ja-JP" altLang="en-US" smtClean="0"/>
              <a:t>同士が互いに繋がり合ってるだけなので、追加や</a:t>
            </a:r>
            <a:endParaRPr kumimoji="1" lang="en-US" altLang="ja-JP" smtClean="0"/>
          </a:p>
          <a:p>
            <a:r>
              <a:rPr kumimoji="1" lang="ja-JP" altLang="en-US" smtClean="0"/>
              <a:t>削除が</a:t>
            </a:r>
            <a:r>
              <a:rPr lang="ja-JP" altLang="en-US" smtClean="0"/>
              <a:t>できる。当然、その分ややこしい設定がいるので速度も遅い</a:t>
            </a:r>
            <a:endParaRPr kumimoji="1" lang="ja-JP" altLang="en-US"/>
          </a:p>
        </p:txBody>
      </p:sp>
      <p:sp>
        <p:nvSpPr>
          <p:cNvPr id="43" name="テキスト ボックス 42"/>
          <p:cNvSpPr txBox="1"/>
          <p:nvPr/>
        </p:nvSpPr>
        <p:spPr>
          <a:xfrm>
            <a:off x="4268362" y="1402305"/>
            <a:ext cx="1107996" cy="369332"/>
          </a:xfrm>
          <a:prstGeom prst="rect">
            <a:avLst/>
          </a:prstGeom>
          <a:noFill/>
        </p:spPr>
        <p:txBody>
          <a:bodyPr wrap="none" rtlCol="0">
            <a:spAutoFit/>
          </a:bodyPr>
          <a:lstStyle/>
          <a:p>
            <a:r>
              <a:rPr kumimoji="1" lang="ja-JP" altLang="en-US" smtClean="0"/>
              <a:t>追加不可</a:t>
            </a:r>
            <a:endParaRPr kumimoji="1" lang="ja-JP" altLang="en-US"/>
          </a:p>
        </p:txBody>
      </p:sp>
      <p:sp>
        <p:nvSpPr>
          <p:cNvPr id="44" name="テキスト ボックス 43"/>
          <p:cNvSpPr txBox="1"/>
          <p:nvPr/>
        </p:nvSpPr>
        <p:spPr>
          <a:xfrm>
            <a:off x="4373941" y="2964598"/>
            <a:ext cx="877163" cy="369332"/>
          </a:xfrm>
          <a:prstGeom prst="rect">
            <a:avLst/>
          </a:prstGeom>
          <a:noFill/>
        </p:spPr>
        <p:txBody>
          <a:bodyPr wrap="none" rtlCol="0">
            <a:spAutoFit/>
          </a:bodyPr>
          <a:lstStyle/>
          <a:p>
            <a:r>
              <a:rPr kumimoji="1" lang="ja-JP" altLang="en-US" smtClean="0"/>
              <a:t>追加可</a:t>
            </a:r>
            <a:endParaRPr kumimoji="1" lang="ja-JP" altLang="en-US"/>
          </a:p>
        </p:txBody>
      </p:sp>
      <p:cxnSp>
        <p:nvCxnSpPr>
          <p:cNvPr id="36" name="直線矢印コネクタ 35"/>
          <p:cNvCxnSpPr/>
          <p:nvPr/>
        </p:nvCxnSpPr>
        <p:spPr>
          <a:xfrm flipH="1" flipV="1">
            <a:off x="4784793" y="3663516"/>
            <a:ext cx="1019735" cy="832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32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615" y="-70338"/>
            <a:ext cx="9285106" cy="646331"/>
          </a:xfrm>
          <a:prstGeom prst="rect">
            <a:avLst/>
          </a:prstGeom>
          <a:noFill/>
        </p:spPr>
        <p:txBody>
          <a:bodyPr wrap="none" rtlCol="0">
            <a:spAutoFit/>
          </a:bodyPr>
          <a:lstStyle/>
          <a:p>
            <a:r>
              <a:rPr kumimoji="1" lang="ja-JP" altLang="en-US" smtClean="0"/>
              <a:t>・</a:t>
            </a:r>
            <a:r>
              <a:rPr lang="en-US" altLang="ja-JP"/>
              <a:t>list</a:t>
            </a:r>
            <a:r>
              <a:rPr lang="ja-JP" altLang="en-US" smtClean="0"/>
              <a:t>を知るために、自己参照型</a:t>
            </a:r>
            <a:r>
              <a:rPr lang="en-US" altLang="ja-JP" smtClean="0"/>
              <a:t>pointer</a:t>
            </a:r>
            <a:r>
              <a:rPr lang="ja-JP" altLang="en-US" smtClean="0"/>
              <a:t>を試す。</a:t>
            </a:r>
            <a:endParaRPr lang="en-US" altLang="ja-JP" smtClean="0"/>
          </a:p>
          <a:p>
            <a:r>
              <a:rPr lang="ja-JP" altLang="en-US" smtClean="0"/>
              <a:t>　</a:t>
            </a:r>
            <a:r>
              <a:rPr lang="en-US" altLang="ja-JP"/>
              <a:t>list</a:t>
            </a:r>
            <a:r>
              <a:rPr lang="ja-JP" altLang="en-US" smtClean="0"/>
              <a:t>を知るためには初めに自己参照型を知りましょう。それでは下記の</a:t>
            </a:r>
            <a:r>
              <a:rPr lang="en-US" altLang="ja-JP" smtClean="0"/>
              <a:t>Program</a:t>
            </a:r>
            <a:r>
              <a:rPr lang="ja-JP" altLang="en-US" smtClean="0"/>
              <a:t>を打ちましょう。</a:t>
            </a:r>
            <a:endParaRPr kumimoji="1" lang="en-US" altLang="ja-JP" smtClean="0"/>
          </a:p>
        </p:txBody>
      </p:sp>
      <p:pic>
        <p:nvPicPr>
          <p:cNvPr id="2" name="図 1"/>
          <p:cNvPicPr>
            <a:picLocks noChangeAspect="1"/>
          </p:cNvPicPr>
          <p:nvPr/>
        </p:nvPicPr>
        <p:blipFill>
          <a:blip r:embed="rId2"/>
          <a:stretch>
            <a:fillRect/>
          </a:stretch>
        </p:blipFill>
        <p:spPr>
          <a:xfrm>
            <a:off x="139212" y="575993"/>
            <a:ext cx="2662604" cy="3554325"/>
          </a:xfrm>
          <a:prstGeom prst="rect">
            <a:avLst/>
          </a:prstGeom>
          <a:ln>
            <a:solidFill>
              <a:schemeClr val="tx1"/>
            </a:solidFill>
          </a:ln>
        </p:spPr>
      </p:pic>
      <p:sp>
        <p:nvSpPr>
          <p:cNvPr id="5" name="正方形/長方形 4"/>
          <p:cNvSpPr/>
          <p:nvPr/>
        </p:nvSpPr>
        <p:spPr>
          <a:xfrm>
            <a:off x="3535824" y="2164322"/>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726544" y="2250122"/>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11102" y="2227993"/>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722294" y="1532688"/>
            <a:ext cx="295274" cy="369332"/>
          </a:xfrm>
          <a:prstGeom prst="rect">
            <a:avLst/>
          </a:prstGeom>
          <a:noFill/>
        </p:spPr>
        <p:txBody>
          <a:bodyPr wrap="none" rtlCol="0">
            <a:spAutoFit/>
          </a:bodyPr>
          <a:lstStyle/>
          <a:p>
            <a:r>
              <a:rPr kumimoji="1" lang="en-US" altLang="ja-JP" smtClean="0"/>
              <a:t>a</a:t>
            </a:r>
            <a:endParaRPr kumimoji="1" lang="ja-JP" altLang="en-US"/>
          </a:p>
        </p:txBody>
      </p:sp>
      <p:sp>
        <p:nvSpPr>
          <p:cNvPr id="8" name="テキスト ボックス 7"/>
          <p:cNvSpPr txBox="1"/>
          <p:nvPr/>
        </p:nvSpPr>
        <p:spPr>
          <a:xfrm>
            <a:off x="4820732" y="1222214"/>
            <a:ext cx="306494" cy="369332"/>
          </a:xfrm>
          <a:prstGeom prst="rect">
            <a:avLst/>
          </a:prstGeom>
          <a:noFill/>
        </p:spPr>
        <p:txBody>
          <a:bodyPr wrap="none" rtlCol="0">
            <a:spAutoFit/>
          </a:bodyPr>
          <a:lstStyle/>
          <a:p>
            <a:r>
              <a:rPr lang="en-US" altLang="ja-JP"/>
              <a:t>b</a:t>
            </a:r>
            <a:endParaRPr kumimoji="1" lang="ja-JP" altLang="en-US"/>
          </a:p>
        </p:txBody>
      </p:sp>
      <p:sp>
        <p:nvSpPr>
          <p:cNvPr id="9" name="テキスト ボックス 8"/>
          <p:cNvSpPr txBox="1"/>
          <p:nvPr/>
        </p:nvSpPr>
        <p:spPr>
          <a:xfrm>
            <a:off x="6071864" y="1680994"/>
            <a:ext cx="282450" cy="369332"/>
          </a:xfrm>
          <a:prstGeom prst="rect">
            <a:avLst/>
          </a:prstGeom>
          <a:noFill/>
        </p:spPr>
        <p:txBody>
          <a:bodyPr wrap="none" rtlCol="0">
            <a:spAutoFit/>
          </a:bodyPr>
          <a:lstStyle/>
          <a:p>
            <a:r>
              <a:rPr lang="en-US" altLang="ja-JP" smtClean="0"/>
              <a:t>c</a:t>
            </a:r>
            <a:endParaRPr kumimoji="1" lang="ja-JP" altLang="en-US"/>
          </a:p>
        </p:txBody>
      </p:sp>
      <p:cxnSp>
        <p:nvCxnSpPr>
          <p:cNvPr id="10" name="直線矢印コネクタ 9"/>
          <p:cNvCxnSpPr>
            <a:stCxn id="3" idx="2"/>
            <a:endCxn id="5" idx="0"/>
          </p:cNvCxnSpPr>
          <p:nvPr/>
        </p:nvCxnSpPr>
        <p:spPr>
          <a:xfrm>
            <a:off x="3869931" y="1902020"/>
            <a:ext cx="1" cy="26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2"/>
            <a:endCxn id="6" idx="0"/>
          </p:cNvCxnSpPr>
          <p:nvPr/>
        </p:nvCxnSpPr>
        <p:spPr>
          <a:xfrm>
            <a:off x="4973979" y="1591546"/>
            <a:ext cx="86673" cy="658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9" idx="2"/>
            <a:endCxn id="7" idx="0"/>
          </p:cNvCxnSpPr>
          <p:nvPr/>
        </p:nvCxnSpPr>
        <p:spPr>
          <a:xfrm>
            <a:off x="6213089" y="2050326"/>
            <a:ext cx="17466" cy="17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2066597" y="1003520"/>
            <a:ext cx="1028296" cy="7138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259016" y="792504"/>
            <a:ext cx="7023269" cy="369332"/>
          </a:xfrm>
          <a:prstGeom prst="rect">
            <a:avLst/>
          </a:prstGeom>
          <a:noFill/>
        </p:spPr>
        <p:txBody>
          <a:bodyPr wrap="none" rtlCol="0">
            <a:spAutoFit/>
          </a:bodyPr>
          <a:lstStyle/>
          <a:p>
            <a:r>
              <a:rPr lang="ja-JP" altLang="en-US" smtClean="0"/>
              <a:t>自己参照型とは、自身の</a:t>
            </a:r>
            <a:r>
              <a:rPr lang="en-US" altLang="ja-JP" smtClean="0"/>
              <a:t>Class</a:t>
            </a:r>
            <a:r>
              <a:rPr lang="ja-JP" altLang="en-US" smtClean="0"/>
              <a:t>や構造体の型を参照する</a:t>
            </a:r>
            <a:r>
              <a:rPr lang="en-US" altLang="ja-JP" smtClean="0"/>
              <a:t>pointer</a:t>
            </a:r>
            <a:r>
              <a:rPr lang="ja-JP" altLang="en-US" smtClean="0"/>
              <a:t>型です。</a:t>
            </a:r>
            <a:endParaRPr lang="en-US" altLang="ja-JP" smtClean="0"/>
          </a:p>
        </p:txBody>
      </p:sp>
      <p:cxnSp>
        <p:nvCxnSpPr>
          <p:cNvPr id="22" name="直線矢印コネクタ 21"/>
          <p:cNvCxnSpPr/>
          <p:nvPr/>
        </p:nvCxnSpPr>
        <p:spPr>
          <a:xfrm flipH="1">
            <a:off x="2504546" y="2593642"/>
            <a:ext cx="871701" cy="2222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図 24"/>
          <p:cNvPicPr>
            <a:picLocks noChangeAspect="1"/>
          </p:cNvPicPr>
          <p:nvPr/>
        </p:nvPicPr>
        <p:blipFill>
          <a:blip r:embed="rId3"/>
          <a:stretch>
            <a:fillRect/>
          </a:stretch>
        </p:blipFill>
        <p:spPr>
          <a:xfrm>
            <a:off x="139212" y="4188933"/>
            <a:ext cx="2662604" cy="2623256"/>
          </a:xfrm>
          <a:prstGeom prst="rect">
            <a:avLst/>
          </a:prstGeom>
          <a:ln>
            <a:solidFill>
              <a:schemeClr val="tx1"/>
            </a:solidFill>
          </a:ln>
        </p:spPr>
      </p:pic>
      <p:cxnSp>
        <p:nvCxnSpPr>
          <p:cNvPr id="26" name="直線矢印コネクタ 25"/>
          <p:cNvCxnSpPr/>
          <p:nvPr/>
        </p:nvCxnSpPr>
        <p:spPr>
          <a:xfrm flipH="1">
            <a:off x="1641231" y="4414299"/>
            <a:ext cx="1553554" cy="86108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7203162" y="412015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8419841" y="507287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40407" y="5942968"/>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389632" y="3488523"/>
            <a:ext cx="295274" cy="369332"/>
          </a:xfrm>
          <a:prstGeom prst="rect">
            <a:avLst/>
          </a:prstGeom>
          <a:noFill/>
        </p:spPr>
        <p:txBody>
          <a:bodyPr wrap="none" rtlCol="0">
            <a:spAutoFit/>
          </a:bodyPr>
          <a:lstStyle/>
          <a:p>
            <a:r>
              <a:rPr kumimoji="1" lang="en-US" altLang="ja-JP" smtClean="0"/>
              <a:t>a</a:t>
            </a:r>
            <a:endParaRPr kumimoji="1" lang="ja-JP" altLang="en-US"/>
          </a:p>
        </p:txBody>
      </p:sp>
      <p:sp>
        <p:nvSpPr>
          <p:cNvPr id="40" name="テキスト ボックス 39"/>
          <p:cNvSpPr txBox="1"/>
          <p:nvPr/>
        </p:nvSpPr>
        <p:spPr>
          <a:xfrm>
            <a:off x="8514029" y="4044967"/>
            <a:ext cx="306494" cy="369332"/>
          </a:xfrm>
          <a:prstGeom prst="rect">
            <a:avLst/>
          </a:prstGeom>
          <a:noFill/>
        </p:spPr>
        <p:txBody>
          <a:bodyPr wrap="none" rtlCol="0">
            <a:spAutoFit/>
          </a:bodyPr>
          <a:lstStyle/>
          <a:p>
            <a:r>
              <a:rPr lang="en-US" altLang="ja-JP"/>
              <a:t>b</a:t>
            </a:r>
            <a:endParaRPr kumimoji="1" lang="ja-JP" altLang="en-US"/>
          </a:p>
        </p:txBody>
      </p:sp>
      <p:sp>
        <p:nvSpPr>
          <p:cNvPr id="41" name="テキスト ボックス 40"/>
          <p:cNvSpPr txBox="1"/>
          <p:nvPr/>
        </p:nvSpPr>
        <p:spPr>
          <a:xfrm>
            <a:off x="9901169" y="5395969"/>
            <a:ext cx="282450" cy="369332"/>
          </a:xfrm>
          <a:prstGeom prst="rect">
            <a:avLst/>
          </a:prstGeom>
          <a:noFill/>
        </p:spPr>
        <p:txBody>
          <a:bodyPr wrap="none" rtlCol="0">
            <a:spAutoFit/>
          </a:bodyPr>
          <a:lstStyle/>
          <a:p>
            <a:r>
              <a:rPr lang="en-US" altLang="ja-JP" smtClean="0"/>
              <a:t>c</a:t>
            </a:r>
            <a:endParaRPr kumimoji="1" lang="ja-JP" altLang="en-US"/>
          </a:p>
        </p:txBody>
      </p:sp>
      <p:cxnSp>
        <p:nvCxnSpPr>
          <p:cNvPr id="42" name="直線矢印コネクタ 41"/>
          <p:cNvCxnSpPr>
            <a:stCxn id="39" idx="2"/>
            <a:endCxn id="36" idx="0"/>
          </p:cNvCxnSpPr>
          <p:nvPr/>
        </p:nvCxnSpPr>
        <p:spPr>
          <a:xfrm>
            <a:off x="7537269" y="3857855"/>
            <a:ext cx="1" cy="26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40" idx="2"/>
            <a:endCxn id="37" idx="0"/>
          </p:cNvCxnSpPr>
          <p:nvPr/>
        </p:nvCxnSpPr>
        <p:spPr>
          <a:xfrm>
            <a:off x="8667276" y="4414299"/>
            <a:ext cx="86673" cy="658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41" idx="2"/>
            <a:endCxn id="38" idx="0"/>
          </p:cNvCxnSpPr>
          <p:nvPr/>
        </p:nvCxnSpPr>
        <p:spPr>
          <a:xfrm>
            <a:off x="10042394" y="5765301"/>
            <a:ext cx="17466" cy="17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235283" y="4130318"/>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47" name="テキスト ボックス 46"/>
          <p:cNvSpPr txBox="1"/>
          <p:nvPr/>
        </p:nvSpPr>
        <p:spPr>
          <a:xfrm>
            <a:off x="8428341" y="5091561"/>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48" name="テキスト ボックス 47"/>
          <p:cNvSpPr txBox="1"/>
          <p:nvPr/>
        </p:nvSpPr>
        <p:spPr>
          <a:xfrm>
            <a:off x="9762118" y="5953129"/>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49" name="直線矢印コネクタ 48"/>
          <p:cNvCxnSpPr>
            <a:endCxn id="47" idx="0"/>
          </p:cNvCxnSpPr>
          <p:nvPr/>
        </p:nvCxnSpPr>
        <p:spPr>
          <a:xfrm>
            <a:off x="7760189" y="4627580"/>
            <a:ext cx="965894" cy="46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38" idx="0"/>
          </p:cNvCxnSpPr>
          <p:nvPr/>
        </p:nvCxnSpPr>
        <p:spPr>
          <a:xfrm>
            <a:off x="9001384" y="5614722"/>
            <a:ext cx="1058476" cy="328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297643" y="6282937"/>
            <a:ext cx="464142" cy="154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0712327" y="6067724"/>
            <a:ext cx="812017" cy="369332"/>
          </a:xfrm>
          <a:prstGeom prst="rect">
            <a:avLst/>
          </a:prstGeom>
          <a:noFill/>
        </p:spPr>
        <p:txBody>
          <a:bodyPr wrap="none" rtlCol="0">
            <a:spAutoFit/>
          </a:bodyPr>
          <a:lstStyle/>
          <a:p>
            <a:r>
              <a:rPr kumimoji="1" lang="en-US" altLang="ja-JP" smtClean="0"/>
              <a:t>nullptr</a:t>
            </a:r>
            <a:endParaRPr kumimoji="1" lang="ja-JP" altLang="en-US"/>
          </a:p>
        </p:txBody>
      </p:sp>
      <p:sp>
        <p:nvSpPr>
          <p:cNvPr id="64" name="テキスト ボックス 63"/>
          <p:cNvSpPr txBox="1"/>
          <p:nvPr/>
        </p:nvSpPr>
        <p:spPr>
          <a:xfrm>
            <a:off x="3259016" y="4188933"/>
            <a:ext cx="3732304" cy="1200329"/>
          </a:xfrm>
          <a:prstGeom prst="rect">
            <a:avLst/>
          </a:prstGeom>
          <a:noFill/>
        </p:spPr>
        <p:txBody>
          <a:bodyPr wrap="none" rtlCol="0">
            <a:spAutoFit/>
          </a:bodyPr>
          <a:lstStyle/>
          <a:p>
            <a:r>
              <a:rPr kumimoji="1" lang="en-US" altLang="ja-JP" smtClean="0"/>
              <a:t>next</a:t>
            </a:r>
            <a:r>
              <a:rPr kumimoji="1" lang="ja-JP" altLang="en-US" smtClean="0"/>
              <a:t>が</a:t>
            </a:r>
            <a:r>
              <a:rPr kumimoji="1" lang="en-US" altLang="ja-JP" smtClean="0"/>
              <a:t>object</a:t>
            </a:r>
            <a:r>
              <a:rPr kumimoji="1" lang="ja-JP" altLang="en-US" smtClean="0"/>
              <a:t>の</a:t>
            </a:r>
            <a:r>
              <a:rPr kumimoji="1" lang="en-US" altLang="ja-JP" smtClean="0"/>
              <a:t>address</a:t>
            </a:r>
            <a:r>
              <a:rPr kumimoji="1" lang="ja-JP" altLang="en-US" smtClean="0"/>
              <a:t>を持つ事で</a:t>
            </a:r>
            <a:endParaRPr kumimoji="1" lang="en-US" altLang="ja-JP" smtClean="0"/>
          </a:p>
          <a:p>
            <a:r>
              <a:rPr lang="ja-JP" altLang="en-US"/>
              <a:t>図</a:t>
            </a:r>
            <a:r>
              <a:rPr lang="ja-JP" altLang="en-US" smtClean="0"/>
              <a:t>のようなカタチになる。</a:t>
            </a:r>
            <a:endParaRPr lang="en-US" altLang="ja-JP" smtClean="0"/>
          </a:p>
          <a:p>
            <a:r>
              <a:rPr kumimoji="1" lang="ja-JP" altLang="en-US" smtClean="0"/>
              <a:t>このような</a:t>
            </a:r>
            <a:r>
              <a:rPr kumimoji="1" lang="en-US" altLang="ja-JP" smtClean="0"/>
              <a:t>object</a:t>
            </a:r>
            <a:r>
              <a:rPr kumimoji="1" lang="ja-JP" altLang="en-US" smtClean="0"/>
              <a:t>が</a:t>
            </a:r>
            <a:r>
              <a:rPr kumimoji="1" lang="en-US" altLang="ja-JP" smtClean="0"/>
              <a:t>object</a:t>
            </a:r>
            <a:r>
              <a:rPr kumimoji="1" lang="ja-JP" altLang="en-US" smtClean="0"/>
              <a:t>の</a:t>
            </a:r>
            <a:r>
              <a:rPr kumimoji="1" lang="en-US" altLang="ja-JP" smtClean="0"/>
              <a:t>address</a:t>
            </a:r>
            <a:r>
              <a:rPr kumimoji="1" lang="ja-JP" altLang="en-US" smtClean="0"/>
              <a:t>を</a:t>
            </a:r>
            <a:endParaRPr kumimoji="1" lang="en-US" altLang="ja-JP" smtClean="0"/>
          </a:p>
          <a:p>
            <a:r>
              <a:rPr lang="ja-JP" altLang="en-US" smtClean="0"/>
              <a:t>持ち、繋がってる構造を</a:t>
            </a:r>
            <a:r>
              <a:rPr lang="en-US" altLang="ja-JP" smtClean="0"/>
              <a:t>list</a:t>
            </a:r>
            <a:r>
              <a:rPr lang="ja-JP" altLang="en-US" smtClean="0"/>
              <a:t>と言う。</a:t>
            </a:r>
            <a:endParaRPr kumimoji="1" lang="ja-JP" altLang="en-US"/>
          </a:p>
        </p:txBody>
      </p:sp>
    </p:spTree>
    <p:extLst>
      <p:ext uri="{BB962C8B-B14F-4D97-AF65-F5344CB8AC3E}">
        <p14:creationId xmlns:p14="http://schemas.microsoft.com/office/powerpoint/2010/main" val="272544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352380" cy="646331"/>
          </a:xfrm>
          <a:prstGeom prst="rect">
            <a:avLst/>
          </a:prstGeom>
          <a:noFill/>
        </p:spPr>
        <p:txBody>
          <a:bodyPr wrap="none" rtlCol="0">
            <a:spAutoFit/>
          </a:bodyPr>
          <a:lstStyle/>
          <a:p>
            <a:r>
              <a:rPr kumimoji="1" lang="ja-JP" altLang="en-US" smtClean="0"/>
              <a:t>・一方向</a:t>
            </a:r>
            <a:r>
              <a:rPr kumimoji="1" lang="en-US" altLang="ja-JP" smtClean="0"/>
              <a:t>list</a:t>
            </a:r>
            <a:r>
              <a:rPr kumimoji="1" lang="ja-JP" altLang="en-US" smtClean="0"/>
              <a:t>をもう少し詳しく知る</a:t>
            </a:r>
            <a:endParaRPr kumimoji="1" lang="en-US" altLang="ja-JP" smtClean="0"/>
          </a:p>
          <a:p>
            <a:r>
              <a:rPr lang="ja-JP" altLang="en-US"/>
              <a:t>　今度</a:t>
            </a:r>
            <a:r>
              <a:rPr lang="ja-JP" altLang="en-US" smtClean="0"/>
              <a:t>は、</a:t>
            </a:r>
            <a:r>
              <a:rPr lang="en-US" altLang="ja-JP" smtClean="0"/>
              <a:t>abc</a:t>
            </a:r>
            <a:r>
              <a:rPr lang="ja-JP" altLang="en-US" smtClean="0"/>
              <a:t>の</a:t>
            </a:r>
            <a:r>
              <a:rPr lang="en-US" altLang="ja-JP" smtClean="0"/>
              <a:t>pointer</a:t>
            </a:r>
            <a:r>
              <a:rPr lang="ja-JP" altLang="en-US" smtClean="0"/>
              <a:t>が無い</a:t>
            </a:r>
            <a:r>
              <a:rPr lang="en-US" altLang="ja-JP" smtClean="0"/>
              <a:t>pattern</a:t>
            </a:r>
            <a:r>
              <a:rPr lang="ja-JP" altLang="en-US" smtClean="0"/>
              <a:t>で</a:t>
            </a:r>
            <a:r>
              <a:rPr lang="en-US" altLang="ja-JP" smtClean="0"/>
              <a:t>list</a:t>
            </a:r>
            <a:r>
              <a:rPr lang="ja-JP" altLang="en-US" smtClean="0"/>
              <a:t>構造を作ってみます。</a:t>
            </a:r>
            <a:endParaRPr kumimoji="1" lang="ja-JP" altLang="en-US"/>
          </a:p>
        </p:txBody>
      </p:sp>
      <p:pic>
        <p:nvPicPr>
          <p:cNvPr id="2" name="図 1"/>
          <p:cNvPicPr>
            <a:picLocks noChangeAspect="1"/>
          </p:cNvPicPr>
          <p:nvPr/>
        </p:nvPicPr>
        <p:blipFill>
          <a:blip r:embed="rId2"/>
          <a:stretch>
            <a:fillRect/>
          </a:stretch>
        </p:blipFill>
        <p:spPr>
          <a:xfrm>
            <a:off x="459764" y="872269"/>
            <a:ext cx="3343717" cy="4004531"/>
          </a:xfrm>
          <a:prstGeom prst="rect">
            <a:avLst/>
          </a:prstGeom>
          <a:ln>
            <a:solidFill>
              <a:schemeClr val="tx1"/>
            </a:solidFill>
          </a:ln>
        </p:spPr>
      </p:pic>
      <p:sp>
        <p:nvSpPr>
          <p:cNvPr id="5" name="正方形/長方形 4"/>
          <p:cNvSpPr/>
          <p:nvPr/>
        </p:nvSpPr>
        <p:spPr>
          <a:xfrm>
            <a:off x="4711736" y="1556043"/>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44005" y="287818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375367" y="5653108"/>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326648" y="872269"/>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11" name="直線矢印コネクタ 10"/>
          <p:cNvCxnSpPr>
            <a:stCxn id="8" idx="2"/>
            <a:endCxn id="5" idx="0"/>
          </p:cNvCxnSpPr>
          <p:nvPr/>
        </p:nvCxnSpPr>
        <p:spPr>
          <a:xfrm>
            <a:off x="4653821" y="1241601"/>
            <a:ext cx="392023" cy="314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759861" y="154451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15" name="テキスト ボックス 14"/>
          <p:cNvSpPr txBox="1"/>
          <p:nvPr/>
        </p:nvSpPr>
        <p:spPr>
          <a:xfrm>
            <a:off x="8252505" y="289686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16" name="テキスト ボックス 15"/>
          <p:cNvSpPr txBox="1"/>
          <p:nvPr/>
        </p:nvSpPr>
        <p:spPr>
          <a:xfrm>
            <a:off x="11397078" y="5664435"/>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24" name="直線矢印コネクタ 23"/>
          <p:cNvCxnSpPr/>
          <p:nvPr/>
        </p:nvCxnSpPr>
        <p:spPr>
          <a:xfrm flipH="1">
            <a:off x="2567354" y="1708748"/>
            <a:ext cx="1759294" cy="15748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2952442" y="2790092"/>
            <a:ext cx="3966690" cy="7101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7008918" y="195914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623830" y="1275373"/>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31" name="直線矢印コネクタ 30"/>
          <p:cNvCxnSpPr>
            <a:stCxn id="30" idx="2"/>
            <a:endCxn id="29" idx="0"/>
          </p:cNvCxnSpPr>
          <p:nvPr/>
        </p:nvCxnSpPr>
        <p:spPr>
          <a:xfrm>
            <a:off x="6951003" y="1644705"/>
            <a:ext cx="392023" cy="314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057043" y="1947620"/>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17" name="直線矢印コネクタ 16"/>
          <p:cNvCxnSpPr>
            <a:endCxn id="15" idx="0"/>
          </p:cNvCxnSpPr>
          <p:nvPr/>
        </p:nvCxnSpPr>
        <p:spPr>
          <a:xfrm>
            <a:off x="7584353" y="2432885"/>
            <a:ext cx="965894" cy="46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flipV="1">
            <a:off x="3606729" y="3726175"/>
            <a:ext cx="6103005" cy="17458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10594647" y="493222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10603147" y="495090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38" name="正方形/長方形 37"/>
          <p:cNvSpPr/>
          <p:nvPr/>
        </p:nvSpPr>
        <p:spPr>
          <a:xfrm>
            <a:off x="9709734" y="418401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684244" y="3549223"/>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40" name="直線矢印コネクタ 39"/>
          <p:cNvCxnSpPr>
            <a:endCxn id="38" idx="0"/>
          </p:cNvCxnSpPr>
          <p:nvPr/>
        </p:nvCxnSpPr>
        <p:spPr>
          <a:xfrm>
            <a:off x="9978992" y="3863805"/>
            <a:ext cx="64850" cy="320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9757859" y="4172483"/>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42" name="直線矢印コネクタ 41"/>
          <p:cNvCxnSpPr>
            <a:endCxn id="37" idx="0"/>
          </p:cNvCxnSpPr>
          <p:nvPr/>
        </p:nvCxnSpPr>
        <p:spPr>
          <a:xfrm>
            <a:off x="10305405" y="4741150"/>
            <a:ext cx="595484" cy="209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1198631" y="5443275"/>
            <a:ext cx="353473" cy="17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4103077" y="646331"/>
            <a:ext cx="2086708" cy="19693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6461437" y="1035418"/>
            <a:ext cx="2854709" cy="269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453998" y="2570672"/>
            <a:ext cx="2667916" cy="395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59764" y="5443275"/>
            <a:ext cx="8678017" cy="1200329"/>
          </a:xfrm>
          <a:prstGeom prst="rect">
            <a:avLst/>
          </a:prstGeom>
          <a:noFill/>
        </p:spPr>
        <p:txBody>
          <a:bodyPr wrap="none" rtlCol="0">
            <a:spAutoFit/>
          </a:bodyPr>
          <a:lstStyle/>
          <a:p>
            <a:r>
              <a:rPr lang="en-US" altLang="ja-JP" smtClean="0"/>
              <a:t>h</a:t>
            </a:r>
            <a:r>
              <a:rPr kumimoji="1" lang="en-US" altLang="ja-JP" smtClean="0"/>
              <a:t>ead</a:t>
            </a:r>
            <a:r>
              <a:rPr kumimoji="1" lang="ja-JP" altLang="en-US" smtClean="0"/>
              <a:t>から動的に</a:t>
            </a:r>
            <a:r>
              <a:rPr kumimoji="1" lang="en-US" altLang="ja-JP" smtClean="0"/>
              <a:t>memory</a:t>
            </a:r>
            <a:r>
              <a:rPr kumimoji="1" lang="ja-JP" altLang="en-US" smtClean="0"/>
              <a:t>を</a:t>
            </a:r>
            <a:r>
              <a:rPr lang="ja-JP" altLang="en-US" smtClean="0"/>
              <a:t>作り、</a:t>
            </a:r>
            <a:r>
              <a:rPr lang="en-US" altLang="ja-JP" smtClean="0"/>
              <a:t>next</a:t>
            </a:r>
            <a:r>
              <a:rPr lang="ja-JP" altLang="en-US" smtClean="0"/>
              <a:t>で</a:t>
            </a:r>
            <a:r>
              <a:rPr lang="en-US" altLang="ja-JP" smtClean="0"/>
              <a:t>memory</a:t>
            </a:r>
            <a:r>
              <a:rPr lang="ja-JP" altLang="en-US" smtClean="0"/>
              <a:t>を作り上げ、</a:t>
            </a:r>
            <a:r>
              <a:rPr lang="en-US" altLang="ja-JP" smtClean="0"/>
              <a:t>object</a:t>
            </a:r>
            <a:r>
              <a:rPr lang="ja-JP" altLang="en-US" smtClean="0"/>
              <a:t>を繋いでいる。</a:t>
            </a:r>
            <a:endParaRPr lang="en-US" altLang="ja-JP" smtClean="0"/>
          </a:p>
          <a:p>
            <a:r>
              <a:rPr lang="ja-JP" altLang="en-US" smtClean="0"/>
              <a:t>このように、要素を自由に増やす事ができるので柔軟な配列（</a:t>
            </a:r>
            <a:r>
              <a:rPr lang="en-US" altLang="ja-JP" smtClean="0"/>
              <a:t>list</a:t>
            </a:r>
            <a:r>
              <a:rPr lang="ja-JP" altLang="en-US" smtClean="0"/>
              <a:t>構造）が作る事ができる</a:t>
            </a:r>
            <a:endParaRPr lang="en-US" altLang="ja-JP" smtClean="0"/>
          </a:p>
          <a:p>
            <a:r>
              <a:rPr lang="ja-JP" altLang="en-US"/>
              <a:t>一方向</a:t>
            </a:r>
            <a:r>
              <a:rPr lang="ja-JP" altLang="en-US" smtClean="0"/>
              <a:t>に繋げる</a:t>
            </a:r>
            <a:r>
              <a:rPr lang="en-US" altLang="ja-JP" smtClean="0"/>
              <a:t>list</a:t>
            </a:r>
            <a:r>
              <a:rPr lang="ja-JP" altLang="en-US" smtClean="0"/>
              <a:t>を一方向</a:t>
            </a:r>
            <a:r>
              <a:rPr lang="en-US" altLang="ja-JP" smtClean="0"/>
              <a:t>list</a:t>
            </a:r>
            <a:r>
              <a:rPr lang="ja-JP" altLang="en-US" smtClean="0"/>
              <a:t>といいます。追加は対して問題がないが要素の削除では</a:t>
            </a:r>
            <a:endParaRPr lang="en-US" altLang="ja-JP" smtClean="0"/>
          </a:p>
          <a:p>
            <a:r>
              <a:rPr lang="en-US" altLang="ja-JP" smtClean="0"/>
              <a:t>Data</a:t>
            </a:r>
            <a:r>
              <a:rPr lang="ja-JP" altLang="en-US" smtClean="0"/>
              <a:t>の末端がを探すのが大変なので基本的には双方向</a:t>
            </a:r>
            <a:r>
              <a:rPr lang="en-US" altLang="ja-JP" smtClean="0"/>
              <a:t>list</a:t>
            </a:r>
            <a:r>
              <a:rPr lang="ja-JP" altLang="en-US" smtClean="0"/>
              <a:t>を使うことが多いでしょう。</a:t>
            </a:r>
            <a:endParaRPr lang="en-US" altLang="ja-JP" smtClean="0"/>
          </a:p>
        </p:txBody>
      </p:sp>
    </p:spTree>
    <p:extLst>
      <p:ext uri="{BB962C8B-B14F-4D97-AF65-F5344CB8AC3E}">
        <p14:creationId xmlns:p14="http://schemas.microsoft.com/office/powerpoint/2010/main" val="1241839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77" y="164123"/>
            <a:ext cx="11664283" cy="923330"/>
          </a:xfrm>
          <a:prstGeom prst="rect">
            <a:avLst/>
          </a:prstGeom>
          <a:noFill/>
        </p:spPr>
        <p:txBody>
          <a:bodyPr wrap="none" rtlCol="0">
            <a:spAutoFit/>
          </a:bodyPr>
          <a:lstStyle/>
          <a:p>
            <a:r>
              <a:rPr kumimoji="1" lang="ja-JP" altLang="en-US" smtClean="0"/>
              <a:t>・双方向</a:t>
            </a:r>
            <a:r>
              <a:rPr kumimoji="1" lang="en-US" altLang="ja-JP" smtClean="0"/>
              <a:t>list</a:t>
            </a:r>
            <a:r>
              <a:rPr kumimoji="1" lang="ja-JP" altLang="en-US" smtClean="0"/>
              <a:t>を知る</a:t>
            </a:r>
            <a:endParaRPr kumimoji="1" lang="en-US" altLang="ja-JP" smtClean="0"/>
          </a:p>
          <a:p>
            <a:r>
              <a:rPr lang="ja-JP" altLang="en-US"/>
              <a:t>　</a:t>
            </a:r>
            <a:r>
              <a:rPr lang="en-US" altLang="ja-JP" smtClean="0"/>
              <a:t>list</a:t>
            </a:r>
            <a:r>
              <a:rPr lang="ja-JP" altLang="en-US" smtClean="0"/>
              <a:t>構造ですが、双方向</a:t>
            </a:r>
            <a:r>
              <a:rPr lang="en-US" altLang="ja-JP" smtClean="0"/>
              <a:t>list</a:t>
            </a:r>
            <a:r>
              <a:rPr lang="ja-JP" altLang="en-US" smtClean="0"/>
              <a:t>は互いに</a:t>
            </a:r>
            <a:r>
              <a:rPr lang="en-US" altLang="ja-JP" smtClean="0"/>
              <a:t>object</a:t>
            </a:r>
            <a:r>
              <a:rPr lang="ja-JP" altLang="en-US" smtClean="0"/>
              <a:t>を</a:t>
            </a:r>
            <a:r>
              <a:rPr lang="en-US" altLang="ja-JP" smtClean="0"/>
              <a:t>address</a:t>
            </a:r>
            <a:r>
              <a:rPr lang="ja-JP" altLang="en-US" smtClean="0"/>
              <a:t>を持つという性質を持っており、一方向</a:t>
            </a:r>
            <a:r>
              <a:rPr lang="en-US" altLang="ja-JP" smtClean="0"/>
              <a:t>list</a:t>
            </a:r>
            <a:r>
              <a:rPr lang="ja-JP" altLang="en-US" smtClean="0"/>
              <a:t>より安全で柔軟に対応が</a:t>
            </a:r>
            <a:endParaRPr lang="en-US" altLang="ja-JP" smtClean="0"/>
          </a:p>
          <a:p>
            <a:r>
              <a:rPr kumimoji="1" lang="ja-JP" altLang="en-US" smtClean="0"/>
              <a:t>できるのでこちらの方が便利です。</a:t>
            </a:r>
            <a:endParaRPr kumimoji="1" lang="ja-JP" altLang="en-US"/>
          </a:p>
        </p:txBody>
      </p:sp>
      <p:sp>
        <p:nvSpPr>
          <p:cNvPr id="6" name="テキスト ボックス 5"/>
          <p:cNvSpPr txBox="1"/>
          <p:nvPr/>
        </p:nvSpPr>
        <p:spPr>
          <a:xfrm>
            <a:off x="1512276" y="1229471"/>
            <a:ext cx="676788" cy="369332"/>
          </a:xfrm>
          <a:prstGeom prst="rect">
            <a:avLst/>
          </a:prstGeom>
          <a:noFill/>
        </p:spPr>
        <p:txBody>
          <a:bodyPr wrap="none" rtlCol="0">
            <a:spAutoFit/>
          </a:bodyPr>
          <a:lstStyle/>
          <a:p>
            <a:r>
              <a:rPr kumimoji="1" lang="en-US" altLang="ja-JP" smtClean="0"/>
              <a:t>Head</a:t>
            </a:r>
            <a:endParaRPr kumimoji="1" lang="ja-JP" altLang="en-US"/>
          </a:p>
        </p:txBody>
      </p:sp>
      <p:sp>
        <p:nvSpPr>
          <p:cNvPr id="7" name="テキスト ボックス 6"/>
          <p:cNvSpPr txBox="1"/>
          <p:nvPr/>
        </p:nvSpPr>
        <p:spPr>
          <a:xfrm>
            <a:off x="8751444" y="1263285"/>
            <a:ext cx="495264" cy="369332"/>
          </a:xfrm>
          <a:prstGeom prst="rect">
            <a:avLst/>
          </a:prstGeom>
          <a:noFill/>
        </p:spPr>
        <p:txBody>
          <a:bodyPr wrap="none" rtlCol="0">
            <a:spAutoFit/>
          </a:bodyPr>
          <a:lstStyle/>
          <a:p>
            <a:r>
              <a:rPr kumimoji="1" lang="en-US" altLang="ja-JP" smtClean="0"/>
              <a:t>Tail</a:t>
            </a:r>
            <a:endParaRPr kumimoji="1" lang="ja-JP" altLang="en-US"/>
          </a:p>
        </p:txBody>
      </p:sp>
      <p:grpSp>
        <p:nvGrpSpPr>
          <p:cNvPr id="10" name="グループ化 9"/>
          <p:cNvGrpSpPr/>
          <p:nvPr/>
        </p:nvGrpSpPr>
        <p:grpSpPr>
          <a:xfrm>
            <a:off x="1264517" y="1968135"/>
            <a:ext cx="2347767" cy="530442"/>
            <a:chOff x="3491901" y="2130696"/>
            <a:chExt cx="2347767" cy="530442"/>
          </a:xfrm>
        </p:grpSpPr>
        <p:sp>
          <p:nvSpPr>
            <p:cNvPr id="5" name="正方形/長方形 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8" name="正方形/長方形 7"/>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9" name="正方形/長方形 8"/>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11" name="直線矢印コネクタ 10"/>
          <p:cNvCxnSpPr>
            <a:endCxn id="9" idx="0"/>
          </p:cNvCxnSpPr>
          <p:nvPr/>
        </p:nvCxnSpPr>
        <p:spPr>
          <a:xfrm>
            <a:off x="1854225" y="1598803"/>
            <a:ext cx="584176"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4190872" y="1968135"/>
            <a:ext cx="2347767" cy="530442"/>
            <a:chOff x="3491901" y="2130696"/>
            <a:chExt cx="2347767" cy="530442"/>
          </a:xfrm>
        </p:grpSpPr>
        <p:sp>
          <p:nvSpPr>
            <p:cNvPr id="15" name="正方形/長方形 1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16" name="正方形/長方形 15"/>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7" name="正方形/長方形 16"/>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grpSp>
        <p:nvGrpSpPr>
          <p:cNvPr id="18" name="グループ化 17"/>
          <p:cNvGrpSpPr/>
          <p:nvPr/>
        </p:nvGrpSpPr>
        <p:grpSpPr>
          <a:xfrm>
            <a:off x="6898941" y="1978517"/>
            <a:ext cx="2347767" cy="530442"/>
            <a:chOff x="3491901" y="2130696"/>
            <a:chExt cx="2347767" cy="530442"/>
          </a:xfrm>
        </p:grpSpPr>
        <p:sp>
          <p:nvSpPr>
            <p:cNvPr id="19" name="正方形/長方形 18"/>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20" name="正方形/長方形 19"/>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21" name="正方形/長方形 20"/>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26" name="直線コネクタ 25"/>
          <p:cNvCxnSpPr/>
          <p:nvPr/>
        </p:nvCxnSpPr>
        <p:spPr>
          <a:xfrm>
            <a:off x="3253942" y="2498577"/>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253942" y="2919046"/>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7" idx="2"/>
          </p:cNvCxnSpPr>
          <p:nvPr/>
        </p:nvCxnSpPr>
        <p:spPr>
          <a:xfrm flipV="1">
            <a:off x="5361460" y="2498577"/>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73575" y="2508959"/>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173575" y="2929428"/>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8281093" y="2508959"/>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9246708" y="2243738"/>
            <a:ext cx="5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1066800" y="2233356"/>
            <a:ext cx="197717" cy="10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225686" y="1574576"/>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5361460" y="1574576"/>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5361460" y="1569772"/>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4543747" y="1569772"/>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2679521" y="1569772"/>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2679521" y="1564968"/>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21" idx="0"/>
          </p:cNvCxnSpPr>
          <p:nvPr/>
        </p:nvCxnSpPr>
        <p:spPr>
          <a:xfrm flipH="1">
            <a:off x="8072825" y="1588808"/>
            <a:ext cx="925325" cy="38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69631" y="3223679"/>
            <a:ext cx="11346119" cy="369332"/>
          </a:xfrm>
          <a:prstGeom prst="rect">
            <a:avLst/>
          </a:prstGeom>
          <a:noFill/>
        </p:spPr>
        <p:txBody>
          <a:bodyPr wrap="none" rtlCol="0">
            <a:spAutoFit/>
          </a:bodyPr>
          <a:lstStyle/>
          <a:p>
            <a:r>
              <a:rPr kumimoji="1" lang="ja-JP" altLang="en-US" smtClean="0"/>
              <a:t>互いの</a:t>
            </a:r>
            <a:r>
              <a:rPr kumimoji="1" lang="en-US" altLang="ja-JP" smtClean="0"/>
              <a:t>address</a:t>
            </a:r>
            <a:r>
              <a:rPr kumimoji="1" lang="ja-JP" altLang="en-US" smtClean="0"/>
              <a:t>と取得することで、</a:t>
            </a:r>
            <a:r>
              <a:rPr lang="ja-JP" altLang="en-US"/>
              <a:t>図のよう</a:t>
            </a:r>
            <a:r>
              <a:rPr lang="ja-JP" altLang="en-US" smtClean="0"/>
              <a:t>に</a:t>
            </a:r>
            <a:r>
              <a:rPr kumimoji="1" lang="ja-JP" altLang="en-US" smtClean="0"/>
              <a:t>矢印が</a:t>
            </a:r>
            <a:r>
              <a:rPr lang="ja-JP" altLang="en-US" smtClean="0"/>
              <a:t>数珠繋ぎのようなります。それでは、</a:t>
            </a:r>
            <a:r>
              <a:rPr lang="en-US" altLang="ja-JP" smtClean="0"/>
              <a:t>Program</a:t>
            </a:r>
            <a:r>
              <a:rPr lang="ja-JP" altLang="en-US" smtClean="0"/>
              <a:t>を書いてみましょう。</a:t>
            </a:r>
            <a:endParaRPr kumimoji="1" lang="ja-JP" altLang="en-US"/>
          </a:p>
        </p:txBody>
      </p:sp>
      <p:pic>
        <p:nvPicPr>
          <p:cNvPr id="53" name="図 52"/>
          <p:cNvPicPr>
            <a:picLocks noChangeAspect="1"/>
          </p:cNvPicPr>
          <p:nvPr/>
        </p:nvPicPr>
        <p:blipFill>
          <a:blip r:embed="rId2"/>
          <a:stretch>
            <a:fillRect/>
          </a:stretch>
        </p:blipFill>
        <p:spPr>
          <a:xfrm>
            <a:off x="565445" y="3847850"/>
            <a:ext cx="2577560" cy="1981592"/>
          </a:xfrm>
          <a:prstGeom prst="rect">
            <a:avLst/>
          </a:prstGeom>
          <a:ln>
            <a:solidFill>
              <a:schemeClr val="tx1"/>
            </a:solidFill>
          </a:ln>
        </p:spPr>
      </p:pic>
      <p:grpSp>
        <p:nvGrpSpPr>
          <p:cNvPr id="54" name="グループ化 53"/>
          <p:cNvGrpSpPr/>
          <p:nvPr/>
        </p:nvGrpSpPr>
        <p:grpSpPr>
          <a:xfrm>
            <a:off x="4146717" y="4537003"/>
            <a:ext cx="2347767" cy="530442"/>
            <a:chOff x="3491901" y="2130696"/>
            <a:chExt cx="2347767" cy="530442"/>
          </a:xfrm>
        </p:grpSpPr>
        <p:sp>
          <p:nvSpPr>
            <p:cNvPr id="55" name="正方形/長方形 5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56" name="正方形/長方形 55"/>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57" name="正方形/長方形 56"/>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sp>
        <p:nvSpPr>
          <p:cNvPr id="59" name="テキスト ボックス 58"/>
          <p:cNvSpPr txBox="1"/>
          <p:nvPr/>
        </p:nvSpPr>
        <p:spPr>
          <a:xfrm>
            <a:off x="140677" y="6084281"/>
            <a:ext cx="3892412" cy="369332"/>
          </a:xfrm>
          <a:prstGeom prst="rect">
            <a:avLst/>
          </a:prstGeom>
          <a:noFill/>
        </p:spPr>
        <p:txBody>
          <a:bodyPr wrap="none" rtlCol="0">
            <a:spAutoFit/>
          </a:bodyPr>
          <a:lstStyle/>
          <a:p>
            <a:r>
              <a:rPr kumimoji="1" lang="en-US" altLang="ja-JP" smtClean="0"/>
              <a:t>Class</a:t>
            </a:r>
            <a:r>
              <a:rPr kumimoji="1" lang="ja-JP" altLang="en-US" smtClean="0"/>
              <a:t>の構造はこのような状態でしょう。</a:t>
            </a:r>
            <a:endParaRPr kumimoji="1" lang="ja-JP" altLang="en-US"/>
          </a:p>
        </p:txBody>
      </p:sp>
    </p:spTree>
    <p:extLst>
      <p:ext uri="{BB962C8B-B14F-4D97-AF65-F5344CB8AC3E}">
        <p14:creationId xmlns:p14="http://schemas.microsoft.com/office/powerpoint/2010/main" val="161232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264402" cy="369332"/>
          </a:xfrm>
          <a:prstGeom prst="rect">
            <a:avLst/>
          </a:prstGeom>
          <a:noFill/>
        </p:spPr>
        <p:txBody>
          <a:bodyPr wrap="none" rtlCol="0">
            <a:spAutoFit/>
          </a:bodyPr>
          <a:lstStyle/>
          <a:p>
            <a:r>
              <a:rPr kumimoji="1" lang="ja-JP" altLang="en-US" smtClean="0"/>
              <a:t>・双方向</a:t>
            </a:r>
            <a:r>
              <a:rPr kumimoji="1" lang="en-US" altLang="ja-JP" smtClean="0"/>
              <a:t>list</a:t>
            </a:r>
            <a:r>
              <a:rPr kumimoji="1" lang="ja-JP" altLang="en-US" smtClean="0"/>
              <a:t>の初期化</a:t>
            </a:r>
            <a:endParaRPr kumimoji="1" lang="ja-JP" altLang="en-US"/>
          </a:p>
        </p:txBody>
      </p:sp>
      <p:pic>
        <p:nvPicPr>
          <p:cNvPr id="5" name="図 4"/>
          <p:cNvPicPr>
            <a:picLocks noChangeAspect="1"/>
          </p:cNvPicPr>
          <p:nvPr/>
        </p:nvPicPr>
        <p:blipFill>
          <a:blip r:embed="rId2"/>
          <a:stretch>
            <a:fillRect/>
          </a:stretch>
        </p:blipFill>
        <p:spPr>
          <a:xfrm>
            <a:off x="165222" y="521677"/>
            <a:ext cx="3519671" cy="5539154"/>
          </a:xfrm>
          <a:prstGeom prst="rect">
            <a:avLst/>
          </a:prstGeom>
          <a:ln>
            <a:solidFill>
              <a:schemeClr val="tx1"/>
            </a:solidFill>
          </a:ln>
        </p:spPr>
      </p:pic>
      <p:sp>
        <p:nvSpPr>
          <p:cNvPr id="6" name="テキスト ボックス 5"/>
          <p:cNvSpPr txBox="1"/>
          <p:nvPr/>
        </p:nvSpPr>
        <p:spPr>
          <a:xfrm>
            <a:off x="8377112" y="885038"/>
            <a:ext cx="495264" cy="369332"/>
          </a:xfrm>
          <a:prstGeom prst="rect">
            <a:avLst/>
          </a:prstGeom>
          <a:noFill/>
        </p:spPr>
        <p:txBody>
          <a:bodyPr wrap="none" rtlCol="0">
            <a:spAutoFit/>
          </a:bodyPr>
          <a:lstStyle/>
          <a:p>
            <a:r>
              <a:rPr kumimoji="1" lang="en-US" altLang="ja-JP" smtClean="0"/>
              <a:t>Tail</a:t>
            </a:r>
            <a:endParaRPr kumimoji="1" lang="ja-JP" altLang="en-US"/>
          </a:p>
        </p:txBody>
      </p:sp>
      <p:grpSp>
        <p:nvGrpSpPr>
          <p:cNvPr id="7" name="グループ化 6"/>
          <p:cNvGrpSpPr/>
          <p:nvPr/>
        </p:nvGrpSpPr>
        <p:grpSpPr>
          <a:xfrm>
            <a:off x="4640763" y="1850905"/>
            <a:ext cx="2347767" cy="530442"/>
            <a:chOff x="3491901" y="2130696"/>
            <a:chExt cx="2347767" cy="530442"/>
          </a:xfrm>
        </p:grpSpPr>
        <p:sp>
          <p:nvSpPr>
            <p:cNvPr id="8" name="正方形/長方形 7"/>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9" name="正方形/長方形 8"/>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0" name="正方形/長方形 9"/>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11" name="直線矢印コネクタ 10"/>
          <p:cNvCxnSpPr>
            <a:endCxn id="10" idx="0"/>
          </p:cNvCxnSpPr>
          <p:nvPr/>
        </p:nvCxnSpPr>
        <p:spPr>
          <a:xfrm>
            <a:off x="5814646" y="1254370"/>
            <a:ext cx="1" cy="596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p:cNvGrpSpPr/>
          <p:nvPr/>
        </p:nvGrpSpPr>
        <p:grpSpPr>
          <a:xfrm>
            <a:off x="7439138" y="1850905"/>
            <a:ext cx="2347767" cy="530442"/>
            <a:chOff x="3491901" y="2130696"/>
            <a:chExt cx="2347767" cy="530442"/>
          </a:xfrm>
        </p:grpSpPr>
        <p:sp>
          <p:nvSpPr>
            <p:cNvPr id="17" name="正方形/長方形 16"/>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18" name="正方形/長方形 17"/>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9" name="正方形/長方形 18"/>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20" name="直線矢印コネクタ 19"/>
          <p:cNvCxnSpPr/>
          <p:nvPr/>
        </p:nvCxnSpPr>
        <p:spPr>
          <a:xfrm>
            <a:off x="9786905" y="2138232"/>
            <a:ext cx="5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4243754" y="2116126"/>
            <a:ext cx="397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919993" y="1440819"/>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055767" y="1440819"/>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6055767" y="1447738"/>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9" idx="0"/>
          </p:cNvCxnSpPr>
          <p:nvPr/>
        </p:nvCxnSpPr>
        <p:spPr>
          <a:xfrm>
            <a:off x="8613021" y="1254370"/>
            <a:ext cx="1" cy="596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476252" y="924215"/>
            <a:ext cx="676788" cy="369332"/>
          </a:xfrm>
          <a:prstGeom prst="rect">
            <a:avLst/>
          </a:prstGeom>
          <a:noFill/>
        </p:spPr>
        <p:txBody>
          <a:bodyPr wrap="none" rtlCol="0">
            <a:spAutoFit/>
          </a:bodyPr>
          <a:lstStyle/>
          <a:p>
            <a:r>
              <a:rPr kumimoji="1" lang="en-US" altLang="ja-JP" smtClean="0"/>
              <a:t>Head</a:t>
            </a:r>
            <a:endParaRPr kumimoji="1" lang="ja-JP" altLang="en-US"/>
          </a:p>
        </p:txBody>
      </p:sp>
      <p:cxnSp>
        <p:nvCxnSpPr>
          <p:cNvPr id="32" name="直線コネクタ 31"/>
          <p:cNvCxnSpPr/>
          <p:nvPr/>
        </p:nvCxnSpPr>
        <p:spPr>
          <a:xfrm>
            <a:off x="6605022" y="2404793"/>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605022" y="2825262"/>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8712540" y="2404793"/>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7" idx="2"/>
          </p:cNvCxnSpPr>
          <p:nvPr/>
        </p:nvCxnSpPr>
        <p:spPr>
          <a:xfrm flipH="1">
            <a:off x="3036277" y="3318217"/>
            <a:ext cx="4543407" cy="10544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881769" y="521677"/>
            <a:ext cx="7395829" cy="2796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3870046" y="4548441"/>
            <a:ext cx="8138638" cy="1754326"/>
          </a:xfrm>
          <a:prstGeom prst="rect">
            <a:avLst/>
          </a:prstGeom>
          <a:noFill/>
        </p:spPr>
        <p:txBody>
          <a:bodyPr wrap="none" rtlCol="0">
            <a:spAutoFit/>
          </a:bodyPr>
          <a:lstStyle/>
          <a:p>
            <a:r>
              <a:rPr lang="ja-JP" altLang="en-US" smtClean="0"/>
              <a:t>双方向</a:t>
            </a:r>
            <a:r>
              <a:rPr lang="en-US" altLang="ja-JP" smtClean="0"/>
              <a:t>list</a:t>
            </a:r>
            <a:r>
              <a:rPr lang="ja-JP" altLang="en-US" smtClean="0"/>
              <a:t>では初めにこのようなカタチを作る必要があります。</a:t>
            </a:r>
            <a:endParaRPr lang="en-US" altLang="ja-JP" smtClean="0"/>
          </a:p>
          <a:p>
            <a:r>
              <a:rPr kumimoji="1" lang="ja-JP" altLang="en-US" smtClean="0"/>
              <a:t>末端・先端</a:t>
            </a:r>
            <a:r>
              <a:rPr kumimoji="1" lang="en-US" altLang="ja-JP" smtClean="0"/>
              <a:t>object</a:t>
            </a:r>
            <a:r>
              <a:rPr lang="ja-JP" altLang="en-US" smtClean="0"/>
              <a:t>は、</a:t>
            </a:r>
            <a:r>
              <a:rPr lang="en-US" altLang="ja-JP" smtClean="0"/>
              <a:t>data</a:t>
            </a:r>
            <a:r>
              <a:rPr lang="ja-JP" altLang="en-US" smtClean="0"/>
              <a:t>を持つ事はありません。あくまで、末端と先頭であると言う</a:t>
            </a:r>
            <a:endParaRPr lang="en-US" altLang="ja-JP" smtClean="0"/>
          </a:p>
          <a:p>
            <a:r>
              <a:rPr lang="ja-JP" altLang="en-US" smtClean="0"/>
              <a:t>だけの</a:t>
            </a:r>
            <a:r>
              <a:rPr lang="en-US" altLang="ja-JP" smtClean="0"/>
              <a:t>object</a:t>
            </a:r>
            <a:r>
              <a:rPr lang="ja-JP" altLang="en-US" smtClean="0"/>
              <a:t>です。</a:t>
            </a:r>
            <a:endParaRPr lang="en-US" altLang="ja-JP" smtClean="0"/>
          </a:p>
          <a:p>
            <a:endParaRPr lang="en-US" altLang="ja-JP"/>
          </a:p>
          <a:p>
            <a:r>
              <a:rPr lang="ja-JP" altLang="en-US" smtClean="0"/>
              <a:t>要素の追加等は、</a:t>
            </a:r>
            <a:r>
              <a:rPr lang="en-US" altLang="ja-JP" smtClean="0"/>
              <a:t>Head</a:t>
            </a:r>
            <a:r>
              <a:rPr lang="ja-JP" altLang="en-US" smtClean="0"/>
              <a:t>と</a:t>
            </a:r>
            <a:r>
              <a:rPr lang="en-US" altLang="ja-JP" smtClean="0"/>
              <a:t>Tail</a:t>
            </a:r>
            <a:r>
              <a:rPr lang="ja-JP" altLang="en-US" smtClean="0"/>
              <a:t>の間で行われます。</a:t>
            </a:r>
            <a:endParaRPr lang="en-US" altLang="ja-JP" smtClean="0"/>
          </a:p>
          <a:p>
            <a:r>
              <a:rPr lang="ja-JP" altLang="en-US" smtClean="0"/>
              <a:t>それでは、おさらいしてみよう。</a:t>
            </a:r>
            <a:endParaRPr lang="en-US" altLang="ja-JP" smtClean="0"/>
          </a:p>
        </p:txBody>
      </p:sp>
    </p:spTree>
    <p:extLst>
      <p:ext uri="{BB962C8B-B14F-4D97-AF65-F5344CB8AC3E}">
        <p14:creationId xmlns:p14="http://schemas.microsoft.com/office/powerpoint/2010/main" val="409079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812925" y="250825"/>
            <a:ext cx="68739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一方向リストから双方向リストへ</a:t>
            </a:r>
          </a:p>
          <a:p>
            <a:r>
              <a:rPr lang="ja-JP" altLang="en-US"/>
              <a:t>一方向リストはデータの削除が面倒なので双方向</a:t>
            </a:r>
            <a:r>
              <a:rPr lang="ja-JP" altLang="en-US" smtClean="0"/>
              <a:t>リストが良いでしょう</a:t>
            </a:r>
            <a:endParaRPr lang="ja-JP" altLang="en-US"/>
          </a:p>
        </p:txBody>
      </p:sp>
      <p:sp>
        <p:nvSpPr>
          <p:cNvPr id="6147" name="Rectangle 3"/>
          <p:cNvSpPr>
            <a:spLocks noChangeArrowheads="1"/>
          </p:cNvSpPr>
          <p:nvPr/>
        </p:nvSpPr>
        <p:spPr bwMode="auto">
          <a:xfrm>
            <a:off x="2438400" y="1905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48" name="Rectangle 4"/>
          <p:cNvSpPr>
            <a:spLocks noChangeArrowheads="1"/>
          </p:cNvSpPr>
          <p:nvPr/>
        </p:nvSpPr>
        <p:spPr bwMode="auto">
          <a:xfrm>
            <a:off x="2895600" y="28956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49" name="Rectangle 5"/>
          <p:cNvSpPr>
            <a:spLocks noChangeArrowheads="1"/>
          </p:cNvSpPr>
          <p:nvPr/>
        </p:nvSpPr>
        <p:spPr bwMode="auto">
          <a:xfrm>
            <a:off x="3581400" y="3886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0" name="Line 6"/>
          <p:cNvSpPr>
            <a:spLocks noChangeShapeType="1"/>
          </p:cNvSpPr>
          <p:nvPr/>
        </p:nvSpPr>
        <p:spPr bwMode="auto">
          <a:xfrm>
            <a:off x="2895600" y="2286000"/>
            <a:ext cx="228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1" name="Line 7"/>
          <p:cNvSpPr>
            <a:spLocks noChangeShapeType="1"/>
          </p:cNvSpPr>
          <p:nvPr/>
        </p:nvSpPr>
        <p:spPr bwMode="auto">
          <a:xfrm>
            <a:off x="3200400" y="33528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2" name="Text Box 8"/>
          <p:cNvSpPr txBox="1">
            <a:spLocks noChangeArrowheads="1"/>
          </p:cNvSpPr>
          <p:nvPr/>
        </p:nvSpPr>
        <p:spPr bwMode="auto">
          <a:xfrm>
            <a:off x="2362201" y="1371601"/>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一方向リスト</a:t>
            </a:r>
          </a:p>
        </p:txBody>
      </p:sp>
      <p:sp>
        <p:nvSpPr>
          <p:cNvPr id="6153" name="Rectangle 9"/>
          <p:cNvSpPr>
            <a:spLocks noChangeArrowheads="1"/>
          </p:cNvSpPr>
          <p:nvPr/>
        </p:nvSpPr>
        <p:spPr bwMode="auto">
          <a:xfrm>
            <a:off x="6096000" y="1981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4" name="Rectangle 10"/>
          <p:cNvSpPr>
            <a:spLocks noChangeArrowheads="1"/>
          </p:cNvSpPr>
          <p:nvPr/>
        </p:nvSpPr>
        <p:spPr bwMode="auto">
          <a:xfrm>
            <a:off x="6553200" y="2971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5" name="Rectangle 11"/>
          <p:cNvSpPr>
            <a:spLocks noChangeArrowheads="1"/>
          </p:cNvSpPr>
          <p:nvPr/>
        </p:nvSpPr>
        <p:spPr bwMode="auto">
          <a:xfrm>
            <a:off x="7239000" y="39624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6" name="Line 12"/>
          <p:cNvSpPr>
            <a:spLocks noChangeShapeType="1"/>
          </p:cNvSpPr>
          <p:nvPr/>
        </p:nvSpPr>
        <p:spPr bwMode="auto">
          <a:xfrm>
            <a:off x="6553200" y="2362200"/>
            <a:ext cx="2286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7" name="Line 13"/>
          <p:cNvSpPr>
            <a:spLocks noChangeShapeType="1"/>
          </p:cNvSpPr>
          <p:nvPr/>
        </p:nvSpPr>
        <p:spPr bwMode="auto">
          <a:xfrm>
            <a:off x="6858000" y="3429000"/>
            <a:ext cx="5334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8" name="Text Box 14"/>
          <p:cNvSpPr txBox="1">
            <a:spLocks noChangeArrowheads="1"/>
          </p:cNvSpPr>
          <p:nvPr/>
        </p:nvSpPr>
        <p:spPr bwMode="auto">
          <a:xfrm>
            <a:off x="6019801" y="1447801"/>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a:t>
            </a:r>
          </a:p>
        </p:txBody>
      </p:sp>
      <p:sp>
        <p:nvSpPr>
          <p:cNvPr id="6159" name="Line 15"/>
          <p:cNvSpPr>
            <a:spLocks noChangeShapeType="1"/>
          </p:cNvSpPr>
          <p:nvPr/>
        </p:nvSpPr>
        <p:spPr bwMode="auto">
          <a:xfrm flipH="1" flipV="1">
            <a:off x="6858000" y="2362200"/>
            <a:ext cx="4572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60" name="Line 16"/>
          <p:cNvSpPr>
            <a:spLocks noChangeShapeType="1"/>
          </p:cNvSpPr>
          <p:nvPr/>
        </p:nvSpPr>
        <p:spPr bwMode="auto">
          <a:xfrm flipH="1" flipV="1">
            <a:off x="7315200" y="3352800"/>
            <a:ext cx="6096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61" name="Text Box 17"/>
          <p:cNvSpPr txBox="1">
            <a:spLocks noChangeArrowheads="1"/>
          </p:cNvSpPr>
          <p:nvPr/>
        </p:nvSpPr>
        <p:spPr bwMode="auto">
          <a:xfrm>
            <a:off x="2041525" y="4822826"/>
            <a:ext cx="6262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双方向リストはお互いが動的メモリをアドレスを持つカタチです。</a:t>
            </a:r>
          </a:p>
        </p:txBody>
      </p:sp>
    </p:spTree>
    <p:extLst>
      <p:ext uri="{BB962C8B-B14F-4D97-AF65-F5344CB8AC3E}">
        <p14:creationId xmlns:p14="http://schemas.microsoft.com/office/powerpoint/2010/main" val="226272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812925" y="174626"/>
            <a:ext cx="254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・双方向リスト用のクラス</a:t>
            </a:r>
          </a:p>
        </p:txBody>
      </p:sp>
      <p:sp>
        <p:nvSpPr>
          <p:cNvPr id="7173" name="Text Box 5"/>
          <p:cNvSpPr txBox="1">
            <a:spLocks noChangeArrowheads="1"/>
          </p:cNvSpPr>
          <p:nvPr/>
        </p:nvSpPr>
        <p:spPr bwMode="auto">
          <a:xfrm>
            <a:off x="1889126" y="722314"/>
            <a:ext cx="8093075" cy="3671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class DATA{</a:t>
            </a:r>
          </a:p>
          <a:p>
            <a:r>
              <a:rPr lang="en-US" altLang="ja-JP" noProof="1"/>
              <a:t>	public:</a:t>
            </a:r>
          </a:p>
          <a:p>
            <a:r>
              <a:rPr lang="en-US" altLang="ja-JP" noProof="1"/>
              <a:t>	DATA(int set){ </a:t>
            </a:r>
          </a:p>
          <a:p>
            <a:r>
              <a:rPr lang="en-US" altLang="ja-JP" noProof="1"/>
              <a:t>		m_data=set;</a:t>
            </a:r>
          </a:p>
          <a:p>
            <a:r>
              <a:rPr lang="en-US" altLang="ja-JP" noProof="1"/>
              <a:t>		m_next =NULL;</a:t>
            </a:r>
          </a:p>
          <a:p>
            <a:r>
              <a:rPr lang="en-US" altLang="ja-JP" noProof="1"/>
              <a:t>		m_flont</a:t>
            </a:r>
            <a:r>
              <a:rPr lang="en-US" altLang="ja-JP"/>
              <a:t> </a:t>
            </a:r>
            <a:r>
              <a:rPr lang="en-US" altLang="ja-JP" noProof="1"/>
              <a:t>=NULL;</a:t>
            </a:r>
          </a:p>
          <a:p>
            <a:r>
              <a:rPr lang="en-US" altLang="ja-JP" noProof="1"/>
              <a:t>	}</a:t>
            </a:r>
          </a:p>
          <a:p>
            <a:endParaRPr lang="en-US" altLang="ja-JP" noProof="1"/>
          </a:p>
          <a:p>
            <a:r>
              <a:rPr lang="en-US" altLang="ja-JP" noProof="1"/>
              <a:t>	int   m_data;	</a:t>
            </a:r>
            <a:r>
              <a:rPr lang="en-US" altLang="ja-JP" noProof="1">
                <a:solidFill>
                  <a:srgbClr val="008000"/>
                </a:solidFill>
              </a:rPr>
              <a:t>//</a:t>
            </a:r>
            <a:r>
              <a:rPr lang="ja-JP" altLang="en-US" noProof="1">
                <a:solidFill>
                  <a:srgbClr val="008000"/>
                </a:solidFill>
              </a:rPr>
              <a:t>データ</a:t>
            </a:r>
          </a:p>
          <a:p>
            <a:r>
              <a:rPr lang="ja-JP" altLang="en-US" noProof="1"/>
              <a:t>	</a:t>
            </a:r>
            <a:r>
              <a:rPr lang="en-US" altLang="ja-JP" noProof="1"/>
              <a:t>DATA* m_next;	</a:t>
            </a:r>
            <a:r>
              <a:rPr lang="en-US" altLang="ja-JP" noProof="1">
                <a:solidFill>
                  <a:srgbClr val="008000"/>
                </a:solidFill>
              </a:rPr>
              <a:t>//</a:t>
            </a:r>
            <a:r>
              <a:rPr lang="ja-JP" altLang="en-US" noProof="1">
                <a:solidFill>
                  <a:srgbClr val="008000"/>
                </a:solidFill>
              </a:rPr>
              <a:t>次のデータ</a:t>
            </a:r>
          </a:p>
          <a:p>
            <a:r>
              <a:rPr lang="ja-JP" altLang="en-US" noProof="1"/>
              <a:t>	</a:t>
            </a:r>
            <a:r>
              <a:rPr lang="en-US" altLang="ja-JP" noProof="1"/>
              <a:t>DATA* m_flont;  </a:t>
            </a:r>
            <a:r>
              <a:rPr lang="ja-JP" altLang="ja-JP"/>
              <a:t>　</a:t>
            </a:r>
            <a:r>
              <a:rPr lang="ja-JP" altLang="ja-JP" noProof="1">
                <a:solidFill>
                  <a:srgbClr val="008000"/>
                </a:solidFill>
              </a:rPr>
              <a:t>//</a:t>
            </a:r>
            <a:r>
              <a:rPr lang="ja-JP" altLang="en-US" noProof="1">
                <a:solidFill>
                  <a:srgbClr val="008000"/>
                </a:solidFill>
              </a:rPr>
              <a:t>前のデータ</a:t>
            </a:r>
          </a:p>
          <a:p>
            <a:endParaRPr lang="ja-JP" altLang="en-US" noProof="1"/>
          </a:p>
          <a:p>
            <a:r>
              <a:rPr lang="ja-JP" altLang="ja-JP" noProof="1"/>
              <a:t>};</a:t>
            </a:r>
            <a:endParaRPr lang="en-US" altLang="ja-JP"/>
          </a:p>
        </p:txBody>
      </p:sp>
      <p:sp>
        <p:nvSpPr>
          <p:cNvPr id="7174" name="Rectangle 6"/>
          <p:cNvSpPr>
            <a:spLocks noChangeArrowheads="1"/>
          </p:cNvSpPr>
          <p:nvPr/>
        </p:nvSpPr>
        <p:spPr bwMode="auto">
          <a:xfrm>
            <a:off x="7467600" y="1066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5" name="Rectangle 7"/>
          <p:cNvSpPr>
            <a:spLocks noChangeArrowheads="1"/>
          </p:cNvSpPr>
          <p:nvPr/>
        </p:nvSpPr>
        <p:spPr bwMode="auto">
          <a:xfrm>
            <a:off x="7924800" y="20574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6" name="Rectangle 8"/>
          <p:cNvSpPr>
            <a:spLocks noChangeArrowheads="1"/>
          </p:cNvSpPr>
          <p:nvPr/>
        </p:nvSpPr>
        <p:spPr bwMode="auto">
          <a:xfrm>
            <a:off x="8610600" y="3048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7" name="Line 9"/>
          <p:cNvSpPr>
            <a:spLocks noChangeShapeType="1"/>
          </p:cNvSpPr>
          <p:nvPr/>
        </p:nvSpPr>
        <p:spPr bwMode="auto">
          <a:xfrm>
            <a:off x="7924800" y="1447800"/>
            <a:ext cx="2286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8" name="Line 10"/>
          <p:cNvSpPr>
            <a:spLocks noChangeShapeType="1"/>
          </p:cNvSpPr>
          <p:nvPr/>
        </p:nvSpPr>
        <p:spPr bwMode="auto">
          <a:xfrm>
            <a:off x="8229600" y="2514600"/>
            <a:ext cx="5334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9" name="Line 11"/>
          <p:cNvSpPr>
            <a:spLocks noChangeShapeType="1"/>
          </p:cNvSpPr>
          <p:nvPr/>
        </p:nvSpPr>
        <p:spPr bwMode="auto">
          <a:xfrm flipH="1" flipV="1">
            <a:off x="8229600" y="1447800"/>
            <a:ext cx="4572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0" name="Line 12"/>
          <p:cNvSpPr>
            <a:spLocks noChangeShapeType="1"/>
          </p:cNvSpPr>
          <p:nvPr/>
        </p:nvSpPr>
        <p:spPr bwMode="auto">
          <a:xfrm flipH="1" flipV="1">
            <a:off x="8686800" y="2438400"/>
            <a:ext cx="6096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1" name="Text Box 13"/>
          <p:cNvSpPr txBox="1">
            <a:spLocks noChangeArrowheads="1"/>
          </p:cNvSpPr>
          <p:nvPr/>
        </p:nvSpPr>
        <p:spPr bwMode="auto">
          <a:xfrm>
            <a:off x="1889125" y="4668839"/>
            <a:ext cx="85280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お互いの動的メモリのアドレスを取り、アクセスするため自己参照ポインタを</a:t>
            </a:r>
            <a:r>
              <a:rPr lang="ja-JP" altLang="en-US" sz="2400">
                <a:solidFill>
                  <a:srgbClr val="FF0000"/>
                </a:solidFill>
              </a:rPr>
              <a:t>２つ</a:t>
            </a:r>
            <a:r>
              <a:rPr lang="ja-JP" altLang="en-US"/>
              <a:t>必要に</a:t>
            </a:r>
          </a:p>
          <a:p>
            <a:r>
              <a:rPr lang="ja-JP" altLang="en-US"/>
              <a:t>なります。お互いがアクセスできることで、削除時に色々なめんどうがなくなります。</a:t>
            </a:r>
          </a:p>
        </p:txBody>
      </p:sp>
    </p:spTree>
    <p:extLst>
      <p:ext uri="{BB962C8B-B14F-4D97-AF65-F5344CB8AC3E}">
        <p14:creationId xmlns:p14="http://schemas.microsoft.com/office/powerpoint/2010/main" val="230771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660525" y="9842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ja-JP"/>
          </a:p>
        </p:txBody>
      </p:sp>
      <p:sp>
        <p:nvSpPr>
          <p:cNvPr id="8197" name="Text Box 5"/>
          <p:cNvSpPr txBox="1">
            <a:spLocks noChangeArrowheads="1"/>
          </p:cNvSpPr>
          <p:nvPr/>
        </p:nvSpPr>
        <p:spPr bwMode="auto">
          <a:xfrm>
            <a:off x="1736726" y="174626"/>
            <a:ext cx="242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・双方向リストの初期化</a:t>
            </a:r>
          </a:p>
        </p:txBody>
      </p:sp>
      <p:sp>
        <p:nvSpPr>
          <p:cNvPr id="8198" name="Rectangle 6"/>
          <p:cNvSpPr>
            <a:spLocks noChangeArrowheads="1"/>
          </p:cNvSpPr>
          <p:nvPr/>
        </p:nvSpPr>
        <p:spPr bwMode="auto">
          <a:xfrm>
            <a:off x="5918200" y="4114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8199" name="Line 7"/>
          <p:cNvSpPr>
            <a:spLocks noChangeShapeType="1"/>
          </p:cNvSpPr>
          <p:nvPr/>
        </p:nvSpPr>
        <p:spPr bwMode="auto">
          <a:xfrm flipH="1">
            <a:off x="5537200" y="44958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0" name="Text Box 8"/>
          <p:cNvSpPr txBox="1">
            <a:spLocks noChangeArrowheads="1"/>
          </p:cNvSpPr>
          <p:nvPr/>
        </p:nvSpPr>
        <p:spPr bwMode="auto">
          <a:xfrm>
            <a:off x="4835525" y="42894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02" name="Rectangle 10"/>
          <p:cNvSpPr>
            <a:spLocks noChangeArrowheads="1"/>
          </p:cNvSpPr>
          <p:nvPr/>
        </p:nvSpPr>
        <p:spPr bwMode="auto">
          <a:xfrm>
            <a:off x="8432800" y="4114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8203" name="Line 11"/>
          <p:cNvSpPr>
            <a:spLocks noChangeShapeType="1"/>
          </p:cNvSpPr>
          <p:nvPr/>
        </p:nvSpPr>
        <p:spPr bwMode="auto">
          <a:xfrm>
            <a:off x="6680200" y="41910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4" name="Line 12"/>
          <p:cNvSpPr>
            <a:spLocks noChangeShapeType="1"/>
          </p:cNvSpPr>
          <p:nvPr/>
        </p:nvSpPr>
        <p:spPr bwMode="auto">
          <a:xfrm flipH="1">
            <a:off x="6680200" y="44958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5" name="Line 13"/>
          <p:cNvSpPr>
            <a:spLocks noChangeShapeType="1"/>
          </p:cNvSpPr>
          <p:nvPr/>
        </p:nvSpPr>
        <p:spPr bwMode="auto">
          <a:xfrm>
            <a:off x="9271000" y="41910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6" name="Text Box 14"/>
          <p:cNvSpPr txBox="1">
            <a:spLocks noChangeArrowheads="1"/>
          </p:cNvSpPr>
          <p:nvPr/>
        </p:nvSpPr>
        <p:spPr bwMode="auto">
          <a:xfrm>
            <a:off x="9842500" y="399097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07" name="Line 15"/>
          <p:cNvSpPr>
            <a:spLocks noChangeShapeType="1"/>
          </p:cNvSpPr>
          <p:nvPr/>
        </p:nvSpPr>
        <p:spPr bwMode="auto">
          <a:xfrm>
            <a:off x="6299200"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8" name="Line 16"/>
          <p:cNvSpPr>
            <a:spLocks noChangeShapeType="1"/>
          </p:cNvSpPr>
          <p:nvPr/>
        </p:nvSpPr>
        <p:spPr bwMode="auto">
          <a:xfrm>
            <a:off x="8890000"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9" name="Rectangle 17"/>
          <p:cNvSpPr>
            <a:spLocks noChangeArrowheads="1"/>
          </p:cNvSpPr>
          <p:nvPr/>
        </p:nvSpPr>
        <p:spPr bwMode="auto">
          <a:xfrm>
            <a:off x="5842001" y="34290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8211" name="Rectangle 19"/>
          <p:cNvSpPr>
            <a:spLocks noChangeArrowheads="1"/>
          </p:cNvSpPr>
          <p:nvPr/>
        </p:nvSpPr>
        <p:spPr bwMode="auto">
          <a:xfrm>
            <a:off x="8509001" y="34290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8212" name="Text Box 20"/>
          <p:cNvSpPr txBox="1">
            <a:spLocks noChangeArrowheads="1"/>
          </p:cNvSpPr>
          <p:nvPr/>
        </p:nvSpPr>
        <p:spPr bwMode="auto">
          <a:xfrm>
            <a:off x="1676401" y="1828801"/>
            <a:ext cx="374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このようなカタチをプログラムを表す。</a:t>
            </a:r>
          </a:p>
        </p:txBody>
      </p:sp>
      <p:sp>
        <p:nvSpPr>
          <p:cNvPr id="8213" name="Rectangle 21"/>
          <p:cNvSpPr>
            <a:spLocks noChangeArrowheads="1"/>
          </p:cNvSpPr>
          <p:nvPr/>
        </p:nvSpPr>
        <p:spPr bwMode="auto">
          <a:xfrm>
            <a:off x="1752600" y="2286001"/>
            <a:ext cx="37338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ja-JP" noProof="1"/>
              <a:t>//</a:t>
            </a:r>
            <a:r>
              <a:rPr lang="ja-JP" altLang="en-US" noProof="1"/>
              <a:t>双方向リスト初期化</a:t>
            </a:r>
          </a:p>
          <a:p>
            <a:r>
              <a:rPr lang="en-US" altLang="ja-JP" noProof="1"/>
              <a:t>void InitList()</a:t>
            </a:r>
          </a:p>
          <a:p>
            <a:r>
              <a:rPr lang="en-US" altLang="ja-JP" noProof="1"/>
              <a:t>{</a:t>
            </a:r>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r>
              <a:rPr lang="en-US" altLang="ja-JP" noProof="1"/>
              <a:t>}</a:t>
            </a:r>
            <a:endParaRPr lang="en-US" altLang="ja-JP"/>
          </a:p>
        </p:txBody>
      </p:sp>
      <p:sp>
        <p:nvSpPr>
          <p:cNvPr id="8214" name="Rectangle 22"/>
          <p:cNvSpPr>
            <a:spLocks noChangeArrowheads="1"/>
          </p:cNvSpPr>
          <p:nvPr/>
        </p:nvSpPr>
        <p:spPr bwMode="auto">
          <a:xfrm>
            <a:off x="1981200" y="32766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g_head = new DATA(0);</a:t>
            </a:r>
          </a:p>
          <a:p>
            <a:r>
              <a:rPr lang="en-US" altLang="ja-JP" noProof="1"/>
              <a:t>g_tail = new DATA(0);</a:t>
            </a:r>
          </a:p>
        </p:txBody>
      </p:sp>
      <p:sp>
        <p:nvSpPr>
          <p:cNvPr id="8215" name="Rectangle 23"/>
          <p:cNvSpPr>
            <a:spLocks noChangeArrowheads="1"/>
          </p:cNvSpPr>
          <p:nvPr/>
        </p:nvSpPr>
        <p:spPr bwMode="auto">
          <a:xfrm>
            <a:off x="1990725" y="4038600"/>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g_head-&gt;m_next = g_tail;</a:t>
            </a:r>
          </a:p>
          <a:p>
            <a:r>
              <a:rPr lang="en-US" altLang="ja-JP" noProof="1"/>
              <a:t>g_head-&gt;m_flont= NULL;</a:t>
            </a:r>
          </a:p>
        </p:txBody>
      </p:sp>
      <p:sp>
        <p:nvSpPr>
          <p:cNvPr id="8216" name="Rectangle 24"/>
          <p:cNvSpPr>
            <a:spLocks noChangeArrowheads="1"/>
          </p:cNvSpPr>
          <p:nvPr/>
        </p:nvSpPr>
        <p:spPr bwMode="auto">
          <a:xfrm>
            <a:off x="1981200" y="4876800"/>
            <a:ext cx="281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g_tail-&gt;m_next = NULL;</a:t>
            </a:r>
          </a:p>
          <a:p>
            <a:r>
              <a:rPr lang="en-US" altLang="ja-JP" noProof="1"/>
              <a:t>g_tail-&gt;m_flont= g_head;</a:t>
            </a:r>
            <a:endParaRPr lang="en-US" altLang="ja-JP"/>
          </a:p>
        </p:txBody>
      </p:sp>
      <p:sp>
        <p:nvSpPr>
          <p:cNvPr id="8217" name="Rectangle 25"/>
          <p:cNvSpPr>
            <a:spLocks noChangeArrowheads="1"/>
          </p:cNvSpPr>
          <p:nvPr/>
        </p:nvSpPr>
        <p:spPr bwMode="auto">
          <a:xfrm>
            <a:off x="4038600" y="1219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8218" name="Line 26"/>
          <p:cNvSpPr>
            <a:spLocks noChangeShapeType="1"/>
          </p:cNvSpPr>
          <p:nvPr/>
        </p:nvSpPr>
        <p:spPr bwMode="auto">
          <a:xfrm flipH="1">
            <a:off x="3657600" y="16002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19" name="Text Box 27"/>
          <p:cNvSpPr txBox="1">
            <a:spLocks noChangeArrowheads="1"/>
          </p:cNvSpPr>
          <p:nvPr/>
        </p:nvSpPr>
        <p:spPr bwMode="auto">
          <a:xfrm>
            <a:off x="2955925" y="13938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20" name="Rectangle 28"/>
          <p:cNvSpPr>
            <a:spLocks noChangeArrowheads="1"/>
          </p:cNvSpPr>
          <p:nvPr/>
        </p:nvSpPr>
        <p:spPr bwMode="auto">
          <a:xfrm>
            <a:off x="6553200" y="1219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8221" name="Line 29"/>
          <p:cNvSpPr>
            <a:spLocks noChangeShapeType="1"/>
          </p:cNvSpPr>
          <p:nvPr/>
        </p:nvSpPr>
        <p:spPr bwMode="auto">
          <a:xfrm>
            <a:off x="4800600" y="12954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2" name="Line 30"/>
          <p:cNvSpPr>
            <a:spLocks noChangeShapeType="1"/>
          </p:cNvSpPr>
          <p:nvPr/>
        </p:nvSpPr>
        <p:spPr bwMode="auto">
          <a:xfrm flipH="1">
            <a:off x="4800600" y="16002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3" name="Line 31"/>
          <p:cNvSpPr>
            <a:spLocks noChangeShapeType="1"/>
          </p:cNvSpPr>
          <p:nvPr/>
        </p:nvSpPr>
        <p:spPr bwMode="auto">
          <a:xfrm>
            <a:off x="7391400" y="12954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4" name="Line 32"/>
          <p:cNvSpPr>
            <a:spLocks noChangeShapeType="1"/>
          </p:cNvSpPr>
          <p:nvPr/>
        </p:nvSpPr>
        <p:spPr bwMode="auto">
          <a:xfrm>
            <a:off x="4419600" y="838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5" name="Line 33"/>
          <p:cNvSpPr>
            <a:spLocks noChangeShapeType="1"/>
          </p:cNvSpPr>
          <p:nvPr/>
        </p:nvSpPr>
        <p:spPr bwMode="auto">
          <a:xfrm>
            <a:off x="7010400" y="838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6" name="Rectangle 34"/>
          <p:cNvSpPr>
            <a:spLocks noChangeArrowheads="1"/>
          </p:cNvSpPr>
          <p:nvPr/>
        </p:nvSpPr>
        <p:spPr bwMode="auto">
          <a:xfrm>
            <a:off x="3962401" y="5334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8227" name="Rectangle 35"/>
          <p:cNvSpPr>
            <a:spLocks noChangeArrowheads="1"/>
          </p:cNvSpPr>
          <p:nvPr/>
        </p:nvSpPr>
        <p:spPr bwMode="auto">
          <a:xfrm>
            <a:off x="6629401" y="5334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8239" name="Text Box 47"/>
          <p:cNvSpPr txBox="1">
            <a:spLocks noChangeArrowheads="1"/>
          </p:cNvSpPr>
          <p:nvPr/>
        </p:nvSpPr>
        <p:spPr bwMode="auto">
          <a:xfrm>
            <a:off x="8077200" y="1143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33" name="テキスト ボックス 32"/>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288119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animEffect transition="in" filter="checkerboard(across)">
                                      <p:cBhvr>
                                        <p:cTn id="7" dur="500"/>
                                        <p:tgtEl>
                                          <p:spTgt spid="820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208"/>
                                        </p:tgtEl>
                                        <p:attrNameLst>
                                          <p:attrName>style.visibility</p:attrName>
                                        </p:attrNameLst>
                                      </p:cBhvr>
                                      <p:to>
                                        <p:strVal val="visible"/>
                                      </p:to>
                                    </p:set>
                                    <p:animEffect transition="in" filter="checkerboard(across)">
                                      <p:cBhvr>
                                        <p:cTn id="10" dur="500"/>
                                        <p:tgtEl>
                                          <p:spTgt spid="820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202"/>
                                        </p:tgtEl>
                                        <p:attrNameLst>
                                          <p:attrName>style.visibility</p:attrName>
                                        </p:attrNameLst>
                                      </p:cBhvr>
                                      <p:to>
                                        <p:strVal val="visible"/>
                                      </p:to>
                                    </p:set>
                                    <p:animEffect transition="in" filter="checkerboard(across)">
                                      <p:cBhvr>
                                        <p:cTn id="13" dur="500"/>
                                        <p:tgtEl>
                                          <p:spTgt spid="820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checkerboard(across)">
                                      <p:cBhvr>
                                        <p:cTn id="16" dur="500"/>
                                        <p:tgtEl>
                                          <p:spTgt spid="819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214"/>
                                        </p:tgtEl>
                                        <p:attrNameLst>
                                          <p:attrName>style.visibility</p:attrName>
                                        </p:attrNameLst>
                                      </p:cBhvr>
                                      <p:to>
                                        <p:strVal val="visible"/>
                                      </p:to>
                                    </p:set>
                                    <p:animEffect transition="in" filter="checkerboard(across)">
                                      <p:cBhvr>
                                        <p:cTn id="19" dur="500"/>
                                        <p:tgtEl>
                                          <p:spTgt spid="82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215"/>
                                        </p:tgtEl>
                                        <p:attrNameLst>
                                          <p:attrName>style.visibility</p:attrName>
                                        </p:attrNameLst>
                                      </p:cBhvr>
                                      <p:to>
                                        <p:strVal val="visible"/>
                                      </p:to>
                                    </p:set>
                                    <p:animEffect transition="in" filter="checkerboard(across)">
                                      <p:cBhvr>
                                        <p:cTn id="24" dur="500"/>
                                        <p:tgtEl>
                                          <p:spTgt spid="821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checkerboard(across)">
                                      <p:cBhvr>
                                        <p:cTn id="27" dur="500"/>
                                        <p:tgtEl>
                                          <p:spTgt spid="820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199"/>
                                        </p:tgtEl>
                                        <p:attrNameLst>
                                          <p:attrName>style.visibility</p:attrName>
                                        </p:attrNameLst>
                                      </p:cBhvr>
                                      <p:to>
                                        <p:strVal val="visible"/>
                                      </p:to>
                                    </p:set>
                                    <p:animEffect transition="in" filter="checkerboard(across)">
                                      <p:cBhvr>
                                        <p:cTn id="30" dur="500"/>
                                        <p:tgtEl>
                                          <p:spTgt spid="819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200"/>
                                        </p:tgtEl>
                                        <p:attrNameLst>
                                          <p:attrName>style.visibility</p:attrName>
                                        </p:attrNameLst>
                                      </p:cBhvr>
                                      <p:to>
                                        <p:strVal val="visible"/>
                                      </p:to>
                                    </p:set>
                                    <p:animEffect transition="in" filter="checkerboard(across)">
                                      <p:cBhvr>
                                        <p:cTn id="33" dur="500"/>
                                        <p:tgtEl>
                                          <p:spTgt spid="82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216"/>
                                        </p:tgtEl>
                                        <p:attrNameLst>
                                          <p:attrName>style.visibility</p:attrName>
                                        </p:attrNameLst>
                                      </p:cBhvr>
                                      <p:to>
                                        <p:strVal val="visible"/>
                                      </p:to>
                                    </p:set>
                                    <p:animEffect transition="in" filter="checkerboard(across)">
                                      <p:cBhvr>
                                        <p:cTn id="38" dur="500"/>
                                        <p:tgtEl>
                                          <p:spTgt spid="8216"/>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8204"/>
                                        </p:tgtEl>
                                        <p:attrNameLst>
                                          <p:attrName>style.visibility</p:attrName>
                                        </p:attrNameLst>
                                      </p:cBhvr>
                                      <p:to>
                                        <p:strVal val="visible"/>
                                      </p:to>
                                    </p:set>
                                    <p:animEffect transition="in" filter="checkerboard(across)">
                                      <p:cBhvr>
                                        <p:cTn id="41" dur="500"/>
                                        <p:tgtEl>
                                          <p:spTgt spid="820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8205"/>
                                        </p:tgtEl>
                                        <p:attrNameLst>
                                          <p:attrName>style.visibility</p:attrName>
                                        </p:attrNameLst>
                                      </p:cBhvr>
                                      <p:to>
                                        <p:strVal val="visible"/>
                                      </p:to>
                                    </p:set>
                                    <p:animEffect transition="in" filter="checkerboard(across)">
                                      <p:cBhvr>
                                        <p:cTn id="44" dur="500"/>
                                        <p:tgtEl>
                                          <p:spTgt spid="820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206"/>
                                        </p:tgtEl>
                                        <p:attrNameLst>
                                          <p:attrName>style.visibility</p:attrName>
                                        </p:attrNameLst>
                                      </p:cBhvr>
                                      <p:to>
                                        <p:strVal val="visible"/>
                                      </p:to>
                                    </p:set>
                                    <p:animEffect transition="in" filter="checkerboard(across)">
                                      <p:cBhvr>
                                        <p:cTn id="47"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199" grpId="0" animBg="1"/>
      <p:bldP spid="8200" grpId="0"/>
      <p:bldP spid="8202" grpId="0" animBg="1"/>
      <p:bldP spid="8203" grpId="0" animBg="1"/>
      <p:bldP spid="8204" grpId="0" animBg="1"/>
      <p:bldP spid="8205" grpId="0" animBg="1"/>
      <p:bldP spid="8206" grpId="0"/>
      <p:bldP spid="8207" grpId="0" animBg="1"/>
      <p:bldP spid="8208" grpId="0" animBg="1"/>
      <p:bldP spid="8214" grpId="0"/>
      <p:bldP spid="8215" grpId="0"/>
      <p:bldP spid="8216"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15105</TotalTime>
  <Words>765</Words>
  <Application>Microsoft Office PowerPoint</Application>
  <PresentationFormat>ワイド画面</PresentationFormat>
  <Paragraphs>251</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GameSystem開発指南書１９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987</cp:revision>
  <dcterms:created xsi:type="dcterms:W3CDTF">2016-04-21T00:45:06Z</dcterms:created>
  <dcterms:modified xsi:type="dcterms:W3CDTF">2017-02-14T08:11:47Z</dcterms:modified>
</cp:coreProperties>
</file>