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18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5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7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9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28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1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1950-D256-4D73-BF83-5FD23D24C244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65A7-2601-46FE-BBE9-848CA869B6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mtClean="0"/>
              <a:t>GameSystem</a:t>
            </a:r>
            <a:r>
              <a:rPr kumimoji="1" lang="ja-JP" altLang="en-US" smtClean="0"/>
              <a:t>開発</a:t>
            </a:r>
            <a:r>
              <a:rPr kumimoji="1" lang="ja-JP" altLang="en-US" dirty="0" smtClean="0"/>
              <a:t>指南書１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0</a:t>
            </a:r>
            <a:r>
              <a:rPr kumimoji="1" lang="ja-JP" altLang="en-US" smtClean="0"/>
              <a:t>からの開発</a:t>
            </a:r>
            <a:endParaRPr lang="en-US" altLang="ja-JP" dirty="0"/>
          </a:p>
          <a:p>
            <a:r>
              <a:rPr lang="en-US" altLang="ja-JP" smtClean="0"/>
              <a:t>Windows</a:t>
            </a:r>
            <a:r>
              <a:rPr lang="ja-JP" altLang="en-US" smtClean="0"/>
              <a:t>と</a:t>
            </a:r>
            <a:r>
              <a:rPr lang="en-US" altLang="ja-JP" smtClean="0"/>
              <a:t>DirectX11</a:t>
            </a:r>
            <a:r>
              <a:rPr lang="ja-JP" altLang="en-US" smtClean="0"/>
              <a:t>とは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68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11669"/>
            <a:ext cx="26534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win32api</a:t>
            </a:r>
            <a:r>
              <a:rPr lang="ja-JP" altLang="en-US" smtClean="0"/>
              <a:t>・</a:t>
            </a:r>
            <a:r>
              <a:rPr lang="en-US" altLang="ja-JP" smtClean="0"/>
              <a:t>DirectX11</a:t>
            </a:r>
            <a:r>
              <a:rPr lang="ja-JP" altLang="en-US" smtClean="0"/>
              <a:t>説明</a:t>
            </a:r>
            <a:endParaRPr lang="ja-JP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41300" y="366716"/>
            <a:ext cx="6451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mtClean="0"/>
              <a:t>Windows</a:t>
            </a:r>
            <a:r>
              <a:rPr lang="ja-JP" altLang="en-US" smtClean="0"/>
              <a:t>で</a:t>
            </a:r>
            <a:r>
              <a:rPr lang="en-US" altLang="ja-JP" smtClean="0"/>
              <a:t>Game</a:t>
            </a:r>
            <a:r>
              <a:rPr lang="ja-JP" altLang="en-US" smtClean="0"/>
              <a:t>を</a:t>
            </a:r>
            <a:r>
              <a:rPr lang="ja-JP" altLang="en-US"/>
              <a:t>作るには</a:t>
            </a:r>
            <a:r>
              <a:rPr lang="en-US" altLang="ja-JP" smtClean="0"/>
              <a:t>win32api</a:t>
            </a:r>
            <a:r>
              <a:rPr lang="ja-JP" altLang="en-US" smtClean="0"/>
              <a:t>や</a:t>
            </a:r>
            <a:r>
              <a:rPr lang="en-US" altLang="ja-JP" smtClean="0"/>
              <a:t>WindowsAPI</a:t>
            </a:r>
            <a:r>
              <a:rPr lang="ja-JP" altLang="en-US" smtClean="0"/>
              <a:t>が必要です。</a:t>
            </a:r>
            <a:endParaRPr lang="ja-JP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85750" y="2151023"/>
            <a:ext cx="11163300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/>
              <a:t>Win32api</a:t>
            </a:r>
            <a:r>
              <a:rPr lang="ja-JP" altLang="en-US"/>
              <a:t>概要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  <a:p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上で動作するアプリケーションにとって、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の各機能にアクセス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する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ための接点である。そのため、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上で動作するアプリケーションを作成できる様々な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プログラミング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言語・開発環境において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を使用する手段が提供されている。特に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と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C++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では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SDK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により、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&lt;windows.h&gt;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をはじめとする多数のヘッダファイルが公開されている。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また、多くの開発環境で、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を基にしたより高水準のフレームワークが構築されている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。これら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を通じて、直接・間接にすべての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アプリケーションは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を使用している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。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Windows 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に属する各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API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は、主に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DLL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からの関数または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COM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インタフェースとして機能を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公開して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いる。関数の呼出規約は原則として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stdcall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を採用する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(Win32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の場合</a:t>
            </a:r>
            <a:r>
              <a:rPr lang="en-US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)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など統一されたインタフ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ェースで多数のプログラミング言語からの使用を容易なものとして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いる（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wiki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より）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239000" y="57912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OS</a:t>
            </a:r>
          </a:p>
        </p:txBody>
      </p:sp>
      <p:pic>
        <p:nvPicPr>
          <p:cNvPr id="5129" name="Picture 9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486401"/>
            <a:ext cx="12954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324600" y="6172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181600" y="5791200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win32api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4343400" y="61833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V="1">
            <a:off x="78486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5867400" y="5257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88900" y="773114"/>
            <a:ext cx="110377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API</a:t>
            </a:r>
            <a:r>
              <a:rPr lang="ja-JP" altLang="en-US"/>
              <a:t>とは</a:t>
            </a:r>
            <a:endParaRPr lang="ja-JP" altLang="en-US" b="1"/>
          </a:p>
          <a:p>
            <a:r>
              <a:rPr lang="ja-JP" altLang="en-US" b="1"/>
              <a:t>アプリケーションプログラミングインタフェース</a:t>
            </a:r>
            <a:r>
              <a:rPr lang="ja-JP" altLang="en-US"/>
              <a:t> </a:t>
            </a:r>
            <a:r>
              <a:rPr lang="en-US" altLang="ja-JP"/>
              <a:t>(</a:t>
            </a:r>
            <a:r>
              <a:rPr lang="ja-JP" altLang="ja-JP"/>
              <a:t>Application Programming Interface</a:t>
            </a:r>
            <a:r>
              <a:rPr lang="en-US" altLang="ja-JP"/>
              <a:t>) </a:t>
            </a:r>
          </a:p>
          <a:p>
            <a:r>
              <a:rPr lang="en-US" altLang="ja-JP" smtClean="0"/>
              <a:t>SoftwareComponent</a:t>
            </a:r>
            <a:r>
              <a:rPr lang="ja-JP" altLang="en-US" smtClean="0"/>
              <a:t>が</a:t>
            </a:r>
            <a:r>
              <a:rPr lang="ja-JP" altLang="en-US"/>
              <a:t>互いにやりとりするのに使用</a:t>
            </a:r>
            <a:r>
              <a:rPr lang="ja-JP" altLang="en-US" smtClean="0"/>
              <a:t>する</a:t>
            </a:r>
            <a:r>
              <a:rPr lang="en-US" altLang="ja-JP"/>
              <a:t>I</a:t>
            </a:r>
            <a:r>
              <a:rPr lang="en-US" altLang="ja-JP" smtClean="0"/>
              <a:t>nterface</a:t>
            </a:r>
            <a:r>
              <a:rPr lang="ja-JP" altLang="en-US" smtClean="0"/>
              <a:t>の</a:t>
            </a:r>
            <a:r>
              <a:rPr lang="ja-JP" altLang="en-US"/>
              <a:t>仕様である</a:t>
            </a:r>
            <a:r>
              <a:rPr lang="ja-JP" altLang="en-US" smtClean="0"/>
              <a:t>。</a:t>
            </a:r>
            <a:r>
              <a:rPr lang="en-US" altLang="ja-JP" smtClean="0"/>
              <a:t>API</a:t>
            </a:r>
            <a:r>
              <a:rPr lang="ja-JP" altLang="en-US" smtClean="0"/>
              <a:t>には、</a:t>
            </a:r>
            <a:r>
              <a:rPr lang="en-US" altLang="ja-JP" smtClean="0"/>
              <a:t>SubRoutine</a:t>
            </a:r>
            <a:r>
              <a:rPr lang="ja-JP" altLang="en-US" smtClean="0"/>
              <a:t>、</a:t>
            </a:r>
            <a:r>
              <a:rPr lang="en-US" altLang="ja-JP" smtClean="0"/>
              <a:t>Data</a:t>
            </a:r>
            <a:r>
              <a:rPr lang="ja-JP" altLang="en-US" smtClean="0"/>
              <a:t>構造、</a:t>
            </a:r>
            <a:endParaRPr lang="en-US" altLang="ja-JP" smtClean="0"/>
          </a:p>
          <a:p>
            <a:r>
              <a:rPr lang="en-US" altLang="ja-JP" smtClean="0"/>
              <a:t>ObjectClass</a:t>
            </a:r>
            <a:r>
              <a:rPr lang="ja-JP" altLang="en-US" smtClean="0"/>
              <a:t>、</a:t>
            </a:r>
            <a:r>
              <a:rPr lang="ja-JP" altLang="en-US"/>
              <a:t>変数などの仕様が含まれる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4267200" y="4876800"/>
            <a:ext cx="152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application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13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23825" y="0"/>
            <a:ext cx="82207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・</a:t>
            </a:r>
            <a:r>
              <a:rPr lang="en-US" altLang="ja-JP"/>
              <a:t>win32api</a:t>
            </a:r>
            <a:r>
              <a:rPr lang="ja-JP" altLang="en-US"/>
              <a:t>で何を作るのか？</a:t>
            </a:r>
          </a:p>
          <a:p>
            <a:r>
              <a:rPr lang="en-US" altLang="ja-JP"/>
              <a:t>graphic</a:t>
            </a:r>
            <a:r>
              <a:rPr lang="ja-JP" altLang="en-US" smtClean="0"/>
              <a:t>の</a:t>
            </a:r>
            <a:r>
              <a:rPr lang="ja-JP" altLang="en-US"/>
              <a:t>描画は</a:t>
            </a:r>
            <a:r>
              <a:rPr lang="en-US" altLang="ja-JP"/>
              <a:t>DirectX</a:t>
            </a:r>
            <a:r>
              <a:rPr lang="ja-JP" altLang="en-US"/>
              <a:t>で行います。</a:t>
            </a:r>
            <a:r>
              <a:rPr lang="en-US" altLang="ja-JP"/>
              <a:t>Win32api</a:t>
            </a:r>
            <a:r>
              <a:rPr lang="ja-JP" altLang="en-US"/>
              <a:t>ではその淵にあたる部分を作ります。</a:t>
            </a:r>
          </a:p>
          <a:p>
            <a:r>
              <a:rPr lang="en-US" altLang="ja-JP"/>
              <a:t>window</a:t>
            </a:r>
            <a:r>
              <a:rPr lang="ja-JP" altLang="en-US" smtClean="0"/>
              <a:t>の</a:t>
            </a:r>
            <a:r>
              <a:rPr lang="ja-JP" altLang="en-US"/>
              <a:t>中に画面がある感じですね。</a:t>
            </a:r>
          </a:p>
        </p:txBody>
      </p:sp>
      <p:pic>
        <p:nvPicPr>
          <p:cNvPr id="6149" name="Picture 5" descr="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2819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847850" y="1924050"/>
            <a:ext cx="2590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画面</a:t>
            </a:r>
            <a:endParaRPr lang="ja-JP" alt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5410200" y="1143000"/>
            <a:ext cx="4114800" cy="2743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096000" y="32004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6200775" y="1943100"/>
            <a:ext cx="2438400" cy="1676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画面</a:t>
            </a:r>
            <a:endParaRPr lang="ja-JP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0960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V="1">
            <a:off x="5410200" y="3200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5410200" y="1828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858000" y="1219201"/>
            <a:ext cx="9323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window</a:t>
            </a:r>
            <a:endParaRPr lang="ja-JP" alt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4724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249777" y="4057650"/>
            <a:ext cx="93255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Win32api</a:t>
            </a:r>
            <a:r>
              <a:rPr lang="ja-JP" altLang="en-US"/>
              <a:t>だけ</a:t>
            </a:r>
            <a:r>
              <a:rPr lang="ja-JP" altLang="en-US" smtClean="0"/>
              <a:t>でも</a:t>
            </a:r>
            <a:r>
              <a:rPr lang="en-US" altLang="ja-JP" smtClean="0"/>
              <a:t>Gam</a:t>
            </a:r>
            <a:r>
              <a:rPr lang="en-US" altLang="ja-JP"/>
              <a:t>e</a:t>
            </a:r>
            <a:r>
              <a:rPr lang="ja-JP" altLang="en-US" smtClean="0"/>
              <a:t>は</a:t>
            </a:r>
            <a:r>
              <a:rPr lang="ja-JP" altLang="en-US"/>
              <a:t>作れます</a:t>
            </a:r>
            <a:r>
              <a:rPr lang="ja-JP" altLang="en-US" smtClean="0"/>
              <a:t>。</a:t>
            </a:r>
            <a:r>
              <a:rPr lang="en-US" altLang="ja-JP" smtClean="0"/>
              <a:t>2D</a:t>
            </a:r>
            <a:r>
              <a:rPr lang="ja-JP" altLang="en-US"/>
              <a:t>であれば難しくはありませんが</a:t>
            </a:r>
            <a:r>
              <a:rPr lang="ja-JP" altLang="en-US" smtClean="0"/>
              <a:t>、</a:t>
            </a:r>
            <a:r>
              <a:rPr lang="en-US" altLang="ja-JP" smtClean="0"/>
              <a:t>3D</a:t>
            </a:r>
            <a:r>
              <a:rPr lang="ja-JP" altLang="en-US"/>
              <a:t>となると</a:t>
            </a:r>
          </a:p>
          <a:p>
            <a:r>
              <a:rPr lang="en-US" altLang="ja-JP" smtClean="0"/>
              <a:t>Rendering</a:t>
            </a:r>
            <a:r>
              <a:rPr lang="ja-JP" altLang="en-US" smtClean="0"/>
              <a:t>（レンダリング）の</a:t>
            </a:r>
            <a:r>
              <a:rPr lang="en-US" altLang="ja-JP" smtClean="0"/>
              <a:t>program</a:t>
            </a:r>
            <a:r>
              <a:rPr lang="ja-JP" altLang="en-US" smtClean="0"/>
              <a:t>も</a:t>
            </a:r>
            <a:r>
              <a:rPr lang="ja-JP" altLang="en-US"/>
              <a:t>組まないといけない</a:t>
            </a:r>
            <a:r>
              <a:rPr lang="ja-JP" altLang="en-US" smtClean="0"/>
              <a:t>ので描画部分は</a:t>
            </a:r>
            <a:r>
              <a:rPr lang="en-US" altLang="ja-JP" smtClean="0"/>
              <a:t>DirectX</a:t>
            </a:r>
            <a:r>
              <a:rPr lang="ja-JP" altLang="en-US"/>
              <a:t>を使います。</a:t>
            </a:r>
          </a:p>
          <a:p>
            <a:r>
              <a:rPr lang="ja-JP" altLang="en-US"/>
              <a:t>（もしくは、</a:t>
            </a:r>
            <a:r>
              <a:rPr lang="en-US" altLang="ja-JP" smtClean="0"/>
              <a:t>OpenGL</a:t>
            </a:r>
            <a:r>
              <a:rPr lang="ja-JP" altLang="en-US"/>
              <a:t>等</a:t>
            </a:r>
            <a:r>
              <a:rPr lang="ja-JP" altLang="en-US" smtClean="0"/>
              <a:t>）</a:t>
            </a:r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9777" y="5410200"/>
            <a:ext cx="11181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最近は、</a:t>
            </a:r>
            <a:r>
              <a:rPr kumimoji="1" lang="en-US" altLang="ja-JP" smtClean="0"/>
              <a:t>DirectX11</a:t>
            </a:r>
            <a:r>
              <a:rPr lang="ja-JP" altLang="en-US" smtClean="0"/>
              <a:t>から</a:t>
            </a:r>
            <a:r>
              <a:rPr lang="en-US" altLang="ja-JP" smtClean="0"/>
              <a:t>Game</a:t>
            </a:r>
            <a:r>
              <a:rPr lang="ja-JP" altLang="en-US" smtClean="0"/>
              <a:t>専用でなく</a:t>
            </a:r>
            <a:r>
              <a:rPr lang="en-US" altLang="ja-JP" smtClean="0"/>
              <a:t>Multimedia</a:t>
            </a:r>
            <a:r>
              <a:rPr lang="ja-JP" altLang="en-US" smtClean="0"/>
              <a:t>（マルチメディア）になったため、自由で汎用性が高くなったため</a:t>
            </a:r>
            <a:endParaRPr lang="en-US" altLang="ja-JP" smtClean="0"/>
          </a:p>
          <a:p>
            <a:r>
              <a:rPr lang="ja-JP" altLang="en-US"/>
              <a:t>敷居が</a:t>
            </a:r>
            <a:r>
              <a:rPr lang="ja-JP" altLang="en-US" smtClean="0"/>
              <a:t>高いとも言われています。そのため、それを補助する</a:t>
            </a:r>
            <a:r>
              <a:rPr lang="en-US" altLang="ja-JP" smtClean="0"/>
              <a:t>DirectXTK</a:t>
            </a:r>
            <a:r>
              <a:rPr lang="ja-JP" altLang="en-US" smtClean="0"/>
              <a:t>などもあります。</a:t>
            </a:r>
            <a:endParaRPr lang="en-US" altLang="ja-JP" smtClean="0"/>
          </a:p>
          <a:p>
            <a:r>
              <a:rPr lang="ja-JP" altLang="en-US"/>
              <a:t>他</a:t>
            </a:r>
            <a:r>
              <a:rPr lang="ja-JP" altLang="en-US" smtClean="0"/>
              <a:t>にも、</a:t>
            </a:r>
            <a:r>
              <a:rPr lang="en-US" altLang="ja-JP" smtClean="0"/>
              <a:t>DirectX</a:t>
            </a:r>
            <a:r>
              <a:rPr lang="ja-JP" altLang="en-US" smtClean="0"/>
              <a:t>を使わずに</a:t>
            </a:r>
            <a:r>
              <a:rPr lang="en-US" altLang="ja-JP" smtClean="0"/>
              <a:t>SDL</a:t>
            </a:r>
            <a:r>
              <a:rPr lang="ja-JP" altLang="en-US" smtClean="0"/>
              <a:t>と言った</a:t>
            </a:r>
            <a:r>
              <a:rPr lang="en-US" altLang="ja-JP" smtClean="0"/>
              <a:t>CrossPlatform</a:t>
            </a:r>
            <a:r>
              <a:rPr lang="ja-JP" altLang="en-US" smtClean="0"/>
              <a:t>の</a:t>
            </a:r>
            <a:r>
              <a:rPr lang="en-US" altLang="ja-JP" smtClean="0"/>
              <a:t>Library</a:t>
            </a:r>
            <a:r>
              <a:rPr lang="ja-JP" altLang="en-US" smtClean="0"/>
              <a:t>などもあります。色々なるので自分で色々調べるのも</a:t>
            </a:r>
            <a:endParaRPr lang="en-US" altLang="ja-JP" smtClean="0"/>
          </a:p>
          <a:p>
            <a:r>
              <a:rPr kumimoji="1" lang="ja-JP" altLang="en-US" smtClean="0"/>
              <a:t>ありですね</a:t>
            </a:r>
            <a:r>
              <a:rPr kumimoji="1" lang="ja-JP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19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84326" y="112713"/>
            <a:ext cx="1274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DirectX</a:t>
            </a:r>
            <a:r>
              <a:rPr lang="ja-JP" altLang="en-US"/>
              <a:t>とは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81151" y="533400"/>
            <a:ext cx="894556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ja-JP" altLang="en-US" sz="1400" smtClean="0"/>
              <a:t>マイクロソフトが開発したゲームおよびマルチメディア処理用の</a:t>
            </a:r>
            <a:r>
              <a:rPr lang="en-US" altLang="ja-JP" sz="1400" smtClean="0"/>
              <a:t>API</a:t>
            </a:r>
            <a:r>
              <a:rPr lang="ja-JP" altLang="en-US" sz="1400" smtClean="0"/>
              <a:t>の集合である。</a:t>
            </a:r>
          </a:p>
          <a:p>
            <a:r>
              <a:rPr lang="en-US" altLang="ja-JP" sz="1400" smtClean="0"/>
              <a:t>DirectX</a:t>
            </a:r>
            <a:r>
              <a:rPr lang="ja-JP" altLang="en-US" sz="1400" smtClean="0"/>
              <a:t>コンポーネントのうち、グラフィックスを担う</a:t>
            </a:r>
            <a:r>
              <a:rPr lang="en-US" altLang="ja-JP" sz="1400" smtClean="0"/>
              <a:t>DirectX Graphics</a:t>
            </a:r>
            <a:r>
              <a:rPr lang="ja-JP" altLang="en-US" sz="1400" smtClean="0"/>
              <a:t>は</a:t>
            </a:r>
            <a:r>
              <a:rPr lang="en-US" altLang="ja-JP" sz="1400" smtClean="0"/>
              <a:t>Microsoft Windows</a:t>
            </a:r>
            <a:r>
              <a:rPr lang="ja-JP" altLang="en-US" sz="1400" smtClean="0"/>
              <a:t>、</a:t>
            </a:r>
            <a:r>
              <a:rPr lang="en-US" altLang="ja-JP" sz="1400" smtClean="0"/>
              <a:t>Xbox</a:t>
            </a:r>
            <a:r>
              <a:rPr lang="ja-JP" altLang="en-US" sz="1400" smtClean="0"/>
              <a:t>、</a:t>
            </a:r>
            <a:r>
              <a:rPr lang="en-US" altLang="ja-JP" sz="1400" smtClean="0"/>
              <a:t>Xbox 360</a:t>
            </a:r>
            <a:r>
              <a:rPr lang="ja-JP" altLang="en-US" sz="1400" smtClean="0"/>
              <a:t>向けの</a:t>
            </a:r>
          </a:p>
          <a:p>
            <a:r>
              <a:rPr lang="ja-JP" altLang="en-US" sz="1400" smtClean="0"/>
              <a:t>ゲーム開発で広く利用されている。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互換のビデオカードを利用することにより、高品質の</a:t>
            </a:r>
            <a:r>
              <a:rPr lang="en-US" altLang="ja-JP" sz="1400" smtClean="0"/>
              <a:t>3D</a:t>
            </a:r>
            <a:r>
              <a:rPr lang="ja-JP" altLang="en-US" sz="1400" smtClean="0"/>
              <a:t>グラフィックスを高</a:t>
            </a:r>
          </a:p>
          <a:p>
            <a:r>
              <a:rPr lang="ja-JP" altLang="en-US" sz="1400" smtClean="0"/>
              <a:t>速にレンダリングできるため、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はこれ以外のソフトウェア産業、特にエンジニアリングの分野でも広く利用されて</a:t>
            </a:r>
          </a:p>
          <a:p>
            <a:r>
              <a:rPr lang="ja-JP" altLang="en-US" sz="1400" smtClean="0"/>
              <a:t>いる。</a:t>
            </a:r>
            <a:r>
              <a:rPr lang="en-US" altLang="ja-JP" sz="1400" smtClean="0"/>
              <a:t>DirectX</a:t>
            </a:r>
            <a:r>
              <a:rPr lang="ja-JP" altLang="en-US" sz="1400" smtClean="0"/>
              <a:t>のランタイムライブラリと</a:t>
            </a:r>
            <a:r>
              <a:rPr lang="en-US" altLang="ja-JP" sz="1400" smtClean="0"/>
              <a:t>SDK</a:t>
            </a:r>
            <a:r>
              <a:rPr lang="ja-JP" altLang="en-US" sz="1400" smtClean="0"/>
              <a:t>は、いずれもマイクロソフトのウェブサイトから無償でダウンロードできるが、</a:t>
            </a:r>
          </a:p>
          <a:p>
            <a:r>
              <a:rPr lang="ja-JP" altLang="en-US" sz="1400" smtClean="0"/>
              <a:t>プロプライエタリでソースコードは非公開である。</a:t>
            </a:r>
            <a:r>
              <a:rPr lang="en-US" altLang="ja-JP" sz="1400" smtClean="0"/>
              <a:t>2011</a:t>
            </a:r>
            <a:r>
              <a:rPr lang="ja-JP" altLang="en-US" sz="1400" smtClean="0"/>
              <a:t>年</a:t>
            </a:r>
            <a:r>
              <a:rPr lang="en-US" altLang="ja-JP" sz="1400" smtClean="0"/>
              <a:t>6</a:t>
            </a:r>
            <a:r>
              <a:rPr lang="ja-JP" altLang="en-US" sz="1400" smtClean="0"/>
              <a:t>月現在の最新バージョンは、</a:t>
            </a:r>
            <a:r>
              <a:rPr lang="en-US" altLang="ja-JP" sz="1400" smtClean="0"/>
              <a:t>DirectX 11.0</a:t>
            </a:r>
            <a:r>
              <a:rPr lang="ja-JP" altLang="en-US" sz="1400" smtClean="0"/>
              <a:t>である。これは</a:t>
            </a:r>
            <a:r>
              <a:rPr lang="en-US" altLang="ja-JP" sz="1400" smtClean="0"/>
              <a:t>Wi</a:t>
            </a:r>
          </a:p>
          <a:p>
            <a:r>
              <a:rPr lang="en-US" altLang="ja-JP" sz="1400" smtClean="0"/>
              <a:t>ndows 7</a:t>
            </a:r>
            <a:r>
              <a:rPr lang="ja-JP" altLang="en-US" sz="1400" smtClean="0"/>
              <a:t>に同梱されており、</a:t>
            </a:r>
            <a:r>
              <a:rPr lang="en-US" altLang="ja-JP" sz="1400" smtClean="0"/>
              <a:t>Windows Vista</a:t>
            </a:r>
            <a:r>
              <a:rPr lang="ja-JP" altLang="en-US" sz="1400" smtClean="0"/>
              <a:t>においては</a:t>
            </a:r>
            <a:r>
              <a:rPr lang="en-US" altLang="ja-JP" sz="1400" smtClean="0"/>
              <a:t>Windows Update</a:t>
            </a:r>
            <a:r>
              <a:rPr lang="ja-JP" altLang="en-US" sz="1400" smtClean="0"/>
              <a:t>を通じて入手可能である（</a:t>
            </a:r>
            <a:r>
              <a:rPr lang="en-US" altLang="ja-JP" sz="1400" smtClean="0"/>
              <a:t>DirectX 10</a:t>
            </a:r>
            <a:r>
              <a:rPr lang="ja-JP" altLang="en-US" sz="1400" smtClean="0"/>
              <a:t>以降は</a:t>
            </a:r>
          </a:p>
          <a:p>
            <a:r>
              <a:rPr lang="en-US" altLang="ja-JP" sz="1400" smtClean="0"/>
              <a:t>Windows</a:t>
            </a:r>
            <a:r>
              <a:rPr lang="ja-JP" altLang="en-US" sz="1400" smtClean="0"/>
              <a:t>のグラフィックアーキテクチャに大規模な修正が加えられた事と、</a:t>
            </a:r>
            <a:r>
              <a:rPr lang="en-US" altLang="ja-JP" sz="1400" smtClean="0"/>
              <a:t>Windows Display Driver Model</a:t>
            </a:r>
            <a:r>
              <a:rPr lang="ja-JP" altLang="en-US" sz="1400" smtClean="0"/>
              <a:t>が導入され</a:t>
            </a:r>
          </a:p>
          <a:p>
            <a:r>
              <a:rPr lang="ja-JP" altLang="en-US" sz="1400" smtClean="0"/>
              <a:t>た事から、</a:t>
            </a:r>
            <a:r>
              <a:rPr lang="en-US" altLang="ja-JP" sz="1400" smtClean="0"/>
              <a:t>Windows XP</a:t>
            </a:r>
            <a:r>
              <a:rPr lang="ja-JP" altLang="en-US" sz="1400" smtClean="0"/>
              <a:t>などの旧</a:t>
            </a:r>
            <a:r>
              <a:rPr lang="en-US" altLang="ja-JP" sz="1400" smtClean="0"/>
              <a:t>Windows</a:t>
            </a:r>
            <a:r>
              <a:rPr lang="ja-JP" altLang="en-US" sz="1400" smtClean="0"/>
              <a:t>製品では利用できない）。尚、</a:t>
            </a:r>
            <a:r>
              <a:rPr lang="en-US" altLang="ja-JP" sz="1400" smtClean="0"/>
              <a:t>SDK</a:t>
            </a:r>
            <a:r>
              <a:rPr lang="ja-JP" altLang="en-US" sz="1400" smtClean="0"/>
              <a:t>のバージョンはそれとは別に定期的に引</a:t>
            </a:r>
          </a:p>
          <a:p>
            <a:r>
              <a:rPr lang="ja-JP" altLang="en-US" sz="1400" smtClean="0"/>
              <a:t>き上げられており、エンドユーザーが利用する場合はそちらにも合わせる必要がある</a:t>
            </a:r>
            <a:r>
              <a:rPr lang="en-US" altLang="ja-JP" sz="1400" smtClean="0"/>
              <a:t>[1]</a:t>
            </a:r>
            <a:r>
              <a:rPr lang="ja-JP" altLang="en-US" sz="1400" smtClean="0"/>
              <a:t>。（</a:t>
            </a:r>
            <a:r>
              <a:rPr lang="en-US" altLang="ja-JP" sz="1400" smtClean="0"/>
              <a:t>wiki</a:t>
            </a:r>
            <a:r>
              <a:rPr lang="ja-JP" altLang="en-US" sz="1400" smtClean="0"/>
              <a:t>より）</a:t>
            </a:r>
            <a:endParaRPr lang="ja-JP" altLang="en-US" sz="14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524001" y="2895601"/>
            <a:ext cx="4849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DirectX</a:t>
            </a:r>
            <a:r>
              <a:rPr lang="ja-JP" altLang="en-US"/>
              <a:t>を</a:t>
            </a:r>
            <a:r>
              <a:rPr lang="ja-JP" altLang="en-US" smtClean="0"/>
              <a:t>使った開発をする</a:t>
            </a:r>
            <a:r>
              <a:rPr lang="ja-JP" altLang="en-US"/>
              <a:t>には</a:t>
            </a:r>
            <a:r>
              <a:rPr lang="en-US" altLang="ja-JP"/>
              <a:t>SDK</a:t>
            </a:r>
            <a:r>
              <a:rPr lang="ja-JP" altLang="en-US"/>
              <a:t>が必要となる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676401" y="3352801"/>
            <a:ext cx="8850313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ja-JP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SDK</a:t>
            </a:r>
            <a:r>
              <a:rPr lang="ja-JP" altLang="en-US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とは</a:t>
            </a:r>
          </a:p>
          <a:p>
            <a:r>
              <a:rPr lang="ja-JP" altLang="en-US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ソフトウェア開発キット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（</a:t>
            </a:r>
            <a:r>
              <a:rPr lang="ja-JP" altLang="ja-JP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Software Development Kit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、</a:t>
            </a:r>
            <a:r>
              <a:rPr lang="en-US" altLang="ja-JP" sz="1600" b="1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SDK</a:t>
            </a:r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）は一般に、特定のソフトウェアパッケージ、ソフ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トウェアフレームワーク、ハードウェアプラットフォーム、コンピュータシステム、ゲーム機、オペレーティング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システムなどのためのアプリケーションを作成するためにソフトウェア技術者が使用する開発ツールのセッ</a:t>
            </a:r>
          </a:p>
          <a:p>
            <a:r>
              <a:rPr lang="ja-JP" altLang="en-US" sz="160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トを意味する。 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（</a:t>
            </a:r>
            <a:r>
              <a:rPr lang="en-US" altLang="ja-JP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wiki</a:t>
            </a:r>
            <a:r>
              <a:rPr lang="ja-JP" altLang="en-US" sz="1600" smtClean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より）</a:t>
            </a:r>
            <a:endParaRPr lang="ja-JP" altLang="en-US" sz="1600"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657600" y="5800725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win32api</a:t>
            </a:r>
          </a:p>
        </p:txBody>
      </p:sp>
      <p:pic>
        <p:nvPicPr>
          <p:cNvPr id="7177" name="Picture 9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1"/>
            <a:ext cx="12954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1676400" y="4800600"/>
            <a:ext cx="1524000" cy="381000"/>
          </a:xfrm>
          <a:prstGeom prst="wedgeRectCallout">
            <a:avLst>
              <a:gd name="adj1" fmla="val 18440"/>
              <a:gd name="adj2" fmla="val 12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ja-JP" sz="1200" smtClean="0"/>
              <a:t>Game</a:t>
            </a:r>
            <a:r>
              <a:rPr lang="ja-JP" altLang="en-US" sz="1200" smtClean="0"/>
              <a:t>を</a:t>
            </a:r>
            <a:r>
              <a:rPr lang="ja-JP" altLang="en-US" sz="1200"/>
              <a:t>作りたい</a:t>
            </a:r>
            <a:r>
              <a:rPr lang="en-US" altLang="ja-JP" sz="1200"/>
              <a:t>…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657600" y="5267325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/>
              <a:t>DirectX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31242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876800" y="586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5334000" y="5330825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Game</a:t>
            </a:r>
          </a:p>
          <a:p>
            <a:pPr algn="ctr"/>
            <a:r>
              <a:rPr lang="en-US" altLang="ja-JP" smtClean="0"/>
              <a:t>Engine</a:t>
            </a:r>
            <a:endParaRPr lang="en-US" altLang="ja-JP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6572250" y="5838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7086600" y="5334000"/>
            <a:ext cx="1752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mtClean="0"/>
              <a:t>Game</a:t>
            </a:r>
          </a:p>
          <a:p>
            <a:pPr algn="ctr"/>
            <a:r>
              <a:rPr lang="en-US" altLang="ja-JP" smtClean="0"/>
              <a:t>Application</a:t>
            </a:r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067300" y="625792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今回作る部分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53250" y="6257925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指南書１２３はココ！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27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1088310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smtClean="0"/>
              <a:t>GameSystem</a:t>
            </a:r>
            <a:r>
              <a:rPr kumimoji="1" lang="ja-JP" altLang="en-US" smtClean="0"/>
              <a:t>開発に関して</a:t>
            </a:r>
            <a:endParaRPr kumimoji="1" lang="en-US" altLang="ja-JP" smtClean="0"/>
          </a:p>
          <a:p>
            <a:r>
              <a:rPr lang="ja-JP" altLang="en-US"/>
              <a:t>　</a:t>
            </a:r>
            <a:endParaRPr lang="en-US" altLang="ja-JP" smtClean="0"/>
          </a:p>
          <a:p>
            <a:r>
              <a:rPr kumimoji="1" lang="ja-JP" altLang="en-US"/>
              <a:t>　</a:t>
            </a:r>
            <a:r>
              <a:rPr kumimoji="1" lang="ja-JP" altLang="en-US" smtClean="0"/>
              <a:t>この開発は</a:t>
            </a:r>
            <a:r>
              <a:rPr kumimoji="1" lang="en-US" altLang="ja-JP" smtClean="0"/>
              <a:t>2DGame</a:t>
            </a:r>
            <a:r>
              <a:rPr kumimoji="1" lang="ja-JP" altLang="en-US" smtClean="0"/>
              <a:t>を作る上で必要</a:t>
            </a:r>
            <a:r>
              <a:rPr kumimoji="1" lang="ja-JP" altLang="en-US" smtClean="0"/>
              <a:t>な</a:t>
            </a:r>
            <a:r>
              <a:rPr lang="ja-JP" altLang="en-US"/>
              <a:t>最低限</a:t>
            </a:r>
            <a:r>
              <a:rPr lang="ja-JP" altLang="en-US" smtClean="0"/>
              <a:t>のだけ教えます。なので、自分はこんな感じの方が作りやすいや</a:t>
            </a:r>
            <a:endParaRPr lang="en-US" altLang="ja-JP" smtClean="0"/>
          </a:p>
          <a:p>
            <a:r>
              <a:rPr lang="ja-JP" altLang="en-US"/>
              <a:t>専門性</a:t>
            </a:r>
            <a:r>
              <a:rPr lang="ja-JP" altLang="en-US" smtClean="0"/>
              <a:t>を高めたい等は自分で改良していってください。魔改造！魔改造！</a:t>
            </a:r>
            <a:endParaRPr kumimoji="1"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以下が教える内容です。</a:t>
            </a:r>
            <a:endParaRPr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　・</a:t>
            </a:r>
            <a:r>
              <a:rPr lang="en-US" altLang="ja-JP" smtClean="0"/>
              <a:t>window</a:t>
            </a:r>
            <a:r>
              <a:rPr lang="ja-JP" altLang="en-US" smtClean="0"/>
              <a:t>作成</a:t>
            </a:r>
            <a:endParaRPr lang="en-US" altLang="ja-JP" smtClean="0"/>
          </a:p>
          <a:p>
            <a:r>
              <a:rPr lang="ja-JP" altLang="en-US" smtClean="0"/>
              <a:t>　</a:t>
            </a:r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DirectX11</a:t>
            </a:r>
            <a:r>
              <a:rPr lang="ja-JP" altLang="en-US" smtClean="0"/>
              <a:t>環境構築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2D</a:t>
            </a:r>
            <a:r>
              <a:rPr lang="ja-JP" altLang="en-US" smtClean="0"/>
              <a:t>描画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Input</a:t>
            </a:r>
            <a:r>
              <a:rPr lang="ja-JP" altLang="en-US" smtClean="0"/>
              <a:t>（</a:t>
            </a:r>
            <a:r>
              <a:rPr lang="en-US" altLang="ja-JP" smtClean="0"/>
              <a:t>Key</a:t>
            </a:r>
            <a:r>
              <a:rPr lang="ja-JP" altLang="en-US" smtClean="0"/>
              <a:t>操作・</a:t>
            </a:r>
            <a:r>
              <a:rPr lang="en-US" altLang="ja-JP" smtClean="0"/>
              <a:t>Mouse</a:t>
            </a:r>
            <a:r>
              <a:rPr lang="ja-JP" altLang="en-US" smtClean="0"/>
              <a:t>操作）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・音楽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en-US" altLang="ja-JP" smtClean="0"/>
              <a:t>Task</a:t>
            </a:r>
            <a:r>
              <a:rPr lang="ja-JP" altLang="en-US" smtClean="0"/>
              <a:t>管理</a:t>
            </a:r>
            <a:r>
              <a:rPr lang="en-US" altLang="ja-JP" smtClean="0"/>
              <a:t>Manager</a:t>
            </a:r>
          </a:p>
          <a:p>
            <a:endParaRPr lang="en-US" altLang="ja-JP" smtClean="0"/>
          </a:p>
          <a:p>
            <a:r>
              <a:rPr lang="ja-JP" altLang="en-US" smtClean="0"/>
              <a:t>　・</a:t>
            </a:r>
            <a:r>
              <a:rPr lang="ja-JP" altLang="en-US" smtClean="0"/>
              <a:t>当たり判定</a:t>
            </a:r>
            <a:r>
              <a:rPr lang="en-US" altLang="ja-JP" smtClean="0"/>
              <a:t>Task</a:t>
            </a:r>
            <a:r>
              <a:rPr lang="ja-JP" altLang="en-US" smtClean="0"/>
              <a:t>管理</a:t>
            </a:r>
            <a:r>
              <a:rPr lang="en-US" altLang="ja-JP" smtClean="0"/>
              <a:t>Manager</a:t>
            </a:r>
          </a:p>
          <a:p>
            <a:endParaRPr lang="en-US" altLang="ja-JP" smtClean="0"/>
          </a:p>
          <a:p>
            <a:r>
              <a:rPr lang="ja-JP" altLang="en-US" smtClean="0"/>
              <a:t>必要最低限と言っても、やる事はたくさんある。・・・</a:t>
            </a:r>
            <a:r>
              <a:rPr lang="en-US" altLang="ja-JP" smtClean="0"/>
              <a:t>(;</a:t>
            </a:r>
            <a:r>
              <a:rPr lang="ja-JP" altLang="en-US" smtClean="0"/>
              <a:t>・∀・</a:t>
            </a:r>
            <a:r>
              <a:rPr lang="en-US" altLang="ja-JP" smtClean="0"/>
              <a:t>)</a:t>
            </a:r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7616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759</Words>
  <Application>Microsoft Office PowerPoint</Application>
  <PresentationFormat>ワイド画面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HGPｺﾞｼｯｸM</vt:lpstr>
      <vt:lpstr>ＭＳ Ｐゴシック</vt:lpstr>
      <vt:lpstr>Arial</vt:lpstr>
      <vt:lpstr>Calibri</vt:lpstr>
      <vt:lpstr>Calibri Light</vt:lpstr>
      <vt:lpstr>Office テーマ</vt:lpstr>
      <vt:lpstr>GameSystem開発指南書１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ゲーム開発指南書１</dc:title>
  <dc:creator>user206</dc:creator>
  <cp:lastModifiedBy>user206</cp:lastModifiedBy>
  <cp:revision>74</cp:revision>
  <dcterms:created xsi:type="dcterms:W3CDTF">2016-04-21T00:45:06Z</dcterms:created>
  <dcterms:modified xsi:type="dcterms:W3CDTF">2016-11-21T08:46:20Z</dcterms:modified>
</cp:coreProperties>
</file>