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96E4DF23-B971-4B55-89B9-F86BA50A82AB}">
          <p14:sldIdLst>
            <p14:sldId id="256"/>
            <p14:sldId id="257"/>
            <p14:sldId id="258"/>
            <p14:sldId id="259"/>
            <p14:sldId id="260"/>
            <p14:sldId id="261"/>
            <p14:sldId id="262"/>
            <p14:sldId id="263"/>
            <p14:sldId id="264"/>
            <p14:sldId id="265"/>
            <p14:sldId id="266"/>
            <p14:sldId id="267"/>
            <p14:sldId id="26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36" autoAdjust="0"/>
    <p:restoredTop sz="94660"/>
  </p:normalViewPr>
  <p:slideViewPr>
    <p:cSldViewPr snapToGrid="0">
      <p:cViewPr varScale="1">
        <p:scale>
          <a:sx n="82" d="100"/>
          <a:sy n="82" d="100"/>
        </p:scale>
        <p:origin x="126" y="6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2017/2/17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2017/2/17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2017/2/17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2017/2/17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err="1" smtClean="0"/>
              <a:t>GameSystem</a:t>
            </a:r>
            <a:r>
              <a:rPr kumimoji="1" lang="ja-JP" altLang="en-US" smtClean="0"/>
              <a:t>開発指南書</a:t>
            </a:r>
            <a:r>
              <a:rPr lang="en-US" altLang="ja-JP" smtClean="0"/>
              <a:t>2</a:t>
            </a:r>
            <a:r>
              <a:rPr lang="en-US" altLang="ja-JP"/>
              <a:t>0</a:t>
            </a:r>
            <a:endParaRPr kumimoji="1" lang="ja-JP" altLang="en-US" dirty="0"/>
          </a:p>
        </p:txBody>
      </p:sp>
      <p:sp>
        <p:nvSpPr>
          <p:cNvPr id="3" name="サブタイトル 2"/>
          <p:cNvSpPr>
            <a:spLocks noGrp="1"/>
          </p:cNvSpPr>
          <p:nvPr>
            <p:ph type="subTitle" idx="1"/>
          </p:nvPr>
        </p:nvSpPr>
        <p:spPr/>
        <p:txBody>
          <a:bodyPr>
            <a:normAutofit/>
          </a:bodyPr>
          <a:lstStyle/>
          <a:p>
            <a:r>
              <a:rPr kumimoji="1" lang="en-US" altLang="ja-JP" dirty="0" smtClean="0"/>
              <a:t>0</a:t>
            </a:r>
            <a:r>
              <a:rPr kumimoji="1" lang="ja-JP" altLang="en-US" dirty="0" smtClean="0"/>
              <a:t>から</a:t>
            </a:r>
            <a:r>
              <a:rPr kumimoji="1" lang="ja-JP" altLang="en-US" smtClean="0"/>
              <a:t>の開発</a:t>
            </a:r>
            <a:endParaRPr kumimoji="1" lang="en-US" altLang="ja-JP" smtClean="0"/>
          </a:p>
          <a:p>
            <a:r>
              <a:rPr lang="en-US" altLang="ja-JP" smtClean="0"/>
              <a:t>Template</a:t>
            </a:r>
            <a:r>
              <a:rPr lang="ja-JP" altLang="en-US" smtClean="0"/>
              <a:t>・</a:t>
            </a:r>
            <a:r>
              <a:rPr lang="en-US" altLang="ja-JP" smtClean="0"/>
              <a:t>TemplateClass</a:t>
            </a:r>
            <a:r>
              <a:rPr lang="ja-JP" altLang="en-US" smtClean="0"/>
              <a:t>を知る</a:t>
            </a:r>
            <a:endParaRPr lang="en-US" altLang="ja-JP" smtClean="0"/>
          </a:p>
          <a:p>
            <a:r>
              <a:rPr kumimoji="1" lang="en-US" altLang="ja-JP" smtClean="0"/>
              <a:t>STL</a:t>
            </a:r>
            <a:r>
              <a:rPr kumimoji="1" lang="ja-JP" altLang="en-US" smtClean="0"/>
              <a:t>を知る</a:t>
            </a:r>
            <a:endParaRPr kumimoji="1" lang="en-US" altLang="ja-JP" smtClean="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991623" cy="646331"/>
          </a:xfrm>
          <a:prstGeom prst="rect">
            <a:avLst/>
          </a:prstGeom>
          <a:noFill/>
        </p:spPr>
        <p:txBody>
          <a:bodyPr wrap="none" rtlCol="0">
            <a:spAutoFit/>
          </a:bodyPr>
          <a:lstStyle/>
          <a:p>
            <a:r>
              <a:rPr kumimoji="1" lang="ja-JP" altLang="en-US" smtClean="0"/>
              <a:t>・</a:t>
            </a:r>
            <a:r>
              <a:rPr kumimoji="1" lang="en-US" altLang="ja-JP" smtClean="0"/>
              <a:t>STL</a:t>
            </a:r>
            <a:r>
              <a:rPr kumimoji="1" lang="ja-JP" altLang="en-US" smtClean="0"/>
              <a:t>を簡単に触ってみる</a:t>
            </a:r>
            <a:endParaRPr kumimoji="1" lang="en-US" altLang="ja-JP" smtClean="0"/>
          </a:p>
          <a:p>
            <a:r>
              <a:rPr lang="ja-JP" altLang="en-US"/>
              <a:t>　</a:t>
            </a:r>
            <a:r>
              <a:rPr lang="ja-JP" altLang="en-US" smtClean="0"/>
              <a:t>それでは、簡単な</a:t>
            </a:r>
            <a:r>
              <a:rPr lang="en-US" altLang="ja-JP" smtClean="0"/>
              <a:t>STL</a:t>
            </a:r>
            <a:r>
              <a:rPr lang="ja-JP" altLang="en-US" smtClean="0"/>
              <a:t>の</a:t>
            </a:r>
            <a:r>
              <a:rPr lang="en-US" altLang="ja-JP" smtClean="0"/>
              <a:t>Program</a:t>
            </a:r>
            <a:r>
              <a:rPr lang="ja-JP" altLang="en-US" smtClean="0"/>
              <a:t>を組んでみよう。</a:t>
            </a:r>
            <a:endParaRPr kumimoji="1" lang="ja-JP" altLang="en-US"/>
          </a:p>
        </p:txBody>
      </p:sp>
      <p:pic>
        <p:nvPicPr>
          <p:cNvPr id="2" name="図 1"/>
          <p:cNvPicPr>
            <a:picLocks noChangeAspect="1"/>
          </p:cNvPicPr>
          <p:nvPr/>
        </p:nvPicPr>
        <p:blipFill>
          <a:blip r:embed="rId2"/>
          <a:stretch>
            <a:fillRect/>
          </a:stretch>
        </p:blipFill>
        <p:spPr>
          <a:xfrm>
            <a:off x="229332" y="785446"/>
            <a:ext cx="5029955" cy="5849816"/>
          </a:xfrm>
          <a:prstGeom prst="rect">
            <a:avLst/>
          </a:prstGeom>
          <a:ln>
            <a:solidFill>
              <a:schemeClr val="tx1"/>
            </a:solidFill>
          </a:ln>
        </p:spPr>
      </p:pic>
      <p:sp>
        <p:nvSpPr>
          <p:cNvPr id="3" name="テキスト ボックス 2"/>
          <p:cNvSpPr txBox="1"/>
          <p:nvPr/>
        </p:nvSpPr>
        <p:spPr>
          <a:xfrm>
            <a:off x="5357446" y="462280"/>
            <a:ext cx="6922151" cy="646331"/>
          </a:xfrm>
          <a:prstGeom prst="rect">
            <a:avLst/>
          </a:prstGeom>
          <a:noFill/>
        </p:spPr>
        <p:txBody>
          <a:bodyPr wrap="none" rtlCol="0">
            <a:spAutoFit/>
          </a:bodyPr>
          <a:lstStyle/>
          <a:p>
            <a:r>
              <a:rPr kumimoji="1" lang="en-US" altLang="ja-JP" smtClean="0"/>
              <a:t>List</a:t>
            </a:r>
            <a:r>
              <a:rPr kumimoji="1" lang="ja-JP" altLang="en-US" smtClean="0"/>
              <a:t>の</a:t>
            </a:r>
            <a:r>
              <a:rPr kumimoji="1" lang="en-US" altLang="ja-JP" smtClean="0"/>
              <a:t>Data</a:t>
            </a:r>
            <a:r>
              <a:rPr kumimoji="1" lang="ja-JP" altLang="en-US" smtClean="0"/>
              <a:t>構造の実験</a:t>
            </a:r>
            <a:r>
              <a:rPr kumimoji="1" lang="en-US" altLang="ja-JP" smtClean="0"/>
              <a:t>Program</a:t>
            </a:r>
            <a:r>
              <a:rPr kumimoji="1" lang="ja-JP" altLang="en-US" smtClean="0"/>
              <a:t>を組みました。あのややこしい</a:t>
            </a:r>
            <a:r>
              <a:rPr kumimoji="1" lang="en-US" altLang="ja-JP" smtClean="0"/>
              <a:t>algorithm</a:t>
            </a:r>
          </a:p>
          <a:p>
            <a:r>
              <a:rPr lang="ja-JP" altLang="en-US" smtClean="0"/>
              <a:t>が、一瞬で出来上がりｗ</a:t>
            </a:r>
            <a:endParaRPr kumimoji="1" lang="ja-JP" altLang="en-US"/>
          </a:p>
        </p:txBody>
      </p:sp>
      <p:sp>
        <p:nvSpPr>
          <p:cNvPr id="5" name="テキスト ボックス 4"/>
          <p:cNvSpPr txBox="1"/>
          <p:nvPr/>
        </p:nvSpPr>
        <p:spPr>
          <a:xfrm>
            <a:off x="5357446" y="1108611"/>
            <a:ext cx="7031092" cy="4801314"/>
          </a:xfrm>
          <a:prstGeom prst="rect">
            <a:avLst/>
          </a:prstGeom>
          <a:noFill/>
        </p:spPr>
        <p:txBody>
          <a:bodyPr wrap="none" rtlCol="0">
            <a:spAutoFit/>
          </a:bodyPr>
          <a:lstStyle/>
          <a:p>
            <a:r>
              <a:rPr kumimoji="1" lang="ja-JP" altLang="en-US" smtClean="0"/>
              <a:t>細かい説明もそうですが、必ず覚えないといけない２つの言葉があり</a:t>
            </a:r>
            <a:endParaRPr kumimoji="1" lang="en-US" altLang="ja-JP" smtClean="0"/>
          </a:p>
          <a:p>
            <a:r>
              <a:rPr kumimoji="1" lang="ja-JP" altLang="en-US" smtClean="0"/>
              <a:t>ます。</a:t>
            </a:r>
            <a:endParaRPr kumimoji="1" lang="en-US" altLang="ja-JP" smtClean="0"/>
          </a:p>
          <a:p>
            <a:endParaRPr lang="en-US" altLang="ja-JP" smtClean="0"/>
          </a:p>
          <a:p>
            <a:r>
              <a:rPr lang="ja-JP" altLang="en-US" b="1"/>
              <a:t>・</a:t>
            </a:r>
            <a:r>
              <a:rPr lang="en-US" altLang="ja-JP" b="1"/>
              <a:t>Container</a:t>
            </a:r>
            <a:r>
              <a:rPr lang="ja-JP" altLang="en-US" b="1"/>
              <a:t> （コンテナ）</a:t>
            </a:r>
          </a:p>
          <a:p>
            <a:r>
              <a:rPr lang="en-US" altLang="ja-JP"/>
              <a:t>Class</a:t>
            </a:r>
            <a:r>
              <a:rPr lang="ja-JP" altLang="en-US" smtClean="0"/>
              <a:t>、構造体を</a:t>
            </a:r>
            <a:r>
              <a:rPr lang="ja-JP" altLang="en-US"/>
              <a:t>複数入れることが出来る「入れ物」のことである。 </a:t>
            </a:r>
            <a:r>
              <a:rPr lang="ja-JP" altLang="en-US" smtClean="0"/>
              <a:t>通常、</a:t>
            </a:r>
            <a:endParaRPr lang="en-US" altLang="ja-JP" smtClean="0"/>
          </a:p>
          <a:p>
            <a:r>
              <a:rPr lang="ja-JP" altLang="en-US" smtClean="0"/>
              <a:t>ひとつの</a:t>
            </a:r>
            <a:r>
              <a:rPr lang="en-US" altLang="ja-JP" smtClean="0"/>
              <a:t>Containe</a:t>
            </a:r>
            <a:r>
              <a:rPr lang="en-US" altLang="ja-JP"/>
              <a:t>r</a:t>
            </a:r>
            <a:r>
              <a:rPr lang="ja-JP" altLang="en-US" smtClean="0"/>
              <a:t>に</a:t>
            </a:r>
            <a:r>
              <a:rPr lang="ja-JP" altLang="en-US"/>
              <a:t>入る要素の型はすべて同一である。</a:t>
            </a:r>
          </a:p>
          <a:p>
            <a:r>
              <a:rPr lang="en-US" altLang="ja-JP"/>
              <a:t>C++ </a:t>
            </a:r>
            <a:r>
              <a:rPr lang="ja-JP" altLang="en-US"/>
              <a:t>には多種多様</a:t>
            </a:r>
            <a:r>
              <a:rPr lang="ja-JP" altLang="en-US" smtClean="0"/>
              <a:t>な</a:t>
            </a:r>
            <a:r>
              <a:rPr lang="en-US" altLang="ja-JP" smtClean="0"/>
              <a:t>ContainerClass</a:t>
            </a:r>
            <a:r>
              <a:rPr lang="ja-JP" altLang="en-US" smtClean="0"/>
              <a:t>が</a:t>
            </a:r>
            <a:r>
              <a:rPr lang="ja-JP" altLang="en-US"/>
              <a:t>用意されていて、それぞれに</a:t>
            </a:r>
            <a:r>
              <a:rPr lang="ja-JP" altLang="en-US" smtClean="0"/>
              <a:t>固</a:t>
            </a:r>
            <a:endParaRPr lang="en-US" altLang="ja-JP" smtClean="0"/>
          </a:p>
          <a:p>
            <a:r>
              <a:rPr lang="ja-JP" altLang="en-US" smtClean="0"/>
              <a:t>有</a:t>
            </a:r>
            <a:r>
              <a:rPr lang="ja-JP" altLang="en-US"/>
              <a:t>の特徴がある。 </a:t>
            </a:r>
            <a:r>
              <a:rPr lang="ja-JP" altLang="en-US" smtClean="0"/>
              <a:t>したがって</a:t>
            </a:r>
            <a:r>
              <a:rPr lang="ja-JP" altLang="en-US"/>
              <a:t>、</a:t>
            </a:r>
            <a:r>
              <a:rPr lang="ja-JP" altLang="en-US" smtClean="0"/>
              <a:t>各</a:t>
            </a:r>
            <a:r>
              <a:rPr lang="en-US" altLang="ja-JP"/>
              <a:t>Class</a:t>
            </a:r>
            <a:r>
              <a:rPr lang="ja-JP" altLang="en-US" smtClean="0"/>
              <a:t>の</a:t>
            </a:r>
            <a:r>
              <a:rPr lang="ja-JP" altLang="en-US"/>
              <a:t>特徴をよく理解し</a:t>
            </a:r>
            <a:r>
              <a:rPr lang="ja-JP" altLang="en-US" smtClean="0"/>
              <a:t>、賢く使い分</a:t>
            </a:r>
            <a:endParaRPr lang="en-US" altLang="ja-JP" smtClean="0"/>
          </a:p>
          <a:p>
            <a:r>
              <a:rPr lang="ja-JP" altLang="en-US" smtClean="0"/>
              <a:t>けて</a:t>
            </a:r>
            <a:r>
              <a:rPr lang="ja-JP" altLang="en-US"/>
              <a:t>欲しい</a:t>
            </a:r>
            <a:r>
              <a:rPr lang="ja-JP" altLang="en-US" smtClean="0"/>
              <a:t>。</a:t>
            </a:r>
            <a:r>
              <a:rPr lang="en-US" altLang="ja-JP" smtClean="0"/>
              <a:t>ContainerClass</a:t>
            </a:r>
            <a:r>
              <a:rPr lang="ja-JP" altLang="en-US" smtClean="0"/>
              <a:t>は</a:t>
            </a:r>
            <a:r>
              <a:rPr lang="ja-JP" altLang="en-US"/>
              <a:t>たいてい </a:t>
            </a:r>
            <a:r>
              <a:rPr lang="en-US" altLang="ja-JP"/>
              <a:t>begin(), end() Member</a:t>
            </a:r>
            <a:r>
              <a:rPr lang="ja-JP" altLang="en-US" smtClean="0"/>
              <a:t>関数を</a:t>
            </a:r>
            <a:endParaRPr lang="en-US" altLang="ja-JP" smtClean="0"/>
          </a:p>
          <a:p>
            <a:r>
              <a:rPr lang="ja-JP" altLang="en-US" smtClean="0"/>
              <a:t>持ち、</a:t>
            </a:r>
            <a:r>
              <a:rPr lang="en-US" altLang="ja-JP" smtClean="0"/>
              <a:t>ContainerClass</a:t>
            </a:r>
            <a:r>
              <a:rPr lang="ja-JP" altLang="en-US" smtClean="0"/>
              <a:t>が</a:t>
            </a:r>
            <a:r>
              <a:rPr lang="ja-JP" altLang="en-US"/>
              <a:t>保持している要素への </a:t>
            </a:r>
            <a:r>
              <a:rPr lang="en-US" altLang="ja-JP" smtClean="0"/>
              <a:t>Iterator</a:t>
            </a:r>
            <a:r>
              <a:rPr lang="ja-JP" altLang="en-US" smtClean="0"/>
              <a:t>（イテレータ） を</a:t>
            </a:r>
            <a:endParaRPr lang="en-US" altLang="ja-JP" smtClean="0"/>
          </a:p>
          <a:p>
            <a:r>
              <a:rPr lang="ja-JP" altLang="en-US" smtClean="0"/>
              <a:t>返す</a:t>
            </a:r>
            <a:r>
              <a:rPr lang="ja-JP" altLang="en-US"/>
              <a:t>。 </a:t>
            </a:r>
            <a:r>
              <a:rPr lang="en-US" altLang="ja-JP" smtClean="0"/>
              <a:t>Iterator</a:t>
            </a:r>
            <a:r>
              <a:rPr lang="ja-JP" altLang="en-US" smtClean="0"/>
              <a:t>を</a:t>
            </a:r>
            <a:r>
              <a:rPr lang="ja-JP" altLang="en-US"/>
              <a:t>介して</a:t>
            </a:r>
            <a:r>
              <a:rPr lang="ja-JP" altLang="en-US" smtClean="0"/>
              <a:t>、</a:t>
            </a:r>
            <a:r>
              <a:rPr lang="en-US" altLang="ja-JP" smtClean="0"/>
              <a:t>Container</a:t>
            </a:r>
            <a:r>
              <a:rPr lang="ja-JP" altLang="en-US" smtClean="0"/>
              <a:t>が</a:t>
            </a:r>
            <a:r>
              <a:rPr lang="ja-JP" altLang="en-US"/>
              <a:t>保持している要素を参照する</a:t>
            </a:r>
            <a:r>
              <a:rPr lang="ja-JP" altLang="en-US" smtClean="0"/>
              <a:t>こと</a:t>
            </a:r>
            <a:endParaRPr lang="en-US" altLang="ja-JP" smtClean="0"/>
          </a:p>
          <a:p>
            <a:r>
              <a:rPr lang="ja-JP" altLang="en-US" smtClean="0"/>
              <a:t>が</a:t>
            </a:r>
            <a:r>
              <a:rPr lang="ja-JP" altLang="en-US"/>
              <a:t>出来る</a:t>
            </a:r>
            <a:r>
              <a:rPr lang="ja-JP" altLang="en-US" smtClean="0"/>
              <a:t>。</a:t>
            </a:r>
            <a:r>
              <a:rPr lang="en-US" altLang="ja-JP" smtClean="0"/>
              <a:t>C</a:t>
            </a:r>
            <a:r>
              <a:rPr lang="en-US" altLang="ja-JP"/>
              <a:t>++ </a:t>
            </a:r>
            <a:r>
              <a:rPr lang="ja-JP" altLang="en-US"/>
              <a:t>には </a:t>
            </a:r>
            <a:r>
              <a:rPr lang="en-US" altLang="ja-JP"/>
              <a:t>sort(), reverse() </a:t>
            </a:r>
            <a:r>
              <a:rPr lang="ja-JP" altLang="en-US"/>
              <a:t>などの便利</a:t>
            </a:r>
            <a:r>
              <a:rPr lang="ja-JP" altLang="en-US" smtClean="0"/>
              <a:t>な</a:t>
            </a:r>
            <a:r>
              <a:rPr lang="en-US" altLang="ja-JP"/>
              <a:t>algorithm</a:t>
            </a:r>
            <a:r>
              <a:rPr lang="ja-JP" altLang="en-US" smtClean="0"/>
              <a:t>が多数用</a:t>
            </a:r>
            <a:endParaRPr lang="en-US" altLang="ja-JP" smtClean="0"/>
          </a:p>
          <a:p>
            <a:r>
              <a:rPr lang="ja-JP" altLang="en-US" smtClean="0"/>
              <a:t>意</a:t>
            </a:r>
            <a:r>
              <a:rPr lang="ja-JP" altLang="en-US"/>
              <a:t>されており、それら</a:t>
            </a:r>
            <a:r>
              <a:rPr lang="ja-JP" altLang="en-US" smtClean="0"/>
              <a:t>の</a:t>
            </a:r>
            <a:r>
              <a:rPr lang="en-US" altLang="ja-JP"/>
              <a:t>algorithm</a:t>
            </a:r>
            <a:r>
              <a:rPr lang="ja-JP" altLang="en-US" smtClean="0"/>
              <a:t>の</a:t>
            </a:r>
            <a:r>
              <a:rPr lang="ja-JP" altLang="en-US"/>
              <a:t>関数は引数</a:t>
            </a:r>
            <a:r>
              <a:rPr lang="ja-JP" altLang="en-US" smtClean="0"/>
              <a:t>に</a:t>
            </a:r>
            <a:r>
              <a:rPr lang="en-US" altLang="ja-JP" smtClean="0"/>
              <a:t>Iterato</a:t>
            </a:r>
            <a:r>
              <a:rPr lang="en-US" altLang="ja-JP"/>
              <a:t>r</a:t>
            </a:r>
            <a:r>
              <a:rPr lang="ja-JP" altLang="en-US" smtClean="0"/>
              <a:t>を</a:t>
            </a:r>
            <a:r>
              <a:rPr lang="ja-JP" altLang="en-US"/>
              <a:t>取ること</a:t>
            </a:r>
            <a:r>
              <a:rPr lang="ja-JP" altLang="en-US" smtClean="0"/>
              <a:t>が</a:t>
            </a:r>
            <a:endParaRPr lang="en-US" altLang="ja-JP" smtClean="0"/>
          </a:p>
          <a:p>
            <a:r>
              <a:rPr lang="ja-JP" altLang="en-US" smtClean="0"/>
              <a:t>多い</a:t>
            </a:r>
            <a:r>
              <a:rPr lang="ja-JP" altLang="en-US"/>
              <a:t>。</a:t>
            </a:r>
            <a:endParaRPr lang="en-US" altLang="ja-JP"/>
          </a:p>
          <a:p>
            <a:r>
              <a:rPr lang="ja-JP" altLang="en-US" b="1" smtClean="0"/>
              <a:t>・</a:t>
            </a:r>
            <a:r>
              <a:rPr lang="en-US" altLang="ja-JP" b="1" smtClean="0"/>
              <a:t>Iterator</a:t>
            </a:r>
            <a:r>
              <a:rPr lang="ja-JP" altLang="en-US" b="1" smtClean="0"/>
              <a:t>（</a:t>
            </a:r>
            <a:r>
              <a:rPr lang="ja-JP" altLang="en-US" b="1"/>
              <a:t>イテレータ</a:t>
            </a:r>
            <a:r>
              <a:rPr lang="ja-JP" altLang="en-US" b="1" smtClean="0"/>
              <a:t>）</a:t>
            </a:r>
            <a:endParaRPr lang="en-US" altLang="ja-JP" b="1" smtClean="0"/>
          </a:p>
          <a:p>
            <a:r>
              <a:rPr lang="ja-JP" altLang="en-US"/>
              <a:t>抽象化</a:t>
            </a:r>
            <a:r>
              <a:rPr lang="ja-JP" altLang="en-US" smtClean="0"/>
              <a:t>された</a:t>
            </a:r>
            <a:r>
              <a:rPr lang="en-US" altLang="ja-JP"/>
              <a:t>pointer</a:t>
            </a:r>
            <a:r>
              <a:rPr lang="ja-JP" altLang="en-US" smtClean="0"/>
              <a:t>の</a:t>
            </a:r>
            <a:r>
              <a:rPr lang="ja-JP" altLang="en-US"/>
              <a:t>ことで</a:t>
            </a:r>
            <a:r>
              <a:rPr lang="ja-JP" altLang="en-US" smtClean="0"/>
              <a:t>、</a:t>
            </a:r>
            <a:r>
              <a:rPr lang="en-US" altLang="ja-JP" smtClean="0"/>
              <a:t>Con</a:t>
            </a:r>
            <a:r>
              <a:rPr lang="en-US" altLang="ja-JP"/>
              <a:t>tainer</a:t>
            </a:r>
            <a:r>
              <a:rPr lang="ja-JP" altLang="en-US" smtClean="0"/>
              <a:t>の</a:t>
            </a:r>
            <a:r>
              <a:rPr lang="ja-JP" altLang="en-US"/>
              <a:t>要素を指し、移動、要素</a:t>
            </a:r>
            <a:r>
              <a:rPr lang="ja-JP" altLang="en-US" smtClean="0"/>
              <a:t>を</a:t>
            </a:r>
            <a:endParaRPr lang="en-US" altLang="ja-JP" smtClean="0"/>
          </a:p>
          <a:p>
            <a:r>
              <a:rPr lang="ja-JP" altLang="en-US" smtClean="0"/>
              <a:t>参照</a:t>
            </a:r>
            <a:r>
              <a:rPr lang="ja-JP" altLang="en-US"/>
              <a:t>・変更することが出来る。</a:t>
            </a:r>
            <a:endParaRPr lang="en-US" altLang="ja-JP" smtClean="0"/>
          </a:p>
        </p:txBody>
      </p:sp>
      <p:sp>
        <p:nvSpPr>
          <p:cNvPr id="6" name="テキスト ボックス 5"/>
          <p:cNvSpPr txBox="1"/>
          <p:nvPr/>
        </p:nvSpPr>
        <p:spPr>
          <a:xfrm>
            <a:off x="5357446" y="6090853"/>
            <a:ext cx="5730608" cy="369332"/>
          </a:xfrm>
          <a:prstGeom prst="rect">
            <a:avLst/>
          </a:prstGeom>
          <a:noFill/>
        </p:spPr>
        <p:txBody>
          <a:bodyPr wrap="none" rtlCol="0">
            <a:spAutoFit/>
          </a:bodyPr>
          <a:lstStyle/>
          <a:p>
            <a:r>
              <a:rPr lang="en-US" altLang="ja-JP" smtClean="0"/>
              <a:t>Program</a:t>
            </a:r>
            <a:r>
              <a:rPr lang="ja-JP" altLang="en-US" smtClean="0"/>
              <a:t>の</a:t>
            </a:r>
            <a:r>
              <a:rPr lang="en-US" altLang="ja-JP" smtClean="0"/>
              <a:t>d</a:t>
            </a:r>
            <a:r>
              <a:rPr kumimoji="1" lang="en-US" altLang="ja-JP" smtClean="0"/>
              <a:t>ata_list</a:t>
            </a:r>
            <a:r>
              <a:rPr kumimoji="1" lang="ja-JP" altLang="en-US" smtClean="0"/>
              <a:t>が</a:t>
            </a:r>
            <a:r>
              <a:rPr kumimoji="1" lang="en-US" altLang="ja-JP" smtClean="0"/>
              <a:t>Container</a:t>
            </a:r>
            <a:r>
              <a:rPr kumimoji="1" lang="ja-JP" altLang="en-US" smtClean="0"/>
              <a:t>で、</a:t>
            </a:r>
            <a:r>
              <a:rPr kumimoji="1" lang="en-US" altLang="ja-JP" smtClean="0"/>
              <a:t>it</a:t>
            </a:r>
            <a:r>
              <a:rPr kumimoji="1" lang="ja-JP" altLang="en-US" smtClean="0"/>
              <a:t>が</a:t>
            </a:r>
            <a:r>
              <a:rPr kumimoji="1" lang="en-US" altLang="ja-JP" smtClean="0"/>
              <a:t>Iterator</a:t>
            </a:r>
            <a:r>
              <a:rPr kumimoji="1" lang="ja-JP" altLang="en-US" smtClean="0"/>
              <a:t>となります。</a:t>
            </a:r>
            <a:endParaRPr kumimoji="1" lang="en-US" altLang="ja-JP" smtClean="0"/>
          </a:p>
        </p:txBody>
      </p:sp>
    </p:spTree>
    <p:extLst>
      <p:ext uri="{BB962C8B-B14F-4D97-AF65-F5344CB8AC3E}">
        <p14:creationId xmlns:p14="http://schemas.microsoft.com/office/powerpoint/2010/main" val="263361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174014" y="163391"/>
            <a:ext cx="4857031" cy="3810732"/>
          </a:xfrm>
          <a:prstGeom prst="rect">
            <a:avLst/>
          </a:prstGeom>
          <a:ln>
            <a:solidFill>
              <a:schemeClr val="tx1"/>
            </a:solidFill>
          </a:ln>
        </p:spPr>
      </p:pic>
      <p:cxnSp>
        <p:nvCxnSpPr>
          <p:cNvPr id="6" name="直線矢印コネクタ 5"/>
          <p:cNvCxnSpPr/>
          <p:nvPr/>
        </p:nvCxnSpPr>
        <p:spPr>
          <a:xfrm flipH="1">
            <a:off x="2145325" y="339969"/>
            <a:ext cx="3153506" cy="5392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5298831" y="163391"/>
            <a:ext cx="6766661" cy="646331"/>
          </a:xfrm>
          <a:prstGeom prst="rect">
            <a:avLst/>
          </a:prstGeom>
          <a:noFill/>
        </p:spPr>
        <p:txBody>
          <a:bodyPr wrap="none" rtlCol="0">
            <a:spAutoFit/>
          </a:bodyPr>
          <a:lstStyle/>
          <a:p>
            <a:r>
              <a:rPr kumimoji="1" lang="en-US" altLang="ja-JP" smtClean="0"/>
              <a:t>List</a:t>
            </a:r>
            <a:r>
              <a:rPr kumimoji="1" lang="ja-JP" altLang="en-US" smtClean="0"/>
              <a:t>の</a:t>
            </a:r>
            <a:r>
              <a:rPr lang="en-US" altLang="ja-JP" smtClean="0"/>
              <a:t>ontainer</a:t>
            </a:r>
            <a:r>
              <a:rPr lang="ja-JP" altLang="en-US" smtClean="0"/>
              <a:t>を用意、</a:t>
            </a:r>
            <a:r>
              <a:rPr lang="en-US" altLang="ja-JP" smtClean="0"/>
              <a:t>List</a:t>
            </a:r>
            <a:r>
              <a:rPr lang="ja-JP" altLang="en-US" smtClean="0"/>
              <a:t>は</a:t>
            </a:r>
            <a:r>
              <a:rPr lang="en-US" altLang="ja-JP" smtClean="0"/>
              <a:t>TemplateClass</a:t>
            </a:r>
            <a:r>
              <a:rPr lang="ja-JP" altLang="en-US" smtClean="0"/>
              <a:t>なので</a:t>
            </a:r>
            <a:r>
              <a:rPr lang="en-US" altLang="ja-JP" smtClean="0"/>
              <a:t>&lt;</a:t>
            </a:r>
            <a:r>
              <a:rPr lang="ja-JP" altLang="en-US" smtClean="0"/>
              <a:t>　</a:t>
            </a:r>
            <a:r>
              <a:rPr lang="en-US" altLang="ja-JP" smtClean="0"/>
              <a:t>&gt;</a:t>
            </a:r>
            <a:r>
              <a:rPr lang="ja-JP" altLang="en-US" smtClean="0"/>
              <a:t>で使用する型を</a:t>
            </a:r>
            <a:endParaRPr lang="en-US" altLang="ja-JP" smtClean="0"/>
          </a:p>
          <a:p>
            <a:r>
              <a:rPr kumimoji="1" lang="ja-JP" altLang="en-US" smtClean="0"/>
              <a:t>決定</a:t>
            </a:r>
            <a:r>
              <a:rPr lang="ja-JP" altLang="en-US" smtClean="0"/>
              <a:t>す</a:t>
            </a:r>
            <a:r>
              <a:rPr lang="ja-JP" altLang="en-US"/>
              <a:t>る</a:t>
            </a:r>
            <a:endParaRPr kumimoji="1" lang="ja-JP" altLang="en-US"/>
          </a:p>
        </p:txBody>
      </p:sp>
      <p:cxnSp>
        <p:nvCxnSpPr>
          <p:cNvPr id="10" name="直線矢印コネクタ 9"/>
          <p:cNvCxnSpPr>
            <a:stCxn id="12" idx="1"/>
          </p:cNvCxnSpPr>
          <p:nvPr/>
        </p:nvCxnSpPr>
        <p:spPr>
          <a:xfrm flipH="1">
            <a:off x="3985846" y="981836"/>
            <a:ext cx="1312985" cy="35459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5298831" y="797170"/>
            <a:ext cx="5909375" cy="369332"/>
          </a:xfrm>
          <a:prstGeom prst="rect">
            <a:avLst/>
          </a:prstGeom>
          <a:noFill/>
        </p:spPr>
        <p:txBody>
          <a:bodyPr wrap="none" rtlCol="0">
            <a:spAutoFit/>
          </a:bodyPr>
          <a:lstStyle/>
          <a:p>
            <a:r>
              <a:rPr lang="en-US" altLang="ja-JP" smtClean="0"/>
              <a:t>p</a:t>
            </a:r>
            <a:r>
              <a:rPr kumimoji="1" lang="en-US" altLang="ja-JP" smtClean="0"/>
              <a:t>ush_backMethod</a:t>
            </a:r>
            <a:r>
              <a:rPr kumimoji="1" lang="ja-JP" altLang="en-US" smtClean="0"/>
              <a:t>で、末端に新しく要素を作成し</a:t>
            </a:r>
            <a:r>
              <a:rPr kumimoji="1" lang="en-US" altLang="ja-JP" smtClean="0"/>
              <a:t>10</a:t>
            </a:r>
            <a:r>
              <a:rPr kumimoji="1" lang="ja-JP" altLang="en-US" smtClean="0"/>
              <a:t>を加えた</a:t>
            </a:r>
            <a:endParaRPr kumimoji="1" lang="ja-JP" altLang="en-US"/>
          </a:p>
        </p:txBody>
      </p:sp>
      <p:cxnSp>
        <p:nvCxnSpPr>
          <p:cNvPr id="14" name="直線矢印コネクタ 13"/>
          <p:cNvCxnSpPr/>
          <p:nvPr/>
        </p:nvCxnSpPr>
        <p:spPr>
          <a:xfrm flipH="1">
            <a:off x="3985845" y="1439036"/>
            <a:ext cx="1312986" cy="10260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5298831" y="1213397"/>
            <a:ext cx="6489662" cy="369332"/>
          </a:xfrm>
          <a:prstGeom prst="rect">
            <a:avLst/>
          </a:prstGeom>
          <a:noFill/>
        </p:spPr>
        <p:txBody>
          <a:bodyPr wrap="none" rtlCol="0">
            <a:spAutoFit/>
          </a:bodyPr>
          <a:lstStyle/>
          <a:p>
            <a:r>
              <a:rPr lang="en-US" altLang="ja-JP" smtClean="0"/>
              <a:t>p</a:t>
            </a:r>
            <a:r>
              <a:rPr kumimoji="1" lang="en-US" altLang="ja-JP" smtClean="0"/>
              <a:t>ush_backMethod</a:t>
            </a:r>
            <a:r>
              <a:rPr kumimoji="1" lang="ja-JP" altLang="en-US" smtClean="0"/>
              <a:t>で、さらに末端に新しく要素を作成し</a:t>
            </a:r>
            <a:r>
              <a:rPr lang="en-US" altLang="ja-JP" smtClean="0"/>
              <a:t>2</a:t>
            </a:r>
            <a:r>
              <a:rPr lang="en-US" altLang="ja-JP"/>
              <a:t>0</a:t>
            </a:r>
            <a:r>
              <a:rPr kumimoji="1" lang="ja-JP" altLang="en-US" smtClean="0"/>
              <a:t>を加えた</a:t>
            </a:r>
            <a:endParaRPr kumimoji="1" lang="ja-JP" altLang="en-US"/>
          </a:p>
        </p:txBody>
      </p:sp>
      <p:cxnSp>
        <p:nvCxnSpPr>
          <p:cNvPr id="19" name="直線矢印コネクタ 18"/>
          <p:cNvCxnSpPr/>
          <p:nvPr/>
        </p:nvCxnSpPr>
        <p:spPr>
          <a:xfrm flipH="1">
            <a:off x="3828506" y="1896236"/>
            <a:ext cx="1470325" cy="3516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5298831" y="1699425"/>
            <a:ext cx="4001160" cy="369332"/>
          </a:xfrm>
          <a:prstGeom prst="rect">
            <a:avLst/>
          </a:prstGeom>
          <a:noFill/>
        </p:spPr>
        <p:txBody>
          <a:bodyPr wrap="none" rtlCol="0">
            <a:spAutoFit/>
          </a:bodyPr>
          <a:lstStyle/>
          <a:p>
            <a:r>
              <a:rPr kumimoji="1" lang="en-US" altLang="ja-JP" smtClean="0"/>
              <a:t>List&lt;int&gt;</a:t>
            </a:r>
            <a:r>
              <a:rPr kumimoji="1" lang="ja-JP" altLang="en-US" smtClean="0"/>
              <a:t>を操作する用の</a:t>
            </a:r>
            <a:r>
              <a:rPr kumimoji="1" lang="en-US" altLang="ja-JP" smtClean="0"/>
              <a:t>iterator</a:t>
            </a:r>
            <a:r>
              <a:rPr kumimoji="1" lang="ja-JP" altLang="en-US" smtClean="0"/>
              <a:t>を用意。</a:t>
            </a:r>
            <a:endParaRPr kumimoji="1" lang="ja-JP" altLang="en-US"/>
          </a:p>
        </p:txBody>
      </p:sp>
      <p:cxnSp>
        <p:nvCxnSpPr>
          <p:cNvPr id="22" name="直線矢印コネクタ 21"/>
          <p:cNvCxnSpPr/>
          <p:nvPr/>
        </p:nvCxnSpPr>
        <p:spPr>
          <a:xfrm flipH="1" flipV="1">
            <a:off x="2301412" y="2247928"/>
            <a:ext cx="2997419" cy="35459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5298831" y="2415068"/>
            <a:ext cx="5613524" cy="369332"/>
          </a:xfrm>
          <a:prstGeom prst="rect">
            <a:avLst/>
          </a:prstGeom>
          <a:noFill/>
        </p:spPr>
        <p:txBody>
          <a:bodyPr wrap="none" rtlCol="0">
            <a:spAutoFit/>
          </a:bodyPr>
          <a:lstStyle/>
          <a:p>
            <a:r>
              <a:rPr lang="en-US" altLang="ja-JP" smtClean="0"/>
              <a:t>beginMethod</a:t>
            </a:r>
            <a:r>
              <a:rPr lang="ja-JP" altLang="en-US" smtClean="0"/>
              <a:t>で、</a:t>
            </a:r>
            <a:r>
              <a:rPr lang="en-US" altLang="ja-JP" smtClean="0"/>
              <a:t>it</a:t>
            </a:r>
            <a:r>
              <a:rPr lang="ja-JP" altLang="en-US" smtClean="0"/>
              <a:t>に</a:t>
            </a:r>
            <a:r>
              <a:rPr lang="en-US" altLang="ja-JP" smtClean="0"/>
              <a:t>data_list</a:t>
            </a:r>
            <a:r>
              <a:rPr lang="ja-JP" altLang="en-US" smtClean="0"/>
              <a:t>の先頭</a:t>
            </a:r>
            <a:r>
              <a:rPr lang="en-US" altLang="ja-JP" smtClean="0"/>
              <a:t>address</a:t>
            </a:r>
            <a:r>
              <a:rPr lang="ja-JP" altLang="en-US" smtClean="0"/>
              <a:t>を渡してる</a:t>
            </a:r>
            <a:endParaRPr kumimoji="1" lang="ja-JP" altLang="en-US"/>
          </a:p>
        </p:txBody>
      </p:sp>
      <p:cxnSp>
        <p:nvCxnSpPr>
          <p:cNvPr id="25" name="直線矢印コネクタ 24"/>
          <p:cNvCxnSpPr/>
          <p:nvPr/>
        </p:nvCxnSpPr>
        <p:spPr>
          <a:xfrm flipH="1" flipV="1">
            <a:off x="3563816" y="2265090"/>
            <a:ext cx="1840522" cy="92091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5404338" y="3012831"/>
            <a:ext cx="6217471" cy="646331"/>
          </a:xfrm>
          <a:prstGeom prst="rect">
            <a:avLst/>
          </a:prstGeom>
          <a:noFill/>
        </p:spPr>
        <p:txBody>
          <a:bodyPr wrap="none" rtlCol="0">
            <a:spAutoFit/>
          </a:bodyPr>
          <a:lstStyle/>
          <a:p>
            <a:r>
              <a:rPr lang="en-US" altLang="ja-JP" smtClean="0"/>
              <a:t>it</a:t>
            </a:r>
            <a:r>
              <a:rPr lang="ja-JP" altLang="en-US" smtClean="0"/>
              <a:t>の</a:t>
            </a:r>
            <a:r>
              <a:rPr lang="en-US" altLang="ja-JP" smtClean="0"/>
              <a:t>Iterator</a:t>
            </a:r>
            <a:r>
              <a:rPr lang="ja-JP" altLang="en-US" smtClean="0"/>
              <a:t>と</a:t>
            </a:r>
            <a:r>
              <a:rPr lang="en-US" altLang="ja-JP" smtClean="0"/>
              <a:t>endMethod</a:t>
            </a:r>
            <a:r>
              <a:rPr lang="ja-JP" altLang="en-US"/>
              <a:t>返</a:t>
            </a:r>
            <a:r>
              <a:rPr lang="ja-JP" altLang="en-US" smtClean="0"/>
              <a:t>した</a:t>
            </a:r>
            <a:r>
              <a:rPr lang="en-US" altLang="ja-JP" smtClean="0"/>
              <a:t>data_list</a:t>
            </a:r>
            <a:r>
              <a:rPr lang="ja-JP" altLang="en-US" smtClean="0"/>
              <a:t>の末端</a:t>
            </a:r>
            <a:r>
              <a:rPr lang="en-US" altLang="ja-JP" smtClean="0"/>
              <a:t>address</a:t>
            </a:r>
            <a:r>
              <a:rPr lang="ja-JP" altLang="en-US" smtClean="0"/>
              <a:t>を比較し</a:t>
            </a:r>
            <a:endParaRPr lang="en-US" altLang="ja-JP" smtClean="0"/>
          </a:p>
          <a:p>
            <a:r>
              <a:rPr kumimoji="1" lang="ja-JP" altLang="en-US"/>
              <a:t>同</a:t>
            </a:r>
            <a:r>
              <a:rPr kumimoji="1" lang="ja-JP" altLang="en-US" smtClean="0"/>
              <a:t>じに</a:t>
            </a:r>
            <a:r>
              <a:rPr kumimoji="1" lang="en-US" altLang="ja-JP" smtClean="0"/>
              <a:t>address</a:t>
            </a:r>
            <a:r>
              <a:rPr kumimoji="1" lang="ja-JP" altLang="en-US" smtClean="0"/>
              <a:t>まで回してる</a:t>
            </a:r>
            <a:endParaRPr kumimoji="1" lang="ja-JP" altLang="en-US"/>
          </a:p>
        </p:txBody>
      </p:sp>
      <p:cxnSp>
        <p:nvCxnSpPr>
          <p:cNvPr id="28" name="直線矢印コネクタ 27"/>
          <p:cNvCxnSpPr>
            <a:stCxn id="30" idx="1"/>
          </p:cNvCxnSpPr>
          <p:nvPr/>
        </p:nvCxnSpPr>
        <p:spPr>
          <a:xfrm flipH="1" flipV="1">
            <a:off x="4683372" y="2297191"/>
            <a:ext cx="803028" cy="186159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5486400" y="3974123"/>
            <a:ext cx="6183552" cy="369332"/>
          </a:xfrm>
          <a:prstGeom prst="rect">
            <a:avLst/>
          </a:prstGeom>
          <a:noFill/>
        </p:spPr>
        <p:txBody>
          <a:bodyPr wrap="none" rtlCol="0">
            <a:spAutoFit/>
          </a:bodyPr>
          <a:lstStyle/>
          <a:p>
            <a:r>
              <a:rPr lang="ja-JP" altLang="en-US"/>
              <a:t>普通</a:t>
            </a:r>
            <a:r>
              <a:rPr lang="ja-JP" altLang="en-US" smtClean="0"/>
              <a:t>の</a:t>
            </a:r>
            <a:r>
              <a:rPr lang="en-US" altLang="ja-JP" smtClean="0"/>
              <a:t>pointer</a:t>
            </a:r>
            <a:r>
              <a:rPr lang="ja-JP" altLang="en-US" smtClean="0"/>
              <a:t>のように扱えるので、</a:t>
            </a:r>
            <a:r>
              <a:rPr lang="en-US" altLang="ja-JP" smtClean="0"/>
              <a:t>++</a:t>
            </a:r>
            <a:r>
              <a:rPr lang="ja-JP" altLang="en-US" smtClean="0"/>
              <a:t>で</a:t>
            </a:r>
            <a:r>
              <a:rPr lang="en-US" altLang="ja-JP" smtClean="0"/>
              <a:t>address</a:t>
            </a:r>
            <a:r>
              <a:rPr lang="ja-JP" altLang="en-US" smtClean="0"/>
              <a:t>をずらしている</a:t>
            </a:r>
            <a:endParaRPr kumimoji="1" lang="ja-JP" altLang="en-US"/>
          </a:p>
        </p:txBody>
      </p:sp>
      <p:cxnSp>
        <p:nvCxnSpPr>
          <p:cNvPr id="32" name="直線矢印コネクタ 31"/>
          <p:cNvCxnSpPr/>
          <p:nvPr/>
        </p:nvCxnSpPr>
        <p:spPr>
          <a:xfrm flipH="1" flipV="1">
            <a:off x="1526605" y="2482507"/>
            <a:ext cx="3877733" cy="219500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5486400" y="4560277"/>
            <a:ext cx="4392741" cy="369332"/>
          </a:xfrm>
          <a:prstGeom prst="rect">
            <a:avLst/>
          </a:prstGeom>
          <a:noFill/>
        </p:spPr>
        <p:txBody>
          <a:bodyPr wrap="none" rtlCol="0">
            <a:spAutoFit/>
          </a:bodyPr>
          <a:lstStyle/>
          <a:p>
            <a:r>
              <a:rPr lang="ja-JP" altLang="en-US" smtClean="0"/>
              <a:t>*で</a:t>
            </a:r>
            <a:r>
              <a:rPr lang="en-US" altLang="ja-JP" smtClean="0"/>
              <a:t>p</a:t>
            </a:r>
            <a:r>
              <a:rPr kumimoji="1" lang="en-US" altLang="ja-JP" smtClean="0"/>
              <a:t>ointer</a:t>
            </a:r>
            <a:r>
              <a:rPr lang="ja-JP" altLang="en-US" smtClean="0"/>
              <a:t>の指してる先の値を参照している</a:t>
            </a:r>
            <a:endParaRPr kumimoji="1" lang="ja-JP" altLang="en-US"/>
          </a:p>
        </p:txBody>
      </p:sp>
      <p:cxnSp>
        <p:nvCxnSpPr>
          <p:cNvPr id="37" name="直線矢印コネクタ 36"/>
          <p:cNvCxnSpPr/>
          <p:nvPr/>
        </p:nvCxnSpPr>
        <p:spPr>
          <a:xfrm flipH="1" flipV="1">
            <a:off x="1339959" y="3363016"/>
            <a:ext cx="4064379" cy="22143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5486400" y="5404338"/>
            <a:ext cx="5521704" cy="923330"/>
          </a:xfrm>
          <a:prstGeom prst="rect">
            <a:avLst/>
          </a:prstGeom>
          <a:noFill/>
        </p:spPr>
        <p:txBody>
          <a:bodyPr wrap="none" rtlCol="0">
            <a:spAutoFit/>
          </a:bodyPr>
          <a:lstStyle/>
          <a:p>
            <a:r>
              <a:rPr lang="en-US" altLang="ja-JP" smtClean="0"/>
              <a:t>po</a:t>
            </a:r>
            <a:r>
              <a:rPr kumimoji="1" lang="en-US" altLang="ja-JP" smtClean="0"/>
              <a:t>p_backMethod</a:t>
            </a:r>
            <a:r>
              <a:rPr kumimoji="1" lang="ja-JP" altLang="en-US" smtClean="0"/>
              <a:t>で末端の要素を破棄している。</a:t>
            </a:r>
            <a:endParaRPr kumimoji="1" lang="en-US" altLang="ja-JP" smtClean="0"/>
          </a:p>
          <a:p>
            <a:r>
              <a:rPr lang="en-US" altLang="ja-JP" smtClean="0"/>
              <a:t>List</a:t>
            </a:r>
            <a:r>
              <a:rPr lang="ja-JP" altLang="en-US" smtClean="0"/>
              <a:t>の要素破棄は</a:t>
            </a:r>
            <a:r>
              <a:rPr lang="en-US" altLang="ja-JP" smtClean="0"/>
              <a:t>class</a:t>
            </a:r>
            <a:r>
              <a:rPr lang="ja-JP" altLang="en-US" smtClean="0"/>
              <a:t>の</a:t>
            </a:r>
            <a:r>
              <a:rPr lang="en-US" altLang="ja-JP" smtClean="0"/>
              <a:t>destructor</a:t>
            </a:r>
            <a:r>
              <a:rPr lang="ja-JP" altLang="en-US" smtClean="0"/>
              <a:t>が実施されない注意</a:t>
            </a:r>
            <a:endParaRPr lang="en-US" altLang="ja-JP" smtClean="0"/>
          </a:p>
          <a:p>
            <a:r>
              <a:rPr lang="ja-JP" altLang="en-US" smtClean="0"/>
              <a:t>よって、</a:t>
            </a:r>
            <a:r>
              <a:rPr lang="en-US" altLang="ja-JP" smtClean="0"/>
              <a:t>SmartPointer</a:t>
            </a:r>
            <a:r>
              <a:rPr lang="ja-JP" altLang="en-US" smtClean="0"/>
              <a:t>を用いる</a:t>
            </a:r>
            <a:endParaRPr lang="en-US" altLang="ja-JP" smtClean="0"/>
          </a:p>
        </p:txBody>
      </p:sp>
      <p:sp>
        <p:nvSpPr>
          <p:cNvPr id="42" name="正方形/長方形 41"/>
          <p:cNvSpPr/>
          <p:nvPr/>
        </p:nvSpPr>
        <p:spPr>
          <a:xfrm>
            <a:off x="51948" y="5320455"/>
            <a:ext cx="3933897" cy="369332"/>
          </a:xfrm>
          <a:prstGeom prst="rect">
            <a:avLst/>
          </a:prstGeom>
        </p:spPr>
        <p:txBody>
          <a:bodyPr wrap="none">
            <a:spAutoFit/>
          </a:bodyPr>
          <a:lstStyle/>
          <a:p>
            <a:r>
              <a:rPr lang="ja-JP" altLang="en-US"/>
              <a:t>http://episteme.wankuma.com/stlprog/</a:t>
            </a:r>
          </a:p>
        </p:txBody>
      </p:sp>
      <p:sp>
        <p:nvSpPr>
          <p:cNvPr id="43" name="正方形/長方形 42"/>
          <p:cNvSpPr/>
          <p:nvPr/>
        </p:nvSpPr>
        <p:spPr>
          <a:xfrm>
            <a:off x="38560" y="5692921"/>
            <a:ext cx="4090735" cy="369332"/>
          </a:xfrm>
          <a:prstGeom prst="rect">
            <a:avLst/>
          </a:prstGeom>
        </p:spPr>
        <p:txBody>
          <a:bodyPr wrap="none">
            <a:spAutoFit/>
          </a:bodyPr>
          <a:lstStyle/>
          <a:p>
            <a:r>
              <a:rPr lang="ja-JP" altLang="en-US"/>
              <a:t>http://vivi.dyndns.org/tech/cpp/cpp.html</a:t>
            </a:r>
          </a:p>
        </p:txBody>
      </p:sp>
      <p:sp>
        <p:nvSpPr>
          <p:cNvPr id="44" name="正方形/長方形 43"/>
          <p:cNvSpPr/>
          <p:nvPr/>
        </p:nvSpPr>
        <p:spPr>
          <a:xfrm>
            <a:off x="51948" y="6062253"/>
            <a:ext cx="2239716" cy="369332"/>
          </a:xfrm>
          <a:prstGeom prst="rect">
            <a:avLst/>
          </a:prstGeom>
        </p:spPr>
        <p:txBody>
          <a:bodyPr wrap="none">
            <a:spAutoFit/>
          </a:bodyPr>
          <a:lstStyle/>
          <a:p>
            <a:r>
              <a:rPr lang="ja-JP" altLang="en-US"/>
              <a:t>http://c.keicode.com/</a:t>
            </a:r>
          </a:p>
        </p:txBody>
      </p:sp>
      <p:sp>
        <p:nvSpPr>
          <p:cNvPr id="45" name="テキスト ボックス 44"/>
          <p:cNvSpPr txBox="1"/>
          <p:nvPr/>
        </p:nvSpPr>
        <p:spPr>
          <a:xfrm>
            <a:off x="51948" y="6431585"/>
            <a:ext cx="11168442" cy="369332"/>
          </a:xfrm>
          <a:prstGeom prst="rect">
            <a:avLst/>
          </a:prstGeom>
          <a:noFill/>
        </p:spPr>
        <p:txBody>
          <a:bodyPr wrap="none" rtlCol="0">
            <a:spAutoFit/>
          </a:bodyPr>
          <a:lstStyle/>
          <a:p>
            <a:r>
              <a:rPr kumimoji="1" lang="en-US" altLang="ja-JP" smtClean="0"/>
              <a:t>STL</a:t>
            </a:r>
            <a:r>
              <a:rPr lang="ja-JP" altLang="en-US"/>
              <a:t>全</a:t>
            </a:r>
            <a:r>
              <a:rPr lang="ja-JP" altLang="en-US" smtClean="0"/>
              <a:t>て説明するには、</a:t>
            </a:r>
            <a:r>
              <a:rPr kumimoji="1" lang="ja-JP" altLang="en-US" smtClean="0"/>
              <a:t>さすがに多いので上の</a:t>
            </a:r>
            <a:r>
              <a:rPr kumimoji="1" lang="en-US" altLang="ja-JP" smtClean="0"/>
              <a:t>HP</a:t>
            </a:r>
            <a:r>
              <a:rPr kumimoji="1" lang="ja-JP" altLang="en-US" smtClean="0"/>
              <a:t>を参考にしてください。とりあえず良い</a:t>
            </a:r>
            <a:r>
              <a:rPr kumimoji="1" lang="en-US" altLang="ja-JP" smtClean="0"/>
              <a:t>HP</a:t>
            </a:r>
            <a:r>
              <a:rPr kumimoji="1" lang="ja-JP" altLang="en-US" smtClean="0"/>
              <a:t>を</a:t>
            </a:r>
            <a:r>
              <a:rPr kumimoji="1" lang="en-US" altLang="ja-JP" smtClean="0"/>
              <a:t>URL</a:t>
            </a:r>
            <a:r>
              <a:rPr kumimoji="1" lang="ja-JP" altLang="en-US" smtClean="0"/>
              <a:t>を置いておきます。</a:t>
            </a:r>
            <a:endParaRPr kumimoji="1" lang="ja-JP" altLang="en-US"/>
          </a:p>
        </p:txBody>
      </p:sp>
    </p:spTree>
    <p:extLst>
      <p:ext uri="{BB962C8B-B14F-4D97-AF65-F5344CB8AC3E}">
        <p14:creationId xmlns:p14="http://schemas.microsoft.com/office/powerpoint/2010/main" val="725924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622" y="980112"/>
            <a:ext cx="5991225" cy="4724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正方形/長方形 4"/>
          <p:cNvSpPr/>
          <p:nvPr/>
        </p:nvSpPr>
        <p:spPr>
          <a:xfrm>
            <a:off x="173622" y="610780"/>
            <a:ext cx="1135247" cy="369332"/>
          </a:xfrm>
          <a:prstGeom prst="rect">
            <a:avLst/>
          </a:prstGeom>
        </p:spPr>
        <p:txBody>
          <a:bodyPr wrap="none">
            <a:spAutoFit/>
          </a:bodyPr>
          <a:lstStyle/>
          <a:p>
            <a:r>
              <a:rPr lang="en-US" altLang="ja-JP" dirty="0" smtClean="0"/>
              <a:t>Audio.cpp</a:t>
            </a:r>
            <a:endParaRPr lang="ja-JP" altLang="en-US" dirty="0"/>
          </a:p>
        </p:txBody>
      </p:sp>
      <p:sp>
        <p:nvSpPr>
          <p:cNvPr id="6" name="テキスト ボックス 5"/>
          <p:cNvSpPr txBox="1"/>
          <p:nvPr/>
        </p:nvSpPr>
        <p:spPr>
          <a:xfrm>
            <a:off x="173622" y="105508"/>
            <a:ext cx="4544834" cy="646331"/>
          </a:xfrm>
          <a:prstGeom prst="rect">
            <a:avLst/>
          </a:prstGeom>
          <a:noFill/>
        </p:spPr>
        <p:txBody>
          <a:bodyPr wrap="none" rtlCol="0">
            <a:spAutoFit/>
          </a:bodyPr>
          <a:lstStyle/>
          <a:p>
            <a:r>
              <a:rPr kumimoji="1" lang="ja-JP" altLang="en-US" smtClean="0"/>
              <a:t>・音楽の章に戻ると</a:t>
            </a:r>
            <a:r>
              <a:rPr kumimoji="1" lang="en-US" altLang="ja-JP" smtClean="0"/>
              <a:t>STL</a:t>
            </a:r>
            <a:r>
              <a:rPr kumimoji="1" lang="ja-JP" altLang="en-US" smtClean="0"/>
              <a:t>が一部用いられている</a:t>
            </a:r>
            <a:endParaRPr kumimoji="1" lang="en-US" altLang="ja-JP" smtClean="0"/>
          </a:p>
          <a:p>
            <a:r>
              <a:rPr lang="ja-JP" altLang="en-US"/>
              <a:t>今</a:t>
            </a:r>
            <a:r>
              <a:rPr lang="ja-JP" altLang="en-US" smtClean="0"/>
              <a:t>ならしっかりと</a:t>
            </a:r>
            <a:r>
              <a:rPr lang="en-US" altLang="ja-JP" smtClean="0"/>
              <a:t>STL</a:t>
            </a:r>
            <a:r>
              <a:rPr lang="ja-JP" altLang="en-US" smtClean="0"/>
              <a:t>の部分も読めるはず！</a:t>
            </a:r>
            <a:endParaRPr kumimoji="1" lang="ja-JP" altLang="en-US"/>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3670" y="980112"/>
            <a:ext cx="5048250" cy="31527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9" name="テキスト ボックス 8"/>
          <p:cNvSpPr txBox="1"/>
          <p:nvPr/>
        </p:nvSpPr>
        <p:spPr>
          <a:xfrm>
            <a:off x="90004" y="5840452"/>
            <a:ext cx="12336134" cy="369332"/>
          </a:xfrm>
          <a:prstGeom prst="rect">
            <a:avLst/>
          </a:prstGeom>
          <a:noFill/>
        </p:spPr>
        <p:txBody>
          <a:bodyPr wrap="none" rtlCol="0">
            <a:spAutoFit/>
          </a:bodyPr>
          <a:lstStyle/>
          <a:p>
            <a:r>
              <a:rPr kumimoji="1" lang="ja-JP" altLang="en-US" smtClean="0"/>
              <a:t>こちらでは、</a:t>
            </a:r>
            <a:r>
              <a:rPr kumimoji="1" lang="en-US" altLang="ja-JP" smtClean="0"/>
              <a:t>vector</a:t>
            </a:r>
            <a:r>
              <a:rPr lang="ja-JP" altLang="en-US" smtClean="0"/>
              <a:t>と言う動的な配列が使用されていますね。</a:t>
            </a:r>
            <a:r>
              <a:rPr lang="en-US" altLang="ja-JP" smtClean="0"/>
              <a:t>HP</a:t>
            </a:r>
            <a:r>
              <a:rPr lang="ja-JP" altLang="en-US" smtClean="0"/>
              <a:t>を参考に各</a:t>
            </a:r>
            <a:r>
              <a:rPr lang="en-US" altLang="ja-JP" smtClean="0"/>
              <a:t>Method</a:t>
            </a:r>
            <a:r>
              <a:rPr lang="ja-JP" altLang="en-US" smtClean="0"/>
              <a:t>がどのような役目をしているか調べましょう</a:t>
            </a:r>
            <a:endParaRPr kumimoji="1" lang="en-US" altLang="ja-JP" smtClean="0"/>
          </a:p>
        </p:txBody>
      </p:sp>
    </p:spTree>
    <p:extLst>
      <p:ext uri="{BB962C8B-B14F-4D97-AF65-F5344CB8AC3E}">
        <p14:creationId xmlns:p14="http://schemas.microsoft.com/office/powerpoint/2010/main" val="3027719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98206" y="1162049"/>
            <a:ext cx="5528324" cy="2565889"/>
          </a:xfrm>
          <a:prstGeom prst="rect">
            <a:avLst/>
          </a:prstGeom>
          <a:ln>
            <a:solidFill>
              <a:schemeClr val="tx1"/>
            </a:solidFill>
          </a:ln>
        </p:spPr>
      </p:pic>
      <p:sp>
        <p:nvSpPr>
          <p:cNvPr id="5" name="テキスト ボックス 4"/>
          <p:cNvSpPr txBox="1"/>
          <p:nvPr/>
        </p:nvSpPr>
        <p:spPr>
          <a:xfrm>
            <a:off x="117231" y="152400"/>
            <a:ext cx="9549987" cy="646331"/>
          </a:xfrm>
          <a:prstGeom prst="rect">
            <a:avLst/>
          </a:prstGeom>
          <a:noFill/>
        </p:spPr>
        <p:txBody>
          <a:bodyPr wrap="none" rtlCol="0">
            <a:spAutoFit/>
          </a:bodyPr>
          <a:lstStyle/>
          <a:p>
            <a:r>
              <a:rPr kumimoji="1" lang="ja-JP" altLang="en-US" smtClean="0"/>
              <a:t>・</a:t>
            </a:r>
            <a:r>
              <a:rPr kumimoji="1" lang="en-US" altLang="ja-JP" smtClean="0"/>
              <a:t>iterator</a:t>
            </a:r>
            <a:r>
              <a:rPr kumimoji="1" lang="ja-JP" altLang="en-US" smtClean="0"/>
              <a:t>の宣言が長くて困ってる場合、</a:t>
            </a:r>
            <a:r>
              <a:rPr lang="en-US" altLang="ja-JP" smtClean="0"/>
              <a:t>auto </a:t>
            </a:r>
            <a:r>
              <a:rPr lang="ja-JP" altLang="en-US" smtClean="0"/>
              <a:t>を用いると良い。</a:t>
            </a:r>
            <a:endParaRPr lang="en-US" altLang="ja-JP" smtClean="0"/>
          </a:p>
          <a:p>
            <a:r>
              <a:rPr kumimoji="1" lang="en-US" altLang="ja-JP" smtClean="0"/>
              <a:t>Iterator</a:t>
            </a:r>
            <a:r>
              <a:rPr kumimoji="1" lang="ja-JP" altLang="en-US" smtClean="0"/>
              <a:t>型の宣言のように非常に型宣言が長くある場合に限っては</a:t>
            </a:r>
            <a:r>
              <a:rPr kumimoji="1" lang="en-US" altLang="ja-JP" smtClean="0"/>
              <a:t>auto</a:t>
            </a:r>
            <a:r>
              <a:rPr kumimoji="1" lang="ja-JP" altLang="en-US" smtClean="0"/>
              <a:t>型を用いると良いでしょう。</a:t>
            </a:r>
            <a:endParaRPr kumimoji="1" lang="ja-JP" altLang="en-US"/>
          </a:p>
        </p:txBody>
      </p:sp>
      <p:sp>
        <p:nvSpPr>
          <p:cNvPr id="6" name="テキスト ボックス 5"/>
          <p:cNvSpPr txBox="1"/>
          <p:nvPr/>
        </p:nvSpPr>
        <p:spPr>
          <a:xfrm>
            <a:off x="298206" y="3950677"/>
            <a:ext cx="11566628" cy="646331"/>
          </a:xfrm>
          <a:prstGeom prst="rect">
            <a:avLst/>
          </a:prstGeom>
          <a:noFill/>
        </p:spPr>
        <p:txBody>
          <a:bodyPr wrap="none" rtlCol="0">
            <a:spAutoFit/>
          </a:bodyPr>
          <a:lstStyle/>
          <a:p>
            <a:r>
              <a:rPr lang="en-US" altLang="ja-JP">
                <a:solidFill>
                  <a:srgbClr val="FF0000"/>
                </a:solidFill>
              </a:rPr>
              <a:t>a</a:t>
            </a:r>
            <a:r>
              <a:rPr kumimoji="1" lang="en-US" altLang="ja-JP" smtClean="0">
                <a:solidFill>
                  <a:srgbClr val="FF0000"/>
                </a:solidFill>
              </a:rPr>
              <a:t>uto</a:t>
            </a:r>
            <a:r>
              <a:rPr kumimoji="1" lang="ja-JP" altLang="en-US" smtClean="0">
                <a:solidFill>
                  <a:srgbClr val="FF0000"/>
                </a:solidFill>
              </a:rPr>
              <a:t>型は、</a:t>
            </a:r>
            <a:r>
              <a:rPr lang="ja-JP" altLang="en-US" smtClean="0">
                <a:solidFill>
                  <a:srgbClr val="FF0000"/>
                </a:solidFill>
              </a:rPr>
              <a:t>初期化で入れる値によって型が決まります。</a:t>
            </a:r>
            <a:r>
              <a:rPr lang="ja-JP" altLang="en-US" smtClean="0"/>
              <a:t>ただし</a:t>
            </a:r>
            <a:r>
              <a:rPr lang="ja-JP" altLang="en-US" smtClean="0">
                <a:solidFill>
                  <a:srgbClr val="FF0000"/>
                </a:solidFill>
              </a:rPr>
              <a:t>多用は禁物</a:t>
            </a:r>
            <a:r>
              <a:rPr lang="ja-JP" altLang="en-US" smtClean="0"/>
              <a:t>です。</a:t>
            </a:r>
            <a:r>
              <a:rPr lang="en-US" altLang="ja-JP" smtClean="0"/>
              <a:t>Local</a:t>
            </a:r>
            <a:r>
              <a:rPr lang="ja-JP" altLang="en-US" smtClean="0"/>
              <a:t>空間で、型名が以上に長いわりに</a:t>
            </a:r>
            <a:endParaRPr lang="en-US" altLang="ja-JP" smtClean="0"/>
          </a:p>
          <a:p>
            <a:r>
              <a:rPr kumimoji="1" lang="ja-JP" altLang="en-US" smtClean="0"/>
              <a:t>少ししか使わない場合のみ使用とか限ってください。</a:t>
            </a:r>
            <a:endParaRPr kumimoji="1" lang="ja-JP" altLang="en-US"/>
          </a:p>
        </p:txBody>
      </p:sp>
    </p:spTree>
    <p:extLst>
      <p:ext uri="{BB962C8B-B14F-4D97-AF65-F5344CB8AC3E}">
        <p14:creationId xmlns:p14="http://schemas.microsoft.com/office/powerpoint/2010/main" val="80050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203918" cy="1200329"/>
          </a:xfrm>
          <a:prstGeom prst="rect">
            <a:avLst/>
          </a:prstGeom>
          <a:noFill/>
        </p:spPr>
        <p:txBody>
          <a:bodyPr wrap="none" rtlCol="0">
            <a:spAutoFit/>
          </a:bodyPr>
          <a:lstStyle/>
          <a:p>
            <a:r>
              <a:rPr kumimoji="1" lang="ja-JP" altLang="en-US" smtClean="0"/>
              <a:t>・</a:t>
            </a:r>
            <a:r>
              <a:rPr lang="en-US" altLang="ja-JP" smtClean="0"/>
              <a:t>T</a:t>
            </a:r>
            <a:r>
              <a:rPr kumimoji="1" lang="en-US" altLang="ja-JP" smtClean="0"/>
              <a:t>emplateClass</a:t>
            </a:r>
            <a:r>
              <a:rPr kumimoji="1" lang="ja-JP" altLang="en-US" smtClean="0"/>
              <a:t>（テンプレートクラス）を知る</a:t>
            </a:r>
            <a:endParaRPr kumimoji="1" lang="en-US" altLang="ja-JP" smtClean="0"/>
          </a:p>
          <a:p>
            <a:r>
              <a:rPr lang="ja-JP" altLang="en-US"/>
              <a:t>　</a:t>
            </a:r>
            <a:r>
              <a:rPr lang="ja-JP" altLang="en-US" smtClean="0"/>
              <a:t>様々な</a:t>
            </a:r>
            <a:r>
              <a:rPr lang="en-US" altLang="ja-JP" smtClean="0"/>
              <a:t>Data</a:t>
            </a:r>
            <a:r>
              <a:rPr lang="ja-JP" altLang="en-US" smtClean="0"/>
              <a:t>構造や</a:t>
            </a:r>
            <a:r>
              <a:rPr lang="en-US" altLang="ja-JP" smtClean="0"/>
              <a:t>algorithm</a:t>
            </a:r>
            <a:r>
              <a:rPr lang="ja-JP" altLang="en-US" smtClean="0"/>
              <a:t>を学びましたが、</a:t>
            </a:r>
            <a:r>
              <a:rPr lang="en-US" altLang="ja-JP" smtClean="0"/>
              <a:t>C++</a:t>
            </a:r>
            <a:r>
              <a:rPr lang="ja-JP" altLang="en-US" smtClean="0"/>
              <a:t>の開発環境では標準で用意されているモノもあり、これを用いる手はありま</a:t>
            </a:r>
            <a:endParaRPr lang="en-US" altLang="ja-JP" smtClean="0"/>
          </a:p>
          <a:p>
            <a:r>
              <a:rPr lang="ja-JP" altLang="en-US" smtClean="0"/>
              <a:t>せん。その標準で用意されてるモノが</a:t>
            </a:r>
            <a:r>
              <a:rPr lang="en-US" altLang="ja-JP" smtClean="0"/>
              <a:t>STL</a:t>
            </a:r>
            <a:r>
              <a:rPr lang="ja-JP" altLang="en-US" smtClean="0"/>
              <a:t>（</a:t>
            </a:r>
            <a:r>
              <a:rPr lang="en-US" altLang="ja-JP" smtClean="0"/>
              <a:t>StandardTemplateLibrary</a:t>
            </a:r>
            <a:r>
              <a:rPr lang="ja-JP" altLang="en-US" smtClean="0"/>
              <a:t>）です。この</a:t>
            </a:r>
            <a:r>
              <a:rPr lang="en-US" altLang="ja-JP" smtClean="0"/>
              <a:t>STL</a:t>
            </a:r>
            <a:r>
              <a:rPr lang="ja-JP" altLang="en-US" smtClean="0"/>
              <a:t>を使うためには、</a:t>
            </a:r>
            <a:r>
              <a:rPr lang="en-US" altLang="ja-JP" smtClean="0"/>
              <a:t>TemplateClass</a:t>
            </a:r>
            <a:r>
              <a:rPr lang="ja-JP" altLang="en-US" smtClean="0"/>
              <a:t>を知ることが</a:t>
            </a:r>
            <a:endParaRPr lang="en-US" altLang="ja-JP" smtClean="0"/>
          </a:p>
          <a:p>
            <a:r>
              <a:rPr lang="ja-JP" altLang="en-US" smtClean="0"/>
              <a:t>とても大切です。</a:t>
            </a:r>
            <a:endParaRPr kumimoji="1" lang="ja-JP" altLang="en-US"/>
          </a:p>
        </p:txBody>
      </p:sp>
      <p:sp>
        <p:nvSpPr>
          <p:cNvPr id="6" name="テキスト ボックス 5"/>
          <p:cNvSpPr txBox="1"/>
          <p:nvPr/>
        </p:nvSpPr>
        <p:spPr>
          <a:xfrm>
            <a:off x="0" y="1547446"/>
            <a:ext cx="12081577" cy="2585323"/>
          </a:xfrm>
          <a:prstGeom prst="rect">
            <a:avLst/>
          </a:prstGeom>
          <a:noFill/>
        </p:spPr>
        <p:txBody>
          <a:bodyPr wrap="none" rtlCol="0">
            <a:spAutoFit/>
          </a:bodyPr>
          <a:lstStyle/>
          <a:p>
            <a:r>
              <a:rPr kumimoji="1" lang="ja-JP" altLang="en-US" smtClean="0"/>
              <a:t>・</a:t>
            </a:r>
            <a:r>
              <a:rPr lang="ja-JP" altLang="en-US" smtClean="0"/>
              <a:t>その</a:t>
            </a:r>
            <a:r>
              <a:rPr lang="ja-JP" altLang="en-US"/>
              <a:t>前</a:t>
            </a:r>
            <a:r>
              <a:rPr lang="ja-JP" altLang="en-US" smtClean="0"/>
              <a:t>に</a:t>
            </a:r>
            <a:r>
              <a:rPr lang="ja-JP" altLang="en-US"/>
              <a:t>、</a:t>
            </a:r>
            <a:r>
              <a:rPr lang="en-US" altLang="ja-JP" smtClean="0"/>
              <a:t>TemplateFunction</a:t>
            </a:r>
            <a:r>
              <a:rPr lang="ja-JP" altLang="en-US" smtClean="0"/>
              <a:t>（テンプレートファンクション）</a:t>
            </a:r>
            <a:endParaRPr lang="en-US" altLang="ja-JP" smtClean="0"/>
          </a:p>
          <a:p>
            <a:r>
              <a:rPr kumimoji="1" lang="ja-JP" altLang="en-US"/>
              <a:t>　</a:t>
            </a:r>
            <a:r>
              <a:rPr kumimoji="1" lang="ja-JP" altLang="en-US" smtClean="0"/>
              <a:t>それでは、</a:t>
            </a:r>
            <a:r>
              <a:rPr lang="en-US" altLang="ja-JP" smtClean="0"/>
              <a:t>T</a:t>
            </a:r>
            <a:r>
              <a:rPr kumimoji="1" lang="en-US" altLang="ja-JP" smtClean="0"/>
              <a:t>emplateFunction</a:t>
            </a:r>
            <a:r>
              <a:rPr kumimoji="1" lang="ja-JP" altLang="en-US" smtClean="0"/>
              <a:t>（汎用関数）の説明です。</a:t>
            </a:r>
            <a:r>
              <a:rPr kumimoji="1" lang="en-US" altLang="ja-JP" smtClean="0"/>
              <a:t>C++</a:t>
            </a:r>
            <a:r>
              <a:rPr kumimoji="1" lang="ja-JP" altLang="en-US" smtClean="0"/>
              <a:t>言語において、多様性高める仕組みで非常に柔軟性実現させる</a:t>
            </a:r>
            <a:endParaRPr kumimoji="1" lang="en-US" altLang="ja-JP" smtClean="0"/>
          </a:p>
          <a:p>
            <a:r>
              <a:rPr lang="ja-JP" altLang="en-US"/>
              <a:t>仕組</a:t>
            </a:r>
            <a:r>
              <a:rPr lang="ja-JP" altLang="en-US" smtClean="0"/>
              <a:t>みです。</a:t>
            </a:r>
            <a:endParaRPr lang="en-US" altLang="ja-JP" smtClean="0"/>
          </a:p>
          <a:p>
            <a:r>
              <a:rPr lang="en-US" altLang="ja-JP"/>
              <a:t>Program</a:t>
            </a:r>
            <a:r>
              <a:rPr lang="ja-JP" altLang="en-US" smtClean="0"/>
              <a:t>では</a:t>
            </a:r>
            <a:r>
              <a:rPr lang="ja-JP" altLang="en-US"/>
              <a:t>、内部処理は同じだ</a:t>
            </a:r>
            <a:r>
              <a:rPr lang="ja-JP" altLang="en-US" smtClean="0"/>
              <a:t>が</a:t>
            </a:r>
            <a:r>
              <a:rPr lang="en-US" altLang="ja-JP"/>
              <a:t>D</a:t>
            </a:r>
            <a:r>
              <a:rPr lang="en-US" altLang="ja-JP" smtClean="0"/>
              <a:t>ata</a:t>
            </a:r>
            <a:r>
              <a:rPr lang="ja-JP" altLang="en-US" smtClean="0"/>
              <a:t>型</a:t>
            </a:r>
            <a:r>
              <a:rPr lang="ja-JP" altLang="en-US"/>
              <a:t>が異なる関数が頻繁に出て</a:t>
            </a:r>
            <a:r>
              <a:rPr lang="ja-JP" altLang="en-US" smtClean="0"/>
              <a:t>きます。特に</a:t>
            </a:r>
            <a:r>
              <a:rPr lang="en-US" altLang="ja-JP" smtClean="0"/>
              <a:t>algorithm</a:t>
            </a:r>
            <a:r>
              <a:rPr lang="ja-JP" altLang="en-US" smtClean="0"/>
              <a:t>に</a:t>
            </a:r>
            <a:r>
              <a:rPr lang="ja-JP" altLang="en-US"/>
              <a:t>おける関数では、その様</a:t>
            </a:r>
            <a:r>
              <a:rPr lang="ja-JP" altLang="en-US" smtClean="0"/>
              <a:t>な場</a:t>
            </a:r>
            <a:endParaRPr lang="en-US" altLang="ja-JP" smtClean="0"/>
          </a:p>
          <a:p>
            <a:r>
              <a:rPr lang="ja-JP" altLang="en-US" smtClean="0"/>
              <a:t>合が</a:t>
            </a:r>
            <a:r>
              <a:rPr lang="ja-JP" altLang="en-US"/>
              <a:t>多い</a:t>
            </a:r>
            <a:r>
              <a:rPr lang="ja-JP" altLang="en-US" smtClean="0"/>
              <a:t>です。全ての</a:t>
            </a:r>
            <a:r>
              <a:rPr lang="en-US" altLang="ja-JP" smtClean="0"/>
              <a:t>Dat</a:t>
            </a:r>
            <a:r>
              <a:rPr lang="en-US" altLang="ja-JP"/>
              <a:t>a</a:t>
            </a:r>
            <a:r>
              <a:rPr lang="ja-JP" altLang="en-US" smtClean="0"/>
              <a:t>型</a:t>
            </a:r>
            <a:r>
              <a:rPr lang="ja-JP" altLang="en-US"/>
              <a:t>の関数</a:t>
            </a:r>
            <a:r>
              <a:rPr lang="ja-JP" altLang="en-US" smtClean="0"/>
              <a:t>を</a:t>
            </a:r>
            <a:r>
              <a:rPr lang="en-US" altLang="ja-JP" smtClean="0"/>
              <a:t>OverLoad</a:t>
            </a:r>
            <a:r>
              <a:rPr lang="ja-JP" altLang="en-US" smtClean="0"/>
              <a:t>する</a:t>
            </a:r>
            <a:r>
              <a:rPr lang="ja-JP" altLang="en-US"/>
              <a:t>のも一つの方法です</a:t>
            </a:r>
            <a:r>
              <a:rPr lang="ja-JP" altLang="en-US" smtClean="0"/>
              <a:t>がこの</a:t>
            </a:r>
            <a:r>
              <a:rPr lang="ja-JP" altLang="en-US"/>
              <a:t>作業は面倒で</a:t>
            </a:r>
            <a:r>
              <a:rPr lang="ja-JP" altLang="en-US" smtClean="0"/>
              <a:t>、の</a:t>
            </a:r>
            <a:r>
              <a:rPr lang="ja-JP" altLang="en-US"/>
              <a:t>可読性も</a:t>
            </a:r>
            <a:r>
              <a:rPr lang="ja-JP" altLang="en-US" smtClean="0"/>
              <a:t>低下します</a:t>
            </a:r>
            <a:r>
              <a:rPr lang="ja-JP" altLang="en-US"/>
              <a:t>。</a:t>
            </a:r>
          </a:p>
          <a:p>
            <a:r>
              <a:rPr lang="ja-JP" altLang="en-US"/>
              <a:t>そこで、この作業を</a:t>
            </a:r>
            <a:r>
              <a:rPr lang="ja-JP" altLang="en-US" smtClean="0"/>
              <a:t>全て</a:t>
            </a:r>
            <a:r>
              <a:rPr lang="en-US" altLang="ja-JP" smtClean="0"/>
              <a:t>Compiler</a:t>
            </a:r>
            <a:r>
              <a:rPr lang="ja-JP" altLang="en-US" smtClean="0"/>
              <a:t>に</a:t>
            </a:r>
            <a:r>
              <a:rPr lang="ja-JP" altLang="en-US"/>
              <a:t>任せてしまうのが汎用関数なの</a:t>
            </a:r>
            <a:r>
              <a:rPr lang="ja-JP" altLang="en-US" smtClean="0"/>
              <a:t>です。汎用</a:t>
            </a:r>
            <a:r>
              <a:rPr lang="ja-JP" altLang="en-US"/>
              <a:t>関数は、</a:t>
            </a:r>
            <a:r>
              <a:rPr lang="ja-JP" altLang="en-US" smtClean="0"/>
              <a:t>各</a:t>
            </a:r>
            <a:r>
              <a:rPr lang="en-US" altLang="ja-JP" smtClean="0"/>
              <a:t>Data</a:t>
            </a:r>
            <a:r>
              <a:rPr lang="ja-JP" altLang="en-US" smtClean="0"/>
              <a:t>型</a:t>
            </a:r>
            <a:r>
              <a:rPr lang="ja-JP" altLang="en-US"/>
              <a:t>を受け取ることが</a:t>
            </a:r>
            <a:r>
              <a:rPr lang="ja-JP" altLang="en-US" smtClean="0"/>
              <a:t>できます。</a:t>
            </a:r>
            <a:endParaRPr lang="en-US" altLang="ja-JP" smtClean="0"/>
          </a:p>
          <a:p>
            <a:r>
              <a:rPr lang="ja-JP" altLang="en-US" smtClean="0"/>
              <a:t>しかし、</a:t>
            </a:r>
            <a:r>
              <a:rPr lang="en-US" altLang="ja-JP" smtClean="0"/>
              <a:t>OverLoad</a:t>
            </a:r>
            <a:r>
              <a:rPr lang="ja-JP" altLang="en-US" smtClean="0"/>
              <a:t>と</a:t>
            </a:r>
            <a:r>
              <a:rPr lang="ja-JP" altLang="en-US"/>
              <a:t>は異なり内部処理は同じ</a:t>
            </a:r>
            <a:r>
              <a:rPr lang="ja-JP" altLang="en-US" smtClean="0"/>
              <a:t>です。この</a:t>
            </a:r>
            <a:r>
              <a:rPr lang="ja-JP" altLang="en-US"/>
              <a:t>ような汎用関数</a:t>
            </a:r>
            <a:r>
              <a:rPr lang="ja-JP" altLang="en-US" smtClean="0"/>
              <a:t>を</a:t>
            </a:r>
            <a:r>
              <a:rPr lang="en-US" altLang="ja-JP" smtClean="0"/>
              <a:t>TemplateFunction</a:t>
            </a:r>
            <a:r>
              <a:rPr lang="ja-JP" altLang="en-US" smtClean="0"/>
              <a:t>とも呼び下記のよう</a:t>
            </a:r>
            <a:r>
              <a:rPr lang="ja-JP" altLang="en-US"/>
              <a:t>に</a:t>
            </a:r>
            <a:r>
              <a:rPr lang="ja-JP" altLang="en-US" smtClean="0"/>
              <a:t> </a:t>
            </a:r>
            <a:r>
              <a:rPr lang="en-US" altLang="ja-JP" smtClean="0"/>
              <a:t>template</a:t>
            </a:r>
          </a:p>
          <a:p>
            <a:r>
              <a:rPr lang="ja-JP" altLang="en-US" smtClean="0"/>
              <a:t>を</a:t>
            </a:r>
            <a:r>
              <a:rPr lang="ja-JP" altLang="en-US"/>
              <a:t>用いて宣言します</a:t>
            </a:r>
          </a:p>
          <a:p>
            <a:endParaRPr kumimoji="1" lang="en-US" altLang="ja-JP" smtClean="0"/>
          </a:p>
        </p:txBody>
      </p:sp>
      <p:sp>
        <p:nvSpPr>
          <p:cNvPr id="2" name="正方形/長方形 1"/>
          <p:cNvSpPr/>
          <p:nvPr/>
        </p:nvSpPr>
        <p:spPr>
          <a:xfrm>
            <a:off x="199292" y="4132769"/>
            <a:ext cx="11605846" cy="1477328"/>
          </a:xfrm>
          <a:prstGeom prst="rect">
            <a:avLst/>
          </a:prstGeom>
        </p:spPr>
        <p:txBody>
          <a:bodyPr wrap="square">
            <a:spAutoFit/>
          </a:bodyPr>
          <a:lstStyle/>
          <a:p>
            <a:r>
              <a:rPr lang="en-US" altLang="ja-JP"/>
              <a:t>template &lt;class type&gt; </a:t>
            </a:r>
            <a:r>
              <a:rPr lang="en-US" altLang="ja-JP" smtClean="0"/>
              <a:t>function-declarator</a:t>
            </a:r>
            <a:endParaRPr lang="en-US" altLang="ja-JP"/>
          </a:p>
          <a:p>
            <a:endParaRPr lang="en-US" altLang="ja-JP"/>
          </a:p>
          <a:p>
            <a:r>
              <a:rPr lang="en-US" altLang="ja-JP"/>
              <a:t>function-declarator </a:t>
            </a:r>
            <a:r>
              <a:rPr lang="ja-JP" altLang="en-US"/>
              <a:t>は、関数の宣言を</a:t>
            </a:r>
            <a:r>
              <a:rPr lang="ja-JP" altLang="en-US" smtClean="0"/>
              <a:t>行います。</a:t>
            </a:r>
            <a:r>
              <a:rPr lang="en-US" altLang="ja-JP" smtClean="0"/>
              <a:t>type </a:t>
            </a:r>
            <a:r>
              <a:rPr lang="ja-JP" altLang="en-US"/>
              <a:t>は、関数が受け取る</a:t>
            </a:r>
            <a:r>
              <a:rPr lang="ja-JP" altLang="en-US" smtClean="0"/>
              <a:t>汎用</a:t>
            </a:r>
            <a:r>
              <a:rPr lang="en-US" altLang="ja-JP" smtClean="0"/>
              <a:t>Dat</a:t>
            </a:r>
            <a:r>
              <a:rPr lang="en-US" altLang="ja-JP"/>
              <a:t>a</a:t>
            </a:r>
            <a:r>
              <a:rPr lang="ja-JP" altLang="en-US" smtClean="0"/>
              <a:t>型</a:t>
            </a:r>
            <a:r>
              <a:rPr lang="ja-JP" altLang="en-US"/>
              <a:t>の</a:t>
            </a:r>
            <a:r>
              <a:rPr lang="ja-JP" altLang="en-US" smtClean="0"/>
              <a:t>です。</a:t>
            </a:r>
            <a:endParaRPr lang="ja-JP" altLang="en-US"/>
          </a:p>
          <a:p>
            <a:r>
              <a:rPr lang="ja-JP" altLang="en-US" smtClean="0"/>
              <a:t>そんな事が実際にする</a:t>
            </a:r>
            <a:r>
              <a:rPr lang="ja-JP" altLang="en-US"/>
              <a:t>わけでは</a:t>
            </a:r>
            <a:r>
              <a:rPr lang="ja-JP" altLang="en-US" smtClean="0"/>
              <a:t>なく</a:t>
            </a:r>
            <a:r>
              <a:rPr lang="en-US" altLang="ja-JP" smtClean="0"/>
              <a:t>Compile</a:t>
            </a:r>
            <a:r>
              <a:rPr lang="ja-JP" altLang="en-US" smtClean="0"/>
              <a:t>時</a:t>
            </a:r>
            <a:r>
              <a:rPr lang="ja-JP" altLang="en-US"/>
              <a:t>に、それぞれの型に対応した関数が生成</a:t>
            </a:r>
            <a:r>
              <a:rPr lang="ja-JP" altLang="en-US" smtClean="0"/>
              <a:t>され</a:t>
            </a:r>
            <a:r>
              <a:rPr lang="en-US" altLang="ja-JP" smtClean="0"/>
              <a:t>type </a:t>
            </a:r>
            <a:r>
              <a:rPr lang="ja-JP" altLang="en-US"/>
              <a:t>は</a:t>
            </a:r>
            <a:r>
              <a:rPr lang="ja-JP" altLang="en-US" smtClean="0"/>
              <a:t>各</a:t>
            </a:r>
            <a:r>
              <a:rPr lang="en-US" altLang="ja-JP" smtClean="0"/>
              <a:t>Data</a:t>
            </a:r>
            <a:r>
              <a:rPr lang="ja-JP" altLang="en-US" smtClean="0"/>
              <a:t>型に置き換えられる。</a:t>
            </a:r>
            <a:endParaRPr lang="ja-JP" altLang="en-US"/>
          </a:p>
        </p:txBody>
      </p:sp>
    </p:spTree>
    <p:extLst>
      <p:ext uri="{BB962C8B-B14F-4D97-AF65-F5344CB8AC3E}">
        <p14:creationId xmlns:p14="http://schemas.microsoft.com/office/powerpoint/2010/main" val="2382298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867102" cy="369332"/>
          </a:xfrm>
          <a:prstGeom prst="rect">
            <a:avLst/>
          </a:prstGeom>
          <a:noFill/>
        </p:spPr>
        <p:txBody>
          <a:bodyPr wrap="none" rtlCol="0">
            <a:spAutoFit/>
          </a:bodyPr>
          <a:lstStyle/>
          <a:p>
            <a:r>
              <a:rPr kumimoji="1" lang="ja-JP" altLang="en-US" smtClean="0"/>
              <a:t>・</a:t>
            </a:r>
            <a:r>
              <a:rPr kumimoji="1" lang="en-US" altLang="ja-JP" smtClean="0"/>
              <a:t>Program</a:t>
            </a:r>
            <a:r>
              <a:rPr kumimoji="1" lang="ja-JP" altLang="en-US" smtClean="0"/>
              <a:t>で</a:t>
            </a:r>
            <a:r>
              <a:rPr lang="en-US" altLang="ja-JP"/>
              <a:t>T</a:t>
            </a:r>
            <a:r>
              <a:rPr kumimoji="1" lang="en-US" altLang="ja-JP" smtClean="0"/>
              <a:t>emplateFunction</a:t>
            </a:r>
            <a:r>
              <a:rPr kumimoji="1" lang="ja-JP" altLang="en-US" smtClean="0"/>
              <a:t>を試しにやってみる</a:t>
            </a:r>
            <a:endParaRPr kumimoji="1" lang="ja-JP" altLang="en-US"/>
          </a:p>
        </p:txBody>
      </p:sp>
      <p:pic>
        <p:nvPicPr>
          <p:cNvPr id="5" name="図 4"/>
          <p:cNvPicPr>
            <a:picLocks noChangeAspect="1"/>
          </p:cNvPicPr>
          <p:nvPr/>
        </p:nvPicPr>
        <p:blipFill>
          <a:blip r:embed="rId2"/>
          <a:stretch>
            <a:fillRect/>
          </a:stretch>
        </p:blipFill>
        <p:spPr>
          <a:xfrm>
            <a:off x="294176" y="646600"/>
            <a:ext cx="3588621" cy="3667492"/>
          </a:xfrm>
          <a:prstGeom prst="rect">
            <a:avLst/>
          </a:prstGeom>
          <a:ln>
            <a:solidFill>
              <a:schemeClr val="tx1"/>
            </a:solidFill>
          </a:ln>
        </p:spPr>
      </p:pic>
      <p:sp>
        <p:nvSpPr>
          <p:cNvPr id="7" name="テキスト ボックス 6"/>
          <p:cNvSpPr txBox="1"/>
          <p:nvPr/>
        </p:nvSpPr>
        <p:spPr>
          <a:xfrm>
            <a:off x="4138246" y="646600"/>
            <a:ext cx="6996274" cy="923330"/>
          </a:xfrm>
          <a:prstGeom prst="rect">
            <a:avLst/>
          </a:prstGeom>
          <a:noFill/>
        </p:spPr>
        <p:txBody>
          <a:bodyPr wrap="none" rtlCol="0">
            <a:spAutoFit/>
          </a:bodyPr>
          <a:lstStyle/>
          <a:p>
            <a:r>
              <a:rPr lang="en-US" altLang="ja-JP"/>
              <a:t>p</a:t>
            </a:r>
            <a:r>
              <a:rPr kumimoji="1" lang="en-US" altLang="ja-JP" smtClean="0"/>
              <a:t>rintIn</a:t>
            </a:r>
            <a:r>
              <a:rPr kumimoji="1" lang="ja-JP" altLang="en-US" smtClean="0"/>
              <a:t>関数は、引数は関数呼び出し時に持ってくる型に</a:t>
            </a:r>
            <a:r>
              <a:rPr lang="en-US" altLang="ja-JP" smtClean="0"/>
              <a:t>O</a:t>
            </a:r>
            <a:r>
              <a:rPr kumimoji="1" lang="en-US" altLang="ja-JP" smtClean="0"/>
              <a:t>verLoad</a:t>
            </a:r>
            <a:r>
              <a:rPr kumimoji="1" lang="ja-JP" altLang="en-US" smtClean="0"/>
              <a:t>され、</a:t>
            </a:r>
            <a:endParaRPr kumimoji="1" lang="en-US" altLang="ja-JP" smtClean="0"/>
          </a:p>
          <a:p>
            <a:r>
              <a:rPr lang="en-US" altLang="ja-JP" smtClean="0"/>
              <a:t>printIn(char* out)</a:t>
            </a:r>
            <a:r>
              <a:rPr lang="ja-JP" altLang="en-US" smtClean="0"/>
              <a:t>・</a:t>
            </a:r>
            <a:r>
              <a:rPr lang="en-US" altLang="ja-JP"/>
              <a:t> </a:t>
            </a:r>
            <a:r>
              <a:rPr lang="en-US" altLang="ja-JP" smtClean="0"/>
              <a:t>printIn(int </a:t>
            </a:r>
            <a:r>
              <a:rPr lang="en-US" altLang="ja-JP"/>
              <a:t>out</a:t>
            </a:r>
            <a:r>
              <a:rPr lang="en-US" altLang="ja-JP" smtClean="0"/>
              <a:t>)</a:t>
            </a:r>
            <a:r>
              <a:rPr lang="ja-JP" altLang="en-US" smtClean="0"/>
              <a:t>・</a:t>
            </a:r>
            <a:r>
              <a:rPr lang="en-US" altLang="ja-JP"/>
              <a:t> </a:t>
            </a:r>
            <a:r>
              <a:rPr lang="en-US" altLang="ja-JP" smtClean="0"/>
              <a:t>printIn(float </a:t>
            </a:r>
            <a:r>
              <a:rPr lang="en-US" altLang="ja-JP"/>
              <a:t>out</a:t>
            </a:r>
            <a:r>
              <a:rPr lang="en-US" altLang="ja-JP" smtClean="0"/>
              <a:t>)</a:t>
            </a:r>
            <a:r>
              <a:rPr lang="ja-JP" altLang="en-US" smtClean="0"/>
              <a:t>になります。</a:t>
            </a:r>
            <a:endParaRPr lang="en-US" altLang="ja-JP" smtClean="0"/>
          </a:p>
          <a:p>
            <a:r>
              <a:rPr lang="ja-JP" altLang="en-US" smtClean="0"/>
              <a:t>これが、柔軟性を高めるであり、多様性の部分でもあります。</a:t>
            </a:r>
            <a:endParaRPr lang="en-US" altLang="ja-JP" smtClean="0"/>
          </a:p>
        </p:txBody>
      </p:sp>
      <p:sp>
        <p:nvSpPr>
          <p:cNvPr id="8" name="正方形/長方形 7"/>
          <p:cNvSpPr/>
          <p:nvPr/>
        </p:nvSpPr>
        <p:spPr>
          <a:xfrm>
            <a:off x="175846" y="4916024"/>
            <a:ext cx="11596626" cy="1200329"/>
          </a:xfrm>
          <a:prstGeom prst="rect">
            <a:avLst/>
          </a:prstGeom>
        </p:spPr>
        <p:txBody>
          <a:bodyPr wrap="square">
            <a:spAutoFit/>
          </a:bodyPr>
          <a:lstStyle/>
          <a:p>
            <a:r>
              <a:rPr lang="ja-JP" altLang="en-US"/>
              <a:t>数学関数などで内部処理が同じだが、</a:t>
            </a:r>
            <a:r>
              <a:rPr lang="ja-JP" altLang="en-US" smtClean="0"/>
              <a:t>受け取る</a:t>
            </a:r>
            <a:r>
              <a:rPr lang="en-US" altLang="ja-JP" smtClean="0"/>
              <a:t>Dat</a:t>
            </a:r>
            <a:r>
              <a:rPr lang="en-US" altLang="ja-JP"/>
              <a:t>a</a:t>
            </a:r>
            <a:r>
              <a:rPr lang="ja-JP" altLang="en-US" smtClean="0"/>
              <a:t>型</a:t>
            </a:r>
            <a:r>
              <a:rPr lang="ja-JP" altLang="en-US"/>
              <a:t>は整数や浮動小数点などが考えられる</a:t>
            </a:r>
            <a:r>
              <a:rPr lang="ja-JP" altLang="en-US" smtClean="0"/>
              <a:t>場合、</a:t>
            </a:r>
            <a:r>
              <a:rPr lang="en-US" altLang="ja-JP" smtClean="0"/>
              <a:t>template</a:t>
            </a:r>
            <a:r>
              <a:rPr lang="ja-JP" altLang="en-US" smtClean="0"/>
              <a:t>を</a:t>
            </a:r>
            <a:r>
              <a:rPr lang="ja-JP" altLang="en-US"/>
              <a:t>用いた関数を使うと非常に簡単です</a:t>
            </a:r>
          </a:p>
          <a:p>
            <a:r>
              <a:rPr lang="en-US" altLang="ja-JP"/>
              <a:t>S</a:t>
            </a:r>
            <a:r>
              <a:rPr lang="en-US" altLang="ja-JP" smtClean="0"/>
              <a:t>auce</a:t>
            </a:r>
            <a:r>
              <a:rPr lang="ja-JP" altLang="en-US" smtClean="0"/>
              <a:t>上の</a:t>
            </a:r>
            <a:r>
              <a:rPr lang="en-US" altLang="ja-JP" smtClean="0"/>
              <a:t>Template</a:t>
            </a:r>
            <a:r>
              <a:rPr lang="ja-JP" altLang="en-US" smtClean="0"/>
              <a:t>関数</a:t>
            </a:r>
            <a:r>
              <a:rPr lang="ja-JP" altLang="en-US"/>
              <a:t>を、</a:t>
            </a:r>
            <a:r>
              <a:rPr lang="ja-JP" altLang="en-US" smtClean="0"/>
              <a:t>各</a:t>
            </a:r>
            <a:r>
              <a:rPr lang="en-US" altLang="ja-JP" smtClean="0"/>
              <a:t>Data</a:t>
            </a:r>
            <a:r>
              <a:rPr lang="ja-JP" altLang="en-US" smtClean="0"/>
              <a:t>型</a:t>
            </a:r>
            <a:r>
              <a:rPr lang="ja-JP" altLang="en-US"/>
              <a:t>専用の関数に変換する工程</a:t>
            </a:r>
            <a:r>
              <a:rPr lang="ja-JP" altLang="en-US" smtClean="0"/>
              <a:t>を</a:t>
            </a:r>
            <a:r>
              <a:rPr lang="en-US" altLang="ja-JP" smtClean="0"/>
              <a:t>Instantiation</a:t>
            </a:r>
            <a:r>
              <a:rPr lang="ja-JP" altLang="en-US"/>
              <a:t>（</a:t>
            </a:r>
            <a:r>
              <a:rPr lang="ja-JP" altLang="en-US" smtClean="0"/>
              <a:t>インスタンシエーション、</a:t>
            </a:r>
            <a:r>
              <a:rPr lang="en-US" altLang="ja-JP" smtClean="0"/>
              <a:t>instance</a:t>
            </a:r>
            <a:r>
              <a:rPr lang="ja-JP" altLang="en-US" smtClean="0"/>
              <a:t>化（インスタンス）、具現化）</a:t>
            </a:r>
            <a:r>
              <a:rPr lang="ja-JP" altLang="en-US"/>
              <a:t>と</a:t>
            </a:r>
            <a:r>
              <a:rPr lang="ja-JP" altLang="en-US" smtClean="0"/>
              <a:t>呼び</a:t>
            </a:r>
            <a:r>
              <a:rPr lang="en-US" altLang="ja-JP" smtClean="0"/>
              <a:t>Compile</a:t>
            </a:r>
            <a:r>
              <a:rPr lang="ja-JP" altLang="en-US" smtClean="0"/>
              <a:t>後</a:t>
            </a:r>
            <a:r>
              <a:rPr lang="ja-JP" altLang="en-US"/>
              <a:t>に</a:t>
            </a:r>
            <a:r>
              <a:rPr lang="ja-JP" altLang="en-US" smtClean="0"/>
              <a:t>各</a:t>
            </a:r>
            <a:r>
              <a:rPr lang="en-US" altLang="ja-JP" smtClean="0"/>
              <a:t>Data</a:t>
            </a:r>
            <a:r>
              <a:rPr lang="ja-JP" altLang="en-US" smtClean="0"/>
              <a:t>型用</a:t>
            </a:r>
            <a:r>
              <a:rPr lang="ja-JP" altLang="en-US"/>
              <a:t>に作られた関数を生成された関数と呼びます</a:t>
            </a:r>
          </a:p>
        </p:txBody>
      </p:sp>
      <p:pic>
        <p:nvPicPr>
          <p:cNvPr id="2" name="図 1"/>
          <p:cNvPicPr>
            <a:picLocks noChangeAspect="1"/>
          </p:cNvPicPr>
          <p:nvPr/>
        </p:nvPicPr>
        <p:blipFill>
          <a:blip r:embed="rId3"/>
          <a:stretch>
            <a:fillRect/>
          </a:stretch>
        </p:blipFill>
        <p:spPr>
          <a:xfrm>
            <a:off x="4220308" y="1613739"/>
            <a:ext cx="2880027" cy="2256327"/>
          </a:xfrm>
          <a:prstGeom prst="rect">
            <a:avLst/>
          </a:prstGeom>
          <a:ln>
            <a:solidFill>
              <a:schemeClr val="tx1"/>
            </a:solidFill>
          </a:ln>
        </p:spPr>
      </p:pic>
      <p:sp>
        <p:nvSpPr>
          <p:cNvPr id="9" name="テキスト ボックス 8"/>
          <p:cNvSpPr txBox="1"/>
          <p:nvPr/>
        </p:nvSpPr>
        <p:spPr>
          <a:xfrm>
            <a:off x="4220308" y="3974123"/>
            <a:ext cx="6744154" cy="369332"/>
          </a:xfrm>
          <a:prstGeom prst="rect">
            <a:avLst/>
          </a:prstGeom>
          <a:noFill/>
        </p:spPr>
        <p:txBody>
          <a:bodyPr wrap="none" rtlCol="0">
            <a:spAutoFit/>
          </a:bodyPr>
          <a:lstStyle/>
          <a:p>
            <a:r>
              <a:rPr kumimoji="1" lang="ja-JP" altLang="en-US" smtClean="0"/>
              <a:t>制作側も相手の使用すると思われる型を意識せずに作れる訳です。</a:t>
            </a:r>
            <a:endParaRPr kumimoji="1" lang="en-US" altLang="ja-JP" smtClean="0"/>
          </a:p>
        </p:txBody>
      </p:sp>
    </p:spTree>
    <p:extLst>
      <p:ext uri="{BB962C8B-B14F-4D97-AF65-F5344CB8AC3E}">
        <p14:creationId xmlns:p14="http://schemas.microsoft.com/office/powerpoint/2010/main" val="3662500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11769968" cy="646331"/>
          </a:xfrm>
          <a:prstGeom prst="rect">
            <a:avLst/>
          </a:prstGeom>
        </p:spPr>
        <p:txBody>
          <a:bodyPr wrap="square">
            <a:spAutoFit/>
          </a:bodyPr>
          <a:lstStyle/>
          <a:p>
            <a:r>
              <a:rPr lang="ja-JP" altLang="en-US" smtClean="0"/>
              <a:t>また、</a:t>
            </a:r>
            <a:r>
              <a:rPr lang="en-US" altLang="ja-JP" smtClean="0"/>
              <a:t>template</a:t>
            </a:r>
            <a:r>
              <a:rPr lang="ja-JP" altLang="en-US" smtClean="0"/>
              <a:t>の</a:t>
            </a:r>
            <a:r>
              <a:rPr lang="ja-JP" altLang="en-US"/>
              <a:t>定義は、関数の定義とは別のところで行うことも</a:t>
            </a:r>
            <a:r>
              <a:rPr lang="ja-JP" altLang="en-US" smtClean="0"/>
              <a:t>できますが、 </a:t>
            </a:r>
            <a:r>
              <a:rPr lang="en-US" altLang="ja-JP"/>
              <a:t>template </a:t>
            </a:r>
            <a:r>
              <a:rPr lang="ja-JP" altLang="en-US"/>
              <a:t>文と関数の間に別の文を挿入することはできません</a:t>
            </a:r>
          </a:p>
        </p:txBody>
      </p:sp>
      <p:pic>
        <p:nvPicPr>
          <p:cNvPr id="5" name="図 4"/>
          <p:cNvPicPr>
            <a:picLocks noChangeAspect="1"/>
          </p:cNvPicPr>
          <p:nvPr/>
        </p:nvPicPr>
        <p:blipFill>
          <a:blip r:embed="rId2"/>
          <a:stretch>
            <a:fillRect/>
          </a:stretch>
        </p:blipFill>
        <p:spPr>
          <a:xfrm>
            <a:off x="154964" y="740385"/>
            <a:ext cx="3244728" cy="3905059"/>
          </a:xfrm>
          <a:prstGeom prst="rect">
            <a:avLst/>
          </a:prstGeom>
          <a:ln>
            <a:solidFill>
              <a:schemeClr val="tx1"/>
            </a:solidFill>
          </a:ln>
        </p:spPr>
      </p:pic>
      <p:pic>
        <p:nvPicPr>
          <p:cNvPr id="6" name="図 5"/>
          <p:cNvPicPr>
            <a:picLocks noChangeAspect="1"/>
          </p:cNvPicPr>
          <p:nvPr/>
        </p:nvPicPr>
        <p:blipFill>
          <a:blip r:embed="rId3"/>
          <a:stretch>
            <a:fillRect/>
          </a:stretch>
        </p:blipFill>
        <p:spPr>
          <a:xfrm>
            <a:off x="3869349" y="2047546"/>
            <a:ext cx="2533322" cy="1674569"/>
          </a:xfrm>
          <a:prstGeom prst="rect">
            <a:avLst/>
          </a:prstGeom>
          <a:ln>
            <a:solidFill>
              <a:schemeClr val="tx1"/>
            </a:solidFill>
          </a:ln>
        </p:spPr>
      </p:pic>
      <p:sp>
        <p:nvSpPr>
          <p:cNvPr id="8" name="テキスト ボックス 7"/>
          <p:cNvSpPr txBox="1"/>
          <p:nvPr/>
        </p:nvSpPr>
        <p:spPr>
          <a:xfrm>
            <a:off x="3735972" y="3820208"/>
            <a:ext cx="8345554" cy="923330"/>
          </a:xfrm>
          <a:prstGeom prst="rect">
            <a:avLst/>
          </a:prstGeom>
          <a:noFill/>
        </p:spPr>
        <p:txBody>
          <a:bodyPr wrap="none" rtlCol="0">
            <a:spAutoFit/>
          </a:bodyPr>
          <a:lstStyle/>
          <a:p>
            <a:r>
              <a:rPr kumimoji="1" lang="ja-JP" altLang="en-US" smtClean="0"/>
              <a:t>結果は上のようになります。このような結果が出るのか理解できていますでしょうか？</a:t>
            </a:r>
            <a:endParaRPr kumimoji="1" lang="en-US" altLang="ja-JP" smtClean="0"/>
          </a:p>
          <a:p>
            <a:r>
              <a:rPr lang="ja-JP" altLang="en-US"/>
              <a:t>特</a:t>
            </a:r>
            <a:r>
              <a:rPr lang="ja-JP" altLang="en-US" smtClean="0"/>
              <a:t>に３つ目の‘</a:t>
            </a:r>
            <a:r>
              <a:rPr lang="en-US" altLang="ja-JP" smtClean="0"/>
              <a:t>b</a:t>
            </a:r>
            <a:r>
              <a:rPr lang="ja-JP" altLang="en-US" smtClean="0"/>
              <a:t>’が出力される理由はしっかりと答えれるようにしないといけないので</a:t>
            </a:r>
            <a:endParaRPr lang="en-US" altLang="ja-JP" smtClean="0"/>
          </a:p>
          <a:p>
            <a:r>
              <a:rPr lang="ja-JP" altLang="en-US" smtClean="0"/>
              <a:t>注意！</a:t>
            </a:r>
            <a:endParaRPr kumimoji="1" lang="ja-JP" altLang="en-US"/>
          </a:p>
        </p:txBody>
      </p:sp>
      <p:sp>
        <p:nvSpPr>
          <p:cNvPr id="9" name="テキスト ボックス 8"/>
          <p:cNvSpPr txBox="1"/>
          <p:nvPr/>
        </p:nvSpPr>
        <p:spPr>
          <a:xfrm>
            <a:off x="154964" y="4841631"/>
            <a:ext cx="9492214" cy="369332"/>
          </a:xfrm>
          <a:prstGeom prst="rect">
            <a:avLst/>
          </a:prstGeom>
          <a:noFill/>
        </p:spPr>
        <p:txBody>
          <a:bodyPr wrap="none" rtlCol="0">
            <a:spAutoFit/>
          </a:bodyPr>
          <a:lstStyle/>
          <a:p>
            <a:r>
              <a:rPr kumimoji="1" lang="ja-JP" altLang="en-US" smtClean="0"/>
              <a:t>たしかに、</a:t>
            </a:r>
            <a:r>
              <a:rPr lang="en-US" altLang="ja-JP" smtClean="0"/>
              <a:t>T</a:t>
            </a:r>
            <a:r>
              <a:rPr kumimoji="1" lang="en-US" altLang="ja-JP" smtClean="0"/>
              <a:t>emplate</a:t>
            </a:r>
            <a:r>
              <a:rPr kumimoji="1" lang="ja-JP" altLang="en-US" smtClean="0"/>
              <a:t>の定義を関数の上で宣言できました。たしかにこちらの方が見やすいですね。</a:t>
            </a:r>
            <a:endParaRPr kumimoji="1" lang="ja-JP" altLang="en-US"/>
          </a:p>
        </p:txBody>
      </p:sp>
      <p:cxnSp>
        <p:nvCxnSpPr>
          <p:cNvPr id="10" name="直線コネクタ 9"/>
          <p:cNvCxnSpPr/>
          <p:nvPr/>
        </p:nvCxnSpPr>
        <p:spPr>
          <a:xfrm>
            <a:off x="1385520" y="1378560"/>
            <a:ext cx="368" cy="107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a:off x="1385520" y="1485900"/>
            <a:ext cx="227208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3740396" y="1301234"/>
            <a:ext cx="8341130" cy="646331"/>
          </a:xfrm>
          <a:prstGeom prst="rect">
            <a:avLst/>
          </a:prstGeom>
        </p:spPr>
        <p:txBody>
          <a:bodyPr wrap="none">
            <a:spAutoFit/>
          </a:bodyPr>
          <a:lstStyle/>
          <a:p>
            <a:r>
              <a:rPr lang="en-US" altLang="ja-JP" smtClean="0"/>
              <a:t>Template</a:t>
            </a:r>
            <a:r>
              <a:rPr lang="ja-JP" altLang="en-US" smtClean="0"/>
              <a:t>で定義したこの型は、汎用</a:t>
            </a:r>
            <a:r>
              <a:rPr lang="en-US" altLang="ja-JP" smtClean="0"/>
              <a:t>Data</a:t>
            </a:r>
            <a:r>
              <a:rPr lang="ja-JP" altLang="en-US" smtClean="0"/>
              <a:t>型と言います。実行時持ってきた変数の型に</a:t>
            </a:r>
            <a:endParaRPr lang="en-US" altLang="ja-JP" smtClean="0"/>
          </a:p>
          <a:p>
            <a:r>
              <a:rPr lang="en-US" altLang="ja-JP" smtClean="0"/>
              <a:t>Instantiation</a:t>
            </a:r>
            <a:r>
              <a:rPr lang="ja-JP" altLang="en-US" smtClean="0"/>
              <a:t>します。</a:t>
            </a:r>
            <a:endParaRPr lang="ja-JP" altLang="en-US"/>
          </a:p>
        </p:txBody>
      </p:sp>
    </p:spTree>
    <p:extLst>
      <p:ext uri="{BB962C8B-B14F-4D97-AF65-F5344CB8AC3E}">
        <p14:creationId xmlns:p14="http://schemas.microsoft.com/office/powerpoint/2010/main" val="1089914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025408" cy="1477328"/>
          </a:xfrm>
          <a:prstGeom prst="rect">
            <a:avLst/>
          </a:prstGeom>
          <a:noFill/>
        </p:spPr>
        <p:txBody>
          <a:bodyPr wrap="none" rtlCol="0">
            <a:spAutoFit/>
          </a:bodyPr>
          <a:lstStyle/>
          <a:p>
            <a:r>
              <a:rPr kumimoji="1" lang="ja-JP" altLang="en-US" smtClean="0"/>
              <a:t>・</a:t>
            </a:r>
            <a:r>
              <a:rPr lang="en-US" altLang="ja-JP" smtClean="0"/>
              <a:t>T</a:t>
            </a:r>
            <a:r>
              <a:rPr kumimoji="1" lang="en-US" altLang="ja-JP" smtClean="0"/>
              <a:t>emplateOverLoad</a:t>
            </a:r>
          </a:p>
          <a:p>
            <a:r>
              <a:rPr lang="en-US" altLang="ja-JP" smtClean="0"/>
              <a:t>Template</a:t>
            </a:r>
            <a:r>
              <a:rPr lang="ja-JP" altLang="en-US" smtClean="0"/>
              <a:t>は</a:t>
            </a:r>
            <a:r>
              <a:rPr lang="ja-JP" altLang="en-US"/>
              <a:t>型に応じて関数</a:t>
            </a:r>
            <a:r>
              <a:rPr lang="ja-JP" altLang="en-US" smtClean="0"/>
              <a:t>を</a:t>
            </a:r>
            <a:r>
              <a:rPr lang="en-US" altLang="ja-JP" smtClean="0"/>
              <a:t>OverLoad</a:t>
            </a:r>
            <a:r>
              <a:rPr lang="ja-JP" altLang="en-US" smtClean="0"/>
              <a:t>する</a:t>
            </a:r>
            <a:r>
              <a:rPr lang="ja-JP" altLang="en-US"/>
              <a:t>ことは</a:t>
            </a:r>
            <a:r>
              <a:rPr lang="ja-JP" altLang="en-US" smtClean="0"/>
              <a:t>わかりました。</a:t>
            </a:r>
            <a:endParaRPr lang="ja-JP" altLang="en-US"/>
          </a:p>
          <a:p>
            <a:r>
              <a:rPr lang="ja-JP" altLang="en-US" smtClean="0"/>
              <a:t>あらゆる</a:t>
            </a:r>
            <a:r>
              <a:rPr lang="en-US" altLang="ja-JP" smtClean="0"/>
              <a:t>Dat</a:t>
            </a:r>
            <a:r>
              <a:rPr lang="en-US" altLang="ja-JP"/>
              <a:t>a</a:t>
            </a:r>
            <a:r>
              <a:rPr lang="ja-JP" altLang="en-US" smtClean="0"/>
              <a:t>型</a:t>
            </a:r>
            <a:r>
              <a:rPr lang="ja-JP" altLang="en-US"/>
              <a:t>に対応</a:t>
            </a:r>
            <a:r>
              <a:rPr lang="ja-JP" altLang="en-US" smtClean="0"/>
              <a:t>でき、内部</a:t>
            </a:r>
            <a:r>
              <a:rPr lang="ja-JP" altLang="en-US"/>
              <a:t>処理が同じ関数の生成を自動化</a:t>
            </a:r>
            <a:r>
              <a:rPr lang="ja-JP" altLang="en-US" smtClean="0"/>
              <a:t>できます。そのような中で、例えばほとんどの</a:t>
            </a:r>
            <a:r>
              <a:rPr lang="en-US" altLang="ja-JP" smtClean="0"/>
              <a:t>Dat</a:t>
            </a:r>
            <a:r>
              <a:rPr lang="en-US" altLang="ja-JP"/>
              <a:t>a</a:t>
            </a:r>
            <a:r>
              <a:rPr lang="ja-JP" altLang="en-US" smtClean="0"/>
              <a:t>型</a:t>
            </a:r>
            <a:r>
              <a:rPr lang="ja-JP" altLang="en-US"/>
              <a:t>の</a:t>
            </a:r>
            <a:r>
              <a:rPr lang="ja-JP" altLang="en-US" smtClean="0"/>
              <a:t>処</a:t>
            </a:r>
            <a:endParaRPr lang="en-US" altLang="ja-JP" smtClean="0"/>
          </a:p>
          <a:p>
            <a:r>
              <a:rPr lang="ja-JP" altLang="en-US" smtClean="0"/>
              <a:t>理</a:t>
            </a:r>
            <a:r>
              <a:rPr lang="ja-JP" altLang="en-US"/>
              <a:t>は同じだ</a:t>
            </a:r>
            <a:r>
              <a:rPr lang="ja-JP" altLang="en-US" smtClean="0"/>
              <a:t>が整数型</a:t>
            </a:r>
            <a:r>
              <a:rPr lang="ja-JP" altLang="en-US"/>
              <a:t>の時</a:t>
            </a:r>
            <a:r>
              <a:rPr lang="ja-JP" altLang="en-US" smtClean="0"/>
              <a:t>だけに違う</a:t>
            </a:r>
            <a:r>
              <a:rPr lang="ja-JP" altLang="en-US"/>
              <a:t>処理を行いたいような場合もあると</a:t>
            </a:r>
            <a:r>
              <a:rPr lang="ja-JP" altLang="en-US" smtClean="0"/>
              <a:t>思います。その</a:t>
            </a:r>
            <a:r>
              <a:rPr lang="ja-JP" altLang="en-US"/>
              <a:t>ような場合は汎用関数</a:t>
            </a:r>
            <a:r>
              <a:rPr lang="ja-JP" altLang="en-US" smtClean="0"/>
              <a:t>を</a:t>
            </a:r>
            <a:r>
              <a:rPr lang="en-US" altLang="ja-JP" smtClean="0"/>
              <a:t>OverLoad</a:t>
            </a:r>
            <a:r>
              <a:rPr lang="ja-JP" altLang="en-US" smtClean="0"/>
              <a:t>す</a:t>
            </a:r>
            <a:endParaRPr lang="en-US" altLang="ja-JP" smtClean="0"/>
          </a:p>
          <a:p>
            <a:r>
              <a:rPr lang="ja-JP" altLang="en-US" smtClean="0"/>
              <a:t>る事で、回避できます。明示的</a:t>
            </a:r>
            <a:r>
              <a:rPr lang="ja-JP" altLang="en-US"/>
              <a:t>に目的の型</a:t>
            </a:r>
            <a:r>
              <a:rPr lang="ja-JP" altLang="en-US" smtClean="0"/>
              <a:t>で</a:t>
            </a:r>
            <a:r>
              <a:rPr lang="en-US" altLang="ja-JP" smtClean="0"/>
              <a:t>OverLoad</a:t>
            </a:r>
            <a:r>
              <a:rPr lang="ja-JP" altLang="en-US" smtClean="0"/>
              <a:t>させること</a:t>
            </a:r>
            <a:r>
              <a:rPr lang="ja-JP" altLang="en-US"/>
              <a:t>で</a:t>
            </a:r>
            <a:r>
              <a:rPr lang="ja-JP" altLang="en-US" smtClean="0"/>
              <a:t>、</a:t>
            </a:r>
            <a:r>
              <a:rPr lang="en-US" altLang="ja-JP" smtClean="0"/>
              <a:t>Template</a:t>
            </a:r>
            <a:r>
              <a:rPr lang="ja-JP" altLang="en-US" smtClean="0"/>
              <a:t>を避ける事もできる訳です。</a:t>
            </a:r>
            <a:endParaRPr kumimoji="1" lang="en-US" altLang="ja-JP" smtClean="0"/>
          </a:p>
        </p:txBody>
      </p:sp>
      <p:pic>
        <p:nvPicPr>
          <p:cNvPr id="2" name="図 1"/>
          <p:cNvPicPr>
            <a:picLocks noChangeAspect="1"/>
          </p:cNvPicPr>
          <p:nvPr/>
        </p:nvPicPr>
        <p:blipFill>
          <a:blip r:embed="rId2"/>
          <a:stretch>
            <a:fillRect/>
          </a:stretch>
        </p:blipFill>
        <p:spPr>
          <a:xfrm>
            <a:off x="263770" y="1611922"/>
            <a:ext cx="3264876" cy="3841031"/>
          </a:xfrm>
          <a:prstGeom prst="rect">
            <a:avLst/>
          </a:prstGeom>
          <a:ln>
            <a:solidFill>
              <a:schemeClr val="tx1"/>
            </a:solidFill>
          </a:ln>
        </p:spPr>
      </p:pic>
      <p:sp>
        <p:nvSpPr>
          <p:cNvPr id="5" name="テキスト ボックス 4"/>
          <p:cNvSpPr txBox="1"/>
          <p:nvPr/>
        </p:nvSpPr>
        <p:spPr>
          <a:xfrm>
            <a:off x="263770" y="5587547"/>
            <a:ext cx="5389104" cy="369332"/>
          </a:xfrm>
          <a:prstGeom prst="rect">
            <a:avLst/>
          </a:prstGeom>
          <a:noFill/>
        </p:spPr>
        <p:txBody>
          <a:bodyPr wrap="none" rtlCol="0">
            <a:spAutoFit/>
          </a:bodyPr>
          <a:lstStyle/>
          <a:p>
            <a:r>
              <a:rPr lang="ja-JP" altLang="en-US" smtClean="0"/>
              <a:t>たしかに、</a:t>
            </a:r>
            <a:r>
              <a:rPr lang="en-US" altLang="ja-JP" smtClean="0"/>
              <a:t>float</a:t>
            </a:r>
            <a:r>
              <a:rPr lang="ja-JP" altLang="en-US" smtClean="0"/>
              <a:t>型のみ、違う内容が実行されましたね。</a:t>
            </a:r>
            <a:endParaRPr kumimoji="1" lang="ja-JP" altLang="en-US"/>
          </a:p>
        </p:txBody>
      </p:sp>
    </p:spTree>
    <p:extLst>
      <p:ext uri="{BB962C8B-B14F-4D97-AF65-F5344CB8AC3E}">
        <p14:creationId xmlns:p14="http://schemas.microsoft.com/office/powerpoint/2010/main" val="3791404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1360739" cy="646331"/>
          </a:xfrm>
          <a:prstGeom prst="rect">
            <a:avLst/>
          </a:prstGeom>
          <a:noFill/>
        </p:spPr>
        <p:txBody>
          <a:bodyPr wrap="none" rtlCol="0">
            <a:spAutoFit/>
          </a:bodyPr>
          <a:lstStyle/>
          <a:p>
            <a:r>
              <a:rPr kumimoji="1" lang="ja-JP" altLang="en-US" smtClean="0"/>
              <a:t>・</a:t>
            </a:r>
            <a:r>
              <a:rPr lang="en-US" altLang="ja-JP" smtClean="0"/>
              <a:t>T</a:t>
            </a:r>
            <a:r>
              <a:rPr kumimoji="1" lang="en-US" altLang="ja-JP" smtClean="0"/>
              <a:t>emplateClass</a:t>
            </a:r>
          </a:p>
          <a:p>
            <a:r>
              <a:rPr lang="ja-JP" altLang="en-US"/>
              <a:t>　</a:t>
            </a:r>
            <a:r>
              <a:rPr lang="en-US" altLang="ja-JP" smtClean="0"/>
              <a:t>TemplateFunction</a:t>
            </a:r>
            <a:r>
              <a:rPr lang="ja-JP" altLang="en-US" smtClean="0"/>
              <a:t>を通して、</a:t>
            </a:r>
            <a:r>
              <a:rPr lang="en-US" altLang="ja-JP" smtClean="0"/>
              <a:t>Template</a:t>
            </a:r>
            <a:r>
              <a:rPr lang="ja-JP" altLang="en-US" smtClean="0"/>
              <a:t>の仕組みはわかったと思います。それでは、</a:t>
            </a:r>
            <a:r>
              <a:rPr lang="en-US" altLang="ja-JP" smtClean="0"/>
              <a:t>TemplateClass</a:t>
            </a:r>
            <a:r>
              <a:rPr lang="ja-JP" altLang="en-US" smtClean="0"/>
              <a:t>を見ていきましょう。</a:t>
            </a:r>
            <a:endParaRPr kumimoji="1" lang="ja-JP" altLang="en-US"/>
          </a:p>
        </p:txBody>
      </p:sp>
      <p:sp>
        <p:nvSpPr>
          <p:cNvPr id="5" name="正方形/長方形 4"/>
          <p:cNvSpPr/>
          <p:nvPr/>
        </p:nvSpPr>
        <p:spPr>
          <a:xfrm>
            <a:off x="117231" y="901061"/>
            <a:ext cx="11359662" cy="646331"/>
          </a:xfrm>
          <a:prstGeom prst="rect">
            <a:avLst/>
          </a:prstGeom>
        </p:spPr>
        <p:txBody>
          <a:bodyPr wrap="square">
            <a:spAutoFit/>
          </a:bodyPr>
          <a:lstStyle/>
          <a:p>
            <a:r>
              <a:rPr lang="en-US" altLang="ja-JP" smtClean="0"/>
              <a:t>TemplateClass</a:t>
            </a:r>
            <a:r>
              <a:rPr lang="ja-JP" altLang="en-US" smtClean="0"/>
              <a:t>（汎用</a:t>
            </a:r>
            <a:r>
              <a:rPr lang="ja-JP" altLang="en-US"/>
              <a:t>クラス</a:t>
            </a:r>
            <a:r>
              <a:rPr lang="ja-JP" altLang="en-US" smtClean="0"/>
              <a:t>）と</a:t>
            </a:r>
            <a:r>
              <a:rPr lang="ja-JP" altLang="en-US"/>
              <a:t>は、</a:t>
            </a:r>
            <a:r>
              <a:rPr lang="ja-JP" altLang="en-US" smtClean="0"/>
              <a:t>やはり</a:t>
            </a:r>
            <a:r>
              <a:rPr lang="en-US" altLang="ja-JP" smtClean="0"/>
              <a:t>Dat</a:t>
            </a:r>
            <a:r>
              <a:rPr lang="en-US" altLang="ja-JP"/>
              <a:t>a</a:t>
            </a:r>
            <a:r>
              <a:rPr lang="ja-JP" altLang="en-US" smtClean="0"/>
              <a:t>型</a:t>
            </a:r>
            <a:r>
              <a:rPr lang="ja-JP" altLang="en-US"/>
              <a:t>に関係なく処理内容が</a:t>
            </a:r>
            <a:r>
              <a:rPr lang="ja-JP" altLang="en-US" smtClean="0"/>
              <a:t>同じ</a:t>
            </a:r>
            <a:r>
              <a:rPr lang="en-US" altLang="ja-JP" smtClean="0"/>
              <a:t>Class</a:t>
            </a:r>
            <a:r>
              <a:rPr lang="ja-JP" altLang="en-US" smtClean="0"/>
              <a:t>に使用され、非常に便利です。</a:t>
            </a:r>
            <a:r>
              <a:rPr lang="ja-JP" altLang="en-US"/>
              <a:t/>
            </a:r>
            <a:br>
              <a:rPr lang="ja-JP" altLang="en-US"/>
            </a:br>
            <a:r>
              <a:rPr lang="ja-JP" altLang="en-US" smtClean="0"/>
              <a:t>例えば</a:t>
            </a:r>
            <a:r>
              <a:rPr lang="en-US" altLang="ja-JP" smtClean="0"/>
              <a:t>list</a:t>
            </a:r>
            <a:r>
              <a:rPr lang="ja-JP" altLang="en-US" smtClean="0"/>
              <a:t>・</a:t>
            </a:r>
            <a:r>
              <a:rPr lang="en-US" altLang="ja-JP" smtClean="0"/>
              <a:t>QueBuffer</a:t>
            </a:r>
            <a:r>
              <a:rPr lang="ja-JP" altLang="en-US" smtClean="0"/>
              <a:t>等の管理関係です。</a:t>
            </a:r>
            <a:endParaRPr lang="en-US" altLang="ja-JP" smtClean="0"/>
          </a:p>
        </p:txBody>
      </p:sp>
      <p:pic>
        <p:nvPicPr>
          <p:cNvPr id="6" name="図 5"/>
          <p:cNvPicPr>
            <a:picLocks noChangeAspect="1"/>
          </p:cNvPicPr>
          <p:nvPr/>
        </p:nvPicPr>
        <p:blipFill>
          <a:blip r:embed="rId2"/>
          <a:stretch>
            <a:fillRect/>
          </a:stretch>
        </p:blipFill>
        <p:spPr>
          <a:xfrm>
            <a:off x="255709" y="1637999"/>
            <a:ext cx="2945762" cy="5114493"/>
          </a:xfrm>
          <a:prstGeom prst="rect">
            <a:avLst/>
          </a:prstGeom>
          <a:ln>
            <a:solidFill>
              <a:schemeClr val="tx1"/>
            </a:solidFill>
          </a:ln>
        </p:spPr>
      </p:pic>
      <p:sp>
        <p:nvSpPr>
          <p:cNvPr id="8" name="正方形/長方形 7"/>
          <p:cNvSpPr/>
          <p:nvPr/>
        </p:nvSpPr>
        <p:spPr>
          <a:xfrm>
            <a:off x="3364522" y="1802122"/>
            <a:ext cx="8651631" cy="4247317"/>
          </a:xfrm>
          <a:prstGeom prst="rect">
            <a:avLst/>
          </a:prstGeom>
        </p:spPr>
        <p:txBody>
          <a:bodyPr wrap="square">
            <a:spAutoFit/>
          </a:bodyPr>
          <a:lstStyle/>
          <a:p>
            <a:r>
              <a:rPr lang="en-US" altLang="ja-JP" smtClean="0"/>
              <a:t>TemplateClass</a:t>
            </a:r>
            <a:r>
              <a:rPr lang="ja-JP" altLang="en-US" smtClean="0"/>
              <a:t>も </a:t>
            </a:r>
            <a:r>
              <a:rPr lang="en-US" altLang="ja-JP"/>
              <a:t>template </a:t>
            </a:r>
            <a:r>
              <a:rPr lang="ja-JP" altLang="en-US" smtClean="0"/>
              <a:t>を用いる。ここ</a:t>
            </a:r>
            <a:r>
              <a:rPr lang="ja-JP" altLang="en-US"/>
              <a:t>で宣言した</a:t>
            </a:r>
            <a:r>
              <a:rPr lang="ja-JP" altLang="en-US" smtClean="0"/>
              <a:t>汎用</a:t>
            </a:r>
            <a:r>
              <a:rPr lang="en-US" altLang="ja-JP" smtClean="0"/>
              <a:t>Dat</a:t>
            </a:r>
            <a:r>
              <a:rPr lang="en-US" altLang="ja-JP"/>
              <a:t>a</a:t>
            </a:r>
            <a:r>
              <a:rPr lang="ja-JP" altLang="en-US" smtClean="0"/>
              <a:t>型</a:t>
            </a:r>
            <a:r>
              <a:rPr lang="ja-JP" altLang="en-US"/>
              <a:t>を</a:t>
            </a:r>
            <a:r>
              <a:rPr lang="ja-JP" altLang="en-US" smtClean="0"/>
              <a:t>、</a:t>
            </a:r>
            <a:r>
              <a:rPr lang="en-US" altLang="ja-JP"/>
              <a:t>member</a:t>
            </a:r>
            <a:r>
              <a:rPr lang="ja-JP" altLang="en-US" smtClean="0"/>
              <a:t>と</a:t>
            </a:r>
            <a:r>
              <a:rPr lang="ja-JP" altLang="en-US"/>
              <a:t>して使用することができます</a:t>
            </a:r>
          </a:p>
          <a:p>
            <a:endParaRPr lang="ja-JP" altLang="en-US"/>
          </a:p>
          <a:p>
            <a:endParaRPr lang="en-US" altLang="ja-JP"/>
          </a:p>
          <a:p>
            <a:r>
              <a:rPr lang="en-US" altLang="ja-JP" smtClean="0"/>
              <a:t>Template</a:t>
            </a:r>
            <a:r>
              <a:rPr lang="ja-JP" altLang="en-US" smtClean="0"/>
              <a:t>で汎用</a:t>
            </a:r>
            <a:r>
              <a:rPr lang="en-US" altLang="ja-JP" smtClean="0"/>
              <a:t>Data</a:t>
            </a:r>
            <a:r>
              <a:rPr lang="ja-JP" altLang="en-US" smtClean="0"/>
              <a:t>型の名前を設定します。</a:t>
            </a:r>
            <a:endParaRPr lang="ja-JP" altLang="en-US"/>
          </a:p>
          <a:p>
            <a:r>
              <a:rPr lang="ja-JP" altLang="en-US"/>
              <a:t>使い方</a:t>
            </a:r>
            <a:r>
              <a:rPr lang="ja-JP" altLang="en-US" smtClean="0"/>
              <a:t>は</a:t>
            </a:r>
            <a:r>
              <a:rPr lang="en-US" altLang="ja-JP" smtClean="0"/>
              <a:t>TemplateFunction</a:t>
            </a:r>
            <a:r>
              <a:rPr lang="ja-JP" altLang="en-US" smtClean="0"/>
              <a:t>と</a:t>
            </a:r>
            <a:r>
              <a:rPr lang="ja-JP" altLang="en-US"/>
              <a:t>同じ</a:t>
            </a:r>
            <a:r>
              <a:rPr lang="ja-JP" altLang="en-US" smtClean="0"/>
              <a:t>です。また、「 </a:t>
            </a:r>
            <a:r>
              <a:rPr lang="en-US" altLang="ja-JP" smtClean="0"/>
              <a:t>, </a:t>
            </a:r>
            <a:r>
              <a:rPr lang="ja-JP" altLang="en-US" smtClean="0"/>
              <a:t>（カンマ）」で</a:t>
            </a:r>
            <a:r>
              <a:rPr lang="ja-JP" altLang="en-US"/>
              <a:t>区切り</a:t>
            </a:r>
            <a:r>
              <a:rPr lang="ja-JP" altLang="en-US" smtClean="0"/>
              <a:t>複数の汎用型名を設定する</a:t>
            </a:r>
            <a:r>
              <a:rPr lang="ja-JP" altLang="en-US"/>
              <a:t>こと</a:t>
            </a:r>
            <a:r>
              <a:rPr lang="ja-JP" altLang="en-US" smtClean="0"/>
              <a:t>もできます。</a:t>
            </a:r>
            <a:endParaRPr lang="ja-JP" altLang="en-US"/>
          </a:p>
          <a:p>
            <a:endParaRPr lang="ja-JP" altLang="en-US"/>
          </a:p>
          <a:p>
            <a:r>
              <a:rPr lang="en-US" altLang="ja-JP" smtClean="0"/>
              <a:t>TemplateFunction</a:t>
            </a:r>
            <a:r>
              <a:rPr lang="ja-JP" altLang="en-US" smtClean="0"/>
              <a:t>の</a:t>
            </a:r>
            <a:r>
              <a:rPr lang="ja-JP" altLang="en-US"/>
              <a:t>仕様は通常の関数と変わりませんでしたが</a:t>
            </a:r>
          </a:p>
          <a:p>
            <a:r>
              <a:rPr lang="en-US" altLang="ja-JP" smtClean="0">
                <a:solidFill>
                  <a:srgbClr val="FF0000"/>
                </a:solidFill>
              </a:rPr>
              <a:t>TemplateClass</a:t>
            </a:r>
            <a:r>
              <a:rPr lang="ja-JP" altLang="en-US" smtClean="0">
                <a:solidFill>
                  <a:srgbClr val="FF0000"/>
                </a:solidFill>
              </a:rPr>
              <a:t>の</a:t>
            </a:r>
            <a:r>
              <a:rPr lang="en-US" altLang="ja-JP">
                <a:solidFill>
                  <a:srgbClr val="FF0000"/>
                </a:solidFill>
              </a:rPr>
              <a:t>O</a:t>
            </a:r>
            <a:r>
              <a:rPr lang="en-US" altLang="ja-JP" smtClean="0">
                <a:solidFill>
                  <a:srgbClr val="FF0000"/>
                </a:solidFill>
              </a:rPr>
              <a:t>bject</a:t>
            </a:r>
            <a:r>
              <a:rPr lang="ja-JP" altLang="en-US" smtClean="0">
                <a:solidFill>
                  <a:srgbClr val="FF0000"/>
                </a:solidFill>
              </a:rPr>
              <a:t>を</a:t>
            </a:r>
            <a:r>
              <a:rPr lang="ja-JP" altLang="en-US">
                <a:solidFill>
                  <a:srgbClr val="FF0000"/>
                </a:solidFill>
              </a:rPr>
              <a:t>生成するには</a:t>
            </a:r>
            <a:r>
              <a:rPr lang="ja-JP" altLang="en-US" smtClean="0">
                <a:solidFill>
                  <a:srgbClr val="FF0000"/>
                </a:solidFill>
              </a:rPr>
              <a:t>、＜＞で</a:t>
            </a:r>
            <a:r>
              <a:rPr lang="en-US" altLang="ja-JP" smtClean="0">
                <a:solidFill>
                  <a:srgbClr val="FF0000"/>
                </a:solidFill>
              </a:rPr>
              <a:t>Data</a:t>
            </a:r>
            <a:r>
              <a:rPr lang="ja-JP" altLang="en-US" smtClean="0">
                <a:solidFill>
                  <a:srgbClr val="FF0000"/>
                </a:solidFill>
              </a:rPr>
              <a:t>型</a:t>
            </a:r>
            <a:r>
              <a:rPr lang="ja-JP" altLang="en-US">
                <a:solidFill>
                  <a:srgbClr val="FF0000"/>
                </a:solidFill>
              </a:rPr>
              <a:t>の定義をしなくては</a:t>
            </a:r>
            <a:r>
              <a:rPr lang="ja-JP" altLang="en-US" smtClean="0">
                <a:solidFill>
                  <a:srgbClr val="FF0000"/>
                </a:solidFill>
              </a:rPr>
              <a:t>いけません。</a:t>
            </a:r>
            <a:endParaRPr lang="ja-JP" altLang="en-US">
              <a:solidFill>
                <a:srgbClr val="FF0000"/>
              </a:solidFill>
            </a:endParaRPr>
          </a:p>
          <a:p>
            <a:endParaRPr lang="ja-JP" altLang="en-US"/>
          </a:p>
          <a:p>
            <a:endParaRPr lang="en-US" altLang="ja-JP"/>
          </a:p>
          <a:p>
            <a:r>
              <a:rPr lang="ja-JP" altLang="en-US" smtClean="0"/>
              <a:t>ここで＜＞で指定した型は</a:t>
            </a:r>
            <a:r>
              <a:rPr lang="ja-JP" altLang="en-US"/>
              <a:t>、</a:t>
            </a:r>
            <a:r>
              <a:rPr lang="ja-JP" altLang="en-US" smtClean="0"/>
              <a:t>この</a:t>
            </a:r>
            <a:r>
              <a:rPr lang="en-US" altLang="ja-JP"/>
              <a:t>Class</a:t>
            </a:r>
            <a:r>
              <a:rPr lang="ja-JP" altLang="en-US" smtClean="0"/>
              <a:t>で</a:t>
            </a:r>
            <a:r>
              <a:rPr lang="ja-JP" altLang="en-US"/>
              <a:t>操作</a:t>
            </a:r>
            <a:r>
              <a:rPr lang="ja-JP" altLang="en-US" smtClean="0"/>
              <a:t>する</a:t>
            </a:r>
            <a:r>
              <a:rPr lang="en-US" altLang="ja-JP" smtClean="0"/>
              <a:t>Dat</a:t>
            </a:r>
            <a:r>
              <a:rPr lang="en-US" altLang="ja-JP"/>
              <a:t>a</a:t>
            </a:r>
            <a:r>
              <a:rPr lang="ja-JP" altLang="en-US" smtClean="0"/>
              <a:t>型となります。</a:t>
            </a:r>
            <a:endParaRPr lang="ja-JP" altLang="en-US"/>
          </a:p>
          <a:p>
            <a:r>
              <a:rPr lang="en-US" altLang="ja-JP"/>
              <a:t>T</a:t>
            </a:r>
            <a:r>
              <a:rPr lang="en-US" altLang="ja-JP" smtClean="0"/>
              <a:t>emplateClass</a:t>
            </a:r>
            <a:r>
              <a:rPr lang="ja-JP" altLang="en-US" smtClean="0"/>
              <a:t>の</a:t>
            </a:r>
            <a:r>
              <a:rPr lang="en-US" altLang="ja-JP" smtClean="0"/>
              <a:t>Member</a:t>
            </a:r>
            <a:r>
              <a:rPr lang="ja-JP" altLang="en-US" smtClean="0"/>
              <a:t>関数は、</a:t>
            </a:r>
            <a:r>
              <a:rPr lang="ja-JP" altLang="en-US"/>
              <a:t>自動的に汎用関数となるので </a:t>
            </a:r>
            <a:r>
              <a:rPr lang="en-US" altLang="ja-JP"/>
              <a:t>template </a:t>
            </a:r>
            <a:r>
              <a:rPr lang="ja-JP" altLang="en-US"/>
              <a:t>で明示する必要はありません</a:t>
            </a:r>
          </a:p>
        </p:txBody>
      </p:sp>
      <p:cxnSp>
        <p:nvCxnSpPr>
          <p:cNvPr id="11" name="直線コネクタ 10"/>
          <p:cNvCxnSpPr/>
          <p:nvPr/>
        </p:nvCxnSpPr>
        <p:spPr>
          <a:xfrm>
            <a:off x="1233120" y="5235452"/>
            <a:ext cx="368" cy="107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V="1">
            <a:off x="1233120" y="5235452"/>
            <a:ext cx="2131402" cy="107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V="1">
            <a:off x="1233120" y="4528805"/>
            <a:ext cx="2131402" cy="2278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1232752" y="4758406"/>
            <a:ext cx="368" cy="107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3364522" y="6158921"/>
            <a:ext cx="8852295" cy="646331"/>
          </a:xfrm>
          <a:prstGeom prst="rect">
            <a:avLst/>
          </a:prstGeom>
          <a:noFill/>
        </p:spPr>
        <p:txBody>
          <a:bodyPr wrap="none" rtlCol="0">
            <a:spAutoFit/>
          </a:bodyPr>
          <a:lstStyle/>
          <a:p>
            <a:r>
              <a:rPr kumimoji="1" lang="ja-JP" altLang="en-US" smtClean="0"/>
              <a:t>さて、これで</a:t>
            </a:r>
            <a:r>
              <a:rPr kumimoji="1" lang="en-US" altLang="ja-JP" smtClean="0"/>
              <a:t>template</a:t>
            </a:r>
            <a:r>
              <a:rPr lang="ja-JP" altLang="en-US" smtClean="0"/>
              <a:t>の基礎がわかったと思いますので、</a:t>
            </a:r>
            <a:r>
              <a:rPr lang="en-US" altLang="ja-JP" smtClean="0"/>
              <a:t>template</a:t>
            </a:r>
            <a:r>
              <a:rPr lang="ja-JP" altLang="en-US" smtClean="0"/>
              <a:t>を用いる事で色々な事を</a:t>
            </a:r>
            <a:endParaRPr lang="en-US" altLang="ja-JP" smtClean="0"/>
          </a:p>
          <a:p>
            <a:r>
              <a:rPr lang="ja-JP" altLang="en-US" smtClean="0"/>
              <a:t>しなくて良くなる</a:t>
            </a:r>
            <a:r>
              <a:rPr kumimoji="1" lang="en-US" altLang="ja-JP" smtClean="0"/>
              <a:t>STL</a:t>
            </a:r>
            <a:r>
              <a:rPr kumimoji="1" lang="ja-JP" altLang="en-US" smtClean="0"/>
              <a:t>を勉強してきましょう。</a:t>
            </a:r>
            <a:endParaRPr kumimoji="1" lang="ja-JP" altLang="en-US"/>
          </a:p>
        </p:txBody>
      </p:sp>
    </p:spTree>
    <p:extLst>
      <p:ext uri="{BB962C8B-B14F-4D97-AF65-F5344CB8AC3E}">
        <p14:creationId xmlns:p14="http://schemas.microsoft.com/office/powerpoint/2010/main" val="1531716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9723239" cy="923330"/>
          </a:xfrm>
          <a:prstGeom prst="rect">
            <a:avLst/>
          </a:prstGeom>
          <a:noFill/>
        </p:spPr>
        <p:txBody>
          <a:bodyPr wrap="none" rtlCol="0">
            <a:spAutoFit/>
          </a:bodyPr>
          <a:lstStyle/>
          <a:p>
            <a:r>
              <a:rPr kumimoji="1" lang="ja-JP" altLang="en-US" smtClean="0"/>
              <a:t>・</a:t>
            </a:r>
            <a:r>
              <a:rPr kumimoji="1" lang="en-US" altLang="ja-JP" smtClean="0"/>
              <a:t>STL</a:t>
            </a:r>
            <a:r>
              <a:rPr kumimoji="1" lang="ja-JP" altLang="en-US" smtClean="0"/>
              <a:t>（</a:t>
            </a:r>
            <a:r>
              <a:rPr kumimoji="1" lang="en-US" altLang="ja-JP" smtClean="0"/>
              <a:t>standard</a:t>
            </a:r>
            <a:r>
              <a:rPr kumimoji="1" lang="ja-JP" altLang="en-US" smtClean="0"/>
              <a:t>・</a:t>
            </a:r>
            <a:r>
              <a:rPr kumimoji="1" lang="en-US" altLang="ja-JP" smtClean="0"/>
              <a:t>template</a:t>
            </a:r>
            <a:r>
              <a:rPr kumimoji="1" lang="ja-JP" altLang="en-US" smtClean="0"/>
              <a:t>・</a:t>
            </a:r>
            <a:r>
              <a:rPr kumimoji="1" lang="en-US" altLang="ja-JP" smtClean="0"/>
              <a:t>library</a:t>
            </a:r>
            <a:r>
              <a:rPr kumimoji="1" lang="ja-JP" altLang="en-US" smtClean="0"/>
              <a:t>）を知る</a:t>
            </a:r>
            <a:endParaRPr lang="en-US" altLang="ja-JP"/>
          </a:p>
          <a:p>
            <a:r>
              <a:rPr lang="en-US" altLang="ja-JP" smtClean="0"/>
              <a:t>List</a:t>
            </a:r>
            <a:r>
              <a:rPr lang="ja-JP" altLang="en-US" smtClean="0"/>
              <a:t>は</a:t>
            </a:r>
            <a:r>
              <a:rPr lang="ja-JP" altLang="en-US"/>
              <a:t>Ｃ言語だけの環境でやれば言いだけの話で、ここから</a:t>
            </a:r>
            <a:r>
              <a:rPr lang="ja-JP" altLang="en-US" smtClean="0"/>
              <a:t>は</a:t>
            </a:r>
            <a:r>
              <a:rPr lang="en-US" altLang="ja-JP" smtClean="0"/>
              <a:t>C++</a:t>
            </a:r>
            <a:r>
              <a:rPr lang="ja-JP" altLang="en-US"/>
              <a:t>のいいとこ</a:t>
            </a:r>
            <a:r>
              <a:rPr lang="ja-JP" altLang="en-US" smtClean="0"/>
              <a:t>ろで</a:t>
            </a:r>
            <a:r>
              <a:rPr lang="en-US" altLang="ja-JP" smtClean="0"/>
              <a:t>STL</a:t>
            </a:r>
            <a:r>
              <a:rPr lang="ja-JP" altLang="en-US" smtClean="0"/>
              <a:t>を</a:t>
            </a:r>
            <a:r>
              <a:rPr lang="ja-JP" altLang="en-US"/>
              <a:t>使いましょう</a:t>
            </a:r>
            <a:r>
              <a:rPr lang="ja-JP" altLang="en-US" smtClean="0"/>
              <a:t>。</a:t>
            </a:r>
            <a:endParaRPr lang="en-US" altLang="ja-JP" smtClean="0"/>
          </a:p>
          <a:p>
            <a:r>
              <a:rPr lang="ja-JP" altLang="en-US" smtClean="0"/>
              <a:t>この</a:t>
            </a:r>
            <a:r>
              <a:rPr lang="en-US" altLang="ja-JP" smtClean="0"/>
              <a:t>STL</a:t>
            </a:r>
            <a:r>
              <a:rPr lang="ja-JP" altLang="en-US" smtClean="0"/>
              <a:t>を使えば</a:t>
            </a:r>
            <a:r>
              <a:rPr lang="en-US" altLang="ja-JP"/>
              <a:t>list</a:t>
            </a:r>
            <a:r>
              <a:rPr lang="ja-JP" altLang="en-US" smtClean="0"/>
              <a:t>の</a:t>
            </a:r>
            <a:r>
              <a:rPr lang="en-US" altLang="ja-JP" smtClean="0"/>
              <a:t>algorithm</a:t>
            </a:r>
            <a:r>
              <a:rPr lang="ja-JP" altLang="en-US" smtClean="0"/>
              <a:t>を</a:t>
            </a:r>
            <a:r>
              <a:rPr lang="ja-JP" altLang="en-US"/>
              <a:t>作る必要はありません</a:t>
            </a:r>
            <a:r>
              <a:rPr lang="ja-JP" altLang="en-US" smtClean="0"/>
              <a:t>。</a:t>
            </a:r>
            <a:endParaRPr lang="ja-JP" altLang="en-US"/>
          </a:p>
        </p:txBody>
      </p:sp>
      <p:sp>
        <p:nvSpPr>
          <p:cNvPr id="2" name="正方形/長方形 1"/>
          <p:cNvSpPr/>
          <p:nvPr/>
        </p:nvSpPr>
        <p:spPr>
          <a:xfrm>
            <a:off x="-1" y="1185427"/>
            <a:ext cx="11980985" cy="646331"/>
          </a:xfrm>
          <a:prstGeom prst="rect">
            <a:avLst/>
          </a:prstGeom>
        </p:spPr>
        <p:txBody>
          <a:bodyPr wrap="square">
            <a:spAutoFit/>
          </a:bodyPr>
          <a:lstStyle/>
          <a:p>
            <a:r>
              <a:rPr lang="en-US" altLang="ja-JP" smtClean="0"/>
              <a:t>ST</a:t>
            </a:r>
            <a:r>
              <a:rPr lang="en-US" altLang="ja-JP"/>
              <a:t>L</a:t>
            </a:r>
            <a:r>
              <a:rPr lang="ja-JP" altLang="en-US" smtClean="0"/>
              <a:t>は</a:t>
            </a:r>
            <a:r>
              <a:rPr lang="ja-JP" altLang="en-US"/>
              <a:t>、リスト以外にもたくさんの標準的</a:t>
            </a:r>
            <a:r>
              <a:rPr lang="ja-JP" altLang="en-US" smtClean="0"/>
              <a:t>な</a:t>
            </a:r>
            <a:r>
              <a:rPr lang="en-US" altLang="ja-JP" smtClean="0"/>
              <a:t>Dat</a:t>
            </a:r>
            <a:r>
              <a:rPr lang="en-US" altLang="ja-JP"/>
              <a:t>a</a:t>
            </a:r>
            <a:r>
              <a:rPr lang="ja-JP" altLang="en-US" smtClean="0"/>
              <a:t>構造</a:t>
            </a:r>
            <a:r>
              <a:rPr lang="ja-JP" altLang="en-US"/>
              <a:t>を持っており、今回</a:t>
            </a:r>
            <a:r>
              <a:rPr lang="ja-JP" altLang="en-US" smtClean="0"/>
              <a:t>は</a:t>
            </a:r>
            <a:r>
              <a:rPr lang="en-US" altLang="ja-JP"/>
              <a:t>L</a:t>
            </a:r>
            <a:r>
              <a:rPr lang="en-US" altLang="ja-JP" smtClean="0"/>
              <a:t>ist</a:t>
            </a:r>
            <a:r>
              <a:rPr lang="ja-JP" altLang="en-US" smtClean="0"/>
              <a:t>のみ</a:t>
            </a:r>
            <a:r>
              <a:rPr lang="ja-JP" altLang="en-US"/>
              <a:t>使う感じ</a:t>
            </a:r>
            <a:r>
              <a:rPr lang="ja-JP" altLang="en-US" smtClean="0"/>
              <a:t>ですが、音楽読み込みで使用した</a:t>
            </a:r>
            <a:endParaRPr lang="en-US" altLang="ja-JP" smtClean="0"/>
          </a:p>
          <a:p>
            <a:r>
              <a:rPr lang="en-US" altLang="ja-JP"/>
              <a:t>Vector</a:t>
            </a:r>
            <a:r>
              <a:rPr lang="ja-JP" altLang="en-US" smtClean="0"/>
              <a:t>や二次元配列の</a:t>
            </a:r>
            <a:r>
              <a:rPr lang="en-US" altLang="ja-JP" smtClean="0"/>
              <a:t>STL</a:t>
            </a:r>
            <a:r>
              <a:rPr lang="ja-JP" altLang="en-US" smtClean="0"/>
              <a:t>である</a:t>
            </a:r>
            <a:r>
              <a:rPr lang="en-US" altLang="ja-JP" smtClean="0"/>
              <a:t>map</a:t>
            </a:r>
            <a:r>
              <a:rPr lang="ja-JP" altLang="en-US"/>
              <a:t>も覚えて損は無いですので触ってみよう</a:t>
            </a:r>
          </a:p>
        </p:txBody>
      </p:sp>
      <p:pic>
        <p:nvPicPr>
          <p:cNvPr id="3" name="図 2"/>
          <p:cNvPicPr>
            <a:picLocks noChangeAspect="1"/>
          </p:cNvPicPr>
          <p:nvPr/>
        </p:nvPicPr>
        <p:blipFill>
          <a:blip r:embed="rId2"/>
          <a:stretch>
            <a:fillRect/>
          </a:stretch>
        </p:blipFill>
        <p:spPr>
          <a:xfrm>
            <a:off x="143607" y="2093855"/>
            <a:ext cx="2448455" cy="3459773"/>
          </a:xfrm>
          <a:prstGeom prst="rect">
            <a:avLst/>
          </a:prstGeom>
          <a:ln>
            <a:solidFill>
              <a:schemeClr val="tx1"/>
            </a:solidFill>
          </a:ln>
        </p:spPr>
      </p:pic>
      <p:sp>
        <p:nvSpPr>
          <p:cNvPr id="6" name="テキスト ボックス 5"/>
          <p:cNvSpPr txBox="1"/>
          <p:nvPr/>
        </p:nvSpPr>
        <p:spPr>
          <a:xfrm>
            <a:off x="2592062" y="2093855"/>
            <a:ext cx="9430017" cy="1754326"/>
          </a:xfrm>
          <a:prstGeom prst="rect">
            <a:avLst/>
          </a:prstGeom>
          <a:noFill/>
        </p:spPr>
        <p:txBody>
          <a:bodyPr wrap="none" rtlCol="0">
            <a:spAutoFit/>
          </a:bodyPr>
          <a:lstStyle/>
          <a:p>
            <a:r>
              <a:rPr kumimoji="1" lang="ja-JP" altLang="en-US" smtClean="0"/>
              <a:t>さて、</a:t>
            </a:r>
            <a:r>
              <a:rPr lang="en-US" altLang="ja-JP"/>
              <a:t>S</a:t>
            </a:r>
            <a:r>
              <a:rPr kumimoji="1" lang="en-US" altLang="ja-JP" smtClean="0"/>
              <a:t>auce</a:t>
            </a:r>
            <a:r>
              <a:rPr kumimoji="1" lang="ja-JP" altLang="en-US" smtClean="0"/>
              <a:t>を見ると、</a:t>
            </a:r>
            <a:r>
              <a:rPr kumimoji="1" lang="en-US" altLang="ja-JP" smtClean="0"/>
              <a:t>STL</a:t>
            </a:r>
            <a:r>
              <a:rPr kumimoji="1" lang="ja-JP" altLang="en-US" smtClean="0"/>
              <a:t>の</a:t>
            </a:r>
            <a:r>
              <a:rPr kumimoji="1" lang="en-US" altLang="ja-JP" smtClean="0"/>
              <a:t>Header</a:t>
            </a:r>
            <a:r>
              <a:rPr kumimoji="1" lang="ja-JP" altLang="en-US" smtClean="0"/>
              <a:t>が</a:t>
            </a:r>
            <a:r>
              <a:rPr kumimoji="1" lang="en-US" altLang="ja-JP" smtClean="0"/>
              <a:t>.h</a:t>
            </a:r>
            <a:r>
              <a:rPr kumimoji="1" lang="ja-JP" altLang="en-US" smtClean="0"/>
              <a:t>が消えています。</a:t>
            </a:r>
            <a:r>
              <a:rPr kumimoji="1" lang="en-US" altLang="ja-JP" smtClean="0"/>
              <a:t>2003</a:t>
            </a:r>
            <a:r>
              <a:rPr kumimoji="1" lang="ja-JP" altLang="en-US" smtClean="0"/>
              <a:t>年頃に時期からこのような拡張子</a:t>
            </a:r>
            <a:endParaRPr kumimoji="1" lang="en-US" altLang="ja-JP" smtClean="0"/>
          </a:p>
          <a:p>
            <a:r>
              <a:rPr lang="ja-JP" altLang="en-US" smtClean="0"/>
              <a:t>を付けない形式になりました。</a:t>
            </a:r>
            <a:r>
              <a:rPr lang="en-US" altLang="ja-JP" smtClean="0"/>
              <a:t>2003</a:t>
            </a:r>
            <a:r>
              <a:rPr lang="ja-JP" altLang="en-US" smtClean="0"/>
              <a:t>年までは</a:t>
            </a:r>
            <a:r>
              <a:rPr lang="en-US" altLang="ja-JP" smtClean="0"/>
              <a:t>.h</a:t>
            </a:r>
            <a:r>
              <a:rPr lang="ja-JP" altLang="en-US" smtClean="0"/>
              <a:t>が付いていました。</a:t>
            </a:r>
            <a:endParaRPr lang="en-US" altLang="ja-JP" smtClean="0"/>
          </a:p>
          <a:p>
            <a:r>
              <a:rPr kumimoji="1" lang="ja-JP" altLang="en-US" smtClean="0"/>
              <a:t>なぜ消えたのかと言うと理由は、</a:t>
            </a:r>
            <a:r>
              <a:rPr lang="en-US" altLang="ja-JP"/>
              <a:t> 2003</a:t>
            </a:r>
            <a:r>
              <a:rPr lang="ja-JP" altLang="en-US"/>
              <a:t>年頃に</a:t>
            </a:r>
            <a:r>
              <a:rPr kumimoji="1" lang="en-US" altLang="ja-JP" smtClean="0"/>
              <a:t>STL</a:t>
            </a:r>
            <a:r>
              <a:rPr kumimoji="1" lang="ja-JP" altLang="en-US" smtClean="0"/>
              <a:t>の</a:t>
            </a:r>
            <a:r>
              <a:rPr kumimoji="1" lang="en-US" altLang="ja-JP" smtClean="0"/>
              <a:t>namespace</a:t>
            </a:r>
            <a:r>
              <a:rPr kumimoji="1" lang="ja-JP" altLang="en-US" smtClean="0"/>
              <a:t>の</a:t>
            </a:r>
            <a:r>
              <a:rPr kumimoji="1" lang="en-US" altLang="ja-JP" smtClean="0"/>
              <a:t>std::</a:t>
            </a:r>
            <a:r>
              <a:rPr lang="ja-JP" altLang="en-US" smtClean="0"/>
              <a:t>の導入が考えられます。</a:t>
            </a:r>
            <a:endParaRPr lang="en-US" altLang="ja-JP" smtClean="0"/>
          </a:p>
          <a:p>
            <a:r>
              <a:rPr lang="ja-JP" altLang="en-US" smtClean="0"/>
              <a:t>導入したのは良いが、これまで</a:t>
            </a:r>
            <a:r>
              <a:rPr lang="en-US" altLang="ja-JP" smtClean="0"/>
              <a:t>std::</a:t>
            </a:r>
            <a:r>
              <a:rPr lang="ja-JP" altLang="en-US" smtClean="0"/>
              <a:t>が無かったのがこれから必要となるとこれまで作った</a:t>
            </a:r>
            <a:r>
              <a:rPr lang="en-US" altLang="ja-JP" smtClean="0"/>
              <a:t>Program</a:t>
            </a:r>
          </a:p>
          <a:p>
            <a:r>
              <a:rPr kumimoji="1" lang="ja-JP" altLang="en-US" smtClean="0"/>
              <a:t>に変更が求められます。さすがに大変なので</a:t>
            </a:r>
            <a:r>
              <a:rPr kumimoji="1" lang="en-US" altLang="ja-JP" smtClean="0"/>
              <a:t>std::</a:t>
            </a:r>
            <a:r>
              <a:rPr lang="ja-JP" altLang="en-US" smtClean="0"/>
              <a:t>の記載が必要な規格である</a:t>
            </a:r>
            <a:r>
              <a:rPr lang="en-US" altLang="ja-JP" smtClean="0"/>
              <a:t>.h</a:t>
            </a:r>
            <a:r>
              <a:rPr lang="ja-JP" altLang="en-US" smtClean="0"/>
              <a:t>無しを用意したと</a:t>
            </a:r>
            <a:endParaRPr lang="en-US" altLang="ja-JP" smtClean="0"/>
          </a:p>
          <a:p>
            <a:r>
              <a:rPr kumimoji="1" lang="ja-JP" altLang="en-US" smtClean="0"/>
              <a:t>言う</a:t>
            </a:r>
            <a:r>
              <a:rPr kumimoji="1" lang="ja-JP" altLang="en-US"/>
              <a:t>訳</a:t>
            </a:r>
            <a:r>
              <a:rPr kumimoji="1" lang="ja-JP" altLang="en-US" smtClean="0"/>
              <a:t>です。今は</a:t>
            </a:r>
            <a:r>
              <a:rPr lang="en-US" altLang="ja-JP"/>
              <a:t>&lt;iostream.h</a:t>
            </a:r>
            <a:r>
              <a:rPr lang="en-US" altLang="ja-JP" smtClean="0"/>
              <a:t>&gt;</a:t>
            </a:r>
            <a:r>
              <a:rPr lang="ja-JP" altLang="en-US" smtClean="0"/>
              <a:t>は</a:t>
            </a:r>
            <a:r>
              <a:rPr lang="en-US" altLang="ja-JP" smtClean="0"/>
              <a:t>Error</a:t>
            </a:r>
            <a:r>
              <a:rPr lang="ja-JP" altLang="en-US" smtClean="0"/>
              <a:t>を起こすので注意しましょう</a:t>
            </a:r>
            <a:endParaRPr lang="en-US" altLang="ja-JP"/>
          </a:p>
        </p:txBody>
      </p:sp>
      <p:sp>
        <p:nvSpPr>
          <p:cNvPr id="7" name="テキスト ボックス 6"/>
          <p:cNvSpPr txBox="1"/>
          <p:nvPr/>
        </p:nvSpPr>
        <p:spPr>
          <a:xfrm>
            <a:off x="2731477" y="4501662"/>
            <a:ext cx="8518550" cy="369332"/>
          </a:xfrm>
          <a:prstGeom prst="rect">
            <a:avLst/>
          </a:prstGeom>
          <a:noFill/>
        </p:spPr>
        <p:txBody>
          <a:bodyPr wrap="none" rtlCol="0">
            <a:spAutoFit/>
          </a:bodyPr>
          <a:lstStyle/>
          <a:p>
            <a:r>
              <a:rPr kumimoji="1" lang="en-US" altLang="ja-JP" smtClean="0"/>
              <a:t>STL</a:t>
            </a:r>
            <a:r>
              <a:rPr kumimoji="1" lang="ja-JP" altLang="en-US" smtClean="0"/>
              <a:t>の</a:t>
            </a:r>
            <a:r>
              <a:rPr kumimoji="1" lang="en-US" altLang="ja-JP" smtClean="0"/>
              <a:t>Header</a:t>
            </a:r>
            <a:r>
              <a:rPr kumimoji="1" lang="ja-JP" altLang="en-US" smtClean="0"/>
              <a:t>は、今回使いのは</a:t>
            </a:r>
            <a:r>
              <a:rPr kumimoji="1" lang="en-US" altLang="ja-JP" smtClean="0"/>
              <a:t>list</a:t>
            </a:r>
            <a:r>
              <a:rPr kumimoji="1" lang="ja-JP" altLang="en-US" smtClean="0"/>
              <a:t>と</a:t>
            </a:r>
            <a:r>
              <a:rPr kumimoji="1" lang="en-US" altLang="ja-JP" smtClean="0"/>
              <a:t>iostream</a:t>
            </a:r>
            <a:r>
              <a:rPr kumimoji="1" lang="ja-JP" altLang="en-US" smtClean="0"/>
              <a:t>ぐらいですが、とりあえず入れておきます。</a:t>
            </a:r>
            <a:endParaRPr kumimoji="1" lang="ja-JP" altLang="en-US"/>
          </a:p>
        </p:txBody>
      </p:sp>
    </p:spTree>
    <p:extLst>
      <p:ext uri="{BB962C8B-B14F-4D97-AF65-F5344CB8AC3E}">
        <p14:creationId xmlns:p14="http://schemas.microsoft.com/office/powerpoint/2010/main" val="3914321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58400" y="685075"/>
            <a:ext cx="3481753" cy="369332"/>
          </a:xfrm>
          <a:prstGeom prst="rect">
            <a:avLst/>
          </a:prstGeom>
          <a:ln>
            <a:solidFill>
              <a:schemeClr val="tx1"/>
            </a:solidFill>
          </a:ln>
        </p:spPr>
        <p:txBody>
          <a:bodyPr wrap="square">
            <a:spAutoFit/>
          </a:bodyPr>
          <a:lstStyle/>
          <a:p>
            <a:r>
              <a:rPr lang="en-US" altLang="ja-JP" smtClean="0">
                <a:solidFill>
                  <a:srgbClr val="0000FF"/>
                </a:solidFill>
                <a:latin typeface="ＭＳ ゴシック" panose="020B0609070205080204" pitchFamily="49" charset="-128"/>
                <a:ea typeface="ＭＳ ゴシック" panose="020B0609070205080204" pitchFamily="49" charset="-128"/>
              </a:rPr>
              <a:t>using</a:t>
            </a:r>
            <a:r>
              <a:rPr lang="en-US" altLang="ja-JP" smtClean="0">
                <a:solidFill>
                  <a:prstClr val="black"/>
                </a:solidFill>
                <a:latin typeface="ＭＳ ゴシック" panose="020B0609070205080204" pitchFamily="49" charset="-128"/>
                <a:ea typeface="ＭＳ ゴシック" panose="020B0609070205080204" pitchFamily="49" charset="-128"/>
              </a:rPr>
              <a:t> </a:t>
            </a:r>
            <a:r>
              <a:rPr lang="en-US" altLang="ja-JP">
                <a:solidFill>
                  <a:srgbClr val="0000FF"/>
                </a:solidFill>
                <a:latin typeface="ＭＳ ゴシック" panose="020B0609070205080204" pitchFamily="49" charset="-128"/>
                <a:ea typeface="ＭＳ ゴシック" panose="020B0609070205080204" pitchFamily="49" charset="-128"/>
              </a:rPr>
              <a:t>namespace</a:t>
            </a:r>
            <a:r>
              <a:rPr lang="en-US" altLang="ja-JP">
                <a:solidFill>
                  <a:prstClr val="black"/>
                </a:solidFill>
                <a:latin typeface="ＭＳ ゴシック" panose="020B0609070205080204" pitchFamily="49" charset="-128"/>
                <a:ea typeface="ＭＳ ゴシック" panose="020B0609070205080204" pitchFamily="49" charset="-128"/>
              </a:rPr>
              <a:t> std;</a:t>
            </a:r>
          </a:p>
        </p:txBody>
      </p:sp>
      <p:sp>
        <p:nvSpPr>
          <p:cNvPr id="6" name="テキスト ボックス 5"/>
          <p:cNvSpPr txBox="1"/>
          <p:nvPr/>
        </p:nvSpPr>
        <p:spPr>
          <a:xfrm>
            <a:off x="0" y="0"/>
            <a:ext cx="12016431" cy="646331"/>
          </a:xfrm>
          <a:prstGeom prst="rect">
            <a:avLst/>
          </a:prstGeom>
          <a:noFill/>
        </p:spPr>
        <p:txBody>
          <a:bodyPr wrap="none" rtlCol="0">
            <a:spAutoFit/>
          </a:bodyPr>
          <a:lstStyle/>
          <a:p>
            <a:r>
              <a:rPr kumimoji="1" lang="ja-JP" altLang="en-US" smtClean="0"/>
              <a:t>・</a:t>
            </a:r>
            <a:r>
              <a:rPr kumimoji="1" lang="en-US" altLang="ja-JP" smtClean="0"/>
              <a:t>namespace </a:t>
            </a:r>
            <a:r>
              <a:rPr kumimoji="1" lang="ja-JP" altLang="en-US" smtClean="0"/>
              <a:t>と </a:t>
            </a:r>
            <a:r>
              <a:rPr kumimoji="1" lang="en-US" altLang="ja-JP" smtClean="0"/>
              <a:t>using</a:t>
            </a:r>
            <a:r>
              <a:rPr kumimoji="1" lang="ja-JP" altLang="en-US" smtClean="0"/>
              <a:t>の話</a:t>
            </a:r>
            <a:endParaRPr kumimoji="1" lang="en-US" altLang="ja-JP" smtClean="0"/>
          </a:p>
          <a:p>
            <a:r>
              <a:rPr lang="en-US" altLang="ja-JP" smtClean="0"/>
              <a:t>STL</a:t>
            </a:r>
            <a:r>
              <a:rPr lang="ja-JP" altLang="en-US" smtClean="0"/>
              <a:t>を使用するために下記の宣言をしています。さて、</a:t>
            </a:r>
            <a:r>
              <a:rPr lang="en-US" altLang="ja-JP" smtClean="0"/>
              <a:t>namespace</a:t>
            </a:r>
            <a:r>
              <a:rPr lang="ja-JP" altLang="en-US" smtClean="0"/>
              <a:t>をとは何者か？なんのためにあるのかを見ていきましょう。</a:t>
            </a:r>
            <a:endParaRPr kumimoji="1" lang="ja-JP" altLang="en-US"/>
          </a:p>
        </p:txBody>
      </p:sp>
      <p:sp>
        <p:nvSpPr>
          <p:cNvPr id="7" name="テキスト ボックス 6"/>
          <p:cNvSpPr txBox="1"/>
          <p:nvPr/>
        </p:nvSpPr>
        <p:spPr>
          <a:xfrm>
            <a:off x="-21449" y="1061104"/>
            <a:ext cx="2929007" cy="369332"/>
          </a:xfrm>
          <a:prstGeom prst="rect">
            <a:avLst/>
          </a:prstGeom>
          <a:noFill/>
        </p:spPr>
        <p:txBody>
          <a:bodyPr wrap="none" rtlCol="0">
            <a:spAutoFit/>
          </a:bodyPr>
          <a:lstStyle/>
          <a:p>
            <a:r>
              <a:rPr kumimoji="1" lang="ja-JP" altLang="en-US" smtClean="0"/>
              <a:t>・</a:t>
            </a:r>
            <a:r>
              <a:rPr lang="en-US" altLang="ja-JP" smtClean="0"/>
              <a:t>namespace</a:t>
            </a:r>
            <a:r>
              <a:rPr lang="ja-JP" altLang="en-US" smtClean="0"/>
              <a:t>（名前空間）とは</a:t>
            </a:r>
            <a:endParaRPr kumimoji="1" lang="ja-JP" altLang="en-US"/>
          </a:p>
        </p:txBody>
      </p:sp>
      <p:sp>
        <p:nvSpPr>
          <p:cNvPr id="8" name="正方形/長方形 7"/>
          <p:cNvSpPr/>
          <p:nvPr/>
        </p:nvSpPr>
        <p:spPr>
          <a:xfrm>
            <a:off x="158399" y="1406990"/>
            <a:ext cx="11699630" cy="2585323"/>
          </a:xfrm>
          <a:prstGeom prst="rect">
            <a:avLst/>
          </a:prstGeom>
          <a:ln>
            <a:solidFill>
              <a:schemeClr val="tx1"/>
            </a:solidFill>
          </a:ln>
        </p:spPr>
        <p:txBody>
          <a:bodyPr wrap="square">
            <a:spAutoFit/>
          </a:bodyPr>
          <a:lstStyle/>
          <a:p>
            <a:r>
              <a:rPr lang="ja-JP" altLang="en-US"/>
              <a:t>名前空間はソースコード上で冗長な命名規則を用いなくても名前の衝突が起こらないようにし、しかもそれを容易に記述できるようにするためだけの概念であり、普通はそれ以上の意味は持っていない（上記の地名のたとえは行政上の管轄としての意味合いがあるが、プログラム言語の名前空間には一意な名前という以上の意味合いはない）。</a:t>
            </a:r>
            <a:r>
              <a:rPr lang="en-US" altLang="ja-JP"/>
              <a:t>Java</a:t>
            </a:r>
            <a:r>
              <a:rPr lang="ja-JP" altLang="en-US"/>
              <a:t>の機能、「パッケージ」では名前空間とアクセス制限、ソースファイルのディレクトリ構造の表現の機能を統合しているが、</a:t>
            </a:r>
            <a:r>
              <a:rPr lang="en-US" altLang="ja-JP"/>
              <a:t>C++</a:t>
            </a:r>
            <a:r>
              <a:rPr lang="ja-JP" altLang="en-US"/>
              <a:t>や</a:t>
            </a:r>
            <a:r>
              <a:rPr lang="en-US" altLang="ja-JP"/>
              <a:t>C#</a:t>
            </a:r>
            <a:r>
              <a:rPr lang="ja-JP" altLang="en-US"/>
              <a:t>の「純粋な」名前空間はクラスやそのメンバのアクセス制限とは無関係である。</a:t>
            </a:r>
            <a:r>
              <a:rPr lang="en-US" altLang="ja-JP"/>
              <a:t>C</a:t>
            </a:r>
            <a:r>
              <a:rPr lang="ja-JP" altLang="en-US"/>
              <a:t>には名前空間を複数に分割する機能が無く、名前の衝突を避けるためにはなんらかの命名規則を用いる必要がある。</a:t>
            </a:r>
          </a:p>
          <a:p>
            <a:r>
              <a:rPr lang="ja-JP" altLang="en-US"/>
              <a:t>通常は文脈によって定まる名前空間が暗黙に指定される。指定したい実体に対応する名前が他の名前空間にある場合は、名前空間と名前を明示的に組み合わせることで一意に特定できる。たとえば名前</a:t>
            </a:r>
            <a:r>
              <a:rPr lang="en-US" altLang="ja-JP"/>
              <a:t>baz</a:t>
            </a:r>
            <a:r>
              <a:rPr lang="ja-JP" altLang="en-US"/>
              <a:t>は集合</a:t>
            </a:r>
            <a:r>
              <a:rPr lang="en-US" altLang="ja-JP"/>
              <a:t>A</a:t>
            </a:r>
            <a:r>
              <a:rPr lang="ja-JP" altLang="en-US"/>
              <a:t>の中ではデータ型を表し、集合</a:t>
            </a:r>
            <a:r>
              <a:rPr lang="en-US" altLang="ja-JP"/>
              <a:t>B</a:t>
            </a:r>
            <a:r>
              <a:rPr lang="ja-JP" altLang="en-US"/>
              <a:t>では変数を表すというように指定する</a:t>
            </a:r>
            <a:r>
              <a:rPr lang="ja-JP" altLang="en-US" smtClean="0"/>
              <a:t>。</a:t>
            </a:r>
            <a:r>
              <a:rPr lang="en-US" altLang="ja-JP" smtClean="0"/>
              <a:t>(wiki</a:t>
            </a:r>
            <a:r>
              <a:rPr lang="ja-JP" altLang="en-US" smtClean="0"/>
              <a:t>より</a:t>
            </a:r>
            <a:r>
              <a:rPr lang="en-US" altLang="ja-JP" smtClean="0"/>
              <a:t>)</a:t>
            </a:r>
            <a:endParaRPr lang="ja-JP" altLang="en-US"/>
          </a:p>
        </p:txBody>
      </p:sp>
      <p:sp>
        <p:nvSpPr>
          <p:cNvPr id="9" name="テキスト ボックス 8"/>
          <p:cNvSpPr txBox="1"/>
          <p:nvPr/>
        </p:nvSpPr>
        <p:spPr>
          <a:xfrm>
            <a:off x="-21449" y="4015759"/>
            <a:ext cx="12059327" cy="646331"/>
          </a:xfrm>
          <a:prstGeom prst="rect">
            <a:avLst/>
          </a:prstGeom>
          <a:noFill/>
        </p:spPr>
        <p:txBody>
          <a:bodyPr wrap="none" rtlCol="0">
            <a:spAutoFit/>
          </a:bodyPr>
          <a:lstStyle/>
          <a:p>
            <a:r>
              <a:rPr kumimoji="1" lang="ja-JP" altLang="en-US" smtClean="0"/>
              <a:t>要するに、変数名や</a:t>
            </a:r>
            <a:r>
              <a:rPr kumimoji="1" lang="en-US" altLang="ja-JP" smtClean="0"/>
              <a:t>Class</a:t>
            </a:r>
            <a:r>
              <a:rPr kumimoji="1" lang="ja-JP" altLang="en-US" smtClean="0"/>
              <a:t>名などの多重定義をなくすための役割です。元々の</a:t>
            </a:r>
            <a:r>
              <a:rPr kumimoji="1" lang="en-US" altLang="ja-JP" smtClean="0"/>
              <a:t>system</a:t>
            </a:r>
            <a:r>
              <a:rPr kumimoji="1" lang="ja-JP" altLang="en-US" smtClean="0"/>
              <a:t>に新しい</a:t>
            </a:r>
            <a:r>
              <a:rPr kumimoji="1" lang="en-US" altLang="ja-JP" smtClean="0"/>
              <a:t>system</a:t>
            </a:r>
            <a:r>
              <a:rPr kumimoji="1" lang="ja-JP" altLang="en-US" smtClean="0"/>
              <a:t>を加えると元々の</a:t>
            </a:r>
            <a:r>
              <a:rPr kumimoji="1" lang="en-US" altLang="ja-JP" smtClean="0"/>
              <a:t>system</a:t>
            </a:r>
          </a:p>
          <a:p>
            <a:r>
              <a:rPr lang="ja-JP" altLang="en-US" smtClean="0"/>
              <a:t>で名前が既に利用されてる事はよくあることです。</a:t>
            </a:r>
            <a:endParaRPr kumimoji="1" lang="en-US" altLang="ja-JP" smtClean="0"/>
          </a:p>
        </p:txBody>
      </p:sp>
      <p:pic>
        <p:nvPicPr>
          <p:cNvPr id="11" name="図 10"/>
          <p:cNvPicPr>
            <a:picLocks noChangeAspect="1"/>
          </p:cNvPicPr>
          <p:nvPr/>
        </p:nvPicPr>
        <p:blipFill>
          <a:blip r:embed="rId2"/>
          <a:stretch>
            <a:fillRect/>
          </a:stretch>
        </p:blipFill>
        <p:spPr>
          <a:xfrm>
            <a:off x="111506" y="4650367"/>
            <a:ext cx="1646955" cy="2132017"/>
          </a:xfrm>
          <a:prstGeom prst="rect">
            <a:avLst/>
          </a:prstGeom>
          <a:ln>
            <a:solidFill>
              <a:schemeClr val="tx1"/>
            </a:solidFill>
          </a:ln>
        </p:spPr>
      </p:pic>
      <p:sp>
        <p:nvSpPr>
          <p:cNvPr id="12" name="テキスト ボックス 11"/>
          <p:cNvSpPr txBox="1"/>
          <p:nvPr/>
        </p:nvSpPr>
        <p:spPr>
          <a:xfrm>
            <a:off x="1891416" y="5260572"/>
            <a:ext cx="10182916" cy="923330"/>
          </a:xfrm>
          <a:prstGeom prst="rect">
            <a:avLst/>
          </a:prstGeom>
          <a:noFill/>
        </p:spPr>
        <p:txBody>
          <a:bodyPr wrap="none" rtlCol="0">
            <a:spAutoFit/>
          </a:bodyPr>
          <a:lstStyle/>
          <a:p>
            <a:r>
              <a:rPr kumimoji="1" lang="en-US" altLang="ja-JP" smtClean="0"/>
              <a:t>system</a:t>
            </a:r>
            <a:r>
              <a:rPr kumimoji="1" lang="ja-JP" altLang="en-US" smtClean="0"/>
              <a:t>の変数の</a:t>
            </a:r>
            <a:r>
              <a:rPr kumimoji="1" lang="en-US" altLang="ja-JP" smtClean="0"/>
              <a:t>x</a:t>
            </a:r>
            <a:r>
              <a:rPr kumimoji="1" lang="ja-JP" altLang="en-US" smtClean="0"/>
              <a:t>と、ただの変数</a:t>
            </a:r>
            <a:r>
              <a:rPr kumimoji="1" lang="en-US" altLang="ja-JP" smtClean="0"/>
              <a:t>x</a:t>
            </a:r>
            <a:r>
              <a:rPr kumimoji="1" lang="ja-JP" altLang="en-US" smtClean="0"/>
              <a:t>を名前の衝突を避ける事ができていますね。</a:t>
            </a:r>
            <a:endParaRPr kumimoji="1" lang="en-US" altLang="ja-JP" smtClean="0"/>
          </a:p>
          <a:p>
            <a:r>
              <a:rPr lang="ja-JP" altLang="en-US" smtClean="0"/>
              <a:t>これは非常に簡単な例ですが、規模の大きな開発や</a:t>
            </a:r>
            <a:r>
              <a:rPr lang="en-US" altLang="ja-JP"/>
              <a:t>T</a:t>
            </a:r>
            <a:r>
              <a:rPr lang="en-US" altLang="ja-JP" smtClean="0"/>
              <a:t>eam</a:t>
            </a:r>
            <a:r>
              <a:rPr lang="ja-JP" altLang="en-US" smtClean="0"/>
              <a:t>開発になると</a:t>
            </a:r>
            <a:r>
              <a:rPr lang="en-US" altLang="ja-JP" smtClean="0"/>
              <a:t>namespace</a:t>
            </a:r>
            <a:r>
              <a:rPr lang="ja-JP" altLang="en-US" smtClean="0"/>
              <a:t>が無いと大変なことに</a:t>
            </a:r>
            <a:endParaRPr lang="en-US" altLang="ja-JP" smtClean="0"/>
          </a:p>
          <a:p>
            <a:r>
              <a:rPr kumimoji="1" lang="ja-JP" altLang="en-US" smtClean="0"/>
              <a:t>なるかもしれませんね。</a:t>
            </a:r>
            <a:endParaRPr kumimoji="1" lang="ja-JP" altLang="en-US"/>
          </a:p>
        </p:txBody>
      </p:sp>
    </p:spTree>
    <p:extLst>
      <p:ext uri="{BB962C8B-B14F-4D97-AF65-F5344CB8AC3E}">
        <p14:creationId xmlns:p14="http://schemas.microsoft.com/office/powerpoint/2010/main" val="3220697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608406" cy="369332"/>
          </a:xfrm>
          <a:prstGeom prst="rect">
            <a:avLst/>
          </a:prstGeom>
          <a:noFill/>
        </p:spPr>
        <p:txBody>
          <a:bodyPr wrap="none" rtlCol="0">
            <a:spAutoFit/>
          </a:bodyPr>
          <a:lstStyle/>
          <a:p>
            <a:r>
              <a:rPr lang="ja-JP" altLang="en-US"/>
              <a:t>・名前空間指定の簡略化</a:t>
            </a:r>
            <a:endParaRPr kumimoji="1" lang="ja-JP" altLang="en-US"/>
          </a:p>
        </p:txBody>
      </p:sp>
      <p:pic>
        <p:nvPicPr>
          <p:cNvPr id="5" name="図 4"/>
          <p:cNvPicPr>
            <a:picLocks noChangeAspect="1"/>
          </p:cNvPicPr>
          <p:nvPr/>
        </p:nvPicPr>
        <p:blipFill>
          <a:blip r:embed="rId2"/>
          <a:stretch>
            <a:fillRect/>
          </a:stretch>
        </p:blipFill>
        <p:spPr>
          <a:xfrm>
            <a:off x="167419" y="345886"/>
            <a:ext cx="1802057" cy="2231118"/>
          </a:xfrm>
          <a:prstGeom prst="rect">
            <a:avLst/>
          </a:prstGeom>
          <a:ln>
            <a:solidFill>
              <a:schemeClr val="tx1"/>
            </a:solidFill>
          </a:ln>
        </p:spPr>
      </p:pic>
      <p:sp>
        <p:nvSpPr>
          <p:cNvPr id="6" name="テキスト ボックス 5"/>
          <p:cNvSpPr txBox="1"/>
          <p:nvPr/>
        </p:nvSpPr>
        <p:spPr>
          <a:xfrm>
            <a:off x="2227384" y="1043354"/>
            <a:ext cx="9407896" cy="646331"/>
          </a:xfrm>
          <a:prstGeom prst="rect">
            <a:avLst/>
          </a:prstGeom>
          <a:noFill/>
        </p:spPr>
        <p:txBody>
          <a:bodyPr wrap="none" rtlCol="0">
            <a:spAutoFit/>
          </a:bodyPr>
          <a:lstStyle/>
          <a:p>
            <a:r>
              <a:rPr kumimoji="1" lang="en-US" altLang="ja-JP" smtClean="0"/>
              <a:t>Program</a:t>
            </a:r>
            <a:r>
              <a:rPr lang="ja-JP" altLang="en-US" smtClean="0"/>
              <a:t>のように名前の衝突が皆無の場合、いちいち</a:t>
            </a:r>
            <a:r>
              <a:rPr lang="en-US" altLang="ja-JP" smtClean="0"/>
              <a:t>namespace</a:t>
            </a:r>
            <a:r>
              <a:rPr lang="ja-JP" altLang="en-US"/>
              <a:t>名</a:t>
            </a:r>
            <a:r>
              <a:rPr lang="ja-JP" altLang="en-US" smtClean="0"/>
              <a:t>を書くのがめんどくさいです。</a:t>
            </a:r>
            <a:endParaRPr lang="en-US" altLang="ja-JP" smtClean="0"/>
          </a:p>
          <a:p>
            <a:r>
              <a:rPr lang="ja-JP" altLang="en-US" smtClean="0"/>
              <a:t>その場合は、名前空間を省略できるようにすれば良いのです。</a:t>
            </a:r>
            <a:endParaRPr kumimoji="1" lang="ja-JP" altLang="en-US"/>
          </a:p>
        </p:txBody>
      </p:sp>
      <p:pic>
        <p:nvPicPr>
          <p:cNvPr id="7" name="図 6"/>
          <p:cNvPicPr>
            <a:picLocks noChangeAspect="1"/>
          </p:cNvPicPr>
          <p:nvPr/>
        </p:nvPicPr>
        <p:blipFill>
          <a:blip r:embed="rId3"/>
          <a:stretch>
            <a:fillRect/>
          </a:stretch>
        </p:blipFill>
        <p:spPr>
          <a:xfrm>
            <a:off x="159877" y="2635619"/>
            <a:ext cx="1879578" cy="1948104"/>
          </a:xfrm>
          <a:prstGeom prst="rect">
            <a:avLst/>
          </a:prstGeom>
          <a:ln>
            <a:solidFill>
              <a:schemeClr val="tx1"/>
            </a:solidFill>
          </a:ln>
        </p:spPr>
      </p:pic>
      <p:sp>
        <p:nvSpPr>
          <p:cNvPr id="8" name="テキスト ボックス 7"/>
          <p:cNvSpPr txBox="1"/>
          <p:nvPr/>
        </p:nvSpPr>
        <p:spPr>
          <a:xfrm>
            <a:off x="2227384" y="3171452"/>
            <a:ext cx="8688597" cy="923330"/>
          </a:xfrm>
          <a:prstGeom prst="rect">
            <a:avLst/>
          </a:prstGeom>
          <a:noFill/>
        </p:spPr>
        <p:txBody>
          <a:bodyPr wrap="none" rtlCol="0">
            <a:spAutoFit/>
          </a:bodyPr>
          <a:lstStyle/>
          <a:p>
            <a:r>
              <a:rPr kumimoji="1" lang="en-US" altLang="ja-JP" smtClean="0"/>
              <a:t>using </a:t>
            </a:r>
            <a:r>
              <a:rPr kumimoji="1" lang="ja-JP" altLang="en-US" smtClean="0"/>
              <a:t>を </a:t>
            </a:r>
            <a:r>
              <a:rPr kumimoji="1" lang="en-US" altLang="ja-JP" smtClean="0"/>
              <a:t>namespace </a:t>
            </a:r>
            <a:r>
              <a:rPr kumimoji="1" lang="ja-JP" altLang="en-US" smtClean="0"/>
              <a:t>○○　することで、</a:t>
            </a:r>
            <a:r>
              <a:rPr lang="en-US" altLang="ja-JP" smtClean="0"/>
              <a:t>using</a:t>
            </a:r>
            <a:r>
              <a:rPr lang="ja-JP" altLang="en-US" smtClean="0"/>
              <a:t>指令でき</a:t>
            </a:r>
            <a:r>
              <a:rPr lang="ja-JP" altLang="en-US"/>
              <a:t>、</a:t>
            </a:r>
            <a:r>
              <a:rPr lang="ja-JP" altLang="en-US" smtClean="0"/>
              <a:t>指定</a:t>
            </a:r>
            <a:r>
              <a:rPr lang="ja-JP" altLang="en-US"/>
              <a:t>した名前空間の制限を</a:t>
            </a:r>
            <a:r>
              <a:rPr lang="ja-JP" altLang="en-US" smtClean="0"/>
              <a:t>超えて</a:t>
            </a:r>
            <a:endParaRPr lang="en-US" altLang="ja-JP" smtClean="0"/>
          </a:p>
          <a:p>
            <a:r>
              <a:rPr lang="en-US" altLang="ja-JP"/>
              <a:t>access</a:t>
            </a:r>
            <a:r>
              <a:rPr lang="ja-JP" altLang="en-US" smtClean="0"/>
              <a:t>を</a:t>
            </a:r>
            <a:r>
              <a:rPr lang="ja-JP" altLang="en-US"/>
              <a:t>可能</a:t>
            </a:r>
            <a:r>
              <a:rPr lang="ja-JP" altLang="en-US" smtClean="0"/>
              <a:t>になります。</a:t>
            </a:r>
            <a:endParaRPr lang="en-US" altLang="ja-JP" smtClean="0"/>
          </a:p>
          <a:p>
            <a:r>
              <a:rPr kumimoji="1" lang="ja-JP" altLang="en-US" smtClean="0"/>
              <a:t>よって</a:t>
            </a:r>
            <a:r>
              <a:rPr kumimoji="1" lang="en-US" altLang="ja-JP" smtClean="0"/>
              <a:t>program</a:t>
            </a:r>
            <a:r>
              <a:rPr kumimoji="1" lang="ja-JP" altLang="en-US" smtClean="0"/>
              <a:t>のように名前空間を省略できます。</a:t>
            </a:r>
            <a:endParaRPr kumimoji="1" lang="ja-JP" altLang="en-US"/>
          </a:p>
        </p:txBody>
      </p:sp>
      <p:pic>
        <p:nvPicPr>
          <p:cNvPr id="9" name="図 8"/>
          <p:cNvPicPr>
            <a:picLocks noChangeAspect="1"/>
          </p:cNvPicPr>
          <p:nvPr/>
        </p:nvPicPr>
        <p:blipFill>
          <a:blip r:embed="rId4"/>
          <a:stretch>
            <a:fillRect/>
          </a:stretch>
        </p:blipFill>
        <p:spPr>
          <a:xfrm>
            <a:off x="159877" y="4642338"/>
            <a:ext cx="1803449" cy="2192216"/>
          </a:xfrm>
          <a:prstGeom prst="rect">
            <a:avLst/>
          </a:prstGeom>
          <a:ln>
            <a:solidFill>
              <a:schemeClr val="tx1"/>
            </a:solidFill>
          </a:ln>
        </p:spPr>
      </p:pic>
      <p:sp>
        <p:nvSpPr>
          <p:cNvPr id="11" name="正方形/長方形 10"/>
          <p:cNvSpPr/>
          <p:nvPr/>
        </p:nvSpPr>
        <p:spPr>
          <a:xfrm>
            <a:off x="2227384" y="4963216"/>
            <a:ext cx="9812216" cy="923330"/>
          </a:xfrm>
          <a:prstGeom prst="rect">
            <a:avLst/>
          </a:prstGeom>
        </p:spPr>
        <p:txBody>
          <a:bodyPr wrap="square">
            <a:spAutoFit/>
          </a:bodyPr>
          <a:lstStyle/>
          <a:p>
            <a:r>
              <a:rPr lang="en-US" altLang="ja-JP"/>
              <a:t>using</a:t>
            </a:r>
            <a:r>
              <a:rPr lang="ja-JP" altLang="en-US"/>
              <a:t>宣言は指定</a:t>
            </a:r>
            <a:r>
              <a:rPr lang="ja-JP" altLang="en-US" smtClean="0"/>
              <a:t>した</a:t>
            </a:r>
            <a:r>
              <a:rPr lang="en-US" altLang="ja-JP" smtClean="0"/>
              <a:t>symbol(</a:t>
            </a:r>
            <a:r>
              <a:rPr lang="ja-JP" altLang="en-US" smtClean="0"/>
              <a:t>シンボル</a:t>
            </a:r>
            <a:r>
              <a:rPr lang="en-US" altLang="ja-JP" smtClean="0"/>
              <a:t>)</a:t>
            </a:r>
            <a:r>
              <a:rPr lang="ja-JP" altLang="en-US" smtClean="0"/>
              <a:t>をその</a:t>
            </a:r>
            <a:r>
              <a:rPr lang="en-US" altLang="ja-JP" smtClean="0"/>
              <a:t>Scope</a:t>
            </a:r>
            <a:r>
              <a:rPr lang="ja-JP" altLang="en-US" smtClean="0"/>
              <a:t>内部</a:t>
            </a:r>
            <a:r>
              <a:rPr lang="ja-JP" altLang="en-US"/>
              <a:t>に追加します。 </a:t>
            </a:r>
            <a:r>
              <a:rPr lang="en-US" altLang="ja-JP"/>
              <a:t>using</a:t>
            </a:r>
            <a:r>
              <a:rPr lang="ja-JP" altLang="en-US"/>
              <a:t>宣言は名前空間専用のものではなく、 </a:t>
            </a:r>
            <a:r>
              <a:rPr lang="en-US" altLang="ja-JP"/>
              <a:t>Member</a:t>
            </a:r>
            <a:r>
              <a:rPr lang="ja-JP" altLang="en-US" smtClean="0"/>
              <a:t>関数</a:t>
            </a:r>
            <a:r>
              <a:rPr lang="ja-JP" altLang="en-US"/>
              <a:t>の隠蔽を</a:t>
            </a:r>
            <a:r>
              <a:rPr lang="ja-JP" altLang="en-US" smtClean="0"/>
              <a:t>防いで</a:t>
            </a:r>
            <a:r>
              <a:rPr lang="en-US" altLang="ja-JP" smtClean="0"/>
              <a:t>OverLoad</a:t>
            </a:r>
            <a:r>
              <a:rPr lang="ja-JP" altLang="en-US" smtClean="0"/>
              <a:t>を</a:t>
            </a:r>
            <a:r>
              <a:rPr lang="ja-JP" altLang="en-US"/>
              <a:t>行う際にも使用します。 </a:t>
            </a:r>
            <a:r>
              <a:rPr lang="en-US" altLang="ja-JP"/>
              <a:t>using</a:t>
            </a:r>
            <a:r>
              <a:rPr lang="ja-JP" altLang="en-US"/>
              <a:t>指令とは違い、</a:t>
            </a:r>
            <a:r>
              <a:rPr lang="en-US" altLang="ja-JP"/>
              <a:t>using</a:t>
            </a:r>
            <a:r>
              <a:rPr lang="ja-JP" altLang="en-US"/>
              <a:t>宣言は何らか</a:t>
            </a:r>
            <a:r>
              <a:rPr lang="ja-JP" altLang="en-US" smtClean="0"/>
              <a:t>の</a:t>
            </a:r>
            <a:r>
              <a:rPr lang="en-US" altLang="ja-JP" smtClean="0"/>
              <a:t>block</a:t>
            </a:r>
            <a:r>
              <a:rPr lang="ja-JP" altLang="en-US" smtClean="0"/>
              <a:t>内部</a:t>
            </a:r>
            <a:r>
              <a:rPr lang="ja-JP" altLang="en-US"/>
              <a:t>に記述する必要があり、 </a:t>
            </a:r>
            <a:r>
              <a:rPr lang="ja-JP" altLang="en-US" smtClean="0"/>
              <a:t>その</a:t>
            </a:r>
            <a:r>
              <a:rPr lang="en-US" altLang="ja-JP"/>
              <a:t>block</a:t>
            </a:r>
            <a:r>
              <a:rPr lang="ja-JP" altLang="en-US" smtClean="0"/>
              <a:t>を</a:t>
            </a:r>
            <a:r>
              <a:rPr lang="ja-JP" altLang="en-US"/>
              <a:t>抜け出すと無効になります。</a:t>
            </a:r>
          </a:p>
        </p:txBody>
      </p:sp>
      <p:sp>
        <p:nvSpPr>
          <p:cNvPr id="12" name="テキスト ボックス 11"/>
          <p:cNvSpPr txBox="1"/>
          <p:nvPr/>
        </p:nvSpPr>
        <p:spPr>
          <a:xfrm>
            <a:off x="2227384" y="6188223"/>
            <a:ext cx="7420621" cy="646331"/>
          </a:xfrm>
          <a:prstGeom prst="rect">
            <a:avLst/>
          </a:prstGeom>
          <a:noFill/>
        </p:spPr>
        <p:txBody>
          <a:bodyPr wrap="none" rtlCol="0">
            <a:spAutoFit/>
          </a:bodyPr>
          <a:lstStyle/>
          <a:p>
            <a:r>
              <a:rPr lang="ja-JP" altLang="en-US" smtClean="0"/>
              <a:t>これで、</a:t>
            </a:r>
            <a:r>
              <a:rPr lang="en-US" altLang="ja-JP" smtClean="0"/>
              <a:t>STL</a:t>
            </a:r>
            <a:r>
              <a:rPr lang="ja-JP" altLang="en-US" smtClean="0"/>
              <a:t>を使用するのに</a:t>
            </a:r>
            <a:r>
              <a:rPr lang="en-US" altLang="ja-JP">
                <a:solidFill>
                  <a:srgbClr val="0000FF"/>
                </a:solidFill>
                <a:latin typeface="ＭＳ ゴシック" panose="020B0609070205080204" pitchFamily="49" charset="-128"/>
                <a:ea typeface="ＭＳ ゴシック" panose="020B0609070205080204" pitchFamily="49" charset="-128"/>
              </a:rPr>
              <a:t>using</a:t>
            </a:r>
            <a:r>
              <a:rPr lang="en-US" altLang="ja-JP">
                <a:solidFill>
                  <a:prstClr val="black"/>
                </a:solidFill>
                <a:latin typeface="ＭＳ ゴシック" panose="020B0609070205080204" pitchFamily="49" charset="-128"/>
                <a:ea typeface="ＭＳ ゴシック" panose="020B0609070205080204" pitchFamily="49" charset="-128"/>
              </a:rPr>
              <a:t> </a:t>
            </a:r>
            <a:r>
              <a:rPr lang="en-US" altLang="ja-JP">
                <a:solidFill>
                  <a:srgbClr val="0000FF"/>
                </a:solidFill>
                <a:latin typeface="ＭＳ ゴシック" panose="020B0609070205080204" pitchFamily="49" charset="-128"/>
                <a:ea typeface="ＭＳ ゴシック" panose="020B0609070205080204" pitchFamily="49" charset="-128"/>
              </a:rPr>
              <a:t>namespace</a:t>
            </a:r>
            <a:r>
              <a:rPr lang="en-US" altLang="ja-JP">
                <a:solidFill>
                  <a:prstClr val="black"/>
                </a:solidFill>
                <a:latin typeface="ＭＳ ゴシック" panose="020B0609070205080204" pitchFamily="49" charset="-128"/>
                <a:ea typeface="ＭＳ ゴシック" panose="020B0609070205080204" pitchFamily="49" charset="-128"/>
              </a:rPr>
              <a:t> std</a:t>
            </a:r>
            <a:r>
              <a:rPr lang="en-US" altLang="ja-JP" smtClean="0">
                <a:solidFill>
                  <a:prstClr val="black"/>
                </a:solidFill>
                <a:latin typeface="ＭＳ ゴシック" panose="020B0609070205080204" pitchFamily="49" charset="-128"/>
                <a:ea typeface="ＭＳ ゴシック" panose="020B0609070205080204" pitchFamily="49" charset="-128"/>
              </a:rPr>
              <a:t>;</a:t>
            </a:r>
            <a:r>
              <a:rPr lang="ja-JP" altLang="en-US" smtClean="0">
                <a:solidFill>
                  <a:prstClr val="black"/>
                </a:solidFill>
                <a:latin typeface="ＭＳ ゴシック" panose="020B0609070205080204" pitchFamily="49" charset="-128"/>
                <a:ea typeface="ＭＳ ゴシック" panose="020B0609070205080204" pitchFamily="49" charset="-128"/>
              </a:rPr>
              <a:t>の説明は終わりです。</a:t>
            </a:r>
            <a:endParaRPr lang="en-US" altLang="ja-JP" smtClean="0">
              <a:solidFill>
                <a:prstClr val="black"/>
              </a:solidFill>
              <a:latin typeface="ＭＳ ゴシック" panose="020B0609070205080204" pitchFamily="49" charset="-128"/>
              <a:ea typeface="ＭＳ ゴシック" panose="020B0609070205080204" pitchFamily="49" charset="-128"/>
            </a:endParaRPr>
          </a:p>
          <a:p>
            <a:r>
              <a:rPr lang="ja-JP" altLang="en-US" smtClean="0"/>
              <a:t>それでは</a:t>
            </a:r>
            <a:r>
              <a:rPr lang="ja-JP" altLang="en-US"/>
              <a:t>、</a:t>
            </a:r>
            <a:r>
              <a:rPr lang="en-US" altLang="ja-JP" smtClean="0"/>
              <a:t>STL</a:t>
            </a:r>
            <a:r>
              <a:rPr lang="ja-JP" altLang="en-US" smtClean="0"/>
              <a:t>を触っていきましょう。</a:t>
            </a:r>
            <a:endParaRPr lang="en-US" altLang="ja-JP" smtClean="0"/>
          </a:p>
        </p:txBody>
      </p:sp>
    </p:spTree>
    <p:extLst>
      <p:ext uri="{BB962C8B-B14F-4D97-AF65-F5344CB8AC3E}">
        <p14:creationId xmlns:p14="http://schemas.microsoft.com/office/powerpoint/2010/main" val="187635070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15573</TotalTime>
  <Words>2066</Words>
  <Application>Microsoft Office PowerPoint</Application>
  <PresentationFormat>ワイド画面</PresentationFormat>
  <Paragraphs>136</Paragraphs>
  <Slides>13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ＭＳ Ｐゴシック</vt:lpstr>
      <vt:lpstr>ＭＳ ゴシック</vt:lpstr>
      <vt:lpstr>Arial</vt:lpstr>
      <vt:lpstr>Calibri</vt:lpstr>
      <vt:lpstr>Calibri Light</vt:lpstr>
      <vt:lpstr>Office テーマ</vt:lpstr>
      <vt:lpstr>GameSystem開発指南書20</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user206</cp:lastModifiedBy>
  <cp:revision>1023</cp:revision>
  <dcterms:created xsi:type="dcterms:W3CDTF">2016-04-21T00:45:06Z</dcterms:created>
  <dcterms:modified xsi:type="dcterms:W3CDTF">2017-02-17T02:35:05Z</dcterms:modified>
</cp:coreProperties>
</file>