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6E4DF23-B971-4B55-89B9-F86BA50A82AB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GameSystem</a:t>
            </a:r>
            <a:r>
              <a:rPr kumimoji="1" lang="ja-JP" altLang="en-US" smtClean="0"/>
              <a:t>開発指南書</a:t>
            </a:r>
            <a:r>
              <a:rPr lang="en-US" altLang="ja-JP" smtClean="0"/>
              <a:t>21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</a:t>
            </a:r>
            <a:r>
              <a:rPr kumimoji="1" lang="ja-JP" altLang="en-US" smtClean="0"/>
              <a:t>の開発</a:t>
            </a:r>
            <a:endParaRPr kumimoji="1" lang="en-US" altLang="ja-JP" smtClean="0"/>
          </a:p>
          <a:p>
            <a:r>
              <a:rPr lang="en-US" altLang="ja-JP" smtClean="0"/>
              <a:t>SmartPointer</a:t>
            </a:r>
            <a:r>
              <a:rPr lang="ja-JP" altLang="en-US" smtClean="0"/>
              <a:t>を知る</a:t>
            </a:r>
            <a:endParaRPr lang="en-US" altLang="ja-JP"/>
          </a:p>
          <a:p>
            <a:r>
              <a:rPr lang="en-US" altLang="ja-JP" smtClean="0"/>
              <a:t>U</a:t>
            </a:r>
            <a:r>
              <a:rPr kumimoji="1" lang="en-US" altLang="ja-JP" smtClean="0"/>
              <a:t>niquePointer</a:t>
            </a:r>
            <a:r>
              <a:rPr kumimoji="1" lang="ja-JP" altLang="en-US" smtClean="0"/>
              <a:t>（ユニークポインタ）</a:t>
            </a:r>
            <a:endParaRPr kumimoji="1" lang="en-US" altLang="ja-JP" smtClean="0"/>
          </a:p>
          <a:p>
            <a:r>
              <a:rPr lang="en-US" altLang="ja-JP" smtClean="0"/>
              <a:t>SharePointer</a:t>
            </a:r>
            <a:r>
              <a:rPr lang="ja-JP" altLang="en-US" smtClean="0"/>
              <a:t>（シェア</a:t>
            </a:r>
            <a:r>
              <a:rPr lang="ja-JP" altLang="en-US"/>
              <a:t>ポインタ</a:t>
            </a:r>
            <a:r>
              <a:rPr lang="ja-JP" altLang="en-US" smtClean="0"/>
              <a:t>）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2711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S</a:t>
            </a:r>
            <a:r>
              <a:rPr kumimoji="1" lang="en-US" altLang="ja-JP" smtClean="0"/>
              <a:t>martPointer</a:t>
            </a:r>
            <a:r>
              <a:rPr kumimoji="1" lang="ja-JP" altLang="en-US" smtClean="0"/>
              <a:t>を知る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C++</a:t>
            </a:r>
            <a:r>
              <a:rPr lang="ja-JP" altLang="en-US" smtClean="0"/>
              <a:t>のような</a:t>
            </a:r>
            <a:r>
              <a:rPr lang="en-US" altLang="ja-JP" smtClean="0"/>
              <a:t>software</a:t>
            </a:r>
            <a:r>
              <a:rPr lang="ja-JP" altLang="en-US" smtClean="0"/>
              <a:t>開発の場合、動的な</a:t>
            </a:r>
            <a:r>
              <a:rPr lang="en-US" altLang="ja-JP" smtClean="0"/>
              <a:t>memory</a:t>
            </a:r>
            <a:r>
              <a:rPr lang="ja-JP" altLang="en-US" smtClean="0"/>
              <a:t>の作る事が多くなります。この動的な</a:t>
            </a:r>
            <a:r>
              <a:rPr lang="en-US" altLang="ja-JP" smtClean="0"/>
              <a:t>memory</a:t>
            </a:r>
            <a:r>
              <a:rPr lang="ja-JP" altLang="en-US" smtClean="0"/>
              <a:t>を作るのは良いのですが、</a:t>
            </a:r>
            <a:endParaRPr lang="en-US" altLang="ja-JP" smtClean="0"/>
          </a:p>
          <a:p>
            <a:r>
              <a:rPr kumimoji="1" lang="ja-JP" altLang="en-US" smtClean="0"/>
              <a:t>解放し忘れが良くあります。当然</a:t>
            </a:r>
            <a:r>
              <a:rPr kumimoji="1" lang="en-US" altLang="ja-JP" smtClean="0"/>
              <a:t>memory</a:t>
            </a:r>
            <a:r>
              <a:rPr kumimoji="1" lang="ja-JP" altLang="en-US" smtClean="0"/>
              <a:t>の開放しなければ残り続けるため圧迫し続ける結果になります。</a:t>
            </a:r>
            <a:r>
              <a:rPr lang="ja-JP" altLang="en-US" smtClean="0"/>
              <a:t>さらに、</a:t>
            </a:r>
            <a:r>
              <a:rPr lang="en-US" altLang="ja-JP" smtClean="0"/>
              <a:t>STL</a:t>
            </a:r>
            <a:r>
              <a:rPr lang="ja-JP" altLang="en-US" smtClean="0"/>
              <a:t>系での</a:t>
            </a:r>
            <a:endParaRPr lang="en-US" altLang="ja-JP" smtClean="0"/>
          </a:p>
          <a:p>
            <a:r>
              <a:rPr lang="en-US" altLang="ja-JP" smtClean="0"/>
              <a:t>memory</a:t>
            </a:r>
            <a:r>
              <a:rPr lang="ja-JP" altLang="en-US" smtClean="0"/>
              <a:t>を解放をすると</a:t>
            </a:r>
            <a:r>
              <a:rPr lang="en-US" altLang="ja-JP"/>
              <a:t>D</a:t>
            </a:r>
            <a:r>
              <a:rPr lang="en-US" altLang="ja-JP" smtClean="0"/>
              <a:t>estructor</a:t>
            </a:r>
            <a:r>
              <a:rPr lang="ja-JP" altLang="en-US" smtClean="0"/>
              <a:t>が動かないと言う事態もあり大変な事になりかねません。</a:t>
            </a:r>
            <a:endParaRPr lang="en-US" altLang="ja-JP" smtClean="0"/>
          </a:p>
          <a:p>
            <a:r>
              <a:rPr kumimoji="1" lang="ja-JP" altLang="en-US" smtClean="0"/>
              <a:t>そこで、</a:t>
            </a:r>
            <a:r>
              <a:rPr lang="en-US" altLang="ja-JP" smtClean="0"/>
              <a:t>S</a:t>
            </a:r>
            <a:r>
              <a:rPr kumimoji="1" lang="en-US" altLang="ja-JP" smtClean="0"/>
              <a:t>martPointer</a:t>
            </a:r>
            <a:r>
              <a:rPr kumimoji="1" lang="ja-JP" altLang="en-US" smtClean="0"/>
              <a:t>です。この</a:t>
            </a:r>
            <a:r>
              <a:rPr lang="en-US" altLang="ja-JP" smtClean="0">
                <a:solidFill>
                  <a:srgbClr val="FF0000"/>
                </a:solidFill>
              </a:rPr>
              <a:t>SmartPointer</a:t>
            </a:r>
            <a:r>
              <a:rPr lang="ja-JP" altLang="en-US" smtClean="0">
                <a:solidFill>
                  <a:srgbClr val="FF0000"/>
                </a:solidFill>
              </a:rPr>
              <a:t>は、</a:t>
            </a:r>
            <a:r>
              <a:rPr lang="ja-JP" altLang="en-US">
                <a:solidFill>
                  <a:srgbClr val="FF0000"/>
                </a:solidFill>
              </a:rPr>
              <a:t>動的</a:t>
            </a:r>
            <a:r>
              <a:rPr lang="ja-JP" altLang="en-US" smtClean="0">
                <a:solidFill>
                  <a:srgbClr val="FF0000"/>
                </a:solidFill>
              </a:rPr>
              <a:t>な</a:t>
            </a:r>
            <a:r>
              <a:rPr lang="en-US" altLang="ja-JP" smtClean="0">
                <a:solidFill>
                  <a:srgbClr val="FF0000"/>
                </a:solidFill>
              </a:rPr>
              <a:t>memory</a:t>
            </a:r>
            <a:r>
              <a:rPr lang="ja-JP" altLang="en-US" smtClean="0">
                <a:solidFill>
                  <a:srgbClr val="FF0000"/>
                </a:solidFill>
              </a:rPr>
              <a:t>を指すことをやめると自動的に</a:t>
            </a:r>
            <a:r>
              <a:rPr lang="en-US" altLang="ja-JP" smtClean="0">
                <a:solidFill>
                  <a:srgbClr val="FF0000"/>
                </a:solidFill>
              </a:rPr>
              <a:t>memory</a:t>
            </a:r>
            <a:r>
              <a:rPr lang="ja-JP" altLang="en-US" smtClean="0">
                <a:solidFill>
                  <a:srgbClr val="FF0000"/>
                </a:solidFill>
              </a:rPr>
              <a:t>を空間を破棄してくれる</a:t>
            </a:r>
            <a:endParaRPr lang="en-US" altLang="ja-JP" smtClean="0">
              <a:solidFill>
                <a:srgbClr val="FF0000"/>
              </a:solidFill>
            </a:endParaRPr>
          </a:p>
          <a:p>
            <a:r>
              <a:rPr kumimoji="1" lang="ja-JP" altLang="en-US" smtClean="0"/>
              <a:t>代物です。</a:t>
            </a:r>
            <a:r>
              <a:rPr kumimoji="1" lang="ja-JP" altLang="en-US" smtClean="0">
                <a:solidFill>
                  <a:srgbClr val="FF0000"/>
                </a:solidFill>
              </a:rPr>
              <a:t>ここで、説明する</a:t>
            </a:r>
            <a:r>
              <a:rPr kumimoji="1" lang="en-US" altLang="ja-JP" smtClean="0">
                <a:solidFill>
                  <a:srgbClr val="FF0000"/>
                </a:solidFill>
              </a:rPr>
              <a:t>SmartPointer</a:t>
            </a:r>
            <a:r>
              <a:rPr kumimoji="1" lang="ja-JP" altLang="en-US" smtClean="0">
                <a:solidFill>
                  <a:srgbClr val="FF0000"/>
                </a:solidFill>
              </a:rPr>
              <a:t>は</a:t>
            </a:r>
            <a:r>
              <a:rPr lang="en-US" altLang="ja-JP" smtClean="0">
                <a:solidFill>
                  <a:srgbClr val="FF0000"/>
                </a:solidFill>
              </a:rPr>
              <a:t>UniquePointer</a:t>
            </a:r>
            <a:r>
              <a:rPr lang="ja-JP" altLang="en-US" smtClean="0">
                <a:solidFill>
                  <a:srgbClr val="FF0000"/>
                </a:solidFill>
              </a:rPr>
              <a:t>と</a:t>
            </a:r>
            <a:r>
              <a:rPr lang="en-US" altLang="ja-JP" smtClean="0">
                <a:solidFill>
                  <a:srgbClr val="FF0000"/>
                </a:solidFill>
              </a:rPr>
              <a:t>SharePointer</a:t>
            </a:r>
            <a:r>
              <a:rPr lang="ja-JP" altLang="en-US" smtClean="0">
                <a:solidFill>
                  <a:srgbClr val="FF0000"/>
                </a:solidFill>
              </a:rPr>
              <a:t>だけ</a:t>
            </a:r>
            <a:r>
              <a:rPr lang="ja-JP" altLang="en-US" smtClean="0"/>
              <a:t>にします。あと、</a:t>
            </a:r>
            <a:r>
              <a:rPr lang="en-US" altLang="ja-JP">
                <a:solidFill>
                  <a:srgbClr val="FF0000"/>
                </a:solidFill>
              </a:rPr>
              <a:t>A</a:t>
            </a:r>
            <a:r>
              <a:rPr lang="en-US" altLang="ja-JP" smtClean="0">
                <a:solidFill>
                  <a:srgbClr val="FF0000"/>
                </a:solidFill>
              </a:rPr>
              <a:t>utoPoiter</a:t>
            </a:r>
            <a:r>
              <a:rPr lang="ja-JP" altLang="en-US" smtClean="0">
                <a:solidFill>
                  <a:srgbClr val="FF0000"/>
                </a:solidFill>
              </a:rPr>
              <a:t>は使わない</a:t>
            </a:r>
            <a:r>
              <a:rPr lang="ja-JP" altLang="en-US" smtClean="0"/>
              <a:t>でください。</a:t>
            </a:r>
            <a:endParaRPr lang="en-US" altLang="ja-JP" smtClean="0"/>
          </a:p>
          <a:p>
            <a:r>
              <a:rPr kumimoji="1" lang="ja-JP" altLang="en-US"/>
              <a:t>過去</a:t>
            </a:r>
            <a:r>
              <a:rPr kumimoji="1" lang="ja-JP" altLang="en-US" smtClean="0"/>
              <a:t>の遺物ですのでよろしくないです。</a:t>
            </a:r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2250831"/>
            <a:ext cx="12228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U</a:t>
            </a:r>
            <a:r>
              <a:rPr kumimoji="1" lang="en-US" altLang="ja-JP" smtClean="0"/>
              <a:t>niquePointer</a:t>
            </a:r>
            <a:r>
              <a:rPr kumimoji="1" lang="ja-JP" altLang="en-US" smtClean="0"/>
              <a:t>（ユニークポインタ）とは、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/>
              <a:t>U</a:t>
            </a:r>
            <a:r>
              <a:rPr lang="en-US" altLang="ja-JP" smtClean="0"/>
              <a:t>nique</a:t>
            </a:r>
            <a:r>
              <a:rPr lang="ja-JP" altLang="en-US" smtClean="0"/>
              <a:t>は唯一とか固有と言う意味です。その意味を持った</a:t>
            </a:r>
            <a:r>
              <a:rPr lang="en-US" altLang="ja-JP" smtClean="0"/>
              <a:t>SmartPointer</a:t>
            </a:r>
            <a:r>
              <a:rPr lang="ja-JP" altLang="en-US" smtClean="0"/>
              <a:t>です。通常</a:t>
            </a:r>
            <a:r>
              <a:rPr lang="en-US" altLang="ja-JP" smtClean="0"/>
              <a:t>memory</a:t>
            </a:r>
            <a:r>
              <a:rPr lang="ja-JP" altLang="en-US" smtClean="0"/>
              <a:t>を空間の</a:t>
            </a:r>
            <a:r>
              <a:rPr lang="en-US" altLang="ja-JP" smtClean="0"/>
              <a:t>address</a:t>
            </a:r>
            <a:r>
              <a:rPr lang="ja-JP" altLang="en-US" smtClean="0"/>
              <a:t>は複数の</a:t>
            </a:r>
            <a:r>
              <a:rPr lang="en-US" altLang="ja-JP" smtClean="0"/>
              <a:t>pointer</a:t>
            </a:r>
          </a:p>
          <a:p>
            <a:r>
              <a:rPr lang="ja-JP" altLang="en-US" smtClean="0"/>
              <a:t>に割り当てる事ができますが、</a:t>
            </a:r>
            <a:r>
              <a:rPr lang="en-US" altLang="ja-JP" smtClean="0"/>
              <a:t>UniquePointer</a:t>
            </a:r>
            <a:r>
              <a:rPr lang="ja-JP" altLang="en-US" smtClean="0"/>
              <a:t>で作られた</a:t>
            </a:r>
            <a:r>
              <a:rPr lang="en-US" altLang="ja-JP" smtClean="0"/>
              <a:t>memory</a:t>
            </a:r>
            <a:r>
              <a:rPr lang="ja-JP" altLang="en-US" smtClean="0"/>
              <a:t>空間は他の</a:t>
            </a:r>
            <a:r>
              <a:rPr lang="en-US" altLang="ja-JP" smtClean="0"/>
              <a:t>pointer</a:t>
            </a:r>
            <a:r>
              <a:rPr lang="ja-JP" altLang="en-US" smtClean="0"/>
              <a:t>に</a:t>
            </a:r>
            <a:r>
              <a:rPr lang="en-US" altLang="ja-JP" smtClean="0"/>
              <a:t>address</a:t>
            </a:r>
            <a:r>
              <a:rPr lang="ja-JP" altLang="en-US" smtClean="0"/>
              <a:t>ことはできません。</a:t>
            </a:r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250831" y="4126523"/>
            <a:ext cx="1547446" cy="996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Memory</a:t>
            </a:r>
          </a:p>
          <a:p>
            <a:pPr algn="ctr"/>
            <a:r>
              <a:rPr kumimoji="1" lang="ja-JP" altLang="en-US" smtClean="0"/>
              <a:t>空間</a:t>
            </a:r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98584" y="4548554"/>
            <a:ext cx="668216" cy="691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P1</a:t>
            </a:r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879231" y="5369169"/>
            <a:ext cx="668216" cy="691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P2</a:t>
            </a:r>
            <a:endParaRPr kumimoji="1" lang="ja-JP" altLang="en-US"/>
          </a:p>
        </p:txBody>
      </p:sp>
      <p:cxnSp>
        <p:nvCxnSpPr>
          <p:cNvPr id="10" name="直線矢印コネクタ 9"/>
          <p:cNvCxnSpPr>
            <a:stCxn id="7" idx="6"/>
            <a:endCxn id="3" idx="2"/>
          </p:cNvCxnSpPr>
          <p:nvPr/>
        </p:nvCxnSpPr>
        <p:spPr>
          <a:xfrm flipV="1">
            <a:off x="1066800" y="4624754"/>
            <a:ext cx="1184031" cy="26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6"/>
            <a:endCxn id="3" idx="3"/>
          </p:cNvCxnSpPr>
          <p:nvPr/>
        </p:nvCxnSpPr>
        <p:spPr>
          <a:xfrm flipV="1">
            <a:off x="1547447" y="4977057"/>
            <a:ext cx="930002" cy="737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1898" y="6189784"/>
            <a:ext cx="437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複数の</a:t>
            </a:r>
            <a:r>
              <a:rPr lang="en-US" altLang="ja-JP" smtClean="0"/>
              <a:t>pointer</a:t>
            </a:r>
            <a:r>
              <a:rPr lang="ja-JP" altLang="en-US" smtClean="0"/>
              <a:t>が一つの</a:t>
            </a:r>
            <a:r>
              <a:rPr lang="en-US" altLang="ja-JP" smtClean="0"/>
              <a:t>memory</a:t>
            </a:r>
            <a:r>
              <a:rPr lang="ja-JP" altLang="en-US" smtClean="0"/>
              <a:t>空間を指す</a:t>
            </a:r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8440616" y="4050323"/>
            <a:ext cx="1547446" cy="996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Memory</a:t>
            </a:r>
          </a:p>
          <a:p>
            <a:pPr algn="ctr"/>
            <a:r>
              <a:rPr kumimoji="1" lang="ja-JP" altLang="en-US" smtClean="0"/>
              <a:t>空間</a:t>
            </a:r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5990492" y="4050324"/>
            <a:ext cx="1266093" cy="1113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UniqueP1</a:t>
            </a:r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7069016" y="5292969"/>
            <a:ext cx="668216" cy="691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P2</a:t>
            </a:r>
            <a:endParaRPr kumimoji="1" lang="ja-JP" altLang="en-US"/>
          </a:p>
        </p:txBody>
      </p:sp>
      <p:cxnSp>
        <p:nvCxnSpPr>
          <p:cNvPr id="17" name="直線矢印コネクタ 16"/>
          <p:cNvCxnSpPr>
            <a:stCxn id="15" idx="6"/>
            <a:endCxn id="14" idx="2"/>
          </p:cNvCxnSpPr>
          <p:nvPr/>
        </p:nvCxnSpPr>
        <p:spPr>
          <a:xfrm flipV="1">
            <a:off x="7256585" y="4548554"/>
            <a:ext cx="1184031" cy="58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6" idx="6"/>
            <a:endCxn id="14" idx="3"/>
          </p:cNvCxnSpPr>
          <p:nvPr/>
        </p:nvCxnSpPr>
        <p:spPr>
          <a:xfrm flipV="1">
            <a:off x="7737232" y="4900857"/>
            <a:ext cx="930002" cy="737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7791924" y="4686217"/>
            <a:ext cx="1133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smtClean="0">
                <a:solidFill>
                  <a:srgbClr val="FF0000"/>
                </a:solidFill>
              </a:rPr>
              <a:t>×</a:t>
            </a:r>
            <a:endParaRPr kumimoji="1" lang="ja-JP" altLang="en-US" sz="660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597323" y="6166168"/>
            <a:ext cx="6139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他</a:t>
            </a:r>
            <a:r>
              <a:rPr lang="ja-JP" altLang="en-US" smtClean="0"/>
              <a:t>の</a:t>
            </a:r>
            <a:r>
              <a:rPr lang="en-US" altLang="ja-JP" smtClean="0"/>
              <a:t>pointer</a:t>
            </a:r>
            <a:r>
              <a:rPr lang="ja-JP" altLang="en-US" smtClean="0"/>
              <a:t>が指すことはできません。他の</a:t>
            </a:r>
            <a:r>
              <a:rPr lang="en-US" altLang="ja-JP" smtClean="0"/>
              <a:t>pointer</a:t>
            </a:r>
            <a:r>
              <a:rPr lang="ja-JP" altLang="en-US" smtClean="0"/>
              <a:t>に</a:t>
            </a:r>
            <a:r>
              <a:rPr lang="en-US" altLang="ja-JP" smtClean="0"/>
              <a:t>memory</a:t>
            </a:r>
          </a:p>
          <a:p>
            <a:r>
              <a:rPr lang="ja-JP" altLang="en-US" smtClean="0"/>
              <a:t>空間を指したい場合、指す権利を譲渡する必要があります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64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/>
          <p:cNvSpPr/>
          <p:nvPr/>
        </p:nvSpPr>
        <p:spPr>
          <a:xfrm>
            <a:off x="7403121" y="309974"/>
            <a:ext cx="2403231" cy="2157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mtClean="0"/>
          </a:p>
          <a:p>
            <a:pPr algn="ctr"/>
            <a:endParaRPr lang="en-US" altLang="ja-JP" smtClean="0"/>
          </a:p>
          <a:p>
            <a:pPr algn="ctr"/>
            <a:endParaRPr lang="en-US" altLang="ja-JP"/>
          </a:p>
          <a:p>
            <a:pPr algn="ctr"/>
            <a:r>
              <a:rPr lang="en-US" altLang="ja-JP" smtClean="0"/>
              <a:t>Private</a:t>
            </a:r>
            <a:r>
              <a:rPr lang="ja-JP" altLang="en-US"/>
              <a:t>領域</a:t>
            </a:r>
            <a:endParaRPr lang="en-US" altLang="ja-JP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/>
              <a:t> </a:t>
            </a:r>
            <a:r>
              <a:rPr lang="en-US" altLang="ja-JP" smtClean="0"/>
              <a:t>UniquePointer</a:t>
            </a:r>
            <a:r>
              <a:rPr lang="ja-JP" altLang="en-US" smtClean="0"/>
              <a:t>の仕組み</a:t>
            </a:r>
            <a:endParaRPr lang="en-US" altLang="ja-JP" smtClean="0"/>
          </a:p>
          <a:p>
            <a:r>
              <a:rPr kumimoji="1" lang="ja-JP" altLang="en-US"/>
              <a:t>　</a:t>
            </a:r>
          </a:p>
        </p:txBody>
      </p:sp>
      <p:sp>
        <p:nvSpPr>
          <p:cNvPr id="6" name="円/楕円 5"/>
          <p:cNvSpPr/>
          <p:nvPr/>
        </p:nvSpPr>
        <p:spPr>
          <a:xfrm>
            <a:off x="7831013" y="544436"/>
            <a:ext cx="1547446" cy="996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Memory</a:t>
            </a:r>
          </a:p>
          <a:p>
            <a:pPr algn="ctr"/>
            <a:r>
              <a:rPr kumimoji="1" lang="ja-JP" altLang="en-US" smtClean="0"/>
              <a:t>空間</a:t>
            </a:r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4952997" y="984052"/>
            <a:ext cx="1266093" cy="1113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UniqueP1</a:t>
            </a:r>
            <a:endParaRPr kumimoji="1" lang="ja-JP" altLang="en-US"/>
          </a:p>
        </p:txBody>
      </p:sp>
      <p:cxnSp>
        <p:nvCxnSpPr>
          <p:cNvPr id="9" name="直線矢印コネクタ 8"/>
          <p:cNvCxnSpPr>
            <a:stCxn id="8" idx="6"/>
          </p:cNvCxnSpPr>
          <p:nvPr/>
        </p:nvCxnSpPr>
        <p:spPr>
          <a:xfrm flipV="1">
            <a:off x="6219090" y="1482282"/>
            <a:ext cx="1184031" cy="58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4" y="413425"/>
            <a:ext cx="4451365" cy="436912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直線矢印コネクタ 11"/>
          <p:cNvCxnSpPr/>
          <p:nvPr/>
        </p:nvCxnSpPr>
        <p:spPr>
          <a:xfrm>
            <a:off x="9378459" y="1101283"/>
            <a:ext cx="1258780" cy="358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9863864" y="1226055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p.get()</a:t>
            </a:r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693393" y="1557363"/>
            <a:ext cx="2593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/>
              <a:t>FreshPointer</a:t>
            </a:r>
          </a:p>
          <a:p>
            <a:r>
              <a:rPr kumimoji="1" lang="ja-JP" altLang="en-US" sz="1400" smtClean="0"/>
              <a:t>（フレッシュ</a:t>
            </a:r>
            <a:r>
              <a:rPr lang="ja-JP" altLang="en-US" sz="1400" smtClean="0"/>
              <a:t>ポインタ・生ポインタ）</a:t>
            </a:r>
            <a:endParaRPr kumimoji="1" lang="ja-JP" altLang="en-US" sz="140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510598" y="2114323"/>
            <a:ext cx="289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Pointer</a:t>
            </a:r>
            <a:r>
              <a:rPr kumimoji="1" lang="ja-JP" altLang="en-US" smtClean="0"/>
              <a:t>なのでここでやり取り</a:t>
            </a:r>
            <a:endParaRPr kumimoji="1" lang="en-US" altLang="ja-JP" smtClean="0"/>
          </a:p>
          <a:p>
            <a:r>
              <a:rPr lang="ja-JP" altLang="en-US" smtClean="0"/>
              <a:t>間接参照等で</a:t>
            </a:r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4888522" y="3668856"/>
            <a:ext cx="1266093" cy="1113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UniqueP1</a:t>
            </a:r>
            <a:endParaRPr kumimoji="1" lang="ja-JP" altLang="en-US"/>
          </a:p>
        </p:txBody>
      </p:sp>
      <p:cxnSp>
        <p:nvCxnSpPr>
          <p:cNvPr id="20" name="直線矢印コネクタ 19"/>
          <p:cNvCxnSpPr>
            <a:stCxn id="19" idx="6"/>
          </p:cNvCxnSpPr>
          <p:nvPr/>
        </p:nvCxnSpPr>
        <p:spPr>
          <a:xfrm>
            <a:off x="6154615" y="4225702"/>
            <a:ext cx="526439" cy="299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6526629" y="4470994"/>
            <a:ext cx="8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nullptr</a:t>
            </a:r>
          </a:p>
        </p:txBody>
      </p:sp>
      <p:sp>
        <p:nvSpPr>
          <p:cNvPr id="25" name="円/楕円 24"/>
          <p:cNvSpPr/>
          <p:nvPr/>
        </p:nvSpPr>
        <p:spPr>
          <a:xfrm>
            <a:off x="8176845" y="3392471"/>
            <a:ext cx="2403231" cy="2157046"/>
          </a:xfrm>
          <a:prstGeom prst="ellipse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mtClean="0"/>
          </a:p>
          <a:p>
            <a:pPr algn="ctr"/>
            <a:endParaRPr lang="en-US" altLang="ja-JP" smtClean="0"/>
          </a:p>
          <a:p>
            <a:pPr algn="ctr"/>
            <a:endParaRPr lang="en-US" altLang="ja-JP"/>
          </a:p>
          <a:p>
            <a:pPr algn="ctr"/>
            <a:r>
              <a:rPr lang="en-US" altLang="ja-JP" smtClean="0"/>
              <a:t>Private</a:t>
            </a:r>
            <a:r>
              <a:rPr lang="ja-JP" altLang="en-US"/>
              <a:t>領域</a:t>
            </a:r>
            <a:endParaRPr lang="en-US" altLang="ja-JP" smtClean="0"/>
          </a:p>
        </p:txBody>
      </p:sp>
      <p:sp>
        <p:nvSpPr>
          <p:cNvPr id="26" name="円/楕円 25"/>
          <p:cNvSpPr/>
          <p:nvPr/>
        </p:nvSpPr>
        <p:spPr>
          <a:xfrm>
            <a:off x="8604737" y="3626933"/>
            <a:ext cx="1547446" cy="996462"/>
          </a:xfrm>
          <a:prstGeom prst="ellipse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Memory</a:t>
            </a:r>
          </a:p>
          <a:p>
            <a:pPr algn="ctr"/>
            <a:r>
              <a:rPr kumimoji="1" lang="ja-JP" altLang="en-US" smtClean="0"/>
              <a:t>空間</a:t>
            </a:r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484275" y="4158974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smtClean="0"/>
              <a:t>消滅！</a:t>
            </a:r>
            <a:endParaRPr kumimoji="1" lang="ja-JP" altLang="en-US" sz="480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185516" y="2538832"/>
            <a:ext cx="4865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Get()</a:t>
            </a:r>
            <a:r>
              <a:rPr kumimoji="1" lang="ja-JP" altLang="en-US" smtClean="0"/>
              <a:t>で取得した</a:t>
            </a:r>
            <a:r>
              <a:rPr kumimoji="1" lang="en-US" altLang="ja-JP" smtClean="0"/>
              <a:t>access</a:t>
            </a:r>
            <a:r>
              <a:rPr lang="ja-JP" altLang="en-US" smtClean="0"/>
              <a:t>で、値の</a:t>
            </a:r>
            <a:r>
              <a:rPr kumimoji="1" lang="ja-JP" altLang="en-US" smtClean="0"/>
              <a:t>やり取りもできる</a:t>
            </a:r>
            <a:endParaRPr lang="en-US" altLang="ja-JP" smtClean="0"/>
          </a:p>
          <a:p>
            <a:r>
              <a:rPr kumimoji="1" lang="ja-JP" altLang="en-US" smtClean="0"/>
              <a:t>この</a:t>
            </a:r>
            <a:r>
              <a:rPr kumimoji="1" lang="en-US" altLang="ja-JP" smtClean="0"/>
              <a:t>address</a:t>
            </a:r>
            <a:r>
              <a:rPr kumimoji="1" lang="ja-JP" altLang="en-US" smtClean="0"/>
              <a:t>は他の</a:t>
            </a:r>
            <a:r>
              <a:rPr kumimoji="1" lang="en-US" altLang="ja-JP" smtClean="0"/>
              <a:t>pointer</a:t>
            </a:r>
            <a:r>
              <a:rPr kumimoji="1" lang="ja-JP" altLang="en-US" smtClean="0"/>
              <a:t>が持っても良い。</a:t>
            </a:r>
            <a:endParaRPr kumimoji="1" lang="en-US" altLang="ja-JP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67201" y="5620569"/>
            <a:ext cx="765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Pointer</a:t>
            </a:r>
            <a:r>
              <a:rPr kumimoji="1" lang="ja-JP" altLang="en-US" smtClean="0"/>
              <a:t>が外れたり、</a:t>
            </a:r>
            <a:r>
              <a:rPr kumimoji="1" lang="en-US" altLang="ja-JP" smtClean="0"/>
              <a:t>Reset</a:t>
            </a:r>
            <a:r>
              <a:rPr kumimoji="1" lang="ja-JP" altLang="en-US" smtClean="0"/>
              <a:t>すると持っていた</a:t>
            </a:r>
            <a:r>
              <a:rPr kumimoji="1" lang="en-US" altLang="ja-JP" smtClean="0"/>
              <a:t>Memory</a:t>
            </a:r>
            <a:r>
              <a:rPr kumimoji="1" lang="ja-JP" altLang="en-US" smtClean="0"/>
              <a:t>空間は自動的削除される。</a:t>
            </a:r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3648" y="6169476"/>
            <a:ext cx="11746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初期化で、</a:t>
            </a:r>
            <a:r>
              <a:rPr kumimoji="1" lang="en-US" altLang="ja-JP" smtClean="0"/>
              <a:t>resetMethod</a:t>
            </a:r>
            <a:r>
              <a:rPr lang="ja-JP" altLang="en-US" smtClean="0"/>
              <a:t>を使用しています。</a:t>
            </a:r>
            <a:r>
              <a:rPr lang="en-US" altLang="ja-JP" smtClean="0"/>
              <a:t>U</a:t>
            </a:r>
            <a:r>
              <a:rPr kumimoji="1" lang="en-US" altLang="ja-JP" smtClean="0"/>
              <a:t>niquePointer</a:t>
            </a:r>
            <a:r>
              <a:rPr kumimoji="1" lang="ja-JP" altLang="en-US" smtClean="0"/>
              <a:t>が</a:t>
            </a:r>
            <a:r>
              <a:rPr lang="ja-JP" altLang="en-US" smtClean="0"/>
              <a:t>持つ</a:t>
            </a:r>
            <a:r>
              <a:rPr lang="en-US" altLang="ja-JP" smtClean="0"/>
              <a:t>memory</a:t>
            </a:r>
            <a:r>
              <a:rPr lang="ja-JP" altLang="en-US" smtClean="0"/>
              <a:t>空間を、一度消してから作り直す事ができるので</a:t>
            </a:r>
            <a:endParaRPr lang="en-US" altLang="ja-JP" smtClean="0"/>
          </a:p>
          <a:p>
            <a:r>
              <a:rPr kumimoji="1" lang="ja-JP" altLang="en-US"/>
              <a:t>使</a:t>
            </a:r>
            <a:r>
              <a:rPr kumimoji="1" lang="ja-JP" altLang="en-US" smtClean="0"/>
              <a:t>っています</a:t>
            </a:r>
            <a:r>
              <a:rPr kumimoji="1" lang="ja-JP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5894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1863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U</a:t>
            </a:r>
            <a:r>
              <a:rPr kumimoji="1" lang="en-US" altLang="ja-JP" smtClean="0"/>
              <a:t>niquePointer</a:t>
            </a:r>
            <a:r>
              <a:rPr kumimoji="1" lang="ja-JP" altLang="en-US" smtClean="0"/>
              <a:t>の譲渡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Unique</a:t>
            </a:r>
            <a:r>
              <a:rPr lang="ja-JP" altLang="en-US" smtClean="0"/>
              <a:t>の別の</a:t>
            </a:r>
            <a:r>
              <a:rPr lang="en-US" altLang="ja-JP" smtClean="0"/>
              <a:t>pointer</a:t>
            </a:r>
            <a:r>
              <a:rPr lang="ja-JP" altLang="en-US" smtClean="0"/>
              <a:t>に</a:t>
            </a:r>
            <a:r>
              <a:rPr lang="en-US" altLang="ja-JP" smtClean="0"/>
              <a:t>address</a:t>
            </a:r>
            <a:r>
              <a:rPr lang="ja-JP" altLang="en-US" smtClean="0"/>
              <a:t>を渡す場合、譲渡なります。要するに渡すと、渡した</a:t>
            </a:r>
            <a:r>
              <a:rPr lang="en-US" altLang="ja-JP" smtClean="0"/>
              <a:t>pointer</a:t>
            </a:r>
            <a:r>
              <a:rPr lang="ja-JP" altLang="en-US" smtClean="0"/>
              <a:t>は</a:t>
            </a:r>
            <a:r>
              <a:rPr lang="en-US" altLang="ja-JP" smtClean="0"/>
              <a:t>nullptr</a:t>
            </a:r>
            <a:r>
              <a:rPr lang="ja-JP" altLang="en-US" smtClean="0"/>
              <a:t>になります。</a:t>
            </a:r>
            <a:endParaRPr lang="en-US" altLang="ja-JP" smtClean="0"/>
          </a:p>
          <a:p>
            <a:r>
              <a:rPr kumimoji="1" lang="ja-JP" altLang="en-US" smtClean="0"/>
              <a:t>よって、関数</a:t>
            </a:r>
            <a:r>
              <a:rPr lang="ja-JP" altLang="en-US"/>
              <a:t>の</a:t>
            </a:r>
            <a:r>
              <a:rPr kumimoji="1" lang="ja-JP" altLang="en-US" smtClean="0"/>
              <a:t>引数に</a:t>
            </a:r>
            <a:r>
              <a:rPr kumimoji="1" lang="en-US" altLang="ja-JP" smtClean="0"/>
              <a:t>address</a:t>
            </a:r>
            <a:r>
              <a:rPr kumimoji="1" lang="ja-JP" altLang="en-US" smtClean="0"/>
              <a:t>を渡す</a:t>
            </a:r>
            <a:r>
              <a:rPr lang="ja-JP" altLang="en-US"/>
              <a:t>事</a:t>
            </a:r>
            <a:r>
              <a:rPr lang="ja-JP" altLang="en-US" smtClean="0"/>
              <a:t>も譲渡と言うカタチになります</a:t>
            </a:r>
            <a:r>
              <a:rPr kumimoji="1" lang="ja-JP" altLang="en-US" smtClean="0"/>
              <a:t>。その場合は、</a:t>
            </a:r>
            <a:r>
              <a:rPr kumimoji="1" lang="en-US" altLang="ja-JP" smtClean="0"/>
              <a:t>get()</a:t>
            </a:r>
            <a:r>
              <a:rPr kumimoji="1" lang="ja-JP" altLang="en-US" smtClean="0"/>
              <a:t>で</a:t>
            </a:r>
            <a:r>
              <a:rPr lang="en-US" altLang="ja-JP" smtClean="0"/>
              <a:t>F</a:t>
            </a:r>
            <a:r>
              <a:rPr kumimoji="1" lang="en-US" altLang="ja-JP" smtClean="0"/>
              <a:t>reshPointer</a:t>
            </a:r>
            <a:r>
              <a:rPr kumimoji="1" lang="ja-JP" altLang="en-US" smtClean="0"/>
              <a:t>を渡せば良いです。</a:t>
            </a:r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" y="923330"/>
            <a:ext cx="5343346" cy="50841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140677" y="6154615"/>
            <a:ext cx="735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BreakPoint</a:t>
            </a:r>
            <a:r>
              <a:rPr lang="ja-JP" altLang="en-US" smtClean="0"/>
              <a:t>を置いて、</a:t>
            </a:r>
            <a:r>
              <a:rPr lang="en-US" altLang="ja-JP" smtClean="0"/>
              <a:t>UniquePointer</a:t>
            </a:r>
            <a:r>
              <a:rPr lang="ja-JP" altLang="en-US" smtClean="0"/>
              <a:t>の譲渡されていることを確認しましょう。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24700" y="1070461"/>
            <a:ext cx="6457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Comment</a:t>
            </a:r>
            <a:r>
              <a:rPr kumimoji="1" lang="ja-JP" altLang="en-US" smtClean="0"/>
              <a:t>の通りですが、引数の</a:t>
            </a:r>
            <a:r>
              <a:rPr kumimoji="1" lang="en-US" altLang="ja-JP" smtClean="0"/>
              <a:t>freshpointer</a:t>
            </a:r>
            <a:r>
              <a:rPr kumimoji="1" lang="ja-JP" altLang="en-US" smtClean="0"/>
              <a:t>であれば、</a:t>
            </a:r>
            <a:r>
              <a:rPr kumimoji="1" lang="en-US" altLang="ja-JP" smtClean="0"/>
              <a:t>address</a:t>
            </a:r>
            <a:r>
              <a:rPr kumimoji="1" lang="ja-JP" altLang="en-US" smtClean="0"/>
              <a:t>を</a:t>
            </a:r>
            <a:endParaRPr kumimoji="1" lang="en-US" altLang="ja-JP" smtClean="0"/>
          </a:p>
          <a:p>
            <a:r>
              <a:rPr lang="ja-JP" altLang="en-US"/>
              <a:t>渡</a:t>
            </a:r>
            <a:r>
              <a:rPr lang="ja-JP" altLang="en-US" smtClean="0"/>
              <a:t>しても問題無いですが、</a:t>
            </a:r>
            <a:r>
              <a:rPr lang="en-US" altLang="ja-JP" smtClean="0"/>
              <a:t>uniquepointer</a:t>
            </a:r>
            <a:r>
              <a:rPr lang="ja-JP" altLang="en-US" smtClean="0"/>
              <a:t>の場合、譲渡でなければ</a:t>
            </a:r>
            <a:endParaRPr lang="en-US" altLang="ja-JP" smtClean="0"/>
          </a:p>
          <a:p>
            <a:r>
              <a:rPr lang="ja-JP" altLang="en-US" smtClean="0"/>
              <a:t>いけません。</a:t>
            </a:r>
            <a:endParaRPr lang="en-US" altLang="ja-JP" smtClean="0"/>
          </a:p>
          <a:p>
            <a:r>
              <a:rPr lang="ja-JP" altLang="en-US" smtClean="0"/>
              <a:t>譲渡とは、</a:t>
            </a:r>
            <a:r>
              <a:rPr lang="en-US" altLang="ja-JP" smtClean="0"/>
              <a:t>move()Method</a:t>
            </a:r>
            <a:r>
              <a:rPr lang="ja-JP" altLang="en-US" smtClean="0"/>
              <a:t>で行います。</a:t>
            </a:r>
            <a:endParaRPr lang="en-US" altLang="ja-JP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67754" y="3880338"/>
            <a:ext cx="6120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また、</a:t>
            </a:r>
            <a:r>
              <a:rPr kumimoji="1" lang="en-US" altLang="ja-JP" smtClean="0"/>
              <a:t>freshpointer</a:t>
            </a:r>
            <a:r>
              <a:rPr kumimoji="1" lang="ja-JP" altLang="en-US" smtClean="0"/>
              <a:t>で得た</a:t>
            </a:r>
            <a:r>
              <a:rPr kumimoji="1" lang="en-US" altLang="ja-JP" smtClean="0"/>
              <a:t>address</a:t>
            </a:r>
            <a:r>
              <a:rPr kumimoji="1" lang="ja-JP" altLang="en-US" smtClean="0"/>
              <a:t>を変更したり、</a:t>
            </a:r>
            <a:r>
              <a:rPr kumimoji="1" lang="en-US" altLang="ja-JP" smtClean="0"/>
              <a:t>memory</a:t>
            </a:r>
            <a:r>
              <a:rPr kumimoji="1" lang="ja-JP" altLang="en-US" smtClean="0"/>
              <a:t>空間を</a:t>
            </a:r>
            <a:endParaRPr kumimoji="1" lang="en-US" altLang="ja-JP" smtClean="0"/>
          </a:p>
          <a:p>
            <a:r>
              <a:rPr lang="ja-JP" altLang="en-US" smtClean="0"/>
              <a:t>破棄させるような事はできないので注意してください。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27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321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 smtClean="0"/>
              <a:t>S</a:t>
            </a:r>
            <a:r>
              <a:rPr kumimoji="1" lang="en-US" altLang="ja-JP" smtClean="0"/>
              <a:t>harePointer</a:t>
            </a:r>
            <a:r>
              <a:rPr kumimoji="1" lang="ja-JP" altLang="en-US" smtClean="0"/>
              <a:t>（シェアポインタ）</a:t>
            </a:r>
            <a:endParaRPr kumimoji="1" lang="en-US" altLang="ja-JP" smtClean="0"/>
          </a:p>
          <a:p>
            <a:r>
              <a:rPr kumimoji="1" lang="en-US" altLang="ja-JP" smtClean="0"/>
              <a:t>Share</a:t>
            </a:r>
            <a:r>
              <a:rPr kumimoji="1" lang="ja-JP" altLang="en-US" smtClean="0"/>
              <a:t>は共由と意味です。共由の意味を持つ</a:t>
            </a:r>
            <a:r>
              <a:rPr lang="en-US" altLang="ja-JP" smtClean="0"/>
              <a:t>S</a:t>
            </a:r>
            <a:r>
              <a:rPr kumimoji="1" lang="en-US" altLang="ja-JP" smtClean="0"/>
              <a:t>martPointer</a:t>
            </a:r>
            <a:r>
              <a:rPr kumimoji="1" lang="ja-JP" altLang="en-US" smtClean="0"/>
              <a:t>です。</a:t>
            </a:r>
            <a:r>
              <a:rPr kumimoji="1" lang="en-US" altLang="ja-JP" smtClean="0"/>
              <a:t>Unique</a:t>
            </a:r>
            <a:r>
              <a:rPr kumimoji="1" lang="ja-JP" altLang="en-US" smtClean="0"/>
              <a:t>とは違って、作成した</a:t>
            </a:r>
            <a:r>
              <a:rPr kumimoji="1" lang="en-US" altLang="ja-JP" smtClean="0"/>
              <a:t>memory</a:t>
            </a:r>
            <a:r>
              <a:rPr kumimoji="1" lang="ja-JP" altLang="en-US" smtClean="0"/>
              <a:t>空間を複数の</a:t>
            </a:r>
            <a:r>
              <a:rPr kumimoji="1" lang="en-US" altLang="ja-JP" smtClean="0"/>
              <a:t>SharePointer</a:t>
            </a:r>
          </a:p>
          <a:p>
            <a:r>
              <a:rPr lang="ja-JP" altLang="en-US" smtClean="0"/>
              <a:t>が指す事ができます。</a:t>
            </a:r>
            <a:r>
              <a:rPr lang="en-US" altLang="ja-JP" smtClean="0"/>
              <a:t>Memory</a:t>
            </a:r>
            <a:r>
              <a:rPr lang="ja-JP" altLang="en-US" smtClean="0"/>
              <a:t>空間が全て指さなくなると自動的に破棄されます。</a:t>
            </a:r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2426677" y="1090246"/>
            <a:ext cx="1547446" cy="996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Memory</a:t>
            </a:r>
          </a:p>
          <a:p>
            <a:pPr algn="ctr"/>
            <a:r>
              <a:rPr kumimoji="1" lang="ja-JP" altLang="en-US" smtClean="0"/>
              <a:t>空間</a:t>
            </a:r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402465" y="1315443"/>
            <a:ext cx="840181" cy="88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SP1</a:t>
            </a:r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937846" y="2257922"/>
            <a:ext cx="785447" cy="76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SP2</a:t>
            </a:r>
            <a:endParaRPr kumimoji="1" lang="ja-JP" altLang="en-US"/>
          </a:p>
        </p:txBody>
      </p:sp>
      <p:cxnSp>
        <p:nvCxnSpPr>
          <p:cNvPr id="8" name="直線矢印コネクタ 7"/>
          <p:cNvCxnSpPr>
            <a:stCxn id="6" idx="6"/>
            <a:endCxn id="5" idx="2"/>
          </p:cNvCxnSpPr>
          <p:nvPr/>
        </p:nvCxnSpPr>
        <p:spPr>
          <a:xfrm flipV="1">
            <a:off x="1242646" y="1588477"/>
            <a:ext cx="1184031" cy="17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7" idx="6"/>
            <a:endCxn id="5" idx="3"/>
          </p:cNvCxnSpPr>
          <p:nvPr/>
        </p:nvCxnSpPr>
        <p:spPr>
          <a:xfrm flipV="1">
            <a:off x="1723293" y="1940780"/>
            <a:ext cx="930002" cy="70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53989" y="3120124"/>
            <a:ext cx="499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Memory</a:t>
            </a:r>
            <a:r>
              <a:rPr kumimoji="1" lang="ja-JP" altLang="en-US" smtClean="0"/>
              <a:t>空間を複数の</a:t>
            </a:r>
            <a:r>
              <a:rPr lang="en-US" altLang="ja-JP" smtClean="0"/>
              <a:t>SharePointer</a:t>
            </a:r>
            <a:r>
              <a:rPr lang="ja-JP" altLang="en-US" smtClean="0"/>
              <a:t>が指しても良い</a:t>
            </a:r>
            <a:endParaRPr lang="en-US" altLang="ja-JP" smtClean="0"/>
          </a:p>
        </p:txBody>
      </p:sp>
      <p:sp>
        <p:nvSpPr>
          <p:cNvPr id="13" name="円/楕円 12"/>
          <p:cNvSpPr/>
          <p:nvPr/>
        </p:nvSpPr>
        <p:spPr>
          <a:xfrm>
            <a:off x="8921261" y="1090246"/>
            <a:ext cx="1547446" cy="9964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Memory</a:t>
            </a:r>
          </a:p>
          <a:p>
            <a:pPr algn="ctr"/>
            <a:r>
              <a:rPr kumimoji="1" lang="ja-JP" altLang="en-US" smtClean="0"/>
              <a:t>空間</a:t>
            </a:r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6897049" y="1315443"/>
            <a:ext cx="840181" cy="88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SP1</a:t>
            </a:r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7432430" y="2257922"/>
            <a:ext cx="785447" cy="76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SP2</a:t>
            </a:r>
            <a:endParaRPr kumimoji="1" lang="ja-JP" altLang="en-US"/>
          </a:p>
        </p:txBody>
      </p:sp>
      <p:cxnSp>
        <p:nvCxnSpPr>
          <p:cNvPr id="16" name="直線矢印コネクタ 15"/>
          <p:cNvCxnSpPr>
            <a:stCxn id="14" idx="6"/>
          </p:cNvCxnSpPr>
          <p:nvPr/>
        </p:nvCxnSpPr>
        <p:spPr>
          <a:xfrm>
            <a:off x="7737230" y="1759691"/>
            <a:ext cx="1320828" cy="49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5" idx="6"/>
          </p:cNvCxnSpPr>
          <p:nvPr/>
        </p:nvCxnSpPr>
        <p:spPr>
          <a:xfrm>
            <a:off x="8217877" y="2641238"/>
            <a:ext cx="961292" cy="11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9058058" y="126531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smtClean="0"/>
              <a:t>消滅！</a:t>
            </a:r>
            <a:endParaRPr kumimoji="1" lang="ja-JP" altLang="en-US" sz="360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447692" y="3120124"/>
            <a:ext cx="40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誰も指さなくなると自動的に削除される。</a:t>
            </a:r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2426677" y="4057969"/>
            <a:ext cx="1547446" cy="996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Memory</a:t>
            </a:r>
          </a:p>
          <a:p>
            <a:pPr algn="ctr"/>
            <a:r>
              <a:rPr kumimoji="1" lang="ja-JP" altLang="en-US" smtClean="0"/>
              <a:t>空間</a:t>
            </a:r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402465" y="4283166"/>
            <a:ext cx="840181" cy="88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SP1</a:t>
            </a:r>
            <a:endParaRPr kumimoji="1"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1242646" y="4556200"/>
            <a:ext cx="1184031" cy="17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/>
          <p:cNvSpPr/>
          <p:nvPr/>
        </p:nvSpPr>
        <p:spPr>
          <a:xfrm>
            <a:off x="472800" y="5410842"/>
            <a:ext cx="785447" cy="76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SP2</a:t>
            </a:r>
            <a:endParaRPr kumimoji="1" lang="ja-JP" altLang="en-US"/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1227002" y="5854755"/>
            <a:ext cx="961292" cy="11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53989" y="6299003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どれか一つでも指していれば削除されない</a:t>
            </a:r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258247" y="4991295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指しっぱなしはダメ</a:t>
            </a:r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732584" y="4727414"/>
            <a:ext cx="6176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基本は</a:t>
            </a:r>
            <a:r>
              <a:rPr kumimoji="1" lang="en-US" altLang="ja-JP" smtClean="0"/>
              <a:t>unique</a:t>
            </a:r>
            <a:r>
              <a:rPr kumimoji="1" lang="ja-JP" altLang="en-US" smtClean="0"/>
              <a:t>と変わりませんが、複数の指すことができると</a:t>
            </a:r>
            <a:endParaRPr kumimoji="1" lang="en-US" altLang="ja-JP" smtClean="0"/>
          </a:p>
          <a:p>
            <a:r>
              <a:rPr lang="ja-JP" altLang="en-US"/>
              <a:t>便利</a:t>
            </a:r>
            <a:r>
              <a:rPr lang="ja-JP" altLang="en-US" smtClean="0"/>
              <a:t>ではあります。ただし、</a:t>
            </a:r>
            <a:r>
              <a:rPr lang="en-US" altLang="ja-JP" smtClean="0"/>
              <a:t>unique</a:t>
            </a:r>
            <a:r>
              <a:rPr lang="ja-JP" altLang="en-US" smtClean="0"/>
              <a:t>よりしっかり管理する必要が</a:t>
            </a:r>
            <a:endParaRPr lang="en-US" altLang="ja-JP" smtClean="0"/>
          </a:p>
          <a:p>
            <a:r>
              <a:rPr kumimoji="1" lang="ja-JP" altLang="en-US" smtClean="0"/>
              <a:t>あります</a:t>
            </a:r>
            <a:r>
              <a:rPr kumimoji="1" lang="ja-JP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0364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761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S</a:t>
            </a:r>
            <a:r>
              <a:rPr kumimoji="1" lang="en-US" altLang="ja-JP" smtClean="0"/>
              <a:t>harePointer</a:t>
            </a:r>
            <a:r>
              <a:rPr kumimoji="1" lang="ja-JP" altLang="en-US" smtClean="0"/>
              <a:t>を打ってみる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92" y="369332"/>
            <a:ext cx="4755284" cy="61018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5052646" y="369332"/>
            <a:ext cx="4538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SharePointer</a:t>
            </a:r>
            <a:r>
              <a:rPr lang="ja-JP" altLang="en-US" smtClean="0"/>
              <a:t>作成</a:t>
            </a:r>
            <a:r>
              <a:rPr lang="en-US" altLang="ja-JP"/>
              <a:t>S</a:t>
            </a:r>
            <a:r>
              <a:rPr lang="en-US" altLang="ja-JP" smtClean="0"/>
              <a:t>ample</a:t>
            </a:r>
            <a:r>
              <a:rPr lang="ja-JP" altLang="en-US" smtClean="0"/>
              <a:t>を用意しました。</a:t>
            </a:r>
            <a:endParaRPr lang="en-US" altLang="ja-JP" smtClean="0"/>
          </a:p>
          <a:p>
            <a:r>
              <a:rPr kumimoji="1" lang="ja-JP" altLang="en-US"/>
              <a:t>基本的</a:t>
            </a:r>
            <a:r>
              <a:rPr kumimoji="1" lang="ja-JP" altLang="en-US" smtClean="0"/>
              <a:t>には</a:t>
            </a:r>
            <a:r>
              <a:rPr lang="en-US" altLang="ja-JP"/>
              <a:t>U</a:t>
            </a:r>
            <a:r>
              <a:rPr kumimoji="1" lang="en-US" altLang="ja-JP" smtClean="0"/>
              <a:t>nique</a:t>
            </a:r>
            <a:r>
              <a:rPr kumimoji="1" lang="ja-JP" altLang="en-US" smtClean="0"/>
              <a:t>とほぼ変化はありません。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10554" y="4572000"/>
            <a:ext cx="5577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Address</a:t>
            </a:r>
            <a:r>
              <a:rPr lang="ja-JP" altLang="en-US" smtClean="0"/>
              <a:t>を引数に</a:t>
            </a:r>
            <a:r>
              <a:rPr lang="en-US" altLang="ja-JP" smtClean="0"/>
              <a:t>Copy</a:t>
            </a:r>
            <a:r>
              <a:rPr lang="ja-JP" altLang="en-US" smtClean="0"/>
              <a:t>できていることが確認できますね。</a:t>
            </a:r>
            <a:endParaRPr lang="en-US" altLang="ja-JP" smtClean="0"/>
          </a:p>
          <a:p>
            <a:r>
              <a:rPr lang="en-US" altLang="ja-JP" smtClean="0"/>
              <a:t>m</a:t>
            </a:r>
            <a:r>
              <a:rPr kumimoji="1" lang="en-US" altLang="ja-JP" smtClean="0"/>
              <a:t>oveMethod</a:t>
            </a:r>
            <a:r>
              <a:rPr kumimoji="1" lang="ja-JP" altLang="en-US" smtClean="0"/>
              <a:t>を使用していません</a:t>
            </a:r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09442" y="5648960"/>
            <a:ext cx="6570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ここで、</a:t>
            </a:r>
            <a:r>
              <a:rPr kumimoji="1" lang="en-US" altLang="ja-JP" smtClean="0"/>
              <a:t>memory</a:t>
            </a:r>
            <a:r>
              <a:rPr lang="ja-JP" altLang="en-US"/>
              <a:t>空間</a:t>
            </a:r>
            <a:r>
              <a:rPr lang="ja-JP" altLang="en-US" smtClean="0"/>
              <a:t>を破棄されました。</a:t>
            </a:r>
            <a:r>
              <a:rPr lang="en-US" altLang="ja-JP" smtClean="0"/>
              <a:t>Unique</a:t>
            </a:r>
            <a:r>
              <a:rPr lang="ja-JP" altLang="en-US" smtClean="0"/>
              <a:t>と</a:t>
            </a:r>
            <a:r>
              <a:rPr lang="en-US" altLang="ja-JP"/>
              <a:t>S</a:t>
            </a:r>
            <a:r>
              <a:rPr lang="en-US" altLang="ja-JP" smtClean="0"/>
              <a:t>hare</a:t>
            </a:r>
            <a:r>
              <a:rPr lang="ja-JP" altLang="en-US" smtClean="0"/>
              <a:t>では指してる</a:t>
            </a:r>
            <a:endParaRPr lang="en-US" altLang="ja-JP" smtClean="0"/>
          </a:p>
          <a:p>
            <a:r>
              <a:rPr kumimoji="1" lang="ja-JP" altLang="en-US" smtClean="0"/>
              <a:t>数が違うので</a:t>
            </a:r>
            <a:r>
              <a:rPr kumimoji="1" lang="en-US" altLang="ja-JP" smtClean="0"/>
              <a:t>Memory</a:t>
            </a:r>
            <a:r>
              <a:rPr kumimoji="1" lang="ja-JP" altLang="en-US" smtClean="0"/>
              <a:t>が破棄される</a:t>
            </a:r>
            <a:r>
              <a:rPr kumimoji="1" lang="en-US" altLang="ja-JP" smtClean="0"/>
              <a:t>timing</a:t>
            </a:r>
            <a:r>
              <a:rPr kumimoji="1" lang="ja-JP" altLang="en-US" smtClean="0"/>
              <a:t>も違います</a:t>
            </a:r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2761270" y="5824807"/>
            <a:ext cx="2448172" cy="2946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98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3253" y="820614"/>
            <a:ext cx="11948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/>
              <a:t>weak_ptr</a:t>
            </a:r>
            <a:r>
              <a:rPr lang="ja-JP" altLang="en-US" smtClean="0"/>
              <a:t>と言うモノある循環</a:t>
            </a:r>
            <a:r>
              <a:rPr lang="ja-JP" altLang="en-US"/>
              <a:t>参照によって生じる問題を防ぐために導入</a:t>
            </a:r>
            <a:r>
              <a:rPr lang="ja-JP" altLang="en-US" smtClean="0"/>
              <a:t>された</a:t>
            </a:r>
            <a:r>
              <a:rPr lang="en-US" altLang="ja-JP" smtClean="0"/>
              <a:t>Smartpointer</a:t>
            </a:r>
            <a:r>
              <a:rPr lang="ja-JP" altLang="en-US" smtClean="0"/>
              <a:t>で</a:t>
            </a:r>
            <a:r>
              <a:rPr lang="ja-JP" altLang="en-US"/>
              <a:t>ある</a:t>
            </a:r>
            <a:r>
              <a:rPr lang="ja-JP" altLang="en-US" smtClean="0"/>
              <a:t>。がここでは触れません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5846" y="16412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・他にも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33672" y="1940170"/>
            <a:ext cx="5345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http://qiita.com/hmito/items/db3b14917120b285112f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33672" y="2787107"/>
            <a:ext cx="5012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http://fimbul.hateblo.jp/entry/2013/03/20/020349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50984" y="3579907"/>
            <a:ext cx="499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http://d.hatena.ne.jp/A7M/20110520/1305894007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5846" y="4372708"/>
            <a:ext cx="11277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と、色々とあるので「</a:t>
            </a:r>
            <a:r>
              <a:rPr kumimoji="1" lang="en-US" altLang="ja-JP" smtClean="0"/>
              <a:t>C++</a:t>
            </a:r>
            <a:r>
              <a:rPr kumimoji="1" lang="ja-JP" altLang="en-US" smtClean="0"/>
              <a:t>　スマートポインタ」や「</a:t>
            </a:r>
            <a:r>
              <a:rPr kumimoji="1" lang="en-US" altLang="ja-JP" smtClean="0"/>
              <a:t>STL</a:t>
            </a:r>
            <a:r>
              <a:rPr kumimoji="1" lang="ja-JP" altLang="en-US" smtClean="0"/>
              <a:t>　スマートポインタ」で検索してみてください。色々と載っています。</a:t>
            </a:r>
            <a:endParaRPr lang="en-US" altLang="ja-JP" smtClean="0"/>
          </a:p>
          <a:p>
            <a:r>
              <a:rPr kumimoji="1" lang="ja-JP" altLang="en-US" smtClean="0"/>
              <a:t>これを機に動的な</a:t>
            </a:r>
            <a:r>
              <a:rPr kumimoji="1" lang="en-US" altLang="ja-JP" smtClean="0"/>
              <a:t>memory</a:t>
            </a:r>
            <a:r>
              <a:rPr kumimoji="1" lang="ja-JP" altLang="en-US" smtClean="0"/>
              <a:t>を全て</a:t>
            </a:r>
            <a:r>
              <a:rPr lang="en-US" altLang="ja-JP" smtClean="0"/>
              <a:t>S</a:t>
            </a:r>
            <a:r>
              <a:rPr kumimoji="1" lang="en-US" altLang="ja-JP" smtClean="0"/>
              <a:t>martPointer</a:t>
            </a:r>
            <a:r>
              <a:rPr kumimoji="1" lang="ja-JP" altLang="en-US" smtClean="0"/>
              <a:t>にすると良いかもしれませんね。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67445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16059</TotalTime>
  <Words>543</Words>
  <Application>Microsoft Office PowerPoint</Application>
  <PresentationFormat>ワイド画面</PresentationFormat>
  <Paragraphs>102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GameSystem開発指南書21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1048</cp:revision>
  <dcterms:created xsi:type="dcterms:W3CDTF">2016-04-21T00:45:06Z</dcterms:created>
  <dcterms:modified xsi:type="dcterms:W3CDTF">2017-02-18T01:51:23Z</dcterms:modified>
</cp:coreProperties>
</file>