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96E4DF23-B971-4B55-89B9-F86BA50A82AB}">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6" d="100"/>
          <a:sy n="76" d="100"/>
        </p:scale>
        <p:origin x="126" y="8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929420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768188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4712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99053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692714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846633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187099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532758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376281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238318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C2841950-D256-4D73-BF83-5FD23D24C244}" type="datetimeFigureOut">
              <a:rPr kumimoji="1" lang="ja-JP" altLang="en-US" smtClean="0"/>
              <a:t>2017/3/6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32891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841950-D256-4D73-BF83-5FD23D24C244}" type="datetimeFigureOut">
              <a:rPr kumimoji="1" lang="ja-JP" altLang="en-US" smtClean="0"/>
              <a:t>2017/3/6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C465A7-2601-46FE-BBE9-848CA869B6D0}" type="slidenum">
              <a:rPr kumimoji="1" lang="ja-JP" altLang="en-US" smtClean="0"/>
              <a:t>‹#›</a:t>
            </a:fld>
            <a:endParaRPr kumimoji="1" lang="ja-JP" altLang="en-US"/>
          </a:p>
        </p:txBody>
      </p:sp>
    </p:spTree>
    <p:extLst>
      <p:ext uri="{BB962C8B-B14F-4D97-AF65-F5344CB8AC3E}">
        <p14:creationId xmlns:p14="http://schemas.microsoft.com/office/powerpoint/2010/main" val="189630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en-US" altLang="ja-JP" dirty="0" err="1" smtClean="0"/>
              <a:t>GameSystem</a:t>
            </a:r>
            <a:r>
              <a:rPr kumimoji="1" lang="ja-JP" altLang="en-US" smtClean="0"/>
              <a:t>開発指南書</a:t>
            </a:r>
            <a:r>
              <a:rPr lang="en-US" altLang="ja-JP" smtClean="0"/>
              <a:t>23</a:t>
            </a:r>
            <a:endParaRPr kumimoji="1" lang="ja-JP" altLang="en-US" dirty="0"/>
          </a:p>
        </p:txBody>
      </p:sp>
      <p:sp>
        <p:nvSpPr>
          <p:cNvPr id="3" name="サブタイトル 2"/>
          <p:cNvSpPr>
            <a:spLocks noGrp="1"/>
          </p:cNvSpPr>
          <p:nvPr>
            <p:ph type="subTitle" idx="1"/>
          </p:nvPr>
        </p:nvSpPr>
        <p:spPr/>
        <p:txBody>
          <a:bodyPr>
            <a:normAutofit/>
          </a:bodyPr>
          <a:lstStyle/>
          <a:p>
            <a:r>
              <a:rPr kumimoji="1" lang="en-US" altLang="ja-JP" dirty="0" smtClean="0"/>
              <a:t>0</a:t>
            </a:r>
            <a:r>
              <a:rPr kumimoji="1" lang="ja-JP" altLang="en-US" dirty="0" smtClean="0"/>
              <a:t>から</a:t>
            </a:r>
            <a:r>
              <a:rPr kumimoji="1" lang="ja-JP" altLang="en-US" smtClean="0"/>
              <a:t>の開発</a:t>
            </a:r>
            <a:endParaRPr lang="en-US" altLang="ja-JP"/>
          </a:p>
          <a:p>
            <a:r>
              <a:rPr lang="en-US" altLang="ja-JP" smtClean="0"/>
              <a:t>Font</a:t>
            </a:r>
            <a:r>
              <a:rPr lang="ja-JP" altLang="en-US" smtClean="0"/>
              <a:t>（フォント）を知る</a:t>
            </a:r>
            <a:endParaRPr lang="en-US" altLang="ja-JP" smtClean="0"/>
          </a:p>
          <a:p>
            <a:r>
              <a:rPr kumimoji="1" lang="ja-JP" altLang="en-US" smtClean="0"/>
              <a:t>文字</a:t>
            </a:r>
            <a:r>
              <a:rPr lang="en-US" altLang="ja-JP" smtClean="0"/>
              <a:t>T</a:t>
            </a:r>
            <a:r>
              <a:rPr kumimoji="1" lang="en-US" altLang="ja-JP" smtClean="0"/>
              <a:t>exture</a:t>
            </a:r>
            <a:r>
              <a:rPr kumimoji="1" lang="ja-JP" altLang="en-US" smtClean="0"/>
              <a:t>の作成</a:t>
            </a:r>
            <a:endParaRPr kumimoji="1" lang="en-US" altLang="ja-JP" smtClean="0"/>
          </a:p>
        </p:txBody>
      </p:sp>
    </p:spTree>
    <p:extLst>
      <p:ext uri="{BB962C8B-B14F-4D97-AF65-F5344CB8AC3E}">
        <p14:creationId xmlns:p14="http://schemas.microsoft.com/office/powerpoint/2010/main" val="165685208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図 15"/>
          <p:cNvPicPr>
            <a:picLocks noChangeAspect="1"/>
          </p:cNvPicPr>
          <p:nvPr/>
        </p:nvPicPr>
        <p:blipFill>
          <a:blip r:embed="rId2"/>
          <a:stretch>
            <a:fillRect/>
          </a:stretch>
        </p:blipFill>
        <p:spPr>
          <a:xfrm>
            <a:off x="3915254" y="2852319"/>
            <a:ext cx="4914900" cy="2600325"/>
          </a:xfrm>
          <a:prstGeom prst="rect">
            <a:avLst/>
          </a:prstGeom>
          <a:ln>
            <a:solidFill>
              <a:schemeClr val="tx1"/>
            </a:solidFill>
          </a:ln>
        </p:spPr>
      </p:pic>
      <p:sp>
        <p:nvSpPr>
          <p:cNvPr id="4" name="テキスト ボックス 3"/>
          <p:cNvSpPr txBox="1"/>
          <p:nvPr/>
        </p:nvSpPr>
        <p:spPr>
          <a:xfrm>
            <a:off x="0" y="0"/>
            <a:ext cx="4142160" cy="369332"/>
          </a:xfrm>
          <a:prstGeom prst="rect">
            <a:avLst/>
          </a:prstGeom>
          <a:noFill/>
        </p:spPr>
        <p:txBody>
          <a:bodyPr wrap="none" rtlCol="0">
            <a:spAutoFit/>
          </a:bodyPr>
          <a:lstStyle/>
          <a:p>
            <a:r>
              <a:rPr kumimoji="1" lang="ja-JP" altLang="en-US" smtClean="0"/>
              <a:t>・文字識別</a:t>
            </a:r>
            <a:r>
              <a:rPr kumimoji="1" lang="en-US" altLang="ja-JP" smtClean="0"/>
              <a:t>Class</a:t>
            </a:r>
            <a:r>
              <a:rPr lang="ja-JP" altLang="en-US" smtClean="0"/>
              <a:t>に</a:t>
            </a:r>
            <a:r>
              <a:rPr lang="en-US" altLang="ja-JP" smtClean="0"/>
              <a:t>constructor</a:t>
            </a:r>
            <a:r>
              <a:rPr lang="ja-JP" altLang="en-US" smtClean="0"/>
              <a:t>と</a:t>
            </a:r>
            <a:r>
              <a:rPr lang="en-US" altLang="ja-JP" smtClean="0"/>
              <a:t>destructor</a:t>
            </a:r>
            <a:endParaRPr kumimoji="1" lang="ja-JP" altLang="en-US"/>
          </a:p>
        </p:txBody>
      </p:sp>
      <p:sp>
        <p:nvSpPr>
          <p:cNvPr id="8" name="テキスト ボックス 7"/>
          <p:cNvSpPr txBox="1"/>
          <p:nvPr/>
        </p:nvSpPr>
        <p:spPr>
          <a:xfrm>
            <a:off x="3915254" y="1313253"/>
            <a:ext cx="7466468" cy="646331"/>
          </a:xfrm>
          <a:prstGeom prst="rect">
            <a:avLst/>
          </a:prstGeom>
          <a:noFill/>
        </p:spPr>
        <p:txBody>
          <a:bodyPr wrap="none" rtlCol="0">
            <a:spAutoFit/>
          </a:bodyPr>
          <a:lstStyle/>
          <a:p>
            <a:r>
              <a:rPr lang="ja-JP" altLang="en-US" smtClean="0"/>
              <a:t>先ほど作成した</a:t>
            </a:r>
            <a:r>
              <a:rPr lang="en-US" altLang="ja-JP" smtClean="0"/>
              <a:t>Constructor</a:t>
            </a:r>
            <a:r>
              <a:rPr lang="ja-JP" altLang="en-US"/>
              <a:t>と</a:t>
            </a:r>
            <a:r>
              <a:rPr lang="en-US" altLang="ja-JP" smtClean="0"/>
              <a:t>Destructor</a:t>
            </a:r>
            <a:r>
              <a:rPr lang="ja-JP" altLang="en-US" smtClean="0"/>
              <a:t>ですが</a:t>
            </a:r>
            <a:r>
              <a:rPr lang="ja-JP" altLang="en-US"/>
              <a:t>、</a:t>
            </a:r>
            <a:r>
              <a:rPr lang="en-US" altLang="ja-JP" smtClean="0"/>
              <a:t>m_pc</a:t>
            </a:r>
            <a:r>
              <a:rPr lang="ja-JP" altLang="en-US" smtClean="0"/>
              <a:t>と</a:t>
            </a:r>
            <a:r>
              <a:rPr lang="en-US" altLang="ja-JP" smtClean="0"/>
              <a:t>m_pTexture</a:t>
            </a:r>
            <a:r>
              <a:rPr lang="ja-JP" altLang="en-US" smtClean="0"/>
              <a:t>を内容を</a:t>
            </a:r>
            <a:endParaRPr lang="en-US" altLang="ja-JP" smtClean="0"/>
          </a:p>
          <a:p>
            <a:r>
              <a:rPr lang="ja-JP" altLang="en-US" smtClean="0"/>
              <a:t>初期化・破棄の命令を入れています</a:t>
            </a:r>
            <a:endParaRPr lang="en-US" altLang="ja-JP"/>
          </a:p>
        </p:txBody>
      </p:sp>
      <p:sp>
        <p:nvSpPr>
          <p:cNvPr id="9" name="テキスト ボックス 8"/>
          <p:cNvSpPr txBox="1"/>
          <p:nvPr/>
        </p:nvSpPr>
        <p:spPr>
          <a:xfrm>
            <a:off x="3915254" y="2411345"/>
            <a:ext cx="2905604" cy="369332"/>
          </a:xfrm>
          <a:prstGeom prst="rect">
            <a:avLst/>
          </a:prstGeom>
          <a:noFill/>
        </p:spPr>
        <p:txBody>
          <a:bodyPr wrap="none" rtlCol="0">
            <a:spAutoFit/>
          </a:bodyPr>
          <a:lstStyle/>
          <a:p>
            <a:r>
              <a:rPr kumimoji="1" lang="ja-JP" altLang="en-US" smtClean="0"/>
              <a:t>・</a:t>
            </a:r>
            <a:r>
              <a:rPr kumimoji="1" lang="en-US" altLang="ja-JP" smtClean="0"/>
              <a:t>CCharClass</a:t>
            </a:r>
            <a:r>
              <a:rPr lang="ja-JP" altLang="en-US"/>
              <a:t>の</a:t>
            </a:r>
            <a:r>
              <a:rPr kumimoji="1" lang="en-US" altLang="ja-JP" smtClean="0"/>
              <a:t>list</a:t>
            </a:r>
            <a:r>
              <a:rPr kumimoji="1" lang="ja-JP" altLang="en-US" smtClean="0"/>
              <a:t>を用意する</a:t>
            </a:r>
            <a:endParaRPr kumimoji="1" lang="ja-JP" altLang="en-US"/>
          </a:p>
        </p:txBody>
      </p:sp>
      <p:sp>
        <p:nvSpPr>
          <p:cNvPr id="10" name="正方形/長方形 9"/>
          <p:cNvSpPr/>
          <p:nvPr/>
        </p:nvSpPr>
        <p:spPr>
          <a:xfrm>
            <a:off x="214165" y="357664"/>
            <a:ext cx="1088375" cy="369332"/>
          </a:xfrm>
          <a:prstGeom prst="rect">
            <a:avLst/>
          </a:prstGeom>
        </p:spPr>
        <p:txBody>
          <a:bodyPr wrap="none">
            <a:spAutoFit/>
          </a:bodyPr>
          <a:lstStyle/>
          <a:p>
            <a:r>
              <a:rPr lang="ja-JP" altLang="en-US"/>
              <a:t>FontTex.h</a:t>
            </a:r>
          </a:p>
        </p:txBody>
      </p:sp>
      <p:sp>
        <p:nvSpPr>
          <p:cNvPr id="12" name="正方形/長方形 11"/>
          <p:cNvSpPr/>
          <p:nvPr/>
        </p:nvSpPr>
        <p:spPr>
          <a:xfrm>
            <a:off x="7741779" y="2806950"/>
            <a:ext cx="1088375" cy="369332"/>
          </a:xfrm>
          <a:prstGeom prst="rect">
            <a:avLst/>
          </a:prstGeom>
        </p:spPr>
        <p:txBody>
          <a:bodyPr wrap="none">
            <a:spAutoFit/>
          </a:bodyPr>
          <a:lstStyle/>
          <a:p>
            <a:r>
              <a:rPr lang="ja-JP" altLang="en-US"/>
              <a:t>FontTex.h</a:t>
            </a:r>
          </a:p>
        </p:txBody>
      </p:sp>
      <p:cxnSp>
        <p:nvCxnSpPr>
          <p:cNvPr id="13" name="直線矢印コネクタ 12"/>
          <p:cNvCxnSpPr/>
          <p:nvPr/>
        </p:nvCxnSpPr>
        <p:spPr>
          <a:xfrm flipH="1" flipV="1">
            <a:off x="5537200" y="5360311"/>
            <a:ext cx="835504" cy="8210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6372704" y="5996737"/>
            <a:ext cx="3724738" cy="369332"/>
          </a:xfrm>
          <a:prstGeom prst="rect">
            <a:avLst/>
          </a:prstGeom>
          <a:noFill/>
        </p:spPr>
        <p:txBody>
          <a:bodyPr wrap="none" rtlCol="0">
            <a:spAutoFit/>
          </a:bodyPr>
          <a:lstStyle/>
          <a:p>
            <a:r>
              <a:rPr kumimoji="1" lang="ja-JP" altLang="en-US" smtClean="0"/>
              <a:t>追加：文字識別</a:t>
            </a:r>
            <a:r>
              <a:rPr kumimoji="1" lang="en-US" altLang="ja-JP" smtClean="0"/>
              <a:t>class</a:t>
            </a:r>
            <a:r>
              <a:rPr lang="ja-JP" altLang="en-US" smtClean="0"/>
              <a:t>を</a:t>
            </a:r>
            <a:r>
              <a:rPr lang="en-US" altLang="ja-JP" smtClean="0"/>
              <a:t>list</a:t>
            </a:r>
            <a:r>
              <a:rPr lang="ja-JP" altLang="en-US" smtClean="0"/>
              <a:t>構造で管理</a:t>
            </a:r>
            <a:endParaRPr kumimoji="1" lang="ja-JP" altLang="en-US"/>
          </a:p>
        </p:txBody>
      </p:sp>
      <p:pic>
        <p:nvPicPr>
          <p:cNvPr id="2" name="図 1"/>
          <p:cNvPicPr>
            <a:picLocks noChangeAspect="1"/>
          </p:cNvPicPr>
          <p:nvPr/>
        </p:nvPicPr>
        <p:blipFill>
          <a:blip r:embed="rId3"/>
          <a:stretch>
            <a:fillRect/>
          </a:stretch>
        </p:blipFill>
        <p:spPr>
          <a:xfrm>
            <a:off x="214165" y="738664"/>
            <a:ext cx="3344818" cy="4774849"/>
          </a:xfrm>
          <a:prstGeom prst="rect">
            <a:avLst/>
          </a:prstGeom>
          <a:ln>
            <a:solidFill>
              <a:schemeClr val="tx1"/>
            </a:solidFill>
          </a:ln>
        </p:spPr>
      </p:pic>
      <p:cxnSp>
        <p:nvCxnSpPr>
          <p:cNvPr id="6" name="直線矢印コネクタ 5"/>
          <p:cNvCxnSpPr/>
          <p:nvPr/>
        </p:nvCxnSpPr>
        <p:spPr>
          <a:xfrm flipH="1">
            <a:off x="2755901" y="1517511"/>
            <a:ext cx="1159353" cy="189878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図 13"/>
          <p:cNvPicPr>
            <a:picLocks noChangeAspect="1"/>
          </p:cNvPicPr>
          <p:nvPr/>
        </p:nvPicPr>
        <p:blipFill>
          <a:blip r:embed="rId4"/>
          <a:stretch>
            <a:fillRect/>
          </a:stretch>
        </p:blipFill>
        <p:spPr>
          <a:xfrm>
            <a:off x="1036030" y="4868186"/>
            <a:ext cx="2461260" cy="542925"/>
          </a:xfrm>
          <a:prstGeom prst="rect">
            <a:avLst/>
          </a:prstGeom>
        </p:spPr>
      </p:pic>
    </p:spTree>
    <p:extLst>
      <p:ext uri="{BB962C8B-B14F-4D97-AF65-F5344CB8AC3E}">
        <p14:creationId xmlns:p14="http://schemas.microsoft.com/office/powerpoint/2010/main" val="3151649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839466" cy="369332"/>
          </a:xfrm>
          <a:prstGeom prst="rect">
            <a:avLst/>
          </a:prstGeom>
          <a:noFill/>
        </p:spPr>
        <p:txBody>
          <a:bodyPr wrap="none" rtlCol="0">
            <a:spAutoFit/>
          </a:bodyPr>
          <a:lstStyle/>
          <a:p>
            <a:r>
              <a:rPr kumimoji="1" lang="ja-JP" altLang="en-US" smtClean="0"/>
              <a:t>・</a:t>
            </a:r>
            <a:r>
              <a:rPr kumimoji="1" lang="en-US" altLang="ja-JP" smtClean="0"/>
              <a:t>list</a:t>
            </a:r>
            <a:r>
              <a:rPr kumimoji="1" lang="ja-JP" altLang="en-US" smtClean="0"/>
              <a:t>を</a:t>
            </a:r>
            <a:r>
              <a:rPr kumimoji="1" lang="en-US" altLang="ja-JP" smtClean="0"/>
              <a:t>cpp</a:t>
            </a:r>
            <a:r>
              <a:rPr kumimoji="1" lang="ja-JP" altLang="en-US" smtClean="0"/>
              <a:t>で実体を作成。及び</a:t>
            </a:r>
            <a:r>
              <a:rPr kumimoji="1" lang="en-US" altLang="ja-JP" smtClean="0"/>
              <a:t>list</a:t>
            </a:r>
            <a:r>
              <a:rPr kumimoji="1" lang="ja-JP" altLang="en-US" smtClean="0"/>
              <a:t>の初期化と破棄</a:t>
            </a:r>
            <a:endParaRPr kumimoji="1" lang="ja-JP" altLang="en-US"/>
          </a:p>
        </p:txBody>
      </p:sp>
      <p:pic>
        <p:nvPicPr>
          <p:cNvPr id="6" name="図 5"/>
          <p:cNvPicPr>
            <a:picLocks noChangeAspect="1"/>
          </p:cNvPicPr>
          <p:nvPr/>
        </p:nvPicPr>
        <p:blipFill>
          <a:blip r:embed="rId2"/>
          <a:stretch>
            <a:fillRect/>
          </a:stretch>
        </p:blipFill>
        <p:spPr>
          <a:xfrm>
            <a:off x="179509" y="738664"/>
            <a:ext cx="5618641" cy="978144"/>
          </a:xfrm>
          <a:prstGeom prst="rect">
            <a:avLst/>
          </a:prstGeom>
          <a:ln>
            <a:solidFill>
              <a:schemeClr val="tx1"/>
            </a:solidFill>
          </a:ln>
        </p:spPr>
      </p:pic>
      <p:sp>
        <p:nvSpPr>
          <p:cNvPr id="7" name="正方形/長方形 6"/>
          <p:cNvSpPr/>
          <p:nvPr/>
        </p:nvSpPr>
        <p:spPr>
          <a:xfrm>
            <a:off x="96283" y="369332"/>
            <a:ext cx="1307987" cy="369332"/>
          </a:xfrm>
          <a:prstGeom prst="rect">
            <a:avLst/>
          </a:prstGeom>
        </p:spPr>
        <p:txBody>
          <a:bodyPr wrap="none">
            <a:spAutoFit/>
          </a:bodyPr>
          <a:lstStyle/>
          <a:p>
            <a:r>
              <a:rPr lang="ja-JP" altLang="en-US"/>
              <a:t>FontTex.cpp</a:t>
            </a:r>
          </a:p>
        </p:txBody>
      </p:sp>
      <p:cxnSp>
        <p:nvCxnSpPr>
          <p:cNvPr id="5" name="直線矢印コネクタ 4"/>
          <p:cNvCxnSpPr/>
          <p:nvPr/>
        </p:nvCxnSpPr>
        <p:spPr>
          <a:xfrm flipH="1">
            <a:off x="5662247" y="1172308"/>
            <a:ext cx="398584" cy="3514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6060831" y="978693"/>
            <a:ext cx="1955022" cy="369332"/>
          </a:xfrm>
          <a:prstGeom prst="rect">
            <a:avLst/>
          </a:prstGeom>
          <a:noFill/>
        </p:spPr>
        <p:txBody>
          <a:bodyPr wrap="none" rtlCol="0">
            <a:spAutoFit/>
          </a:bodyPr>
          <a:lstStyle/>
          <a:p>
            <a:r>
              <a:rPr kumimoji="1" lang="ja-JP" altLang="en-US" smtClean="0"/>
              <a:t>追加：文字</a:t>
            </a:r>
            <a:r>
              <a:rPr kumimoji="1" lang="en-US" altLang="ja-JP" smtClean="0"/>
              <a:t>list</a:t>
            </a:r>
            <a:r>
              <a:rPr kumimoji="1" lang="ja-JP" altLang="en-US" smtClean="0"/>
              <a:t>用意</a:t>
            </a:r>
            <a:endParaRPr kumimoji="1" lang="ja-JP" altLang="en-US"/>
          </a:p>
        </p:txBody>
      </p:sp>
      <p:pic>
        <p:nvPicPr>
          <p:cNvPr id="2" name="図 1"/>
          <p:cNvPicPr>
            <a:picLocks noChangeAspect="1"/>
          </p:cNvPicPr>
          <p:nvPr/>
        </p:nvPicPr>
        <p:blipFill>
          <a:blip r:embed="rId3"/>
          <a:stretch>
            <a:fillRect/>
          </a:stretch>
        </p:blipFill>
        <p:spPr>
          <a:xfrm>
            <a:off x="179508" y="2150452"/>
            <a:ext cx="5618641" cy="1340325"/>
          </a:xfrm>
          <a:prstGeom prst="rect">
            <a:avLst/>
          </a:prstGeom>
          <a:ln>
            <a:solidFill>
              <a:schemeClr val="tx1"/>
            </a:solidFill>
          </a:ln>
        </p:spPr>
      </p:pic>
      <p:pic>
        <p:nvPicPr>
          <p:cNvPr id="8" name="図 7"/>
          <p:cNvPicPr>
            <a:picLocks noChangeAspect="1"/>
          </p:cNvPicPr>
          <p:nvPr/>
        </p:nvPicPr>
        <p:blipFill>
          <a:blip r:embed="rId4"/>
          <a:stretch>
            <a:fillRect/>
          </a:stretch>
        </p:blipFill>
        <p:spPr>
          <a:xfrm>
            <a:off x="179508" y="3883390"/>
            <a:ext cx="5668666" cy="1157533"/>
          </a:xfrm>
          <a:prstGeom prst="rect">
            <a:avLst/>
          </a:prstGeom>
          <a:ln>
            <a:solidFill>
              <a:schemeClr val="tx1"/>
            </a:solidFill>
          </a:ln>
        </p:spPr>
      </p:pic>
      <p:cxnSp>
        <p:nvCxnSpPr>
          <p:cNvPr id="9" name="直線矢印コネクタ 8"/>
          <p:cNvCxnSpPr/>
          <p:nvPr/>
        </p:nvCxnSpPr>
        <p:spPr>
          <a:xfrm flipH="1">
            <a:off x="2466626" y="2728979"/>
            <a:ext cx="3594205" cy="913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166338" y="2555631"/>
            <a:ext cx="3347391" cy="369332"/>
          </a:xfrm>
          <a:prstGeom prst="rect">
            <a:avLst/>
          </a:prstGeom>
          <a:noFill/>
        </p:spPr>
        <p:txBody>
          <a:bodyPr wrap="none" rtlCol="0">
            <a:spAutoFit/>
          </a:bodyPr>
          <a:lstStyle/>
          <a:p>
            <a:r>
              <a:rPr kumimoji="1" lang="ja-JP" altLang="en-US" smtClean="0"/>
              <a:t>追加：初期化で一度</a:t>
            </a:r>
            <a:r>
              <a:rPr kumimoji="1" lang="en-US" altLang="ja-JP" smtClean="0"/>
              <a:t>Clear</a:t>
            </a:r>
            <a:r>
              <a:rPr kumimoji="1" lang="ja-JP" altLang="en-US" smtClean="0"/>
              <a:t>しておく</a:t>
            </a:r>
            <a:endParaRPr kumimoji="1" lang="ja-JP" altLang="en-US"/>
          </a:p>
        </p:txBody>
      </p:sp>
      <p:sp>
        <p:nvSpPr>
          <p:cNvPr id="12" name="テキスト ボックス 11"/>
          <p:cNvSpPr txBox="1"/>
          <p:nvPr/>
        </p:nvSpPr>
        <p:spPr>
          <a:xfrm>
            <a:off x="6166338" y="4277490"/>
            <a:ext cx="3013967" cy="369332"/>
          </a:xfrm>
          <a:prstGeom prst="rect">
            <a:avLst/>
          </a:prstGeom>
          <a:noFill/>
        </p:spPr>
        <p:txBody>
          <a:bodyPr wrap="none" rtlCol="0">
            <a:spAutoFit/>
          </a:bodyPr>
          <a:lstStyle/>
          <a:p>
            <a:r>
              <a:rPr kumimoji="1" lang="ja-JP" altLang="en-US" smtClean="0"/>
              <a:t>追加：削除で文字情報を破棄</a:t>
            </a:r>
            <a:endParaRPr kumimoji="1" lang="ja-JP" altLang="en-US"/>
          </a:p>
        </p:txBody>
      </p:sp>
      <p:cxnSp>
        <p:nvCxnSpPr>
          <p:cNvPr id="13" name="直線矢印コネクタ 12"/>
          <p:cNvCxnSpPr/>
          <p:nvPr/>
        </p:nvCxnSpPr>
        <p:spPr>
          <a:xfrm flipH="1">
            <a:off x="2413051" y="4465430"/>
            <a:ext cx="3594205" cy="9137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179508" y="5622963"/>
            <a:ext cx="7094956" cy="646331"/>
          </a:xfrm>
          <a:prstGeom prst="rect">
            <a:avLst/>
          </a:prstGeom>
          <a:noFill/>
        </p:spPr>
        <p:txBody>
          <a:bodyPr wrap="none" rtlCol="0">
            <a:spAutoFit/>
          </a:bodyPr>
          <a:lstStyle/>
          <a:p>
            <a:r>
              <a:rPr kumimoji="1" lang="ja-JP" altLang="en-US" smtClean="0"/>
              <a:t>同じ</a:t>
            </a:r>
            <a:r>
              <a:rPr kumimoji="1" lang="en-US" altLang="ja-JP" smtClean="0"/>
              <a:t>clear</a:t>
            </a:r>
            <a:r>
              <a:rPr kumimoji="1" lang="ja-JP" altLang="en-US" smtClean="0"/>
              <a:t>命令ですが</a:t>
            </a:r>
            <a:r>
              <a:rPr kumimoji="1" lang="en-US" altLang="ja-JP" smtClean="0"/>
              <a:t>Method</a:t>
            </a:r>
            <a:r>
              <a:rPr kumimoji="1" lang="ja-JP" altLang="en-US" smtClean="0"/>
              <a:t>によって</a:t>
            </a:r>
            <a:r>
              <a:rPr kumimoji="1" lang="en-US" altLang="ja-JP" smtClean="0"/>
              <a:t>comment</a:t>
            </a:r>
            <a:r>
              <a:rPr kumimoji="1" lang="ja-JP" altLang="en-US" smtClean="0"/>
              <a:t>を変えています。</a:t>
            </a:r>
            <a:endParaRPr kumimoji="1" lang="en-US" altLang="ja-JP" smtClean="0"/>
          </a:p>
          <a:p>
            <a:r>
              <a:rPr kumimoji="1" lang="ja-JP" altLang="en-US" smtClean="0"/>
              <a:t>それでは、</a:t>
            </a:r>
            <a:r>
              <a:rPr kumimoji="1" lang="en-US" altLang="ja-JP" smtClean="0"/>
              <a:t>CCharClass</a:t>
            </a:r>
            <a:r>
              <a:rPr kumimoji="1" lang="ja-JP" altLang="en-US" smtClean="0"/>
              <a:t>で、</a:t>
            </a:r>
            <a:r>
              <a:rPr kumimoji="1" lang="en-US" altLang="ja-JP" smtClean="0"/>
              <a:t>texture</a:t>
            </a:r>
            <a:r>
              <a:rPr kumimoji="1" lang="ja-JP" altLang="en-US" smtClean="0"/>
              <a:t>の作成が行えるようにしていきましょう。</a:t>
            </a:r>
            <a:endParaRPr kumimoji="1" lang="ja-JP" altLang="en-US"/>
          </a:p>
        </p:txBody>
      </p:sp>
    </p:spTree>
    <p:extLst>
      <p:ext uri="{BB962C8B-B14F-4D97-AF65-F5344CB8AC3E}">
        <p14:creationId xmlns:p14="http://schemas.microsoft.com/office/powerpoint/2010/main" val="2010931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stretch>
            <a:fillRect/>
          </a:stretch>
        </p:blipFill>
        <p:spPr>
          <a:xfrm>
            <a:off x="184590" y="575340"/>
            <a:ext cx="5479610" cy="3210638"/>
          </a:xfrm>
          <a:prstGeom prst="rect">
            <a:avLst/>
          </a:prstGeom>
          <a:ln>
            <a:solidFill>
              <a:schemeClr val="tx1"/>
            </a:solidFill>
          </a:ln>
        </p:spPr>
      </p:pic>
      <p:sp>
        <p:nvSpPr>
          <p:cNvPr id="4" name="テキスト ボックス 3"/>
          <p:cNvSpPr txBox="1"/>
          <p:nvPr/>
        </p:nvSpPr>
        <p:spPr>
          <a:xfrm>
            <a:off x="0" y="0"/>
            <a:ext cx="4675639" cy="369332"/>
          </a:xfrm>
          <a:prstGeom prst="rect">
            <a:avLst/>
          </a:prstGeom>
          <a:noFill/>
        </p:spPr>
        <p:txBody>
          <a:bodyPr wrap="none" rtlCol="0">
            <a:spAutoFit/>
          </a:bodyPr>
          <a:lstStyle/>
          <a:p>
            <a:r>
              <a:rPr kumimoji="1" lang="ja-JP" altLang="en-US" smtClean="0"/>
              <a:t>・</a:t>
            </a:r>
            <a:r>
              <a:rPr lang="en-US" altLang="ja-JP"/>
              <a:t> </a:t>
            </a:r>
            <a:r>
              <a:rPr lang="en-US" altLang="ja-JP" smtClean="0"/>
              <a:t>CCharClass</a:t>
            </a:r>
            <a:r>
              <a:rPr lang="ja-JP" altLang="en-US" smtClean="0"/>
              <a:t>に文字</a:t>
            </a:r>
            <a:r>
              <a:rPr lang="en-US" altLang="ja-JP" smtClean="0"/>
              <a:t>Texture</a:t>
            </a:r>
            <a:r>
              <a:rPr lang="ja-JP" altLang="en-US" smtClean="0"/>
              <a:t>を作る機能を付ける</a:t>
            </a:r>
            <a:endParaRPr kumimoji="1" lang="ja-JP" altLang="en-US"/>
          </a:p>
        </p:txBody>
      </p:sp>
      <p:sp>
        <p:nvSpPr>
          <p:cNvPr id="3" name="正方形/長方形 2"/>
          <p:cNvSpPr/>
          <p:nvPr/>
        </p:nvSpPr>
        <p:spPr>
          <a:xfrm>
            <a:off x="90812" y="252156"/>
            <a:ext cx="1088375" cy="369332"/>
          </a:xfrm>
          <a:prstGeom prst="rect">
            <a:avLst/>
          </a:prstGeom>
        </p:spPr>
        <p:txBody>
          <a:bodyPr wrap="none">
            <a:spAutoFit/>
          </a:bodyPr>
          <a:lstStyle/>
          <a:p>
            <a:r>
              <a:rPr lang="ja-JP" altLang="en-US"/>
              <a:t>FontTex.h</a:t>
            </a:r>
          </a:p>
        </p:txBody>
      </p:sp>
      <p:cxnSp>
        <p:nvCxnSpPr>
          <p:cNvPr id="5" name="直線矢印コネクタ 4"/>
          <p:cNvCxnSpPr/>
          <p:nvPr/>
        </p:nvCxnSpPr>
        <p:spPr>
          <a:xfrm flipH="1">
            <a:off x="3659416" y="1468903"/>
            <a:ext cx="3057862" cy="117269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717277" y="1237734"/>
            <a:ext cx="3868495" cy="369332"/>
          </a:xfrm>
          <a:prstGeom prst="rect">
            <a:avLst/>
          </a:prstGeom>
          <a:noFill/>
        </p:spPr>
        <p:txBody>
          <a:bodyPr wrap="none" rtlCol="0">
            <a:spAutoFit/>
          </a:bodyPr>
          <a:lstStyle/>
          <a:p>
            <a:r>
              <a:rPr kumimoji="1" lang="ja-JP" altLang="en-US" smtClean="0"/>
              <a:t>追加：文字</a:t>
            </a:r>
            <a:r>
              <a:rPr kumimoji="1" lang="en-US" altLang="ja-JP" smtClean="0"/>
              <a:t>texture</a:t>
            </a:r>
            <a:r>
              <a:rPr kumimoji="1" lang="ja-JP" altLang="en-US" smtClean="0"/>
              <a:t>作成</a:t>
            </a:r>
            <a:r>
              <a:rPr kumimoji="1" lang="en-US" altLang="ja-JP" smtClean="0"/>
              <a:t>Method</a:t>
            </a:r>
            <a:r>
              <a:rPr kumimoji="1" lang="ja-JP" altLang="en-US" smtClean="0"/>
              <a:t>を作る。</a:t>
            </a:r>
            <a:endParaRPr kumimoji="1" lang="ja-JP" altLang="en-US"/>
          </a:p>
        </p:txBody>
      </p:sp>
      <p:pic>
        <p:nvPicPr>
          <p:cNvPr id="10" name="図 9"/>
          <p:cNvPicPr>
            <a:picLocks noChangeAspect="1"/>
          </p:cNvPicPr>
          <p:nvPr/>
        </p:nvPicPr>
        <p:blipFill>
          <a:blip r:embed="rId3"/>
          <a:stretch>
            <a:fillRect/>
          </a:stretch>
        </p:blipFill>
        <p:spPr>
          <a:xfrm>
            <a:off x="208310" y="4069387"/>
            <a:ext cx="4611084" cy="2719644"/>
          </a:xfrm>
          <a:prstGeom prst="rect">
            <a:avLst/>
          </a:prstGeom>
          <a:ln>
            <a:solidFill>
              <a:schemeClr val="tx1"/>
            </a:solidFill>
          </a:ln>
        </p:spPr>
      </p:pic>
      <p:sp>
        <p:nvSpPr>
          <p:cNvPr id="11" name="正方形/長方形 10"/>
          <p:cNvSpPr/>
          <p:nvPr/>
        </p:nvSpPr>
        <p:spPr>
          <a:xfrm>
            <a:off x="90812" y="3730924"/>
            <a:ext cx="1307987" cy="369332"/>
          </a:xfrm>
          <a:prstGeom prst="rect">
            <a:avLst/>
          </a:prstGeom>
        </p:spPr>
        <p:txBody>
          <a:bodyPr wrap="none">
            <a:spAutoFit/>
          </a:bodyPr>
          <a:lstStyle/>
          <a:p>
            <a:r>
              <a:rPr lang="ja-JP" altLang="en-US"/>
              <a:t>FontTex.cpp</a:t>
            </a:r>
          </a:p>
        </p:txBody>
      </p:sp>
      <p:cxnSp>
        <p:nvCxnSpPr>
          <p:cNvPr id="12" name="直線矢印コネクタ 11"/>
          <p:cNvCxnSpPr/>
          <p:nvPr/>
        </p:nvCxnSpPr>
        <p:spPr>
          <a:xfrm flipH="1">
            <a:off x="2070076" y="4237295"/>
            <a:ext cx="3872691" cy="3469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5942767" y="4031287"/>
            <a:ext cx="5686557" cy="646331"/>
          </a:xfrm>
          <a:prstGeom prst="rect">
            <a:avLst/>
          </a:prstGeom>
          <a:noFill/>
        </p:spPr>
        <p:txBody>
          <a:bodyPr wrap="none" rtlCol="0">
            <a:spAutoFit/>
          </a:bodyPr>
          <a:lstStyle/>
          <a:p>
            <a:r>
              <a:rPr kumimoji="1" lang="ja-JP" altLang="en-US" smtClean="0"/>
              <a:t>追加：一つの</a:t>
            </a:r>
            <a:r>
              <a:rPr kumimoji="1" lang="en-US" altLang="ja-JP" smtClean="0"/>
              <a:t>cpp</a:t>
            </a:r>
            <a:r>
              <a:rPr kumimoji="1" lang="ja-JP" altLang="en-US" smtClean="0"/>
              <a:t>に二つの</a:t>
            </a:r>
            <a:r>
              <a:rPr kumimoji="1" lang="en-US" altLang="ja-JP" smtClean="0"/>
              <a:t>Class</a:t>
            </a:r>
            <a:r>
              <a:rPr kumimoji="1" lang="ja-JP" altLang="en-US" smtClean="0"/>
              <a:t>の</a:t>
            </a:r>
            <a:r>
              <a:rPr kumimoji="1" lang="en-US" altLang="ja-JP" smtClean="0"/>
              <a:t>Method</a:t>
            </a:r>
            <a:r>
              <a:rPr kumimoji="1" lang="ja-JP" altLang="en-US" smtClean="0"/>
              <a:t>が混合するので</a:t>
            </a:r>
            <a:endParaRPr kumimoji="1" lang="en-US" altLang="ja-JP" smtClean="0"/>
          </a:p>
          <a:p>
            <a:r>
              <a:rPr lang="ja-JP" altLang="en-US" smtClean="0"/>
              <a:t>わかりやすく</a:t>
            </a:r>
            <a:r>
              <a:rPr lang="en-US" altLang="ja-JP" smtClean="0"/>
              <a:t>Title</a:t>
            </a:r>
            <a:r>
              <a:rPr lang="ja-JP" altLang="en-US" smtClean="0"/>
              <a:t>っぽいモノを</a:t>
            </a:r>
            <a:r>
              <a:rPr lang="en-US" altLang="ja-JP" smtClean="0"/>
              <a:t>Comment</a:t>
            </a:r>
            <a:r>
              <a:rPr lang="ja-JP" altLang="en-US" smtClean="0"/>
              <a:t>しました</a:t>
            </a:r>
            <a:r>
              <a:rPr lang="ja-JP" altLang="en-US"/>
              <a:t>。</a:t>
            </a:r>
            <a:endParaRPr kumimoji="1" lang="ja-JP" altLang="en-US"/>
          </a:p>
        </p:txBody>
      </p:sp>
      <p:cxnSp>
        <p:nvCxnSpPr>
          <p:cNvPr id="15" name="直線矢印コネクタ 14"/>
          <p:cNvCxnSpPr>
            <a:stCxn id="21" idx="1"/>
          </p:cNvCxnSpPr>
          <p:nvPr/>
        </p:nvCxnSpPr>
        <p:spPr>
          <a:xfrm flipH="1" flipV="1">
            <a:off x="3659416" y="5282692"/>
            <a:ext cx="2295322" cy="4118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5954738" y="5371384"/>
            <a:ext cx="4631524" cy="646331"/>
          </a:xfrm>
          <a:prstGeom prst="rect">
            <a:avLst/>
          </a:prstGeom>
          <a:noFill/>
        </p:spPr>
        <p:txBody>
          <a:bodyPr wrap="none" rtlCol="0">
            <a:spAutoFit/>
          </a:bodyPr>
          <a:lstStyle/>
          <a:p>
            <a:r>
              <a:rPr kumimoji="1" lang="ja-JP" altLang="en-US" smtClean="0"/>
              <a:t>追加：文字</a:t>
            </a:r>
            <a:r>
              <a:rPr kumimoji="1" lang="en-US" altLang="ja-JP" smtClean="0"/>
              <a:t>texture</a:t>
            </a:r>
            <a:r>
              <a:rPr kumimoji="1" lang="ja-JP" altLang="en-US" smtClean="0"/>
              <a:t>作成</a:t>
            </a:r>
            <a:r>
              <a:rPr kumimoji="1" lang="en-US" altLang="ja-JP" smtClean="0"/>
              <a:t>Method</a:t>
            </a:r>
            <a:r>
              <a:rPr lang="ja-JP" altLang="en-US" smtClean="0"/>
              <a:t>を空っぽで作成</a:t>
            </a:r>
            <a:endParaRPr lang="en-US" altLang="ja-JP" smtClean="0"/>
          </a:p>
          <a:p>
            <a:r>
              <a:rPr kumimoji="1" lang="ja-JP" altLang="en-US" smtClean="0"/>
              <a:t>この</a:t>
            </a:r>
            <a:r>
              <a:rPr kumimoji="1" lang="ja-JP" altLang="en-US"/>
              <a:t>中</a:t>
            </a:r>
            <a:r>
              <a:rPr kumimoji="1" lang="ja-JP" altLang="en-US" smtClean="0"/>
              <a:t>で</a:t>
            </a:r>
            <a:r>
              <a:rPr kumimoji="1" lang="en-US" altLang="ja-JP" smtClean="0"/>
              <a:t>m_pc</a:t>
            </a:r>
            <a:r>
              <a:rPr kumimoji="1" lang="ja-JP" altLang="en-US" smtClean="0"/>
              <a:t>と</a:t>
            </a:r>
            <a:r>
              <a:rPr lang="en-US" altLang="ja-JP" smtClean="0"/>
              <a:t>m_pTexture</a:t>
            </a:r>
            <a:r>
              <a:rPr lang="ja-JP" altLang="en-US" smtClean="0"/>
              <a:t>を作り上げる</a:t>
            </a:r>
            <a:endParaRPr kumimoji="1" lang="ja-JP" altLang="en-US"/>
          </a:p>
        </p:txBody>
      </p:sp>
      <p:pic>
        <p:nvPicPr>
          <p:cNvPr id="13" name="図 12"/>
          <p:cNvPicPr>
            <a:picLocks noChangeAspect="1"/>
          </p:cNvPicPr>
          <p:nvPr/>
        </p:nvPicPr>
        <p:blipFill>
          <a:blip r:embed="rId4"/>
          <a:stretch>
            <a:fillRect/>
          </a:stretch>
        </p:blipFill>
        <p:spPr>
          <a:xfrm>
            <a:off x="836023" y="2133877"/>
            <a:ext cx="1943100" cy="428625"/>
          </a:xfrm>
          <a:prstGeom prst="rect">
            <a:avLst/>
          </a:prstGeom>
        </p:spPr>
      </p:pic>
    </p:spTree>
    <p:extLst>
      <p:ext uri="{BB962C8B-B14F-4D97-AF65-F5344CB8AC3E}">
        <p14:creationId xmlns:p14="http://schemas.microsoft.com/office/powerpoint/2010/main" val="954202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72792" cy="923330"/>
          </a:xfrm>
          <a:prstGeom prst="rect">
            <a:avLst/>
          </a:prstGeom>
          <a:noFill/>
        </p:spPr>
        <p:txBody>
          <a:bodyPr wrap="none" rtlCol="0">
            <a:spAutoFit/>
          </a:bodyPr>
          <a:lstStyle/>
          <a:p>
            <a:r>
              <a:rPr kumimoji="1" lang="ja-JP" altLang="en-US" smtClean="0"/>
              <a:t>・文字</a:t>
            </a:r>
            <a:r>
              <a:rPr lang="en-US" altLang="ja-JP" smtClean="0"/>
              <a:t>T</a:t>
            </a:r>
            <a:r>
              <a:rPr kumimoji="1" lang="en-US" altLang="ja-JP" smtClean="0"/>
              <a:t>exture</a:t>
            </a:r>
            <a:r>
              <a:rPr kumimoji="1" lang="ja-JP" altLang="en-US" smtClean="0"/>
              <a:t>作成</a:t>
            </a:r>
            <a:endParaRPr kumimoji="1" lang="en-US" altLang="ja-JP" smtClean="0"/>
          </a:p>
          <a:p>
            <a:r>
              <a:rPr lang="ja-JP" altLang="en-US"/>
              <a:t>　</a:t>
            </a:r>
            <a:r>
              <a:rPr lang="ja-JP" altLang="en-US" smtClean="0"/>
              <a:t>文字</a:t>
            </a:r>
            <a:r>
              <a:rPr lang="en-US" altLang="ja-JP" smtClean="0"/>
              <a:t>Texture</a:t>
            </a:r>
            <a:r>
              <a:rPr lang="ja-JP" altLang="en-US" smtClean="0"/>
              <a:t>の作成には、</a:t>
            </a:r>
            <a:r>
              <a:rPr lang="en-US" altLang="ja-JP" smtClean="0"/>
              <a:t>DirectX</a:t>
            </a:r>
            <a:r>
              <a:rPr lang="ja-JP" altLang="en-US" smtClean="0"/>
              <a:t>の</a:t>
            </a:r>
            <a:r>
              <a:rPr lang="en-US" altLang="ja-JP" smtClean="0"/>
              <a:t>Device</a:t>
            </a:r>
            <a:r>
              <a:rPr lang="ja-JP" altLang="en-US" smtClean="0"/>
              <a:t>と</a:t>
            </a:r>
            <a:r>
              <a:rPr lang="en-US" altLang="ja-JP" smtClean="0"/>
              <a:t>Devicecontext</a:t>
            </a:r>
            <a:r>
              <a:rPr lang="ja-JP" altLang="en-US" smtClean="0"/>
              <a:t>が必要となります。また、</a:t>
            </a:r>
            <a:r>
              <a:rPr lang="en-US" altLang="ja-JP" smtClean="0"/>
              <a:t>CFontTex</a:t>
            </a:r>
            <a:r>
              <a:rPr lang="ja-JP" altLang="en-US" smtClean="0"/>
              <a:t>が持っている</a:t>
            </a:r>
            <a:r>
              <a:rPr lang="en-US" altLang="ja-JP" smtClean="0"/>
              <a:t>Font</a:t>
            </a:r>
            <a:r>
              <a:rPr lang="ja-JP" altLang="en-US" smtClean="0"/>
              <a:t>の</a:t>
            </a:r>
            <a:r>
              <a:rPr lang="en-US" altLang="ja-JP" smtClean="0"/>
              <a:t>HDC</a:t>
            </a:r>
            <a:r>
              <a:rPr lang="ja-JP" altLang="en-US" smtClean="0"/>
              <a:t>である</a:t>
            </a:r>
            <a:endParaRPr lang="en-US" altLang="ja-JP" smtClean="0"/>
          </a:p>
          <a:p>
            <a:r>
              <a:rPr lang="en-US" altLang="ja-JP" smtClean="0"/>
              <a:t>m_hdc</a:t>
            </a:r>
            <a:r>
              <a:rPr lang="ja-JP" altLang="en-US" smtClean="0"/>
              <a:t>と</a:t>
            </a:r>
            <a:r>
              <a:rPr lang="en-US" altLang="ja-JP" smtClean="0"/>
              <a:t>font</a:t>
            </a:r>
            <a:r>
              <a:rPr lang="ja-JP" altLang="en-US" smtClean="0"/>
              <a:t>情報の</a:t>
            </a:r>
            <a:r>
              <a:rPr lang="en-US" altLang="ja-JP" smtClean="0"/>
              <a:t>m_TM</a:t>
            </a:r>
            <a:r>
              <a:rPr lang="ja-JP" altLang="en-US" smtClean="0"/>
              <a:t>も、</a:t>
            </a:r>
            <a:r>
              <a:rPr lang="en-US" altLang="ja-JP" smtClean="0"/>
              <a:t>CCherClass::CreateCharTex</a:t>
            </a:r>
            <a:r>
              <a:rPr lang="ja-JP" altLang="en-US" smtClean="0"/>
              <a:t>を持ってくる必要があります。</a:t>
            </a:r>
            <a:endParaRPr lang="en-US" altLang="ja-JP" smtClean="0"/>
          </a:p>
        </p:txBody>
      </p:sp>
      <p:pic>
        <p:nvPicPr>
          <p:cNvPr id="2" name="図 1"/>
          <p:cNvPicPr>
            <a:picLocks noChangeAspect="1"/>
          </p:cNvPicPr>
          <p:nvPr/>
        </p:nvPicPr>
        <p:blipFill>
          <a:blip r:embed="rId2"/>
          <a:stretch>
            <a:fillRect/>
          </a:stretch>
        </p:blipFill>
        <p:spPr>
          <a:xfrm>
            <a:off x="147637" y="1298574"/>
            <a:ext cx="2910854" cy="1724025"/>
          </a:xfrm>
          <a:prstGeom prst="rect">
            <a:avLst/>
          </a:prstGeom>
          <a:ln>
            <a:solidFill>
              <a:schemeClr val="tx1"/>
            </a:solidFill>
          </a:ln>
        </p:spPr>
      </p:pic>
      <p:sp>
        <p:nvSpPr>
          <p:cNvPr id="3" name="正方形/長方形 2"/>
          <p:cNvSpPr/>
          <p:nvPr/>
        </p:nvSpPr>
        <p:spPr>
          <a:xfrm>
            <a:off x="147637" y="929242"/>
            <a:ext cx="1088375" cy="369332"/>
          </a:xfrm>
          <a:prstGeom prst="rect">
            <a:avLst/>
          </a:prstGeom>
        </p:spPr>
        <p:txBody>
          <a:bodyPr wrap="none">
            <a:spAutoFit/>
          </a:bodyPr>
          <a:lstStyle/>
          <a:p>
            <a:r>
              <a:rPr lang="ja-JP" altLang="en-US"/>
              <a:t>FontTex.h</a:t>
            </a:r>
          </a:p>
        </p:txBody>
      </p:sp>
      <p:cxnSp>
        <p:nvCxnSpPr>
          <p:cNvPr id="5" name="直線矢印コネクタ 4"/>
          <p:cNvCxnSpPr/>
          <p:nvPr/>
        </p:nvCxnSpPr>
        <p:spPr>
          <a:xfrm flipH="1">
            <a:off x="2440800" y="1612900"/>
            <a:ext cx="988200" cy="3937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429000" y="1428234"/>
            <a:ext cx="7512249" cy="369332"/>
          </a:xfrm>
          <a:prstGeom prst="rect">
            <a:avLst/>
          </a:prstGeom>
          <a:noFill/>
        </p:spPr>
        <p:txBody>
          <a:bodyPr wrap="none" rtlCol="0">
            <a:spAutoFit/>
          </a:bodyPr>
          <a:lstStyle/>
          <a:p>
            <a:r>
              <a:rPr kumimoji="1" lang="ja-JP" altLang="en-US" smtClean="0"/>
              <a:t>追加：</a:t>
            </a:r>
            <a:r>
              <a:rPr kumimoji="1" lang="en-US" altLang="ja-JP" smtClean="0"/>
              <a:t>DirctX</a:t>
            </a:r>
            <a:r>
              <a:rPr kumimoji="1" lang="ja-JP" altLang="en-US" smtClean="0"/>
              <a:t>の</a:t>
            </a:r>
            <a:r>
              <a:rPr kumimoji="1" lang="en-US" altLang="ja-JP" smtClean="0"/>
              <a:t>Device</a:t>
            </a:r>
            <a:r>
              <a:rPr kumimoji="1" lang="ja-JP" altLang="en-US" smtClean="0"/>
              <a:t>と</a:t>
            </a:r>
            <a:r>
              <a:rPr kumimoji="1" lang="en-US" altLang="ja-JP" smtClean="0"/>
              <a:t>Devicecontext</a:t>
            </a:r>
            <a:r>
              <a:rPr kumimoji="1" lang="ja-JP" altLang="en-US" smtClean="0"/>
              <a:t>を</a:t>
            </a:r>
            <a:r>
              <a:rPr lang="ja-JP" altLang="en-US"/>
              <a:t>使用</a:t>
            </a:r>
            <a:r>
              <a:rPr lang="ja-JP" altLang="en-US" smtClean="0"/>
              <a:t>するため</a:t>
            </a:r>
            <a:r>
              <a:rPr lang="en-US" altLang="ja-JP" smtClean="0"/>
              <a:t>DeviceCreate.h</a:t>
            </a:r>
            <a:r>
              <a:rPr lang="ja-JP" altLang="en-US" smtClean="0"/>
              <a:t>を</a:t>
            </a:r>
            <a:r>
              <a:rPr lang="en-US" altLang="ja-JP" smtClean="0"/>
              <a:t>include</a:t>
            </a:r>
            <a:endParaRPr kumimoji="1" lang="ja-JP" altLang="en-US"/>
          </a:p>
        </p:txBody>
      </p:sp>
      <p:pic>
        <p:nvPicPr>
          <p:cNvPr id="12" name="図 11"/>
          <p:cNvPicPr>
            <a:picLocks noChangeAspect="1"/>
          </p:cNvPicPr>
          <p:nvPr/>
        </p:nvPicPr>
        <p:blipFill>
          <a:blip r:embed="rId3"/>
          <a:stretch>
            <a:fillRect/>
          </a:stretch>
        </p:blipFill>
        <p:spPr>
          <a:xfrm>
            <a:off x="147637" y="3257628"/>
            <a:ext cx="8799057" cy="996872"/>
          </a:xfrm>
          <a:prstGeom prst="rect">
            <a:avLst/>
          </a:prstGeom>
          <a:ln>
            <a:solidFill>
              <a:schemeClr val="tx1"/>
            </a:solidFill>
          </a:ln>
        </p:spPr>
      </p:pic>
      <p:cxnSp>
        <p:nvCxnSpPr>
          <p:cNvPr id="13" name="直線矢印コネクタ 12"/>
          <p:cNvCxnSpPr/>
          <p:nvPr/>
        </p:nvCxnSpPr>
        <p:spPr>
          <a:xfrm flipH="1">
            <a:off x="4399527" y="2722881"/>
            <a:ext cx="988200" cy="6140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5486400" y="2722881"/>
            <a:ext cx="88900" cy="369332"/>
          </a:xfrm>
          <a:prstGeom prst="rect">
            <a:avLst/>
          </a:prstGeom>
          <a:noFill/>
        </p:spPr>
        <p:txBody>
          <a:bodyPr wrap="square" rtlCol="0">
            <a:spAutoFit/>
          </a:bodyPr>
          <a:lstStyle/>
          <a:p>
            <a:endParaRPr kumimoji="1" lang="ja-JP" altLang="en-US"/>
          </a:p>
        </p:txBody>
      </p:sp>
      <p:sp>
        <p:nvSpPr>
          <p:cNvPr id="16" name="テキスト ボックス 15"/>
          <p:cNvSpPr txBox="1"/>
          <p:nvPr/>
        </p:nvSpPr>
        <p:spPr>
          <a:xfrm>
            <a:off x="5387727" y="2549664"/>
            <a:ext cx="6685065" cy="646331"/>
          </a:xfrm>
          <a:prstGeom prst="rect">
            <a:avLst/>
          </a:prstGeom>
          <a:noFill/>
        </p:spPr>
        <p:txBody>
          <a:bodyPr wrap="square" rtlCol="0">
            <a:spAutoFit/>
          </a:bodyPr>
          <a:lstStyle/>
          <a:p>
            <a:r>
              <a:rPr kumimoji="1" lang="ja-JP" altLang="en-US" smtClean="0"/>
              <a:t>追加：引数に</a:t>
            </a:r>
            <a:r>
              <a:rPr lang="en-US" altLang="ja-JP"/>
              <a:t>CFontTex</a:t>
            </a:r>
            <a:r>
              <a:rPr lang="ja-JP" altLang="en-US"/>
              <a:t>が持っている</a:t>
            </a:r>
            <a:r>
              <a:rPr lang="en-US" altLang="ja-JP"/>
              <a:t>Font</a:t>
            </a:r>
            <a:r>
              <a:rPr lang="ja-JP" altLang="en-US"/>
              <a:t>の</a:t>
            </a:r>
            <a:r>
              <a:rPr lang="en-US" altLang="ja-JP"/>
              <a:t>HDC</a:t>
            </a:r>
            <a:r>
              <a:rPr lang="ja-JP" altLang="en-US"/>
              <a:t>で</a:t>
            </a:r>
            <a:r>
              <a:rPr lang="ja-JP" altLang="en-US" smtClean="0"/>
              <a:t>ある</a:t>
            </a:r>
            <a:r>
              <a:rPr lang="en-US" altLang="ja-JP" smtClean="0"/>
              <a:t>m_hdc</a:t>
            </a:r>
            <a:r>
              <a:rPr lang="ja-JP" altLang="en-US"/>
              <a:t>と</a:t>
            </a:r>
            <a:r>
              <a:rPr lang="en-US" altLang="ja-JP"/>
              <a:t>font</a:t>
            </a:r>
            <a:r>
              <a:rPr lang="ja-JP" altLang="en-US"/>
              <a:t>情報の</a:t>
            </a:r>
            <a:r>
              <a:rPr lang="en-US" altLang="ja-JP" smtClean="0"/>
              <a:t>m_TM</a:t>
            </a:r>
            <a:r>
              <a:rPr lang="ja-JP" altLang="en-US" smtClean="0"/>
              <a:t>を持ってこれるようにした。</a:t>
            </a:r>
            <a:endParaRPr kumimoji="1" lang="ja-JP" altLang="en-US"/>
          </a:p>
        </p:txBody>
      </p:sp>
      <p:pic>
        <p:nvPicPr>
          <p:cNvPr id="17" name="図 16"/>
          <p:cNvPicPr>
            <a:picLocks noChangeAspect="1"/>
          </p:cNvPicPr>
          <p:nvPr/>
        </p:nvPicPr>
        <p:blipFill>
          <a:blip r:embed="rId4"/>
          <a:stretch>
            <a:fillRect/>
          </a:stretch>
        </p:blipFill>
        <p:spPr>
          <a:xfrm>
            <a:off x="147637" y="4727013"/>
            <a:ext cx="6067423" cy="925315"/>
          </a:xfrm>
          <a:prstGeom prst="rect">
            <a:avLst/>
          </a:prstGeom>
          <a:ln>
            <a:solidFill>
              <a:schemeClr val="tx1"/>
            </a:solidFill>
          </a:ln>
        </p:spPr>
      </p:pic>
      <p:sp>
        <p:nvSpPr>
          <p:cNvPr id="19" name="正方形/長方形 18"/>
          <p:cNvSpPr/>
          <p:nvPr/>
        </p:nvSpPr>
        <p:spPr>
          <a:xfrm>
            <a:off x="147637" y="4356335"/>
            <a:ext cx="1307987" cy="369332"/>
          </a:xfrm>
          <a:prstGeom prst="rect">
            <a:avLst/>
          </a:prstGeom>
        </p:spPr>
        <p:txBody>
          <a:bodyPr wrap="none">
            <a:spAutoFit/>
          </a:bodyPr>
          <a:lstStyle/>
          <a:p>
            <a:r>
              <a:rPr lang="ja-JP" altLang="en-US"/>
              <a:t>FontTex.cpp</a:t>
            </a:r>
          </a:p>
        </p:txBody>
      </p:sp>
      <p:cxnSp>
        <p:nvCxnSpPr>
          <p:cNvPr id="20" name="直線矢印コネクタ 19"/>
          <p:cNvCxnSpPr/>
          <p:nvPr/>
        </p:nvCxnSpPr>
        <p:spPr>
          <a:xfrm flipH="1">
            <a:off x="5166024" y="4822329"/>
            <a:ext cx="1310976" cy="2817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6565900" y="4635500"/>
            <a:ext cx="2747868" cy="369332"/>
          </a:xfrm>
          <a:prstGeom prst="rect">
            <a:avLst/>
          </a:prstGeom>
          <a:noFill/>
        </p:spPr>
        <p:txBody>
          <a:bodyPr wrap="none" rtlCol="0">
            <a:spAutoFit/>
          </a:bodyPr>
          <a:lstStyle/>
          <a:p>
            <a:r>
              <a:rPr kumimoji="1" lang="ja-JP" altLang="en-US" smtClean="0"/>
              <a:t>追加：本体にも引数を追加</a:t>
            </a:r>
            <a:endParaRPr kumimoji="1" lang="ja-JP" altLang="en-US"/>
          </a:p>
        </p:txBody>
      </p:sp>
      <p:sp>
        <p:nvSpPr>
          <p:cNvPr id="23" name="テキスト ボックス 22"/>
          <p:cNvSpPr txBox="1"/>
          <p:nvPr/>
        </p:nvSpPr>
        <p:spPr>
          <a:xfrm>
            <a:off x="147637" y="6057900"/>
            <a:ext cx="5792868" cy="369332"/>
          </a:xfrm>
          <a:prstGeom prst="rect">
            <a:avLst/>
          </a:prstGeom>
          <a:noFill/>
        </p:spPr>
        <p:txBody>
          <a:bodyPr wrap="none" rtlCol="0">
            <a:spAutoFit/>
          </a:bodyPr>
          <a:lstStyle/>
          <a:p>
            <a:r>
              <a:rPr kumimoji="1" lang="ja-JP" altLang="en-US" smtClean="0"/>
              <a:t>これで、準備が整ったので</a:t>
            </a:r>
            <a:r>
              <a:rPr lang="en-US" altLang="ja-JP"/>
              <a:t>F</a:t>
            </a:r>
            <a:r>
              <a:rPr kumimoji="1" lang="en-US" altLang="ja-JP" smtClean="0"/>
              <a:t>ont</a:t>
            </a:r>
            <a:r>
              <a:rPr lang="ja-JP" altLang="en-US" smtClean="0"/>
              <a:t>を</a:t>
            </a:r>
            <a:r>
              <a:rPr lang="en-US" altLang="ja-JP" smtClean="0"/>
              <a:t>texture</a:t>
            </a:r>
            <a:r>
              <a:rPr lang="ja-JP" altLang="en-US" smtClean="0"/>
              <a:t>に描き込みましょう</a:t>
            </a:r>
            <a:endParaRPr kumimoji="1" lang="ja-JP" altLang="en-US"/>
          </a:p>
        </p:txBody>
      </p:sp>
    </p:spTree>
    <p:extLst>
      <p:ext uri="{BB962C8B-B14F-4D97-AF65-F5344CB8AC3E}">
        <p14:creationId xmlns:p14="http://schemas.microsoft.com/office/powerpoint/2010/main" val="3120885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39700" y="369332"/>
            <a:ext cx="6350000" cy="6419237"/>
          </a:xfrm>
          <a:prstGeom prst="rect">
            <a:avLst/>
          </a:prstGeom>
          <a:ln>
            <a:solidFill>
              <a:schemeClr val="tx1"/>
            </a:solidFill>
          </a:ln>
        </p:spPr>
      </p:pic>
      <p:sp>
        <p:nvSpPr>
          <p:cNvPr id="5" name="テキスト ボックス 4"/>
          <p:cNvSpPr txBox="1"/>
          <p:nvPr/>
        </p:nvSpPr>
        <p:spPr>
          <a:xfrm>
            <a:off x="139700" y="0"/>
            <a:ext cx="2149306" cy="369332"/>
          </a:xfrm>
          <a:prstGeom prst="rect">
            <a:avLst/>
          </a:prstGeom>
          <a:noFill/>
        </p:spPr>
        <p:txBody>
          <a:bodyPr wrap="none" rtlCol="0">
            <a:spAutoFit/>
          </a:bodyPr>
          <a:lstStyle/>
          <a:p>
            <a:r>
              <a:rPr kumimoji="1" lang="ja-JP" altLang="en-US" smtClean="0"/>
              <a:t>・文字</a:t>
            </a:r>
            <a:r>
              <a:rPr lang="en-US" altLang="ja-JP"/>
              <a:t>T</a:t>
            </a:r>
            <a:r>
              <a:rPr kumimoji="1" lang="en-US" altLang="ja-JP" smtClean="0"/>
              <a:t>exture</a:t>
            </a:r>
            <a:r>
              <a:rPr kumimoji="1" lang="ja-JP" altLang="en-US" smtClean="0"/>
              <a:t>の作成</a:t>
            </a:r>
            <a:endParaRPr kumimoji="1" lang="ja-JP" altLang="en-US"/>
          </a:p>
        </p:txBody>
      </p:sp>
      <p:sp>
        <p:nvSpPr>
          <p:cNvPr id="6" name="正方形/長方形 5"/>
          <p:cNvSpPr/>
          <p:nvPr/>
        </p:nvSpPr>
        <p:spPr>
          <a:xfrm>
            <a:off x="4946763" y="465137"/>
            <a:ext cx="1307987" cy="369332"/>
          </a:xfrm>
          <a:prstGeom prst="rect">
            <a:avLst/>
          </a:prstGeom>
        </p:spPr>
        <p:txBody>
          <a:bodyPr wrap="none">
            <a:spAutoFit/>
          </a:bodyPr>
          <a:lstStyle/>
          <a:p>
            <a:r>
              <a:rPr lang="ja-JP" altLang="en-US"/>
              <a:t>FontTex.cpp</a:t>
            </a:r>
          </a:p>
        </p:txBody>
      </p:sp>
    </p:spTree>
    <p:extLst>
      <p:ext uri="{BB962C8B-B14F-4D97-AF65-F5344CB8AC3E}">
        <p14:creationId xmlns:p14="http://schemas.microsoft.com/office/powerpoint/2010/main" val="4280473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14300" y="369332"/>
            <a:ext cx="8600924" cy="6083856"/>
          </a:xfrm>
          <a:prstGeom prst="rect">
            <a:avLst/>
          </a:prstGeom>
          <a:ln>
            <a:solidFill>
              <a:schemeClr val="tx1"/>
            </a:solidFill>
          </a:ln>
        </p:spPr>
      </p:pic>
      <p:sp>
        <p:nvSpPr>
          <p:cNvPr id="5" name="正方形/長方形 4"/>
          <p:cNvSpPr/>
          <p:nvPr/>
        </p:nvSpPr>
        <p:spPr>
          <a:xfrm>
            <a:off x="114300" y="0"/>
            <a:ext cx="1307987" cy="369332"/>
          </a:xfrm>
          <a:prstGeom prst="rect">
            <a:avLst/>
          </a:prstGeom>
        </p:spPr>
        <p:txBody>
          <a:bodyPr wrap="none">
            <a:spAutoFit/>
          </a:bodyPr>
          <a:lstStyle/>
          <a:p>
            <a:r>
              <a:rPr lang="ja-JP" altLang="en-US"/>
              <a:t>FontTex.cpp</a:t>
            </a:r>
          </a:p>
        </p:txBody>
      </p:sp>
    </p:spTree>
    <p:extLst>
      <p:ext uri="{BB962C8B-B14F-4D97-AF65-F5344CB8AC3E}">
        <p14:creationId xmlns:p14="http://schemas.microsoft.com/office/powerpoint/2010/main" val="298305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7307963" cy="646331"/>
          </a:xfrm>
          <a:prstGeom prst="rect">
            <a:avLst/>
          </a:prstGeom>
          <a:noFill/>
        </p:spPr>
        <p:txBody>
          <a:bodyPr wrap="none" rtlCol="0">
            <a:spAutoFit/>
          </a:bodyPr>
          <a:lstStyle/>
          <a:p>
            <a:r>
              <a:rPr kumimoji="1" lang="ja-JP" altLang="en-US" smtClean="0"/>
              <a:t>・</a:t>
            </a:r>
            <a:r>
              <a:rPr lang="ja-JP" altLang="en-US"/>
              <a:t>動</a:t>
            </a:r>
            <a:r>
              <a:rPr lang="ja-JP" altLang="en-US" smtClean="0"/>
              <a:t>くかどうか</a:t>
            </a:r>
            <a:r>
              <a:rPr lang="en-US" altLang="ja-JP"/>
              <a:t>C</a:t>
            </a:r>
            <a:r>
              <a:rPr lang="en-US" altLang="ja-JP" smtClean="0"/>
              <a:t>heck</a:t>
            </a:r>
            <a:r>
              <a:rPr lang="ja-JP" altLang="en-US" smtClean="0"/>
              <a:t>しよう。</a:t>
            </a:r>
            <a:endParaRPr lang="en-US" altLang="ja-JP" smtClean="0"/>
          </a:p>
          <a:p>
            <a:r>
              <a:rPr kumimoji="1" lang="ja-JP" altLang="en-US"/>
              <a:t>　</a:t>
            </a:r>
            <a:r>
              <a:rPr kumimoji="1" lang="ja-JP" altLang="en-US" smtClean="0"/>
              <a:t>ここまでの</a:t>
            </a:r>
            <a:r>
              <a:rPr lang="en-US" altLang="ja-JP"/>
              <a:t>F</a:t>
            </a:r>
            <a:r>
              <a:rPr kumimoji="1" lang="en-US" altLang="ja-JP" smtClean="0"/>
              <a:t>ont</a:t>
            </a:r>
            <a:r>
              <a:rPr kumimoji="1" lang="ja-JP" altLang="en-US" smtClean="0"/>
              <a:t>が正常に動いてるか確認してから説明したいと思います。</a:t>
            </a:r>
            <a:endParaRPr kumimoji="1" lang="ja-JP" altLang="en-US"/>
          </a:p>
        </p:txBody>
      </p:sp>
      <p:pic>
        <p:nvPicPr>
          <p:cNvPr id="5" name="図 4"/>
          <p:cNvPicPr>
            <a:picLocks noChangeAspect="1"/>
          </p:cNvPicPr>
          <p:nvPr/>
        </p:nvPicPr>
        <p:blipFill>
          <a:blip r:embed="rId2"/>
          <a:stretch>
            <a:fillRect/>
          </a:stretch>
        </p:blipFill>
        <p:spPr>
          <a:xfrm>
            <a:off x="115887" y="874544"/>
            <a:ext cx="4351391" cy="1438275"/>
          </a:xfrm>
          <a:prstGeom prst="rect">
            <a:avLst/>
          </a:prstGeom>
          <a:ln>
            <a:solidFill>
              <a:schemeClr val="tx1"/>
            </a:solidFill>
          </a:ln>
        </p:spPr>
      </p:pic>
      <p:sp>
        <p:nvSpPr>
          <p:cNvPr id="6" name="正方形/長方形 5"/>
          <p:cNvSpPr/>
          <p:nvPr/>
        </p:nvSpPr>
        <p:spPr>
          <a:xfrm>
            <a:off x="0" y="554644"/>
            <a:ext cx="1053494" cy="369332"/>
          </a:xfrm>
          <a:prstGeom prst="rect">
            <a:avLst/>
          </a:prstGeom>
        </p:spPr>
        <p:txBody>
          <a:bodyPr wrap="none">
            <a:spAutoFit/>
          </a:bodyPr>
          <a:lstStyle/>
          <a:p>
            <a:r>
              <a:rPr lang="en-US" altLang="ja-JP" smtClean="0"/>
              <a:t>main</a:t>
            </a:r>
            <a:r>
              <a:rPr lang="ja-JP" altLang="en-US" smtClean="0"/>
              <a:t>.</a:t>
            </a:r>
            <a:r>
              <a:rPr lang="en-US" altLang="ja-JP" smtClean="0"/>
              <a:t>cpp</a:t>
            </a:r>
            <a:endParaRPr lang="ja-JP" altLang="en-US"/>
          </a:p>
        </p:txBody>
      </p:sp>
      <p:cxnSp>
        <p:nvCxnSpPr>
          <p:cNvPr id="7" name="直線矢印コネクタ 6"/>
          <p:cNvCxnSpPr/>
          <p:nvPr/>
        </p:nvCxnSpPr>
        <p:spPr>
          <a:xfrm flipH="1">
            <a:off x="2037327" y="1803400"/>
            <a:ext cx="2877573" cy="4043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003800" y="1593681"/>
            <a:ext cx="2983061" cy="369332"/>
          </a:xfrm>
          <a:prstGeom prst="rect">
            <a:avLst/>
          </a:prstGeom>
          <a:noFill/>
        </p:spPr>
        <p:txBody>
          <a:bodyPr wrap="none" rtlCol="0">
            <a:spAutoFit/>
          </a:bodyPr>
          <a:lstStyle/>
          <a:p>
            <a:r>
              <a:rPr kumimoji="1" lang="ja-JP" altLang="en-US" smtClean="0"/>
              <a:t>追加：</a:t>
            </a:r>
            <a:r>
              <a:rPr lang="en-US" altLang="ja-JP" smtClean="0"/>
              <a:t>F</a:t>
            </a:r>
            <a:r>
              <a:rPr kumimoji="1" lang="en-US" altLang="ja-JP" smtClean="0"/>
              <a:t>ont</a:t>
            </a:r>
            <a:r>
              <a:rPr kumimoji="1" lang="ja-JP" altLang="en-US" smtClean="0"/>
              <a:t>の</a:t>
            </a:r>
            <a:r>
              <a:rPr kumimoji="1" lang="en-US" altLang="ja-JP" smtClean="0"/>
              <a:t>Header</a:t>
            </a:r>
            <a:r>
              <a:rPr kumimoji="1" lang="ja-JP" altLang="en-US" smtClean="0"/>
              <a:t>を</a:t>
            </a:r>
            <a:r>
              <a:rPr lang="en-US" altLang="ja-JP"/>
              <a:t>I</a:t>
            </a:r>
            <a:r>
              <a:rPr kumimoji="1" lang="en-US" altLang="ja-JP" smtClean="0"/>
              <a:t>nclude</a:t>
            </a:r>
            <a:endParaRPr kumimoji="1" lang="ja-JP" altLang="en-US"/>
          </a:p>
        </p:txBody>
      </p:sp>
      <p:pic>
        <p:nvPicPr>
          <p:cNvPr id="10" name="図 9"/>
          <p:cNvPicPr>
            <a:picLocks noChangeAspect="1"/>
          </p:cNvPicPr>
          <p:nvPr/>
        </p:nvPicPr>
        <p:blipFill>
          <a:blip r:embed="rId3"/>
          <a:stretch>
            <a:fillRect/>
          </a:stretch>
        </p:blipFill>
        <p:spPr>
          <a:xfrm>
            <a:off x="115887" y="2455962"/>
            <a:ext cx="4337806" cy="871814"/>
          </a:xfrm>
          <a:prstGeom prst="rect">
            <a:avLst/>
          </a:prstGeom>
          <a:ln>
            <a:solidFill>
              <a:schemeClr val="tx1"/>
            </a:solidFill>
          </a:ln>
        </p:spPr>
      </p:pic>
      <p:cxnSp>
        <p:nvCxnSpPr>
          <p:cNvPr id="11" name="直線矢印コネクタ 10"/>
          <p:cNvCxnSpPr/>
          <p:nvPr/>
        </p:nvCxnSpPr>
        <p:spPr>
          <a:xfrm flipH="1">
            <a:off x="2900928" y="2715112"/>
            <a:ext cx="2013972" cy="32237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5092700" y="2455962"/>
            <a:ext cx="2147767" cy="369332"/>
          </a:xfrm>
          <a:prstGeom prst="rect">
            <a:avLst/>
          </a:prstGeom>
          <a:noFill/>
        </p:spPr>
        <p:txBody>
          <a:bodyPr wrap="none" rtlCol="0">
            <a:spAutoFit/>
          </a:bodyPr>
          <a:lstStyle/>
          <a:p>
            <a:r>
              <a:rPr lang="ja-JP" altLang="en-US" smtClean="0"/>
              <a:t>追加：</a:t>
            </a:r>
            <a:r>
              <a:rPr lang="en-US" altLang="ja-JP" smtClean="0"/>
              <a:t>font</a:t>
            </a:r>
            <a:r>
              <a:rPr lang="ja-JP" altLang="en-US" smtClean="0"/>
              <a:t>の初期化</a:t>
            </a:r>
            <a:endParaRPr kumimoji="1" lang="ja-JP" altLang="en-US"/>
          </a:p>
        </p:txBody>
      </p:sp>
      <p:pic>
        <p:nvPicPr>
          <p:cNvPr id="14" name="図 13"/>
          <p:cNvPicPr>
            <a:picLocks noChangeAspect="1"/>
          </p:cNvPicPr>
          <p:nvPr/>
        </p:nvPicPr>
        <p:blipFill>
          <a:blip r:embed="rId4"/>
          <a:stretch>
            <a:fillRect/>
          </a:stretch>
        </p:blipFill>
        <p:spPr>
          <a:xfrm>
            <a:off x="115887" y="3475054"/>
            <a:ext cx="4351391" cy="550415"/>
          </a:xfrm>
          <a:prstGeom prst="rect">
            <a:avLst/>
          </a:prstGeom>
          <a:ln>
            <a:solidFill>
              <a:schemeClr val="tx1"/>
            </a:solidFill>
          </a:ln>
        </p:spPr>
      </p:pic>
      <p:cxnSp>
        <p:nvCxnSpPr>
          <p:cNvPr id="15" name="直線矢印コネクタ 14"/>
          <p:cNvCxnSpPr/>
          <p:nvPr/>
        </p:nvCxnSpPr>
        <p:spPr>
          <a:xfrm flipH="1">
            <a:off x="2989828" y="3437173"/>
            <a:ext cx="2013972" cy="2662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p:cNvSpPr txBox="1"/>
          <p:nvPr/>
        </p:nvSpPr>
        <p:spPr>
          <a:xfrm>
            <a:off x="5092700" y="3469747"/>
            <a:ext cx="1838388" cy="369332"/>
          </a:xfrm>
          <a:prstGeom prst="rect">
            <a:avLst/>
          </a:prstGeom>
          <a:noFill/>
        </p:spPr>
        <p:txBody>
          <a:bodyPr wrap="none" rtlCol="0">
            <a:spAutoFit/>
          </a:bodyPr>
          <a:lstStyle/>
          <a:p>
            <a:r>
              <a:rPr kumimoji="1" lang="ja-JP" altLang="en-US" smtClean="0"/>
              <a:t>追加：</a:t>
            </a:r>
            <a:r>
              <a:rPr kumimoji="1" lang="en-US" altLang="ja-JP" smtClean="0"/>
              <a:t>font</a:t>
            </a:r>
            <a:r>
              <a:rPr kumimoji="1" lang="ja-JP" altLang="en-US" smtClean="0"/>
              <a:t>の破棄</a:t>
            </a:r>
            <a:endParaRPr kumimoji="1" lang="ja-JP" altLang="en-US"/>
          </a:p>
        </p:txBody>
      </p:sp>
      <p:sp>
        <p:nvSpPr>
          <p:cNvPr id="18" name="テキスト ボックス 17"/>
          <p:cNvSpPr txBox="1"/>
          <p:nvPr/>
        </p:nvSpPr>
        <p:spPr>
          <a:xfrm>
            <a:off x="115887" y="4090095"/>
            <a:ext cx="12186991" cy="369332"/>
          </a:xfrm>
          <a:prstGeom prst="rect">
            <a:avLst/>
          </a:prstGeom>
          <a:noFill/>
        </p:spPr>
        <p:txBody>
          <a:bodyPr wrap="none" rtlCol="0">
            <a:spAutoFit/>
          </a:bodyPr>
          <a:lstStyle/>
          <a:p>
            <a:r>
              <a:rPr kumimoji="1" lang="ja-JP" altLang="en-US" smtClean="0"/>
              <a:t>これで、実行してみたら動くには動いたが</a:t>
            </a:r>
            <a:r>
              <a:rPr lang="en-US" altLang="ja-JP" smtClean="0"/>
              <a:t>M</a:t>
            </a:r>
            <a:r>
              <a:rPr kumimoji="1" lang="en-US" altLang="ja-JP" smtClean="0"/>
              <a:t>emoryLeak</a:t>
            </a:r>
            <a:r>
              <a:rPr kumimoji="1" lang="ja-JP" altLang="en-US" smtClean="0"/>
              <a:t>が発生。どうやら、</a:t>
            </a:r>
            <a:r>
              <a:rPr lang="en-US" altLang="ja-JP" smtClean="0"/>
              <a:t>list</a:t>
            </a:r>
            <a:r>
              <a:rPr lang="ja-JP" altLang="en-US"/>
              <a:t>は</a:t>
            </a:r>
            <a:r>
              <a:rPr lang="en-US" altLang="ja-JP" smtClean="0"/>
              <a:t>new</a:t>
            </a:r>
            <a:r>
              <a:rPr lang="ja-JP" altLang="en-US" smtClean="0"/>
              <a:t>で確保しないとダメっぽいので</a:t>
            </a:r>
            <a:r>
              <a:rPr kumimoji="1" lang="ja-JP" altLang="en-US" smtClean="0"/>
              <a:t>修正します。</a:t>
            </a:r>
            <a:endParaRPr kumimoji="1" lang="ja-JP" altLang="en-US"/>
          </a:p>
        </p:txBody>
      </p:sp>
      <p:pic>
        <p:nvPicPr>
          <p:cNvPr id="19" name="図 18"/>
          <p:cNvPicPr>
            <a:picLocks noChangeAspect="1"/>
          </p:cNvPicPr>
          <p:nvPr/>
        </p:nvPicPr>
        <p:blipFill>
          <a:blip r:embed="rId5"/>
          <a:stretch>
            <a:fillRect/>
          </a:stretch>
        </p:blipFill>
        <p:spPr>
          <a:xfrm>
            <a:off x="188468" y="4923246"/>
            <a:ext cx="7837250" cy="454121"/>
          </a:xfrm>
          <a:prstGeom prst="rect">
            <a:avLst/>
          </a:prstGeom>
          <a:ln>
            <a:solidFill>
              <a:schemeClr val="tx1"/>
            </a:solidFill>
          </a:ln>
        </p:spPr>
      </p:pic>
      <p:sp>
        <p:nvSpPr>
          <p:cNvPr id="20" name="正方形/長方形 19"/>
          <p:cNvSpPr/>
          <p:nvPr/>
        </p:nvSpPr>
        <p:spPr>
          <a:xfrm>
            <a:off x="115887" y="4611948"/>
            <a:ext cx="1088375" cy="369332"/>
          </a:xfrm>
          <a:prstGeom prst="rect">
            <a:avLst/>
          </a:prstGeom>
        </p:spPr>
        <p:txBody>
          <a:bodyPr wrap="none">
            <a:spAutoFit/>
          </a:bodyPr>
          <a:lstStyle/>
          <a:p>
            <a:r>
              <a:rPr lang="ja-JP" altLang="en-US"/>
              <a:t>FontTex.h</a:t>
            </a:r>
          </a:p>
        </p:txBody>
      </p:sp>
      <p:cxnSp>
        <p:nvCxnSpPr>
          <p:cNvPr id="21" name="直線矢印コネクタ 20"/>
          <p:cNvCxnSpPr/>
          <p:nvPr/>
        </p:nvCxnSpPr>
        <p:spPr>
          <a:xfrm flipH="1" flipV="1">
            <a:off x="5003800" y="5109637"/>
            <a:ext cx="3094499" cy="3693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8098299" y="5296027"/>
            <a:ext cx="2055563" cy="369332"/>
          </a:xfrm>
          <a:prstGeom prst="rect">
            <a:avLst/>
          </a:prstGeom>
          <a:noFill/>
        </p:spPr>
        <p:txBody>
          <a:bodyPr wrap="none" rtlCol="0">
            <a:spAutoFit/>
          </a:bodyPr>
          <a:lstStyle/>
          <a:p>
            <a:r>
              <a:rPr kumimoji="1" lang="ja-JP" altLang="en-US" smtClean="0"/>
              <a:t>変更：</a:t>
            </a:r>
            <a:r>
              <a:rPr kumimoji="1" lang="en-US" altLang="ja-JP" smtClean="0"/>
              <a:t>pointer</a:t>
            </a:r>
            <a:r>
              <a:rPr kumimoji="1" lang="ja-JP" altLang="en-US" smtClean="0"/>
              <a:t>にした</a:t>
            </a:r>
            <a:endParaRPr kumimoji="1" lang="ja-JP" altLang="en-US"/>
          </a:p>
        </p:txBody>
      </p:sp>
      <p:pic>
        <p:nvPicPr>
          <p:cNvPr id="29" name="図 28"/>
          <p:cNvPicPr>
            <a:picLocks noChangeAspect="1"/>
          </p:cNvPicPr>
          <p:nvPr/>
        </p:nvPicPr>
        <p:blipFill>
          <a:blip r:embed="rId6"/>
          <a:stretch>
            <a:fillRect/>
          </a:stretch>
        </p:blipFill>
        <p:spPr>
          <a:xfrm>
            <a:off x="188468" y="5878162"/>
            <a:ext cx="6805687" cy="708347"/>
          </a:xfrm>
          <a:prstGeom prst="rect">
            <a:avLst/>
          </a:prstGeom>
          <a:ln>
            <a:solidFill>
              <a:schemeClr val="tx1"/>
            </a:solidFill>
          </a:ln>
        </p:spPr>
      </p:pic>
      <p:sp>
        <p:nvSpPr>
          <p:cNvPr id="30" name="正方形/長方形 29"/>
          <p:cNvSpPr/>
          <p:nvPr/>
        </p:nvSpPr>
        <p:spPr>
          <a:xfrm>
            <a:off x="126350" y="5569112"/>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cxnSp>
        <p:nvCxnSpPr>
          <p:cNvPr id="31" name="直線矢印コネクタ 30"/>
          <p:cNvCxnSpPr/>
          <p:nvPr/>
        </p:nvCxnSpPr>
        <p:spPr>
          <a:xfrm flipH="1" flipV="1">
            <a:off x="3367652" y="6232336"/>
            <a:ext cx="4188849" cy="20171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7556501" y="6232335"/>
            <a:ext cx="2703176" cy="369332"/>
          </a:xfrm>
          <a:prstGeom prst="rect">
            <a:avLst/>
          </a:prstGeom>
          <a:noFill/>
        </p:spPr>
        <p:txBody>
          <a:bodyPr wrap="none" rtlCol="0">
            <a:spAutoFit/>
          </a:bodyPr>
          <a:lstStyle/>
          <a:p>
            <a:r>
              <a:rPr lang="ja-JP" altLang="en-US" smtClean="0"/>
              <a:t>変更：本体も</a:t>
            </a:r>
            <a:r>
              <a:rPr lang="en-US" altLang="ja-JP" smtClean="0"/>
              <a:t>pointer</a:t>
            </a:r>
            <a:r>
              <a:rPr lang="ja-JP" altLang="en-US" smtClean="0"/>
              <a:t>にした</a:t>
            </a:r>
            <a:endParaRPr kumimoji="1" lang="ja-JP" altLang="en-US"/>
          </a:p>
        </p:txBody>
      </p:sp>
    </p:spTree>
    <p:extLst>
      <p:ext uri="{BB962C8B-B14F-4D97-AF65-F5344CB8AC3E}">
        <p14:creationId xmlns:p14="http://schemas.microsoft.com/office/powerpoint/2010/main" val="2379279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26350" y="357187"/>
            <a:ext cx="6522144" cy="1560513"/>
          </a:xfrm>
          <a:prstGeom prst="rect">
            <a:avLst/>
          </a:prstGeom>
          <a:ln>
            <a:solidFill>
              <a:schemeClr val="tx1"/>
            </a:solidFill>
          </a:ln>
        </p:spPr>
      </p:pic>
      <p:cxnSp>
        <p:nvCxnSpPr>
          <p:cNvPr id="5" name="直線矢印コネクタ 4"/>
          <p:cNvCxnSpPr/>
          <p:nvPr/>
        </p:nvCxnSpPr>
        <p:spPr>
          <a:xfrm flipH="1">
            <a:off x="5289466" y="1447800"/>
            <a:ext cx="1801247" cy="1363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243113" y="1231900"/>
            <a:ext cx="3820854" cy="369332"/>
          </a:xfrm>
          <a:prstGeom prst="rect">
            <a:avLst/>
          </a:prstGeom>
          <a:noFill/>
        </p:spPr>
        <p:txBody>
          <a:bodyPr wrap="none" rtlCol="0">
            <a:spAutoFit/>
          </a:bodyPr>
          <a:lstStyle/>
          <a:p>
            <a:r>
              <a:rPr kumimoji="1" lang="ja-JP" altLang="en-US" smtClean="0"/>
              <a:t>修正：</a:t>
            </a:r>
            <a:r>
              <a:rPr kumimoji="1" lang="en-US" altLang="ja-JP" smtClean="0"/>
              <a:t>list_char_tex</a:t>
            </a:r>
            <a:r>
              <a:rPr lang="ja-JP" altLang="en-US" smtClean="0"/>
              <a:t>は</a:t>
            </a:r>
            <a:r>
              <a:rPr lang="en-US" altLang="ja-JP" smtClean="0"/>
              <a:t>new</a:t>
            </a:r>
            <a:r>
              <a:rPr lang="ja-JP" altLang="en-US" smtClean="0"/>
              <a:t>で</a:t>
            </a:r>
            <a:r>
              <a:rPr lang="en-US" altLang="ja-JP" smtClean="0"/>
              <a:t>list</a:t>
            </a:r>
            <a:r>
              <a:rPr lang="ja-JP" altLang="en-US" smtClean="0"/>
              <a:t>を作る</a:t>
            </a:r>
            <a:endParaRPr kumimoji="1" lang="ja-JP" altLang="en-US"/>
          </a:p>
        </p:txBody>
      </p:sp>
      <p:pic>
        <p:nvPicPr>
          <p:cNvPr id="8" name="図 7"/>
          <p:cNvPicPr>
            <a:picLocks noChangeAspect="1"/>
          </p:cNvPicPr>
          <p:nvPr/>
        </p:nvPicPr>
        <p:blipFill>
          <a:blip r:embed="rId3"/>
          <a:stretch>
            <a:fillRect/>
          </a:stretch>
        </p:blipFill>
        <p:spPr>
          <a:xfrm>
            <a:off x="126350" y="2154237"/>
            <a:ext cx="4147223" cy="1363663"/>
          </a:xfrm>
          <a:prstGeom prst="rect">
            <a:avLst/>
          </a:prstGeom>
          <a:ln>
            <a:solidFill>
              <a:schemeClr val="tx1"/>
            </a:solidFill>
          </a:ln>
        </p:spPr>
      </p:pic>
      <p:sp>
        <p:nvSpPr>
          <p:cNvPr id="9" name="正方形/長方形 8"/>
          <p:cNvSpPr/>
          <p:nvPr/>
        </p:nvSpPr>
        <p:spPr>
          <a:xfrm>
            <a:off x="126350" y="-12145"/>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cxnSp>
        <p:nvCxnSpPr>
          <p:cNvPr id="10" name="直線矢印コネクタ 9"/>
          <p:cNvCxnSpPr/>
          <p:nvPr/>
        </p:nvCxnSpPr>
        <p:spPr>
          <a:xfrm flipH="1">
            <a:off x="3003466" y="3035300"/>
            <a:ext cx="1801247" cy="13633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902200" y="2836068"/>
            <a:ext cx="4191147" cy="369332"/>
          </a:xfrm>
          <a:prstGeom prst="rect">
            <a:avLst/>
          </a:prstGeom>
          <a:noFill/>
        </p:spPr>
        <p:txBody>
          <a:bodyPr wrap="none" rtlCol="0">
            <a:spAutoFit/>
          </a:bodyPr>
          <a:lstStyle/>
          <a:p>
            <a:r>
              <a:rPr kumimoji="1" lang="ja-JP" altLang="en-US" smtClean="0"/>
              <a:t>修正：</a:t>
            </a:r>
            <a:r>
              <a:rPr kumimoji="1" lang="en-US" altLang="ja-JP" smtClean="0"/>
              <a:t>Clear</a:t>
            </a:r>
            <a:r>
              <a:rPr kumimoji="1" lang="ja-JP" altLang="en-US" smtClean="0"/>
              <a:t>して、</a:t>
            </a:r>
            <a:r>
              <a:rPr kumimoji="1" lang="en-US" altLang="ja-JP" smtClean="0"/>
              <a:t>list_char_tex</a:t>
            </a:r>
            <a:r>
              <a:rPr kumimoji="1" lang="ja-JP" altLang="en-US" smtClean="0"/>
              <a:t>を</a:t>
            </a:r>
            <a:r>
              <a:rPr kumimoji="1" lang="en-US" altLang="ja-JP" smtClean="0"/>
              <a:t>delete</a:t>
            </a:r>
            <a:r>
              <a:rPr kumimoji="1" lang="ja-JP" altLang="en-US" smtClean="0"/>
              <a:t>する</a:t>
            </a:r>
            <a:endParaRPr kumimoji="1" lang="ja-JP" altLang="en-US"/>
          </a:p>
        </p:txBody>
      </p:sp>
      <p:sp>
        <p:nvSpPr>
          <p:cNvPr id="12" name="テキスト ボックス 11"/>
          <p:cNvSpPr txBox="1"/>
          <p:nvPr/>
        </p:nvSpPr>
        <p:spPr>
          <a:xfrm>
            <a:off x="82466" y="3642906"/>
            <a:ext cx="11540532" cy="646331"/>
          </a:xfrm>
          <a:prstGeom prst="rect">
            <a:avLst/>
          </a:prstGeom>
          <a:noFill/>
        </p:spPr>
        <p:txBody>
          <a:bodyPr wrap="none" rtlCol="0">
            <a:spAutoFit/>
          </a:bodyPr>
          <a:lstStyle/>
          <a:p>
            <a:r>
              <a:rPr kumimoji="1" lang="ja-JP" altLang="en-US" smtClean="0"/>
              <a:t>これで、</a:t>
            </a:r>
            <a:r>
              <a:rPr kumimoji="1" lang="en-US" altLang="ja-JP" smtClean="0"/>
              <a:t>list</a:t>
            </a:r>
            <a:r>
              <a:rPr kumimoji="1" lang="ja-JP" altLang="en-US" smtClean="0"/>
              <a:t>の</a:t>
            </a:r>
            <a:r>
              <a:rPr lang="en-US" altLang="ja-JP" smtClean="0"/>
              <a:t>M</a:t>
            </a:r>
            <a:r>
              <a:rPr kumimoji="1" lang="en-US" altLang="ja-JP" smtClean="0"/>
              <a:t>emoryleak</a:t>
            </a:r>
            <a:r>
              <a:rPr kumimoji="1" lang="ja-JP" altLang="en-US" smtClean="0"/>
              <a:t>は無くなりました。続いては、文字</a:t>
            </a:r>
            <a:r>
              <a:rPr lang="en-US" altLang="ja-JP" smtClean="0"/>
              <a:t>T</a:t>
            </a:r>
            <a:r>
              <a:rPr kumimoji="1" lang="en-US" altLang="ja-JP" smtClean="0"/>
              <a:t>exture</a:t>
            </a:r>
            <a:r>
              <a:rPr lang="ja-JP" altLang="en-US" smtClean="0"/>
              <a:t>が作れるのかどうか確認できるように</a:t>
            </a:r>
            <a:r>
              <a:rPr lang="en-US" altLang="ja-JP" smtClean="0"/>
              <a:t>list</a:t>
            </a:r>
            <a:r>
              <a:rPr lang="ja-JP" altLang="en-US" smtClean="0"/>
              <a:t>に登録する</a:t>
            </a:r>
            <a:endParaRPr lang="en-US" altLang="ja-JP" smtClean="0"/>
          </a:p>
          <a:p>
            <a:r>
              <a:rPr kumimoji="1" lang="ja-JP" altLang="en-US"/>
              <a:t>仕組</a:t>
            </a:r>
            <a:r>
              <a:rPr kumimoji="1" lang="ja-JP" altLang="en-US" smtClean="0"/>
              <a:t>みを作りましょう。</a:t>
            </a:r>
            <a:endParaRPr kumimoji="1" lang="ja-JP" altLang="en-US"/>
          </a:p>
        </p:txBody>
      </p:sp>
      <p:pic>
        <p:nvPicPr>
          <p:cNvPr id="14" name="図 13"/>
          <p:cNvPicPr>
            <a:picLocks noChangeAspect="1"/>
          </p:cNvPicPr>
          <p:nvPr/>
        </p:nvPicPr>
        <p:blipFill>
          <a:blip r:embed="rId4"/>
          <a:stretch>
            <a:fillRect/>
          </a:stretch>
        </p:blipFill>
        <p:spPr>
          <a:xfrm>
            <a:off x="170823" y="4635500"/>
            <a:ext cx="7308871" cy="2054851"/>
          </a:xfrm>
          <a:prstGeom prst="rect">
            <a:avLst/>
          </a:prstGeom>
          <a:ln>
            <a:solidFill>
              <a:schemeClr val="tx1"/>
            </a:solidFill>
          </a:ln>
        </p:spPr>
      </p:pic>
      <p:sp>
        <p:nvSpPr>
          <p:cNvPr id="15" name="正方形/長方形 14"/>
          <p:cNvSpPr/>
          <p:nvPr/>
        </p:nvSpPr>
        <p:spPr>
          <a:xfrm>
            <a:off x="125587" y="4266168"/>
            <a:ext cx="1088375" cy="369332"/>
          </a:xfrm>
          <a:prstGeom prst="rect">
            <a:avLst/>
          </a:prstGeom>
        </p:spPr>
        <p:txBody>
          <a:bodyPr wrap="none">
            <a:spAutoFit/>
          </a:bodyPr>
          <a:lstStyle/>
          <a:p>
            <a:r>
              <a:rPr lang="ja-JP" altLang="en-US"/>
              <a:t>FontTex</a:t>
            </a:r>
            <a:r>
              <a:rPr lang="ja-JP" altLang="en-US" smtClean="0"/>
              <a:t>.</a:t>
            </a:r>
            <a:r>
              <a:rPr lang="en-US" altLang="ja-JP"/>
              <a:t>h</a:t>
            </a:r>
            <a:endParaRPr lang="ja-JP" altLang="en-US"/>
          </a:p>
        </p:txBody>
      </p:sp>
      <p:cxnSp>
        <p:nvCxnSpPr>
          <p:cNvPr id="16" name="直線矢印コネクタ 15"/>
          <p:cNvCxnSpPr/>
          <p:nvPr/>
        </p:nvCxnSpPr>
        <p:spPr>
          <a:xfrm flipH="1">
            <a:off x="3488220" y="5203419"/>
            <a:ext cx="4258780" cy="11274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7835900" y="4953000"/>
            <a:ext cx="4098943" cy="646331"/>
          </a:xfrm>
          <a:prstGeom prst="rect">
            <a:avLst/>
          </a:prstGeom>
          <a:noFill/>
        </p:spPr>
        <p:txBody>
          <a:bodyPr wrap="none" rtlCol="0">
            <a:spAutoFit/>
          </a:bodyPr>
          <a:lstStyle/>
          <a:p>
            <a:r>
              <a:rPr lang="ja-JP" altLang="en-US" smtClean="0"/>
              <a:t>追加：文字列情報から文字</a:t>
            </a:r>
            <a:r>
              <a:rPr lang="en-US" altLang="ja-JP" smtClean="0"/>
              <a:t>texture</a:t>
            </a:r>
            <a:r>
              <a:rPr lang="ja-JP" altLang="en-US" smtClean="0"/>
              <a:t>を作る</a:t>
            </a:r>
            <a:endParaRPr lang="en-US" altLang="ja-JP" smtClean="0"/>
          </a:p>
          <a:p>
            <a:r>
              <a:rPr lang="en-US" altLang="ja-JP" smtClean="0"/>
              <a:t>Method</a:t>
            </a:r>
            <a:r>
              <a:rPr lang="ja-JP" altLang="en-US" smtClean="0"/>
              <a:t>を用意。</a:t>
            </a:r>
            <a:endParaRPr kumimoji="1" lang="ja-JP" altLang="en-US"/>
          </a:p>
        </p:txBody>
      </p:sp>
    </p:spTree>
    <p:extLst>
      <p:ext uri="{BB962C8B-B14F-4D97-AF65-F5344CB8AC3E}">
        <p14:creationId xmlns:p14="http://schemas.microsoft.com/office/powerpoint/2010/main" val="42060556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831865" cy="369332"/>
          </a:xfrm>
          <a:prstGeom prst="rect">
            <a:avLst/>
          </a:prstGeom>
          <a:noFill/>
        </p:spPr>
        <p:txBody>
          <a:bodyPr wrap="none" rtlCol="0">
            <a:spAutoFit/>
          </a:bodyPr>
          <a:lstStyle/>
          <a:p>
            <a:r>
              <a:rPr kumimoji="1" lang="ja-JP" altLang="en-US" smtClean="0"/>
              <a:t>・文字列の文字を</a:t>
            </a:r>
            <a:r>
              <a:rPr kumimoji="1" lang="en-US" altLang="ja-JP" smtClean="0"/>
              <a:t>list</a:t>
            </a:r>
            <a:r>
              <a:rPr kumimoji="1" lang="ja-JP" altLang="en-US" smtClean="0"/>
              <a:t>に登録</a:t>
            </a:r>
            <a:endParaRPr kumimoji="1" lang="ja-JP" altLang="en-US"/>
          </a:p>
        </p:txBody>
      </p:sp>
      <p:pic>
        <p:nvPicPr>
          <p:cNvPr id="5" name="図 4"/>
          <p:cNvPicPr>
            <a:picLocks noChangeAspect="1"/>
          </p:cNvPicPr>
          <p:nvPr/>
        </p:nvPicPr>
        <p:blipFill>
          <a:blip r:embed="rId2"/>
          <a:stretch>
            <a:fillRect/>
          </a:stretch>
        </p:blipFill>
        <p:spPr>
          <a:xfrm>
            <a:off x="124641" y="553998"/>
            <a:ext cx="3837759" cy="1627068"/>
          </a:xfrm>
          <a:prstGeom prst="rect">
            <a:avLst/>
          </a:prstGeom>
          <a:ln>
            <a:solidFill>
              <a:schemeClr val="tx1"/>
            </a:solidFill>
          </a:ln>
        </p:spPr>
      </p:pic>
      <p:sp>
        <p:nvSpPr>
          <p:cNvPr id="6" name="正方形/長方形 5"/>
          <p:cNvSpPr/>
          <p:nvPr/>
        </p:nvSpPr>
        <p:spPr>
          <a:xfrm>
            <a:off x="0" y="219849"/>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cxnSp>
        <p:nvCxnSpPr>
          <p:cNvPr id="7" name="直線矢印コネクタ 6"/>
          <p:cNvCxnSpPr/>
          <p:nvPr/>
        </p:nvCxnSpPr>
        <p:spPr>
          <a:xfrm flipH="1">
            <a:off x="4262920" y="965200"/>
            <a:ext cx="2404580" cy="3469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6756400" y="838200"/>
            <a:ext cx="3603038" cy="646331"/>
          </a:xfrm>
          <a:prstGeom prst="rect">
            <a:avLst/>
          </a:prstGeom>
          <a:noFill/>
        </p:spPr>
        <p:txBody>
          <a:bodyPr wrap="none" rtlCol="0">
            <a:spAutoFit/>
          </a:bodyPr>
          <a:lstStyle/>
          <a:p>
            <a:r>
              <a:rPr kumimoji="1" lang="ja-JP" altLang="en-US" smtClean="0"/>
              <a:t>追加：空</a:t>
            </a:r>
            <a:r>
              <a:rPr kumimoji="1" lang="en-US" altLang="ja-JP" smtClean="0"/>
              <a:t>texture</a:t>
            </a:r>
            <a:r>
              <a:rPr kumimoji="1" lang="ja-JP" altLang="en-US" smtClean="0"/>
              <a:t>を作成</a:t>
            </a:r>
            <a:endParaRPr kumimoji="1" lang="en-US" altLang="ja-JP" smtClean="0"/>
          </a:p>
          <a:p>
            <a:r>
              <a:rPr lang="ja-JP" altLang="en-US"/>
              <a:t>何</a:t>
            </a:r>
            <a:r>
              <a:rPr lang="ja-JP" altLang="en-US" smtClean="0"/>
              <a:t>をするのか</a:t>
            </a:r>
            <a:r>
              <a:rPr lang="en-US" altLang="ja-JP" smtClean="0"/>
              <a:t>comment</a:t>
            </a:r>
            <a:r>
              <a:rPr lang="ja-JP" altLang="en-US" smtClean="0"/>
              <a:t>を書いておく</a:t>
            </a:r>
            <a:endParaRPr kumimoji="1" lang="ja-JP" altLang="en-US"/>
          </a:p>
        </p:txBody>
      </p:sp>
      <p:pic>
        <p:nvPicPr>
          <p:cNvPr id="10" name="図 9"/>
          <p:cNvPicPr>
            <a:picLocks noChangeAspect="1"/>
          </p:cNvPicPr>
          <p:nvPr/>
        </p:nvPicPr>
        <p:blipFill>
          <a:blip r:embed="rId3"/>
          <a:stretch>
            <a:fillRect/>
          </a:stretch>
        </p:blipFill>
        <p:spPr>
          <a:xfrm>
            <a:off x="124641" y="2222500"/>
            <a:ext cx="5867400" cy="4610100"/>
          </a:xfrm>
          <a:prstGeom prst="rect">
            <a:avLst/>
          </a:prstGeom>
          <a:ln>
            <a:solidFill>
              <a:schemeClr val="tx1"/>
            </a:solidFill>
          </a:ln>
        </p:spPr>
      </p:pic>
      <p:cxnSp>
        <p:nvCxnSpPr>
          <p:cNvPr id="11" name="直線矢印コネクタ 10"/>
          <p:cNvCxnSpPr/>
          <p:nvPr/>
        </p:nvCxnSpPr>
        <p:spPr>
          <a:xfrm flipH="1">
            <a:off x="5875820" y="4381500"/>
            <a:ext cx="613880" cy="1675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6667500" y="3606800"/>
            <a:ext cx="5524910" cy="1477328"/>
          </a:xfrm>
          <a:prstGeom prst="rect">
            <a:avLst/>
          </a:prstGeom>
          <a:noFill/>
        </p:spPr>
        <p:txBody>
          <a:bodyPr wrap="none" rtlCol="0">
            <a:spAutoFit/>
          </a:bodyPr>
          <a:lstStyle/>
          <a:p>
            <a:r>
              <a:rPr kumimoji="1" lang="ja-JP" altLang="en-US" smtClean="0"/>
              <a:t>追加：</a:t>
            </a:r>
            <a:r>
              <a:rPr kumimoji="1" lang="en-US" altLang="ja-JP" smtClean="0"/>
              <a:t>list</a:t>
            </a:r>
            <a:r>
              <a:rPr kumimoji="1" lang="ja-JP" altLang="en-US" smtClean="0"/>
              <a:t>検索と</a:t>
            </a:r>
            <a:r>
              <a:rPr kumimoji="1" lang="en-US" altLang="ja-JP" smtClean="0"/>
              <a:t>list</a:t>
            </a:r>
            <a:r>
              <a:rPr kumimoji="1" lang="ja-JP" altLang="en-US" smtClean="0"/>
              <a:t>登録を用意しました。</a:t>
            </a:r>
            <a:endParaRPr kumimoji="1" lang="en-US" altLang="ja-JP" smtClean="0"/>
          </a:p>
          <a:p>
            <a:r>
              <a:rPr lang="ja-JP" altLang="en-US" smtClean="0"/>
              <a:t>ただし、</a:t>
            </a:r>
            <a:r>
              <a:rPr lang="en-US" altLang="ja-JP" smtClean="0"/>
              <a:t>if</a:t>
            </a:r>
            <a:r>
              <a:rPr lang="ja-JP" altLang="en-US" smtClean="0"/>
              <a:t>文の条件がまだ書けていません。</a:t>
            </a:r>
            <a:endParaRPr lang="en-US" altLang="ja-JP" smtClean="0"/>
          </a:p>
          <a:p>
            <a:endParaRPr lang="en-US" altLang="ja-JP"/>
          </a:p>
          <a:p>
            <a:r>
              <a:rPr lang="en-US" altLang="ja-JP"/>
              <a:t>i</a:t>
            </a:r>
            <a:r>
              <a:rPr lang="en-US" altLang="ja-JP" smtClean="0"/>
              <a:t>tr</a:t>
            </a:r>
            <a:r>
              <a:rPr lang="ja-JP" altLang="en-US" smtClean="0"/>
              <a:t>から</a:t>
            </a:r>
            <a:r>
              <a:rPr lang="en-US" altLang="ja-JP" smtClean="0"/>
              <a:t>CCharClass</a:t>
            </a:r>
            <a:r>
              <a:rPr lang="ja-JP" altLang="en-US" smtClean="0"/>
              <a:t>：：</a:t>
            </a:r>
            <a:r>
              <a:rPr lang="en-US" altLang="ja-JP" smtClean="0"/>
              <a:t>m_pc</a:t>
            </a:r>
            <a:r>
              <a:rPr lang="ja-JP" altLang="en-US" smtClean="0"/>
              <a:t>と</a:t>
            </a:r>
            <a:r>
              <a:rPr lang="en-US" altLang="ja-JP" smtClean="0"/>
              <a:t>str[i]</a:t>
            </a:r>
            <a:r>
              <a:rPr lang="ja-JP" altLang="en-US" smtClean="0"/>
              <a:t>で比較したいのですが、</a:t>
            </a:r>
            <a:endParaRPr lang="en-US" altLang="ja-JP" smtClean="0"/>
          </a:p>
          <a:p>
            <a:r>
              <a:rPr lang="en-US" altLang="ja-JP" smtClean="0"/>
              <a:t>Get</a:t>
            </a:r>
            <a:r>
              <a:rPr lang="ja-JP" altLang="en-US" smtClean="0"/>
              <a:t>を作り忘れていたのでこんな感じにしています。</a:t>
            </a:r>
            <a:endParaRPr lang="en-US" altLang="ja-JP" smtClean="0"/>
          </a:p>
        </p:txBody>
      </p:sp>
      <p:cxnSp>
        <p:nvCxnSpPr>
          <p:cNvPr id="14" name="直線矢印コネクタ 13"/>
          <p:cNvCxnSpPr/>
          <p:nvPr/>
        </p:nvCxnSpPr>
        <p:spPr>
          <a:xfrm flipH="1">
            <a:off x="3399320" y="2365732"/>
            <a:ext cx="3090380" cy="7256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6667500" y="2222500"/>
            <a:ext cx="5484707" cy="369332"/>
          </a:xfrm>
          <a:prstGeom prst="rect">
            <a:avLst/>
          </a:prstGeom>
          <a:noFill/>
        </p:spPr>
        <p:txBody>
          <a:bodyPr wrap="none" rtlCol="0">
            <a:spAutoFit/>
          </a:bodyPr>
          <a:lstStyle/>
          <a:p>
            <a:r>
              <a:rPr kumimoji="1" lang="en-US" altLang="ja-JP" smtClean="0"/>
              <a:t>Wclsen</a:t>
            </a:r>
            <a:r>
              <a:rPr kumimoji="1" lang="ja-JP" altLang="en-US" smtClean="0"/>
              <a:t>は、</a:t>
            </a:r>
            <a:r>
              <a:rPr kumimoji="1" lang="en-US" altLang="ja-JP" smtClean="0"/>
              <a:t>Unicode</a:t>
            </a:r>
            <a:r>
              <a:rPr kumimoji="1" lang="ja-JP" altLang="en-US" smtClean="0"/>
              <a:t>用の文字列の長さを測る</a:t>
            </a:r>
            <a:r>
              <a:rPr lang="ja-JP" altLang="en-US" smtClean="0"/>
              <a:t>関数です</a:t>
            </a:r>
            <a:r>
              <a:rPr lang="ja-JP" altLang="en-US"/>
              <a:t>。</a:t>
            </a:r>
            <a:endParaRPr kumimoji="1" lang="ja-JP" altLang="en-US"/>
          </a:p>
        </p:txBody>
      </p:sp>
    </p:spTree>
    <p:extLst>
      <p:ext uri="{BB962C8B-B14F-4D97-AF65-F5344CB8AC3E}">
        <p14:creationId xmlns:p14="http://schemas.microsoft.com/office/powerpoint/2010/main" val="304006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69861" y="393700"/>
            <a:ext cx="5794375" cy="3175000"/>
          </a:xfrm>
          <a:prstGeom prst="rect">
            <a:avLst/>
          </a:prstGeom>
          <a:ln>
            <a:solidFill>
              <a:schemeClr val="tx1"/>
            </a:solidFill>
          </a:ln>
        </p:spPr>
      </p:pic>
      <p:sp>
        <p:nvSpPr>
          <p:cNvPr id="5" name="テキスト ボックス 4"/>
          <p:cNvSpPr txBox="1"/>
          <p:nvPr/>
        </p:nvSpPr>
        <p:spPr>
          <a:xfrm>
            <a:off x="0" y="0"/>
            <a:ext cx="2767489" cy="369332"/>
          </a:xfrm>
          <a:prstGeom prst="rect">
            <a:avLst/>
          </a:prstGeom>
          <a:noFill/>
        </p:spPr>
        <p:txBody>
          <a:bodyPr wrap="none" rtlCol="0">
            <a:spAutoFit/>
          </a:bodyPr>
          <a:lstStyle/>
          <a:p>
            <a:r>
              <a:rPr kumimoji="1" lang="ja-JP" altLang="en-US" smtClean="0"/>
              <a:t>・作り忘れていた</a:t>
            </a:r>
            <a:r>
              <a:rPr kumimoji="1" lang="en-US" altLang="ja-JP" smtClean="0"/>
              <a:t>Get</a:t>
            </a:r>
            <a:r>
              <a:rPr kumimoji="1" lang="ja-JP" altLang="en-US" smtClean="0"/>
              <a:t>を作る</a:t>
            </a:r>
            <a:endParaRPr kumimoji="1" lang="ja-JP" altLang="en-US"/>
          </a:p>
        </p:txBody>
      </p:sp>
      <p:cxnSp>
        <p:nvCxnSpPr>
          <p:cNvPr id="6" name="直線矢印コネクタ 5"/>
          <p:cNvCxnSpPr>
            <a:stCxn id="8" idx="1"/>
          </p:cNvCxnSpPr>
          <p:nvPr/>
        </p:nvCxnSpPr>
        <p:spPr>
          <a:xfrm flipH="1">
            <a:off x="3201384" y="2165866"/>
            <a:ext cx="3113107" cy="105145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6314491" y="1981200"/>
            <a:ext cx="4056495" cy="369332"/>
          </a:xfrm>
          <a:prstGeom prst="rect">
            <a:avLst/>
          </a:prstGeom>
          <a:noFill/>
        </p:spPr>
        <p:txBody>
          <a:bodyPr wrap="none" rtlCol="0">
            <a:spAutoFit/>
          </a:bodyPr>
          <a:lstStyle/>
          <a:p>
            <a:r>
              <a:rPr kumimoji="1" lang="ja-JP" altLang="en-US" smtClean="0"/>
              <a:t>追加：</a:t>
            </a:r>
            <a:r>
              <a:rPr kumimoji="1" lang="en-US" altLang="ja-JP" smtClean="0"/>
              <a:t>unique</a:t>
            </a:r>
            <a:r>
              <a:rPr kumimoji="1" lang="ja-JP" altLang="en-US" smtClean="0"/>
              <a:t>なので、</a:t>
            </a:r>
            <a:r>
              <a:rPr lang="en-US" altLang="ja-JP" smtClean="0"/>
              <a:t>FreshPointer</a:t>
            </a:r>
            <a:r>
              <a:rPr lang="ja-JP" altLang="en-US" smtClean="0"/>
              <a:t>を返す</a:t>
            </a:r>
            <a:endParaRPr kumimoji="1" lang="ja-JP" altLang="en-US"/>
          </a:p>
        </p:txBody>
      </p:sp>
      <p:pic>
        <p:nvPicPr>
          <p:cNvPr id="10" name="図 9"/>
          <p:cNvPicPr>
            <a:picLocks noChangeAspect="1"/>
          </p:cNvPicPr>
          <p:nvPr/>
        </p:nvPicPr>
        <p:blipFill>
          <a:blip r:embed="rId3"/>
          <a:stretch>
            <a:fillRect/>
          </a:stretch>
        </p:blipFill>
        <p:spPr>
          <a:xfrm>
            <a:off x="169861" y="3632199"/>
            <a:ext cx="4452939" cy="3166285"/>
          </a:xfrm>
          <a:prstGeom prst="rect">
            <a:avLst/>
          </a:prstGeom>
          <a:ln>
            <a:solidFill>
              <a:schemeClr val="tx1"/>
            </a:solidFill>
          </a:ln>
        </p:spPr>
      </p:pic>
      <p:sp>
        <p:nvSpPr>
          <p:cNvPr id="12" name="正方形/長方形 11"/>
          <p:cNvSpPr/>
          <p:nvPr/>
        </p:nvSpPr>
        <p:spPr>
          <a:xfrm>
            <a:off x="4757937" y="393700"/>
            <a:ext cx="1088375" cy="369332"/>
          </a:xfrm>
          <a:prstGeom prst="rect">
            <a:avLst/>
          </a:prstGeom>
        </p:spPr>
        <p:txBody>
          <a:bodyPr wrap="none">
            <a:spAutoFit/>
          </a:bodyPr>
          <a:lstStyle/>
          <a:p>
            <a:r>
              <a:rPr lang="ja-JP" altLang="en-US"/>
              <a:t>FontTex</a:t>
            </a:r>
            <a:r>
              <a:rPr lang="ja-JP" altLang="en-US" smtClean="0"/>
              <a:t>.</a:t>
            </a:r>
            <a:r>
              <a:rPr lang="en-US" altLang="ja-JP"/>
              <a:t>h</a:t>
            </a:r>
            <a:endParaRPr lang="ja-JP" altLang="en-US"/>
          </a:p>
        </p:txBody>
      </p:sp>
      <p:cxnSp>
        <p:nvCxnSpPr>
          <p:cNvPr id="13" name="直線矢印コネクタ 12"/>
          <p:cNvCxnSpPr/>
          <p:nvPr/>
        </p:nvCxnSpPr>
        <p:spPr>
          <a:xfrm flipH="1">
            <a:off x="3976086" y="5575300"/>
            <a:ext cx="1027714" cy="29129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正方形/長方形 14"/>
          <p:cNvSpPr/>
          <p:nvPr/>
        </p:nvSpPr>
        <p:spPr>
          <a:xfrm>
            <a:off x="3331537" y="3612566"/>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sp>
        <p:nvSpPr>
          <p:cNvPr id="17" name="テキスト ボックス 16"/>
          <p:cNvSpPr txBox="1"/>
          <p:nvPr/>
        </p:nvSpPr>
        <p:spPr>
          <a:xfrm>
            <a:off x="5105400" y="5384800"/>
            <a:ext cx="5671745" cy="646331"/>
          </a:xfrm>
          <a:prstGeom prst="rect">
            <a:avLst/>
          </a:prstGeom>
          <a:noFill/>
        </p:spPr>
        <p:txBody>
          <a:bodyPr wrap="none" rtlCol="0">
            <a:spAutoFit/>
          </a:bodyPr>
          <a:lstStyle/>
          <a:p>
            <a:r>
              <a:rPr lang="ja-JP" altLang="en-US" smtClean="0"/>
              <a:t>追加：</a:t>
            </a:r>
            <a:r>
              <a:rPr lang="en-US" altLang="ja-JP" smtClean="0"/>
              <a:t>itr</a:t>
            </a:r>
            <a:r>
              <a:rPr lang="ja-JP" altLang="en-US" smtClean="0"/>
              <a:t>の文字</a:t>
            </a:r>
            <a:r>
              <a:rPr lang="en-US" altLang="ja-JP" smtClean="0"/>
              <a:t>class</a:t>
            </a:r>
            <a:r>
              <a:rPr lang="ja-JP" altLang="en-US" smtClean="0"/>
              <a:t>から登録してる文字を引っ張ってきて</a:t>
            </a:r>
            <a:endParaRPr lang="en-US" altLang="ja-JP" smtClean="0"/>
          </a:p>
          <a:p>
            <a:r>
              <a:rPr kumimoji="1" lang="en-US" altLang="ja-JP" smtClean="0"/>
              <a:t>Str[i]</a:t>
            </a:r>
            <a:r>
              <a:rPr kumimoji="1" lang="ja-JP" altLang="en-US" smtClean="0"/>
              <a:t>と文字を比較し登録済みかどうか調べる</a:t>
            </a:r>
            <a:endParaRPr lang="en-US" altLang="ja-JP" smtClean="0"/>
          </a:p>
        </p:txBody>
      </p:sp>
    </p:spTree>
    <p:extLst>
      <p:ext uri="{BB962C8B-B14F-4D97-AF65-F5344CB8AC3E}">
        <p14:creationId xmlns:p14="http://schemas.microsoft.com/office/powerpoint/2010/main" val="2195688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036821" cy="923330"/>
          </a:xfrm>
          <a:prstGeom prst="rect">
            <a:avLst/>
          </a:prstGeom>
          <a:noFill/>
        </p:spPr>
        <p:txBody>
          <a:bodyPr wrap="none" rtlCol="0">
            <a:spAutoFit/>
          </a:bodyPr>
          <a:lstStyle/>
          <a:p>
            <a:r>
              <a:rPr kumimoji="1" lang="ja-JP" altLang="en-US" smtClean="0"/>
              <a:t>・</a:t>
            </a:r>
            <a:r>
              <a:rPr lang="en-US" altLang="ja-JP" smtClean="0"/>
              <a:t>F</a:t>
            </a:r>
            <a:r>
              <a:rPr kumimoji="1" lang="en-US" altLang="ja-JP" smtClean="0"/>
              <a:t>ont</a:t>
            </a:r>
            <a:r>
              <a:rPr kumimoji="1" lang="ja-JP" altLang="en-US" smtClean="0"/>
              <a:t>を知る</a:t>
            </a:r>
            <a:endParaRPr kumimoji="1" lang="en-US" altLang="ja-JP" smtClean="0"/>
          </a:p>
          <a:p>
            <a:r>
              <a:rPr lang="ja-JP" altLang="en-US"/>
              <a:t>　</a:t>
            </a:r>
            <a:r>
              <a:rPr lang="ja-JP" altLang="en-US" smtClean="0"/>
              <a:t>当たり前すぎて、忘れてしまいそうですが文字表示はとても重要な機能です。これも、</a:t>
            </a:r>
            <a:r>
              <a:rPr lang="en-US" altLang="ja-JP" smtClean="0"/>
              <a:t>Program</a:t>
            </a:r>
            <a:r>
              <a:rPr lang="ja-JP" altLang="en-US" smtClean="0"/>
              <a:t>を組まないと表示されません</a:t>
            </a:r>
            <a:endParaRPr lang="en-US" altLang="ja-JP" smtClean="0"/>
          </a:p>
          <a:p>
            <a:r>
              <a:rPr lang="ja-JP" altLang="en-US"/>
              <a:t>文字</a:t>
            </a:r>
            <a:r>
              <a:rPr lang="ja-JP" altLang="en-US" smtClean="0"/>
              <a:t>とはどのような情報かを見ていきましょう。</a:t>
            </a:r>
            <a:endParaRPr kumimoji="1" lang="ja-JP" altLang="en-US"/>
          </a:p>
        </p:txBody>
      </p:sp>
      <p:sp>
        <p:nvSpPr>
          <p:cNvPr id="5" name="正方形/長方形 4"/>
          <p:cNvSpPr/>
          <p:nvPr/>
        </p:nvSpPr>
        <p:spPr>
          <a:xfrm>
            <a:off x="151010" y="1036547"/>
            <a:ext cx="11734800" cy="1477328"/>
          </a:xfrm>
          <a:prstGeom prst="rect">
            <a:avLst/>
          </a:prstGeom>
          <a:ln>
            <a:solidFill>
              <a:schemeClr val="tx1"/>
            </a:solidFill>
          </a:ln>
        </p:spPr>
        <p:txBody>
          <a:bodyPr wrap="square">
            <a:spAutoFit/>
          </a:bodyPr>
          <a:lstStyle/>
          <a:p>
            <a:r>
              <a:rPr lang="ja-JP" altLang="en-US"/>
              <a:t>フォント（英</a:t>
            </a:r>
            <a:r>
              <a:rPr lang="en-US" altLang="ja-JP"/>
              <a:t>: font</a:t>
            </a:r>
            <a:r>
              <a:rPr lang="ja-JP" altLang="en-US"/>
              <a:t>） は、本来「同じサイズで、書体デザインの同じ活字の一揃い」を指す言葉だが、現在ではコンピュータ画面に表示したり、紙面に印刷（書籍など）したりするために利用できるようにした書体データを意味している。金属活字の時代から書体の世界に関わっている者からは、データとしてのフォントはデジタルフォント </a:t>
            </a:r>
            <a:r>
              <a:rPr lang="en-US" altLang="ja-JP"/>
              <a:t>(digital font) </a:t>
            </a:r>
            <a:r>
              <a:rPr lang="ja-JP" altLang="en-US"/>
              <a:t>として区別して呼ばれることもある</a:t>
            </a:r>
            <a:r>
              <a:rPr lang="ja-JP" altLang="en-US" smtClean="0"/>
              <a:t>。書体</a:t>
            </a:r>
            <a:r>
              <a:rPr lang="ja-JP" altLang="en-US"/>
              <a:t>という言葉は、現在ではフォント（の使用ライセンス数）を数える単位としても用いられるが、ここでは分けて考えることと</a:t>
            </a:r>
            <a:r>
              <a:rPr lang="ja-JP" altLang="en-US" smtClean="0"/>
              <a:t>する</a:t>
            </a:r>
            <a:r>
              <a:rPr lang="en-US" altLang="ja-JP" smtClean="0"/>
              <a:t>(wiki</a:t>
            </a:r>
            <a:r>
              <a:rPr lang="ja-JP" altLang="en-US" smtClean="0"/>
              <a:t>より</a:t>
            </a:r>
            <a:r>
              <a:rPr lang="en-US" altLang="ja-JP" smtClean="0"/>
              <a:t>)</a:t>
            </a:r>
            <a:endParaRPr lang="ja-JP" altLang="en-US"/>
          </a:p>
        </p:txBody>
      </p:sp>
      <p:pic>
        <p:nvPicPr>
          <p:cNvPr id="6" name="図 5"/>
          <p:cNvPicPr>
            <a:picLocks noChangeAspect="1"/>
          </p:cNvPicPr>
          <p:nvPr/>
        </p:nvPicPr>
        <p:blipFill>
          <a:blip r:embed="rId2"/>
          <a:stretch>
            <a:fillRect/>
          </a:stretch>
        </p:blipFill>
        <p:spPr>
          <a:xfrm>
            <a:off x="243986" y="2627092"/>
            <a:ext cx="4857750" cy="3286125"/>
          </a:xfrm>
          <a:prstGeom prst="rect">
            <a:avLst/>
          </a:prstGeom>
        </p:spPr>
      </p:pic>
      <p:sp>
        <p:nvSpPr>
          <p:cNvPr id="7" name="テキスト ボックス 6"/>
          <p:cNvSpPr txBox="1"/>
          <p:nvPr/>
        </p:nvSpPr>
        <p:spPr>
          <a:xfrm>
            <a:off x="151010" y="6026434"/>
            <a:ext cx="12000465" cy="369332"/>
          </a:xfrm>
          <a:prstGeom prst="rect">
            <a:avLst/>
          </a:prstGeom>
          <a:noFill/>
        </p:spPr>
        <p:txBody>
          <a:bodyPr wrap="none" rtlCol="0">
            <a:spAutoFit/>
          </a:bodyPr>
          <a:lstStyle/>
          <a:p>
            <a:r>
              <a:rPr kumimoji="1" lang="ja-JP" altLang="en-US" smtClean="0"/>
              <a:t>大きく分けて、この２つになります。このような</a:t>
            </a:r>
            <a:r>
              <a:rPr lang="en-US" altLang="ja-JP" smtClean="0"/>
              <a:t>G</a:t>
            </a:r>
            <a:r>
              <a:rPr kumimoji="1" lang="en-US" altLang="ja-JP" smtClean="0"/>
              <a:t>raphic</a:t>
            </a:r>
            <a:r>
              <a:rPr kumimoji="1" lang="ja-JP" altLang="en-US" smtClean="0"/>
              <a:t>情報となります。これが英数・漢字等の数万字が</a:t>
            </a:r>
            <a:r>
              <a:rPr kumimoji="1" lang="en-US" altLang="ja-JP" smtClean="0"/>
              <a:t>PC</a:t>
            </a:r>
            <a:r>
              <a:rPr kumimoji="1" lang="ja-JP" altLang="en-US" smtClean="0"/>
              <a:t>に用意されています</a:t>
            </a:r>
            <a:endParaRPr kumimoji="1" lang="ja-JP" altLang="en-US"/>
          </a:p>
        </p:txBody>
      </p:sp>
    </p:spTree>
    <p:extLst>
      <p:ext uri="{BB962C8B-B14F-4D97-AF65-F5344CB8AC3E}">
        <p14:creationId xmlns:p14="http://schemas.microsoft.com/office/powerpoint/2010/main" val="4107057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2792752" cy="369332"/>
          </a:xfrm>
          <a:prstGeom prst="rect">
            <a:avLst/>
          </a:prstGeom>
          <a:noFill/>
        </p:spPr>
        <p:txBody>
          <a:bodyPr wrap="none" rtlCol="0">
            <a:spAutoFit/>
          </a:bodyPr>
          <a:lstStyle/>
          <a:p>
            <a:r>
              <a:rPr lang="ja-JP" altLang="en-US" smtClean="0"/>
              <a:t>・うまくいくどうか確認する。</a:t>
            </a:r>
            <a:endParaRPr kumimoji="1" lang="en-US" altLang="ja-JP" smtClean="0"/>
          </a:p>
        </p:txBody>
      </p:sp>
      <p:pic>
        <p:nvPicPr>
          <p:cNvPr id="5" name="図 4"/>
          <p:cNvPicPr>
            <a:picLocks noChangeAspect="1"/>
          </p:cNvPicPr>
          <p:nvPr/>
        </p:nvPicPr>
        <p:blipFill>
          <a:blip r:embed="rId2"/>
          <a:stretch>
            <a:fillRect/>
          </a:stretch>
        </p:blipFill>
        <p:spPr>
          <a:xfrm>
            <a:off x="180975" y="482600"/>
            <a:ext cx="3905250" cy="838200"/>
          </a:xfrm>
          <a:prstGeom prst="rect">
            <a:avLst/>
          </a:prstGeom>
          <a:ln>
            <a:solidFill>
              <a:schemeClr val="tx1"/>
            </a:solidFill>
          </a:ln>
        </p:spPr>
      </p:pic>
      <p:sp>
        <p:nvSpPr>
          <p:cNvPr id="6" name="テキスト ボックス 5"/>
          <p:cNvSpPr txBox="1"/>
          <p:nvPr/>
        </p:nvSpPr>
        <p:spPr>
          <a:xfrm>
            <a:off x="4470400" y="578534"/>
            <a:ext cx="6473119" cy="646331"/>
          </a:xfrm>
          <a:prstGeom prst="rect">
            <a:avLst/>
          </a:prstGeom>
          <a:noFill/>
        </p:spPr>
        <p:txBody>
          <a:bodyPr wrap="none" rtlCol="0">
            <a:spAutoFit/>
          </a:bodyPr>
          <a:lstStyle/>
          <a:p>
            <a:r>
              <a:rPr lang="ja-JP" altLang="en-US" smtClean="0"/>
              <a:t>追加：</a:t>
            </a:r>
            <a:r>
              <a:rPr lang="en-US" altLang="ja-JP" smtClean="0"/>
              <a:t>Font::CreateStrTex</a:t>
            </a:r>
            <a:r>
              <a:rPr lang="ja-JP" altLang="en-US" smtClean="0"/>
              <a:t>を起動させるのですが、</a:t>
            </a:r>
            <a:r>
              <a:rPr lang="en-US" altLang="ja-JP" smtClean="0"/>
              <a:t>BreakPoint</a:t>
            </a:r>
            <a:r>
              <a:rPr lang="ja-JP" altLang="en-US" smtClean="0"/>
              <a:t>付けて</a:t>
            </a:r>
            <a:endParaRPr lang="en-US" altLang="ja-JP" smtClean="0"/>
          </a:p>
          <a:p>
            <a:r>
              <a:rPr kumimoji="1" lang="ja-JP" altLang="en-US"/>
              <a:t>確認</a:t>
            </a:r>
            <a:r>
              <a:rPr kumimoji="1" lang="ja-JP" altLang="en-US" smtClean="0"/>
              <a:t>しましょう</a:t>
            </a:r>
            <a:r>
              <a:rPr kumimoji="1" lang="ja-JP" altLang="en-US"/>
              <a:t>。</a:t>
            </a:r>
          </a:p>
        </p:txBody>
      </p:sp>
      <p:sp>
        <p:nvSpPr>
          <p:cNvPr id="7" name="テキスト ボックス 6"/>
          <p:cNvSpPr txBox="1"/>
          <p:nvPr/>
        </p:nvSpPr>
        <p:spPr>
          <a:xfrm>
            <a:off x="180975" y="1587500"/>
            <a:ext cx="9267730" cy="369332"/>
          </a:xfrm>
          <a:prstGeom prst="rect">
            <a:avLst/>
          </a:prstGeom>
          <a:noFill/>
        </p:spPr>
        <p:txBody>
          <a:bodyPr wrap="none" rtlCol="0">
            <a:spAutoFit/>
          </a:bodyPr>
          <a:lstStyle/>
          <a:p>
            <a:r>
              <a:rPr kumimoji="1" lang="en-US" altLang="ja-JP" smtClean="0"/>
              <a:t>Error</a:t>
            </a:r>
            <a:r>
              <a:rPr kumimoji="1" lang="ja-JP" altLang="en-US" smtClean="0"/>
              <a:t>が発生しました。どうやら</a:t>
            </a:r>
            <a:r>
              <a:rPr lang="ja-JP" altLang="en-US"/>
              <a:t>文字</a:t>
            </a:r>
            <a:r>
              <a:rPr lang="ja-JP" altLang="en-US" smtClean="0"/>
              <a:t>を</a:t>
            </a:r>
            <a:r>
              <a:rPr lang="en-US" altLang="ja-JP"/>
              <a:t>T</a:t>
            </a:r>
            <a:r>
              <a:rPr lang="en-US" altLang="ja-JP" smtClean="0"/>
              <a:t>exture</a:t>
            </a:r>
            <a:r>
              <a:rPr lang="ja-JP" altLang="en-US" smtClean="0"/>
              <a:t>に描きこんでいるところで、発生してるっぽいです。</a:t>
            </a:r>
            <a:endParaRPr kumimoji="1" lang="ja-JP" altLang="en-US"/>
          </a:p>
        </p:txBody>
      </p:sp>
      <p:pic>
        <p:nvPicPr>
          <p:cNvPr id="2" name="図 1"/>
          <p:cNvPicPr>
            <a:picLocks noChangeAspect="1"/>
          </p:cNvPicPr>
          <p:nvPr/>
        </p:nvPicPr>
        <p:blipFill>
          <a:blip r:embed="rId3"/>
          <a:stretch>
            <a:fillRect/>
          </a:stretch>
        </p:blipFill>
        <p:spPr>
          <a:xfrm>
            <a:off x="180975" y="2464832"/>
            <a:ext cx="7677083" cy="2018268"/>
          </a:xfrm>
          <a:prstGeom prst="rect">
            <a:avLst/>
          </a:prstGeom>
          <a:ln>
            <a:solidFill>
              <a:schemeClr val="tx1"/>
            </a:solidFill>
          </a:ln>
        </p:spPr>
      </p:pic>
      <p:sp>
        <p:nvSpPr>
          <p:cNvPr id="8" name="正方形/長方形 7"/>
          <p:cNvSpPr/>
          <p:nvPr/>
        </p:nvSpPr>
        <p:spPr>
          <a:xfrm>
            <a:off x="88389" y="2038866"/>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cxnSp>
        <p:nvCxnSpPr>
          <p:cNvPr id="9" name="直線矢印コネクタ 8"/>
          <p:cNvCxnSpPr/>
          <p:nvPr/>
        </p:nvCxnSpPr>
        <p:spPr>
          <a:xfrm flipH="1" flipV="1">
            <a:off x="3353785" y="4093623"/>
            <a:ext cx="665731" cy="55457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4086225" y="4483100"/>
            <a:ext cx="6852710" cy="369332"/>
          </a:xfrm>
          <a:prstGeom prst="rect">
            <a:avLst/>
          </a:prstGeom>
          <a:noFill/>
        </p:spPr>
        <p:txBody>
          <a:bodyPr wrap="none" rtlCol="0">
            <a:spAutoFit/>
          </a:bodyPr>
          <a:lstStyle/>
          <a:p>
            <a:r>
              <a:rPr kumimoji="1" lang="ja-JP" altLang="en-US" smtClean="0"/>
              <a:t>修正：８から４に変更。ここが</a:t>
            </a:r>
            <a:r>
              <a:rPr lang="en-US" altLang="ja-JP" smtClean="0"/>
              <a:t>M</a:t>
            </a:r>
            <a:r>
              <a:rPr kumimoji="1" lang="en-US" altLang="ja-JP" smtClean="0"/>
              <a:t>emoryleak</a:t>
            </a:r>
            <a:r>
              <a:rPr kumimoji="1" lang="ja-JP" altLang="en-US" smtClean="0"/>
              <a:t>の原因でした。詳細は後で</a:t>
            </a:r>
            <a:endParaRPr kumimoji="1" lang="ja-JP" altLang="en-US"/>
          </a:p>
        </p:txBody>
      </p:sp>
      <p:pic>
        <p:nvPicPr>
          <p:cNvPr id="11" name="図 10"/>
          <p:cNvPicPr>
            <a:picLocks noChangeAspect="1"/>
          </p:cNvPicPr>
          <p:nvPr/>
        </p:nvPicPr>
        <p:blipFill>
          <a:blip r:embed="rId4"/>
          <a:stretch>
            <a:fillRect/>
          </a:stretch>
        </p:blipFill>
        <p:spPr>
          <a:xfrm>
            <a:off x="180975" y="5049967"/>
            <a:ext cx="8098629" cy="1061924"/>
          </a:xfrm>
          <a:prstGeom prst="rect">
            <a:avLst/>
          </a:prstGeom>
          <a:ln>
            <a:solidFill>
              <a:schemeClr val="tx1"/>
            </a:solidFill>
          </a:ln>
        </p:spPr>
      </p:pic>
      <p:sp>
        <p:nvSpPr>
          <p:cNvPr id="12" name="テキスト ボックス 11"/>
          <p:cNvSpPr txBox="1"/>
          <p:nvPr/>
        </p:nvSpPr>
        <p:spPr>
          <a:xfrm>
            <a:off x="88389" y="6144326"/>
            <a:ext cx="10750700" cy="646331"/>
          </a:xfrm>
          <a:prstGeom prst="rect">
            <a:avLst/>
          </a:prstGeom>
          <a:noFill/>
        </p:spPr>
        <p:txBody>
          <a:bodyPr wrap="none" rtlCol="0">
            <a:spAutoFit/>
          </a:bodyPr>
          <a:lstStyle/>
          <a:p>
            <a:r>
              <a:rPr kumimoji="1" lang="ja-JP" altLang="en-US" smtClean="0"/>
              <a:t>成功すると、</a:t>
            </a:r>
            <a:r>
              <a:rPr kumimoji="1" lang="en-US" altLang="ja-JP" smtClean="0"/>
              <a:t>list</a:t>
            </a:r>
            <a:r>
              <a:rPr kumimoji="1" lang="ja-JP" altLang="en-US" smtClean="0"/>
              <a:t>に</a:t>
            </a:r>
            <a:r>
              <a:rPr lang="ja-JP" altLang="en-US" smtClean="0"/>
              <a:t>‘あ’と‘</a:t>
            </a:r>
            <a:r>
              <a:rPr lang="en-US" altLang="ja-JP"/>
              <a:t>A</a:t>
            </a:r>
            <a:r>
              <a:rPr lang="ja-JP" altLang="en-US" smtClean="0"/>
              <a:t>’が作られ登録されてました。描画</a:t>
            </a:r>
            <a:r>
              <a:rPr lang="en-US" altLang="ja-JP" smtClean="0"/>
              <a:t>Check</a:t>
            </a:r>
            <a:r>
              <a:rPr lang="ja-JP" altLang="en-US" smtClean="0"/>
              <a:t>はできていませんが、とりあえず成功です。</a:t>
            </a:r>
            <a:endParaRPr lang="en-US" altLang="ja-JP" smtClean="0"/>
          </a:p>
          <a:p>
            <a:r>
              <a:rPr kumimoji="1" lang="ja-JP" altLang="en-US" smtClean="0"/>
              <a:t>まだ</a:t>
            </a:r>
            <a:r>
              <a:rPr kumimoji="1" lang="en-US" altLang="ja-JP" smtClean="0"/>
              <a:t>bug</a:t>
            </a:r>
            <a:r>
              <a:rPr kumimoji="1" lang="ja-JP" altLang="en-US" smtClean="0"/>
              <a:t>はあるかもしれませんが、文字</a:t>
            </a:r>
            <a:r>
              <a:rPr lang="en-US" altLang="ja-JP" smtClean="0"/>
              <a:t>T</a:t>
            </a:r>
            <a:r>
              <a:rPr kumimoji="1" lang="en-US" altLang="ja-JP" smtClean="0"/>
              <a:t>exture</a:t>
            </a:r>
            <a:r>
              <a:rPr kumimoji="1" lang="ja-JP" altLang="en-US" smtClean="0"/>
              <a:t>作成の部分の詳細を見ていきましょう</a:t>
            </a:r>
            <a:endParaRPr kumimoji="1" lang="ja-JP" altLang="en-US"/>
          </a:p>
        </p:txBody>
      </p:sp>
    </p:spTree>
    <p:extLst>
      <p:ext uri="{BB962C8B-B14F-4D97-AF65-F5344CB8AC3E}">
        <p14:creationId xmlns:p14="http://schemas.microsoft.com/office/powerpoint/2010/main" val="313905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4093941" cy="646331"/>
          </a:xfrm>
          <a:prstGeom prst="rect">
            <a:avLst/>
          </a:prstGeom>
          <a:noFill/>
        </p:spPr>
        <p:txBody>
          <a:bodyPr wrap="none" rtlCol="0">
            <a:spAutoFit/>
          </a:bodyPr>
          <a:lstStyle/>
          <a:p>
            <a:r>
              <a:rPr kumimoji="1" lang="ja-JP" altLang="en-US" smtClean="0"/>
              <a:t>・文字</a:t>
            </a:r>
            <a:r>
              <a:rPr lang="en-US" altLang="ja-JP" smtClean="0"/>
              <a:t>T</a:t>
            </a:r>
            <a:r>
              <a:rPr kumimoji="1" lang="en-US" altLang="ja-JP" smtClean="0"/>
              <a:t>exture</a:t>
            </a:r>
            <a:r>
              <a:rPr kumimoji="1" lang="ja-JP" altLang="en-US" smtClean="0"/>
              <a:t>作成の詳細を見る</a:t>
            </a:r>
            <a:endParaRPr kumimoji="1" lang="en-US" altLang="ja-JP" smtClean="0"/>
          </a:p>
          <a:p>
            <a:r>
              <a:rPr kumimoji="1" lang="en-US" altLang="ja-JP" smtClean="0"/>
              <a:t>Font</a:t>
            </a:r>
            <a:r>
              <a:rPr kumimoji="1" lang="ja-JP" altLang="en-US" smtClean="0"/>
              <a:t>情報を持つ変数を見ていきましょう。</a:t>
            </a:r>
            <a:endParaRPr kumimoji="1" lang="ja-JP" altLang="en-US"/>
          </a:p>
        </p:txBody>
      </p:sp>
      <p:pic>
        <p:nvPicPr>
          <p:cNvPr id="5" name="図 4"/>
          <p:cNvPicPr>
            <a:picLocks noChangeAspect="1"/>
          </p:cNvPicPr>
          <p:nvPr/>
        </p:nvPicPr>
        <p:blipFill>
          <a:blip r:embed="rId2"/>
          <a:stretch>
            <a:fillRect/>
          </a:stretch>
        </p:blipFill>
        <p:spPr>
          <a:xfrm>
            <a:off x="130112" y="646331"/>
            <a:ext cx="7927658" cy="781050"/>
          </a:xfrm>
          <a:prstGeom prst="rect">
            <a:avLst/>
          </a:prstGeom>
          <a:ln>
            <a:solidFill>
              <a:schemeClr val="tx1"/>
            </a:solidFill>
          </a:ln>
        </p:spPr>
      </p:pic>
      <p:sp>
        <p:nvSpPr>
          <p:cNvPr id="6" name="テキスト ボックス 5"/>
          <p:cNvSpPr txBox="1"/>
          <p:nvPr/>
        </p:nvSpPr>
        <p:spPr>
          <a:xfrm>
            <a:off x="0" y="1422151"/>
            <a:ext cx="6229141" cy="646331"/>
          </a:xfrm>
          <a:prstGeom prst="rect">
            <a:avLst/>
          </a:prstGeom>
          <a:noFill/>
        </p:spPr>
        <p:txBody>
          <a:bodyPr wrap="none" rtlCol="0">
            <a:spAutoFit/>
          </a:bodyPr>
          <a:lstStyle/>
          <a:p>
            <a:r>
              <a:rPr kumimoji="1" lang="en-US" altLang="ja-JP" smtClean="0"/>
              <a:t>HFONT</a:t>
            </a:r>
            <a:r>
              <a:rPr kumimoji="1" lang="ja-JP" altLang="en-US" smtClean="0"/>
              <a:t>：</a:t>
            </a:r>
            <a:r>
              <a:rPr lang="en-US" altLang="ja-JP" smtClean="0"/>
              <a:t>F</a:t>
            </a:r>
            <a:r>
              <a:rPr kumimoji="1" lang="en-US" altLang="ja-JP" smtClean="0"/>
              <a:t>ont</a:t>
            </a:r>
            <a:r>
              <a:rPr kumimoji="1" lang="ja-JP" altLang="en-US" smtClean="0"/>
              <a:t>の</a:t>
            </a:r>
            <a:r>
              <a:rPr lang="en-US" altLang="ja-JP" smtClean="0"/>
              <a:t>H</a:t>
            </a:r>
            <a:r>
              <a:rPr kumimoji="1" lang="en-US" altLang="ja-JP" smtClean="0"/>
              <a:t>andle</a:t>
            </a:r>
            <a:r>
              <a:rPr lang="ja-JP" altLang="en-US" smtClean="0"/>
              <a:t>で</a:t>
            </a:r>
            <a:r>
              <a:rPr lang="ja-JP" altLang="en-US"/>
              <a:t>、</a:t>
            </a:r>
            <a:r>
              <a:rPr kumimoji="1" lang="ja-JP" altLang="en-US" smtClean="0"/>
              <a:t>論理</a:t>
            </a:r>
            <a:r>
              <a:rPr kumimoji="1" lang="en-US" altLang="ja-JP" smtClean="0"/>
              <a:t>font</a:t>
            </a:r>
            <a:r>
              <a:rPr kumimoji="1" lang="ja-JP" altLang="en-US" smtClean="0"/>
              <a:t>や物理</a:t>
            </a:r>
            <a:r>
              <a:rPr kumimoji="1" lang="en-US" altLang="ja-JP" smtClean="0"/>
              <a:t>font</a:t>
            </a:r>
            <a:r>
              <a:rPr lang="ja-JP" altLang="en-US" smtClean="0"/>
              <a:t>を掴む事になる。</a:t>
            </a:r>
            <a:endParaRPr lang="en-US" altLang="ja-JP" smtClean="0"/>
          </a:p>
          <a:p>
            <a:r>
              <a:rPr kumimoji="1" lang="en-US" altLang="ja-JP" smtClean="0"/>
              <a:t>HDC</a:t>
            </a:r>
            <a:r>
              <a:rPr kumimoji="1" lang="ja-JP" altLang="en-US" smtClean="0"/>
              <a:t>：</a:t>
            </a:r>
            <a:r>
              <a:rPr kumimoji="1" lang="en-US" altLang="ja-JP" smtClean="0"/>
              <a:t>DeviceContext</a:t>
            </a:r>
            <a:r>
              <a:rPr kumimoji="1" lang="ja-JP" altLang="en-US" smtClean="0"/>
              <a:t>で、物理</a:t>
            </a:r>
            <a:r>
              <a:rPr lang="en-US" altLang="ja-JP" smtClean="0"/>
              <a:t>F</a:t>
            </a:r>
            <a:r>
              <a:rPr kumimoji="1" lang="en-US" altLang="ja-JP" smtClean="0"/>
              <a:t>ont</a:t>
            </a:r>
            <a:r>
              <a:rPr kumimoji="1" lang="ja-JP" altLang="en-US" smtClean="0"/>
              <a:t>の</a:t>
            </a:r>
            <a:r>
              <a:rPr lang="en-US" altLang="ja-JP" smtClean="0"/>
              <a:t>G</a:t>
            </a:r>
            <a:r>
              <a:rPr kumimoji="1" lang="en-US" altLang="ja-JP" smtClean="0"/>
              <a:t>raphic</a:t>
            </a:r>
            <a:r>
              <a:rPr lang="ja-JP" altLang="en-US" smtClean="0"/>
              <a:t>を掴む事になる。</a:t>
            </a:r>
            <a:endParaRPr kumimoji="1" lang="ja-JP" altLang="en-US"/>
          </a:p>
        </p:txBody>
      </p:sp>
      <p:sp>
        <p:nvSpPr>
          <p:cNvPr id="7" name="正方形/長方形 6"/>
          <p:cNvSpPr/>
          <p:nvPr/>
        </p:nvSpPr>
        <p:spPr>
          <a:xfrm>
            <a:off x="89639" y="2074904"/>
            <a:ext cx="11934888" cy="2031325"/>
          </a:xfrm>
          <a:prstGeom prst="rect">
            <a:avLst/>
          </a:prstGeom>
          <a:ln>
            <a:solidFill>
              <a:schemeClr val="tx1"/>
            </a:solidFill>
          </a:ln>
        </p:spPr>
        <p:txBody>
          <a:bodyPr wrap="square">
            <a:spAutoFit/>
          </a:bodyPr>
          <a:lstStyle/>
          <a:p>
            <a:r>
              <a:rPr lang="en-US" altLang="ja-JP" smtClean="0"/>
              <a:t>HDC</a:t>
            </a:r>
            <a:r>
              <a:rPr lang="ja-JP" altLang="en-US" smtClean="0"/>
              <a:t>等の</a:t>
            </a:r>
            <a:r>
              <a:rPr lang="en-US" altLang="ja-JP" smtClean="0"/>
              <a:t>Handle</a:t>
            </a:r>
            <a:r>
              <a:rPr lang="ja-JP" altLang="en-US" smtClean="0"/>
              <a:t>とは、</a:t>
            </a:r>
            <a:endParaRPr lang="en-US" altLang="ja-JP" smtClean="0"/>
          </a:p>
          <a:p>
            <a:r>
              <a:rPr lang="en-US" altLang="ja-JP" smtClean="0">
                <a:solidFill>
                  <a:srgbClr val="FF0000"/>
                </a:solidFill>
              </a:rPr>
              <a:t>Windows</a:t>
            </a:r>
            <a:r>
              <a:rPr lang="ja-JP" altLang="en-US">
                <a:solidFill>
                  <a:srgbClr val="FF0000"/>
                </a:solidFill>
              </a:rPr>
              <a:t>アプリケーションでは、何らかのデータやオブジェクトをハンドルという 概念で表す</a:t>
            </a:r>
            <a:r>
              <a:rPr lang="ja-JP" altLang="en-US"/>
              <a:t>ことがよくあります。 たとえば、ウインドウを識別するウインドウハンドルは、 アプリケーションからウインドウについての内部構造を抽象化すると共に、 ハンドルを取得すればウインドウを制御できるという簡略化をもたらしました。 このような要領は、</a:t>
            </a:r>
            <a:r>
              <a:rPr lang="ja-JP" altLang="en-US">
                <a:solidFill>
                  <a:srgbClr val="FF0000"/>
                </a:solidFill>
              </a:rPr>
              <a:t>グラフィックスの描画についてもいえることであり、 グラフィックスを描画するにはデバイスコンテキストのハンドルが必要になります</a:t>
            </a:r>
            <a:r>
              <a:rPr lang="ja-JP" altLang="en-US"/>
              <a:t>。 デバイスコンテキストは描画対象をアプリケーションから抽象化し、 様々な描画対象に対して同一の関数で描画を行えるという一貫性を提供します。 </a:t>
            </a:r>
            <a:r>
              <a:rPr lang="ja-JP" altLang="en-US">
                <a:solidFill>
                  <a:srgbClr val="FF0000"/>
                </a:solidFill>
              </a:rPr>
              <a:t>デバイスコンテキストのハンドルは、</a:t>
            </a:r>
            <a:r>
              <a:rPr lang="en-US" altLang="ja-JP">
                <a:solidFill>
                  <a:srgbClr val="FF0000"/>
                </a:solidFill>
              </a:rPr>
              <a:t>GetDC</a:t>
            </a:r>
            <a:r>
              <a:rPr lang="ja-JP" altLang="en-US">
                <a:solidFill>
                  <a:srgbClr val="FF0000"/>
                </a:solidFill>
              </a:rPr>
              <a:t>で取得することができます</a:t>
            </a:r>
            <a:r>
              <a:rPr lang="ja-JP" altLang="en-US"/>
              <a:t>。 </a:t>
            </a:r>
          </a:p>
        </p:txBody>
      </p:sp>
      <p:sp>
        <p:nvSpPr>
          <p:cNvPr id="9" name="テキスト ボックス 8"/>
          <p:cNvSpPr txBox="1"/>
          <p:nvPr/>
        </p:nvSpPr>
        <p:spPr>
          <a:xfrm>
            <a:off x="89639" y="4161161"/>
            <a:ext cx="10499541" cy="369332"/>
          </a:xfrm>
          <a:prstGeom prst="rect">
            <a:avLst/>
          </a:prstGeom>
          <a:noFill/>
        </p:spPr>
        <p:txBody>
          <a:bodyPr wrap="none" rtlCol="0">
            <a:spAutoFit/>
          </a:bodyPr>
          <a:lstStyle/>
          <a:p>
            <a:r>
              <a:rPr kumimoji="1" lang="en-US" altLang="ja-JP" smtClean="0"/>
              <a:t>TEXTMETRIC</a:t>
            </a:r>
            <a:r>
              <a:rPr kumimoji="1" lang="ja-JP" altLang="en-US" smtClean="0"/>
              <a:t>：</a:t>
            </a:r>
            <a:r>
              <a:rPr lang="ja-JP" altLang="en-US" smtClean="0"/>
              <a:t>使用文字</a:t>
            </a:r>
            <a:r>
              <a:rPr lang="en-US" altLang="ja-JP" smtClean="0"/>
              <a:t>Font</a:t>
            </a:r>
            <a:r>
              <a:rPr lang="ja-JP" altLang="en-US" smtClean="0"/>
              <a:t>の</a:t>
            </a:r>
            <a:r>
              <a:rPr lang="ja-JP" altLang="en-US"/>
              <a:t>大きさ・幅・高さ・太さなどをもつ</a:t>
            </a:r>
            <a:r>
              <a:rPr lang="ja-JP" altLang="en-US" smtClean="0"/>
              <a:t>構造体。下図の情報を持つ事になります。</a:t>
            </a:r>
            <a:endParaRPr kumimoji="1" lang="ja-JP" altLang="en-US"/>
          </a:p>
        </p:txBody>
      </p:sp>
      <p:sp>
        <p:nvSpPr>
          <p:cNvPr id="10" name="正方形/長方形 9"/>
          <p:cNvSpPr/>
          <p:nvPr/>
        </p:nvSpPr>
        <p:spPr>
          <a:xfrm>
            <a:off x="4877539" y="4522152"/>
            <a:ext cx="3415370" cy="2031325"/>
          </a:xfrm>
          <a:prstGeom prst="rect">
            <a:avLst/>
          </a:prstGeom>
          <a:ln>
            <a:solidFill>
              <a:schemeClr val="tx1"/>
            </a:solidFill>
          </a:ln>
        </p:spPr>
        <p:txBody>
          <a:bodyPr wrap="square">
            <a:spAutoFit/>
          </a:bodyPr>
          <a:lstStyle/>
          <a:p>
            <a:r>
              <a:rPr lang="en-US" altLang="ja-JP"/>
              <a:t>typedef struct tagTEXTMETRIC</a:t>
            </a:r>
            <a:r>
              <a:rPr lang="ja-JP" altLang="en-US" smtClean="0"/>
              <a:t>｛</a:t>
            </a:r>
            <a:endParaRPr lang="ja-JP" altLang="en-US"/>
          </a:p>
          <a:p>
            <a:r>
              <a:rPr lang="en-US" altLang="ja-JP"/>
              <a:t>LONG tmHeight; </a:t>
            </a:r>
          </a:p>
          <a:p>
            <a:r>
              <a:rPr lang="en-US" altLang="ja-JP"/>
              <a:t>LONG tmAscent; </a:t>
            </a:r>
          </a:p>
          <a:p>
            <a:r>
              <a:rPr lang="en-US" altLang="ja-JP"/>
              <a:t>LONG tmDescent</a:t>
            </a:r>
            <a:r>
              <a:rPr lang="en-US" altLang="ja-JP" smtClean="0"/>
              <a:t>;</a:t>
            </a:r>
            <a:endParaRPr lang="en-US" altLang="ja-JP"/>
          </a:p>
          <a:p>
            <a:r>
              <a:rPr lang="en-US" altLang="ja-JP"/>
              <a:t>LONG tmInternalLeading</a:t>
            </a:r>
            <a:r>
              <a:rPr lang="en-US" altLang="ja-JP" smtClean="0"/>
              <a:t>;</a:t>
            </a:r>
            <a:endParaRPr lang="en-US" altLang="ja-JP"/>
          </a:p>
          <a:p>
            <a:r>
              <a:rPr lang="en-US" altLang="ja-JP"/>
              <a:t>LONG tmExternalLeading</a:t>
            </a:r>
            <a:r>
              <a:rPr lang="en-US" altLang="ja-JP" smtClean="0"/>
              <a:t>;</a:t>
            </a:r>
            <a:endParaRPr lang="en-US" altLang="ja-JP"/>
          </a:p>
          <a:p>
            <a:r>
              <a:rPr lang="ja-JP" altLang="en-US" smtClean="0"/>
              <a:t>・・・</a:t>
            </a:r>
            <a:endParaRPr lang="ja-JP" altLang="en-US"/>
          </a:p>
        </p:txBody>
      </p:sp>
      <p:pic>
        <p:nvPicPr>
          <p:cNvPr id="11" name="図 10"/>
          <p:cNvPicPr>
            <a:picLocks noChangeAspect="1"/>
          </p:cNvPicPr>
          <p:nvPr/>
        </p:nvPicPr>
        <p:blipFill>
          <a:blip r:embed="rId3"/>
          <a:stretch>
            <a:fillRect/>
          </a:stretch>
        </p:blipFill>
        <p:spPr>
          <a:xfrm>
            <a:off x="89639" y="4558062"/>
            <a:ext cx="4677243" cy="2311533"/>
          </a:xfrm>
          <a:prstGeom prst="rect">
            <a:avLst/>
          </a:prstGeom>
          <a:ln>
            <a:solidFill>
              <a:schemeClr val="tx1"/>
            </a:solidFill>
          </a:ln>
        </p:spPr>
      </p:pic>
      <p:sp>
        <p:nvSpPr>
          <p:cNvPr id="12" name="正方形/長方形 11"/>
          <p:cNvSpPr/>
          <p:nvPr/>
        </p:nvSpPr>
        <p:spPr>
          <a:xfrm>
            <a:off x="8057770" y="6550223"/>
            <a:ext cx="4008020" cy="307777"/>
          </a:xfrm>
          <a:prstGeom prst="rect">
            <a:avLst/>
          </a:prstGeom>
        </p:spPr>
        <p:txBody>
          <a:bodyPr wrap="none">
            <a:spAutoFit/>
          </a:bodyPr>
          <a:lstStyle/>
          <a:p>
            <a:r>
              <a:rPr lang="ja-JP" altLang="en-US" sz="1400"/>
              <a:t>http://phys.cool.coocan.jp/physjpn/htextmetric.htm</a:t>
            </a:r>
          </a:p>
        </p:txBody>
      </p:sp>
    </p:spTree>
    <p:extLst>
      <p:ext uri="{BB962C8B-B14F-4D97-AF65-F5344CB8AC3E}">
        <p14:creationId xmlns:p14="http://schemas.microsoft.com/office/powerpoint/2010/main" val="3370294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3172215" cy="369332"/>
          </a:xfrm>
          <a:prstGeom prst="rect">
            <a:avLst/>
          </a:prstGeom>
          <a:noFill/>
        </p:spPr>
        <p:txBody>
          <a:bodyPr wrap="none" rtlCol="0">
            <a:spAutoFit/>
          </a:bodyPr>
          <a:lstStyle/>
          <a:p>
            <a:r>
              <a:rPr kumimoji="1" lang="ja-JP" altLang="en-US" smtClean="0"/>
              <a:t>・初期化で</a:t>
            </a:r>
            <a:r>
              <a:rPr lang="en-US" altLang="ja-JP" smtClean="0"/>
              <a:t>F</a:t>
            </a:r>
            <a:r>
              <a:rPr kumimoji="1" lang="en-US" altLang="ja-JP" smtClean="0"/>
              <a:t>ont</a:t>
            </a:r>
            <a:r>
              <a:rPr kumimoji="1" lang="ja-JP" altLang="en-US" smtClean="0"/>
              <a:t>設定部分を見る</a:t>
            </a:r>
            <a:endParaRPr kumimoji="1" lang="ja-JP" altLang="en-US"/>
          </a:p>
        </p:txBody>
      </p:sp>
      <p:pic>
        <p:nvPicPr>
          <p:cNvPr id="5" name="図 4"/>
          <p:cNvPicPr>
            <a:picLocks noChangeAspect="1"/>
          </p:cNvPicPr>
          <p:nvPr/>
        </p:nvPicPr>
        <p:blipFill>
          <a:blip r:embed="rId2"/>
          <a:stretch>
            <a:fillRect/>
          </a:stretch>
        </p:blipFill>
        <p:spPr>
          <a:xfrm>
            <a:off x="78487" y="369332"/>
            <a:ext cx="5402384" cy="1636713"/>
          </a:xfrm>
          <a:prstGeom prst="rect">
            <a:avLst/>
          </a:prstGeom>
          <a:ln>
            <a:solidFill>
              <a:schemeClr val="tx1"/>
            </a:solidFill>
          </a:ln>
        </p:spPr>
      </p:pic>
      <p:sp>
        <p:nvSpPr>
          <p:cNvPr id="9" name="正方形/長方形 8"/>
          <p:cNvSpPr/>
          <p:nvPr/>
        </p:nvSpPr>
        <p:spPr>
          <a:xfrm>
            <a:off x="157162" y="2019618"/>
            <a:ext cx="11857038" cy="4801314"/>
          </a:xfrm>
          <a:prstGeom prst="rect">
            <a:avLst/>
          </a:prstGeom>
        </p:spPr>
        <p:txBody>
          <a:bodyPr wrap="square">
            <a:spAutoFit/>
          </a:bodyPr>
          <a:lstStyle/>
          <a:p>
            <a:r>
              <a:rPr lang="en-US" altLang="ja-JP"/>
              <a:t>setlocale() </a:t>
            </a:r>
            <a:r>
              <a:rPr lang="ja-JP" altLang="en-US"/>
              <a:t>関数はプログラムのカレントロケールを設定したり 問い合わせたりするのに用いられる。 </a:t>
            </a:r>
          </a:p>
          <a:p>
            <a:r>
              <a:rPr lang="en-US" altLang="ja-JP"/>
              <a:t>locale </a:t>
            </a:r>
            <a:r>
              <a:rPr lang="ja-JP" altLang="en-US"/>
              <a:t>が </a:t>
            </a:r>
            <a:r>
              <a:rPr lang="en-US" altLang="ja-JP"/>
              <a:t>NULL </a:t>
            </a:r>
            <a:r>
              <a:rPr lang="ja-JP" altLang="en-US"/>
              <a:t>でなければ、プログラムのカレントロケールは引き数に従って変更される。 引き数 </a:t>
            </a:r>
            <a:r>
              <a:rPr lang="en-US" altLang="ja-JP"/>
              <a:t>category </a:t>
            </a:r>
            <a:r>
              <a:rPr lang="ja-JP" altLang="en-US"/>
              <a:t>はプログラムのカレントロケールのどの部分を変更するかを決める。 </a:t>
            </a:r>
          </a:p>
          <a:p>
            <a:r>
              <a:rPr lang="ja-JP" altLang="en-US" smtClean="0"/>
              <a:t>カテゴリー</a:t>
            </a:r>
            <a:r>
              <a:rPr lang="en-US" altLang="ja-JP" smtClean="0"/>
              <a:t>		</a:t>
            </a:r>
            <a:r>
              <a:rPr lang="ja-JP" altLang="en-US" smtClean="0"/>
              <a:t>制御</a:t>
            </a:r>
            <a:r>
              <a:rPr lang="ja-JP" altLang="en-US"/>
              <a:t>対象</a:t>
            </a:r>
          </a:p>
          <a:p>
            <a:r>
              <a:rPr lang="en-US" altLang="ja-JP" smtClean="0"/>
              <a:t>LC_ALL			</a:t>
            </a:r>
            <a:r>
              <a:rPr lang="ja-JP" altLang="en-US" smtClean="0"/>
              <a:t>全て</a:t>
            </a:r>
            <a:r>
              <a:rPr lang="ja-JP" altLang="en-US"/>
              <a:t>のロケール</a:t>
            </a:r>
          </a:p>
          <a:p>
            <a:r>
              <a:rPr lang="en-US" altLang="ja-JP" smtClean="0"/>
              <a:t>LC_ADDRESS		</a:t>
            </a:r>
            <a:r>
              <a:rPr lang="ja-JP" altLang="en-US" smtClean="0"/>
              <a:t>住所</a:t>
            </a:r>
            <a:r>
              <a:rPr lang="ja-JP" altLang="en-US"/>
              <a:t>と地理関連</a:t>
            </a:r>
            <a:r>
              <a:rPr lang="ja-JP" altLang="en-US" smtClean="0"/>
              <a:t>の要素</a:t>
            </a:r>
            <a:r>
              <a:rPr lang="ja-JP" altLang="en-US"/>
              <a:t>のフォーマット </a:t>
            </a:r>
          </a:p>
          <a:p>
            <a:r>
              <a:rPr lang="en-US" altLang="ja-JP" smtClean="0"/>
              <a:t>LC_COLLATE		</a:t>
            </a:r>
            <a:r>
              <a:rPr lang="ja-JP" altLang="en-US" smtClean="0"/>
              <a:t>文字</a:t>
            </a:r>
            <a:r>
              <a:rPr lang="ja-JP" altLang="en-US"/>
              <a:t>の照合順序</a:t>
            </a:r>
          </a:p>
          <a:p>
            <a:r>
              <a:rPr lang="en-US" altLang="ja-JP" smtClean="0">
                <a:solidFill>
                  <a:srgbClr val="FF0000"/>
                </a:solidFill>
              </a:rPr>
              <a:t>LC_CTYPE			</a:t>
            </a:r>
            <a:r>
              <a:rPr lang="ja-JP" altLang="en-US" smtClean="0">
                <a:solidFill>
                  <a:srgbClr val="FF0000"/>
                </a:solidFill>
              </a:rPr>
              <a:t>文字</a:t>
            </a:r>
            <a:r>
              <a:rPr lang="ja-JP" altLang="en-US">
                <a:solidFill>
                  <a:srgbClr val="FF0000"/>
                </a:solidFill>
              </a:rPr>
              <a:t>の分類</a:t>
            </a:r>
          </a:p>
          <a:p>
            <a:r>
              <a:rPr lang="en-US" altLang="ja-JP" smtClean="0"/>
              <a:t>LC_IDENTIFICATION		</a:t>
            </a:r>
            <a:r>
              <a:rPr lang="ja-JP" altLang="en-US" smtClean="0"/>
              <a:t>ロケール</a:t>
            </a:r>
            <a:r>
              <a:rPr lang="ja-JP" altLang="en-US"/>
              <a:t>の説明メタデータ </a:t>
            </a:r>
            <a:endParaRPr lang="en-US" altLang="ja-JP"/>
          </a:p>
          <a:p>
            <a:r>
              <a:rPr lang="en-US" altLang="ja-JP" smtClean="0"/>
              <a:t>LC_MEASUREMENT		</a:t>
            </a:r>
            <a:r>
              <a:rPr lang="ja-JP" altLang="en-US" smtClean="0"/>
              <a:t>単位</a:t>
            </a:r>
            <a:r>
              <a:rPr lang="ja-JP" altLang="en-US"/>
              <a:t>系に関する設定 </a:t>
            </a:r>
            <a:r>
              <a:rPr lang="en-US" altLang="ja-JP" smtClean="0"/>
              <a:t>(</a:t>
            </a:r>
            <a:r>
              <a:rPr lang="ja-JP" altLang="en-US"/>
              <a:t>メートル法か </a:t>
            </a:r>
            <a:r>
              <a:rPr lang="en-US" altLang="ja-JP"/>
              <a:t>US </a:t>
            </a:r>
            <a:r>
              <a:rPr lang="ja-JP" altLang="en-US"/>
              <a:t>由来の単位系</a:t>
            </a:r>
            <a:r>
              <a:rPr lang="en-US" altLang="ja-JP" smtClean="0"/>
              <a:t>) </a:t>
            </a:r>
            <a:endParaRPr lang="en-US" altLang="ja-JP"/>
          </a:p>
          <a:p>
            <a:r>
              <a:rPr lang="en-US" altLang="ja-JP" smtClean="0"/>
              <a:t>LC_MESSAGES		</a:t>
            </a:r>
            <a:r>
              <a:rPr lang="ja-JP" altLang="en-US" smtClean="0"/>
              <a:t>地域化</a:t>
            </a:r>
            <a:r>
              <a:rPr lang="ja-JP" altLang="en-US"/>
              <a:t>可能な自然言語メッセージ</a:t>
            </a:r>
          </a:p>
          <a:p>
            <a:r>
              <a:rPr lang="en-US" altLang="ja-JP" smtClean="0"/>
              <a:t>LC_MONETARY		</a:t>
            </a:r>
            <a:r>
              <a:rPr lang="ja-JP" altLang="en-US" smtClean="0"/>
              <a:t>金額</a:t>
            </a:r>
            <a:r>
              <a:rPr lang="ja-JP" altLang="en-US"/>
              <a:t>の表示方法</a:t>
            </a:r>
          </a:p>
          <a:p>
            <a:r>
              <a:rPr lang="en-US" altLang="ja-JP" smtClean="0"/>
              <a:t>LC_NAME		</a:t>
            </a:r>
            <a:r>
              <a:rPr lang="ja-JP" altLang="en-US" smtClean="0"/>
              <a:t>人</a:t>
            </a:r>
            <a:r>
              <a:rPr lang="ja-JP" altLang="en-US"/>
              <a:t>へのあいさつの言葉</a:t>
            </a:r>
          </a:p>
          <a:p>
            <a:r>
              <a:rPr lang="en-US" altLang="ja-JP" smtClean="0"/>
              <a:t>LC_NUMERIC		</a:t>
            </a:r>
            <a:r>
              <a:rPr lang="ja-JP" altLang="en-US" smtClean="0"/>
              <a:t>金額</a:t>
            </a:r>
            <a:r>
              <a:rPr lang="ja-JP" altLang="en-US"/>
              <a:t>以外の数値の表示方法</a:t>
            </a:r>
          </a:p>
          <a:p>
            <a:r>
              <a:rPr lang="en-US" altLang="ja-JP" smtClean="0"/>
              <a:t>LC_PAPER		</a:t>
            </a:r>
            <a:r>
              <a:rPr lang="ja-JP" altLang="en-US" smtClean="0"/>
              <a:t>標準</a:t>
            </a:r>
            <a:r>
              <a:rPr lang="ja-JP" altLang="en-US"/>
              <a:t>の紙のサイズに関する</a:t>
            </a:r>
            <a:r>
              <a:rPr lang="ja-JP" altLang="en-US" smtClean="0"/>
              <a:t>設定</a:t>
            </a:r>
            <a:endParaRPr lang="en-US" altLang="ja-JP"/>
          </a:p>
          <a:p>
            <a:r>
              <a:rPr lang="en-US" altLang="ja-JP" smtClean="0"/>
              <a:t>LC_TELEPHONE		</a:t>
            </a:r>
            <a:r>
              <a:rPr lang="ja-JP" altLang="en-US" smtClean="0"/>
              <a:t>電話</a:t>
            </a:r>
            <a:r>
              <a:rPr lang="ja-JP" altLang="en-US"/>
              <a:t>サービスで使用されるフォーマット </a:t>
            </a:r>
            <a:endParaRPr lang="en-US" altLang="ja-JP"/>
          </a:p>
          <a:p>
            <a:r>
              <a:rPr lang="en-US" altLang="ja-JP" smtClean="0"/>
              <a:t>LC_TIME			</a:t>
            </a:r>
            <a:r>
              <a:rPr lang="ja-JP" altLang="en-US" smtClean="0"/>
              <a:t>日付</a:t>
            </a:r>
            <a:r>
              <a:rPr lang="ja-JP" altLang="en-US"/>
              <a:t>と時刻の表示方法</a:t>
            </a:r>
          </a:p>
        </p:txBody>
      </p:sp>
      <p:sp>
        <p:nvSpPr>
          <p:cNvPr id="11" name="テキスト ボックス 10"/>
          <p:cNvSpPr txBox="1"/>
          <p:nvPr/>
        </p:nvSpPr>
        <p:spPr>
          <a:xfrm>
            <a:off x="6788089" y="5803900"/>
            <a:ext cx="5304786" cy="646331"/>
          </a:xfrm>
          <a:prstGeom prst="rect">
            <a:avLst/>
          </a:prstGeom>
          <a:noFill/>
          <a:ln>
            <a:solidFill>
              <a:schemeClr val="tx1"/>
            </a:solidFill>
          </a:ln>
        </p:spPr>
        <p:txBody>
          <a:bodyPr wrap="none" rtlCol="0">
            <a:spAutoFit/>
          </a:bodyPr>
          <a:lstStyle/>
          <a:p>
            <a:r>
              <a:rPr kumimoji="1" lang="en-US" altLang="ja-JP" smtClean="0">
                <a:solidFill>
                  <a:srgbClr val="FF0000"/>
                </a:solidFill>
              </a:rPr>
              <a:t>”jap”</a:t>
            </a:r>
            <a:r>
              <a:rPr lang="ja-JP" altLang="en-US" smtClean="0"/>
              <a:t>で国別</a:t>
            </a:r>
            <a:r>
              <a:rPr lang="en-US" altLang="ja-JP" smtClean="0"/>
              <a:t>code</a:t>
            </a:r>
            <a:r>
              <a:rPr lang="ja-JP" altLang="en-US"/>
              <a:t>を</a:t>
            </a:r>
            <a:r>
              <a:rPr lang="ja-JP" altLang="en-US" smtClean="0"/>
              <a:t>設定すると制御部分を日本基準に</a:t>
            </a:r>
            <a:endParaRPr lang="en-US" altLang="ja-JP" smtClean="0"/>
          </a:p>
          <a:p>
            <a:r>
              <a:rPr lang="ja-JP" altLang="en-US" smtClean="0"/>
              <a:t>なる</a:t>
            </a:r>
            <a:r>
              <a:rPr lang="ja-JP" altLang="en-US"/>
              <a:t>。</a:t>
            </a:r>
            <a:endParaRPr lang="en-US" altLang="ja-JP" smtClean="0"/>
          </a:p>
        </p:txBody>
      </p:sp>
      <p:sp>
        <p:nvSpPr>
          <p:cNvPr id="12" name="テキスト ボックス 11"/>
          <p:cNvSpPr txBox="1"/>
          <p:nvPr/>
        </p:nvSpPr>
        <p:spPr>
          <a:xfrm>
            <a:off x="5483252" y="355759"/>
            <a:ext cx="6503383" cy="1200329"/>
          </a:xfrm>
          <a:prstGeom prst="rect">
            <a:avLst/>
          </a:prstGeom>
          <a:noFill/>
        </p:spPr>
        <p:txBody>
          <a:bodyPr wrap="none" rtlCol="0">
            <a:spAutoFit/>
          </a:bodyPr>
          <a:lstStyle/>
          <a:p>
            <a:r>
              <a:rPr kumimoji="1" lang="en-US" altLang="ja-JP" smtClean="0">
                <a:solidFill>
                  <a:srgbClr val="FF0000"/>
                </a:solidFill>
              </a:rPr>
              <a:t>setlocale</a:t>
            </a:r>
            <a:r>
              <a:rPr kumimoji="1" lang="ja-JP" altLang="en-US" smtClean="0">
                <a:solidFill>
                  <a:srgbClr val="FF0000"/>
                </a:solidFill>
              </a:rPr>
              <a:t>で文字</a:t>
            </a:r>
            <a:r>
              <a:rPr kumimoji="1" lang="en-US" altLang="ja-JP" smtClean="0">
                <a:solidFill>
                  <a:srgbClr val="FF0000"/>
                </a:solidFill>
              </a:rPr>
              <a:t>code</a:t>
            </a:r>
            <a:r>
              <a:rPr kumimoji="1" lang="ja-JP" altLang="en-US" smtClean="0">
                <a:solidFill>
                  <a:srgbClr val="FF0000"/>
                </a:solidFill>
              </a:rPr>
              <a:t>を日本語設定している。</a:t>
            </a:r>
            <a:endParaRPr kumimoji="1" lang="en-US" altLang="ja-JP" smtClean="0">
              <a:solidFill>
                <a:srgbClr val="FF0000"/>
              </a:solidFill>
            </a:endParaRPr>
          </a:p>
          <a:p>
            <a:r>
              <a:rPr lang="en-US" altLang="ja-JP" smtClean="0"/>
              <a:t>Program</a:t>
            </a:r>
            <a:r>
              <a:rPr lang="ja-JP" altLang="en-US" smtClean="0"/>
              <a:t>で</a:t>
            </a:r>
            <a:r>
              <a:rPr lang="en-US" altLang="ja-JP" smtClean="0"/>
              <a:t>Font</a:t>
            </a:r>
            <a:r>
              <a:rPr lang="ja-JP" altLang="en-US"/>
              <a:t>等</a:t>
            </a:r>
            <a:r>
              <a:rPr lang="ja-JP" altLang="en-US" smtClean="0"/>
              <a:t>の外部</a:t>
            </a:r>
            <a:r>
              <a:rPr lang="en-US" altLang="ja-JP" smtClean="0"/>
              <a:t>file</a:t>
            </a:r>
            <a:r>
              <a:rPr lang="ja-JP" altLang="en-US"/>
              <a:t>で</a:t>
            </a:r>
            <a:r>
              <a:rPr lang="en-US" altLang="ja-JP" smtClean="0"/>
              <a:t>Unicode</a:t>
            </a:r>
            <a:r>
              <a:rPr lang="ja-JP" altLang="en-US" smtClean="0"/>
              <a:t>を使う時、標準的に国際</a:t>
            </a:r>
            <a:endParaRPr lang="en-US" altLang="ja-JP" smtClean="0"/>
          </a:p>
          <a:p>
            <a:r>
              <a:rPr lang="ja-JP" altLang="en-US" smtClean="0"/>
              <a:t>基準になってるためそのまま、扱うと日本語うまくいかない。</a:t>
            </a:r>
            <a:endParaRPr lang="en-US" altLang="ja-JP" smtClean="0"/>
          </a:p>
          <a:p>
            <a:r>
              <a:rPr lang="ja-JP" altLang="en-US" smtClean="0"/>
              <a:t>よって、</a:t>
            </a:r>
            <a:r>
              <a:rPr lang="en-US" altLang="ja-JP" smtClean="0"/>
              <a:t>Unicode</a:t>
            </a:r>
            <a:r>
              <a:rPr lang="ja-JP" altLang="en-US" smtClean="0"/>
              <a:t>は標準を日本語として扱うと指定しないいけない。</a:t>
            </a:r>
            <a:endParaRPr lang="en-US" altLang="ja-JP" smtClean="0"/>
          </a:p>
        </p:txBody>
      </p:sp>
    </p:spTree>
    <p:extLst>
      <p:ext uri="{BB962C8B-B14F-4D97-AF65-F5344CB8AC3E}">
        <p14:creationId xmlns:p14="http://schemas.microsoft.com/office/powerpoint/2010/main" val="2944268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84149" y="149224"/>
            <a:ext cx="3948653" cy="2530475"/>
          </a:xfrm>
          <a:prstGeom prst="rect">
            <a:avLst/>
          </a:prstGeom>
          <a:ln>
            <a:solidFill>
              <a:schemeClr val="tx1"/>
            </a:solidFill>
          </a:ln>
        </p:spPr>
      </p:pic>
      <p:sp>
        <p:nvSpPr>
          <p:cNvPr id="5" name="正方形/長方形 4"/>
          <p:cNvSpPr/>
          <p:nvPr/>
        </p:nvSpPr>
        <p:spPr>
          <a:xfrm>
            <a:off x="4330700" y="149224"/>
            <a:ext cx="7683500" cy="5078313"/>
          </a:xfrm>
          <a:prstGeom prst="rect">
            <a:avLst/>
          </a:prstGeom>
          <a:ln>
            <a:solidFill>
              <a:schemeClr val="tx1"/>
            </a:solidFill>
          </a:ln>
        </p:spPr>
        <p:txBody>
          <a:bodyPr wrap="square">
            <a:spAutoFit/>
          </a:bodyPr>
          <a:lstStyle/>
          <a:p>
            <a:r>
              <a:rPr lang="en-US" altLang="ja-JP"/>
              <a:t>CreateFont</a:t>
            </a:r>
          </a:p>
          <a:p>
            <a:r>
              <a:rPr lang="ja-JP" altLang="en-US" smtClean="0"/>
              <a:t>指定</a:t>
            </a:r>
            <a:r>
              <a:rPr lang="ja-JP" altLang="en-US"/>
              <a:t>された特性を持つ論理フォントを作成します</a:t>
            </a:r>
            <a:r>
              <a:rPr lang="ja-JP" altLang="en-US" smtClean="0"/>
              <a:t>。</a:t>
            </a:r>
            <a:endParaRPr lang="en-US" altLang="ja-JP" smtClean="0"/>
          </a:p>
          <a:p>
            <a:r>
              <a:rPr lang="en-US" altLang="ja-JP" smtClean="0"/>
              <a:t>HFONT </a:t>
            </a:r>
            <a:r>
              <a:rPr lang="en-US" altLang="ja-JP"/>
              <a:t>CreateFont(</a:t>
            </a:r>
          </a:p>
          <a:p>
            <a:r>
              <a:rPr lang="en-US" altLang="ja-JP"/>
              <a:t>  int nHeight</a:t>
            </a:r>
            <a:r>
              <a:rPr lang="en-US" altLang="ja-JP" smtClean="0"/>
              <a:t>,		// </a:t>
            </a:r>
            <a:r>
              <a:rPr lang="ja-JP" altLang="en-US"/>
              <a:t>フォントの高さ</a:t>
            </a:r>
          </a:p>
          <a:p>
            <a:r>
              <a:rPr lang="ja-JP" altLang="en-US"/>
              <a:t>  </a:t>
            </a:r>
            <a:r>
              <a:rPr lang="en-US" altLang="ja-JP"/>
              <a:t>int nWidth</a:t>
            </a:r>
            <a:r>
              <a:rPr lang="en-US" altLang="ja-JP" smtClean="0"/>
              <a:t>,		 // </a:t>
            </a:r>
            <a:r>
              <a:rPr lang="ja-JP" altLang="en-US"/>
              <a:t>平均文字幅</a:t>
            </a:r>
          </a:p>
          <a:p>
            <a:r>
              <a:rPr lang="ja-JP" altLang="en-US"/>
              <a:t>  </a:t>
            </a:r>
            <a:r>
              <a:rPr lang="en-US" altLang="ja-JP"/>
              <a:t>int nEscapement</a:t>
            </a:r>
            <a:r>
              <a:rPr lang="en-US" altLang="ja-JP" smtClean="0"/>
              <a:t>,		// </a:t>
            </a:r>
            <a:r>
              <a:rPr lang="ja-JP" altLang="en-US"/>
              <a:t>文字送り方向の角度</a:t>
            </a:r>
          </a:p>
          <a:p>
            <a:r>
              <a:rPr lang="ja-JP" altLang="en-US"/>
              <a:t>  </a:t>
            </a:r>
            <a:r>
              <a:rPr lang="en-US" altLang="ja-JP"/>
              <a:t>int nOrientation</a:t>
            </a:r>
            <a:r>
              <a:rPr lang="en-US" altLang="ja-JP" smtClean="0"/>
              <a:t>,		 // </a:t>
            </a:r>
            <a:r>
              <a:rPr lang="ja-JP" altLang="en-US"/>
              <a:t>ベースラインの角度</a:t>
            </a:r>
          </a:p>
          <a:p>
            <a:r>
              <a:rPr lang="ja-JP" altLang="en-US"/>
              <a:t>  </a:t>
            </a:r>
            <a:r>
              <a:rPr lang="en-US" altLang="ja-JP"/>
              <a:t>int </a:t>
            </a:r>
            <a:r>
              <a:rPr lang="en-US" altLang="ja-JP" smtClean="0"/>
              <a:t>fnWeight,		 </a:t>
            </a:r>
            <a:r>
              <a:rPr lang="en-US" altLang="ja-JP"/>
              <a:t>// </a:t>
            </a:r>
            <a:r>
              <a:rPr lang="ja-JP" altLang="en-US"/>
              <a:t>フォントの太さ</a:t>
            </a:r>
          </a:p>
          <a:p>
            <a:r>
              <a:rPr lang="ja-JP" altLang="en-US"/>
              <a:t>  </a:t>
            </a:r>
            <a:r>
              <a:rPr lang="en-US" altLang="ja-JP"/>
              <a:t>DWORD fdwItalic</a:t>
            </a:r>
            <a:r>
              <a:rPr lang="en-US" altLang="ja-JP" smtClean="0"/>
              <a:t>,		// </a:t>
            </a:r>
            <a:r>
              <a:rPr lang="ja-JP" altLang="en-US"/>
              <a:t>斜体にするかどうか</a:t>
            </a:r>
          </a:p>
          <a:p>
            <a:r>
              <a:rPr lang="ja-JP" altLang="en-US"/>
              <a:t>  </a:t>
            </a:r>
            <a:r>
              <a:rPr lang="en-US" altLang="ja-JP"/>
              <a:t>DWORD fdwUnderline</a:t>
            </a:r>
            <a:r>
              <a:rPr lang="en-US" altLang="ja-JP" smtClean="0"/>
              <a:t>,	// </a:t>
            </a:r>
            <a:r>
              <a:rPr lang="ja-JP" altLang="en-US"/>
              <a:t>下線を付けるかどうか</a:t>
            </a:r>
          </a:p>
          <a:p>
            <a:r>
              <a:rPr lang="ja-JP" altLang="en-US"/>
              <a:t>  </a:t>
            </a:r>
            <a:r>
              <a:rPr lang="en-US" altLang="ja-JP"/>
              <a:t>DWORD fdwStrikeOut</a:t>
            </a:r>
            <a:r>
              <a:rPr lang="en-US" altLang="ja-JP" smtClean="0"/>
              <a:t>,	// </a:t>
            </a:r>
            <a:r>
              <a:rPr lang="ja-JP" altLang="en-US"/>
              <a:t>取り消し線を付けるかどうか</a:t>
            </a:r>
          </a:p>
          <a:p>
            <a:r>
              <a:rPr lang="ja-JP" altLang="en-US"/>
              <a:t>  </a:t>
            </a:r>
            <a:r>
              <a:rPr lang="en-US" altLang="ja-JP"/>
              <a:t>DWORD fdwCharSet</a:t>
            </a:r>
            <a:r>
              <a:rPr lang="en-US" altLang="ja-JP" smtClean="0"/>
              <a:t>,	// </a:t>
            </a:r>
            <a:r>
              <a:rPr lang="ja-JP" altLang="en-US"/>
              <a:t>文字セットの識別子</a:t>
            </a:r>
          </a:p>
          <a:p>
            <a:r>
              <a:rPr lang="ja-JP" altLang="en-US"/>
              <a:t>  </a:t>
            </a:r>
            <a:r>
              <a:rPr lang="en-US" altLang="ja-JP"/>
              <a:t>DWORD fdwOutputPrecision,  // </a:t>
            </a:r>
            <a:r>
              <a:rPr lang="ja-JP" altLang="en-US"/>
              <a:t>出力精度</a:t>
            </a:r>
          </a:p>
          <a:p>
            <a:r>
              <a:rPr lang="ja-JP" altLang="en-US"/>
              <a:t>  </a:t>
            </a:r>
            <a:r>
              <a:rPr lang="en-US" altLang="ja-JP"/>
              <a:t>DWORD fdwClipPrecision</a:t>
            </a:r>
            <a:r>
              <a:rPr lang="en-US" altLang="ja-JP" smtClean="0"/>
              <a:t>,	// </a:t>
            </a:r>
            <a:r>
              <a:rPr lang="ja-JP" altLang="en-US"/>
              <a:t>クリッピング精度</a:t>
            </a:r>
          </a:p>
          <a:p>
            <a:r>
              <a:rPr lang="ja-JP" altLang="en-US"/>
              <a:t>  </a:t>
            </a:r>
            <a:r>
              <a:rPr lang="en-US" altLang="ja-JP"/>
              <a:t>DWORD fdwQuality</a:t>
            </a:r>
            <a:r>
              <a:rPr lang="en-US" altLang="ja-JP" smtClean="0"/>
              <a:t>,	// </a:t>
            </a:r>
            <a:r>
              <a:rPr lang="ja-JP" altLang="en-US"/>
              <a:t>出力品質</a:t>
            </a:r>
          </a:p>
          <a:p>
            <a:r>
              <a:rPr lang="ja-JP" altLang="en-US"/>
              <a:t>  </a:t>
            </a:r>
            <a:r>
              <a:rPr lang="en-US" altLang="ja-JP"/>
              <a:t>DWORD fdwPitchAndFamily</a:t>
            </a:r>
            <a:r>
              <a:rPr lang="en-US" altLang="ja-JP" smtClean="0"/>
              <a:t>,// </a:t>
            </a:r>
            <a:r>
              <a:rPr lang="ja-JP" altLang="en-US"/>
              <a:t>ピッチとファミリ</a:t>
            </a:r>
          </a:p>
          <a:p>
            <a:r>
              <a:rPr lang="ja-JP" altLang="en-US"/>
              <a:t>  </a:t>
            </a:r>
            <a:r>
              <a:rPr lang="en-US" altLang="ja-JP"/>
              <a:t>LPCTSTR lpszFace </a:t>
            </a:r>
            <a:r>
              <a:rPr lang="en-US" altLang="ja-JP" smtClean="0"/>
              <a:t>		// </a:t>
            </a:r>
            <a:r>
              <a:rPr lang="ja-JP" altLang="en-US"/>
              <a:t>フォント名</a:t>
            </a:r>
          </a:p>
          <a:p>
            <a:r>
              <a:rPr lang="en-US" altLang="ja-JP"/>
              <a:t>);</a:t>
            </a:r>
            <a:endParaRPr lang="ja-JP" altLang="en-US"/>
          </a:p>
        </p:txBody>
      </p:sp>
      <p:sp>
        <p:nvSpPr>
          <p:cNvPr id="6" name="正方形/長方形 5"/>
          <p:cNvSpPr/>
          <p:nvPr/>
        </p:nvSpPr>
        <p:spPr>
          <a:xfrm>
            <a:off x="6530519" y="4858205"/>
            <a:ext cx="5483681" cy="369332"/>
          </a:xfrm>
          <a:prstGeom prst="rect">
            <a:avLst/>
          </a:prstGeom>
        </p:spPr>
        <p:txBody>
          <a:bodyPr wrap="none">
            <a:spAutoFit/>
          </a:bodyPr>
          <a:lstStyle/>
          <a:p>
            <a:r>
              <a:rPr lang="ja-JP" altLang="en-US"/>
              <a:t>https://msdn.microsoft.com/ja-jp/library/cc428368.aspx</a:t>
            </a:r>
          </a:p>
        </p:txBody>
      </p:sp>
      <p:sp>
        <p:nvSpPr>
          <p:cNvPr id="7" name="テキスト ボックス 6"/>
          <p:cNvSpPr txBox="1"/>
          <p:nvPr/>
        </p:nvSpPr>
        <p:spPr>
          <a:xfrm>
            <a:off x="9883" y="5372100"/>
            <a:ext cx="11835869" cy="646331"/>
          </a:xfrm>
          <a:prstGeom prst="rect">
            <a:avLst/>
          </a:prstGeom>
          <a:noFill/>
        </p:spPr>
        <p:txBody>
          <a:bodyPr wrap="none" rtlCol="0">
            <a:spAutoFit/>
          </a:bodyPr>
          <a:lstStyle/>
          <a:p>
            <a:r>
              <a:rPr kumimoji="1" lang="en-US" altLang="ja-JP" smtClean="0"/>
              <a:t>hFont</a:t>
            </a:r>
            <a:r>
              <a:rPr lang="ja-JP" altLang="en-US"/>
              <a:t>に</a:t>
            </a:r>
            <a:r>
              <a:rPr kumimoji="1" lang="ja-JP" altLang="en-US" smtClean="0"/>
              <a:t>論理</a:t>
            </a:r>
            <a:r>
              <a:rPr kumimoji="1" lang="en-US" altLang="ja-JP" smtClean="0"/>
              <a:t>font</a:t>
            </a:r>
            <a:r>
              <a:rPr kumimoji="1" lang="ja-JP" altLang="en-US" smtClean="0"/>
              <a:t>の</a:t>
            </a:r>
            <a:r>
              <a:rPr kumimoji="1" lang="en-US" altLang="ja-JP" smtClean="0"/>
              <a:t>handle</a:t>
            </a:r>
            <a:r>
              <a:rPr kumimoji="1" lang="ja-JP" altLang="en-US" smtClean="0"/>
              <a:t>を渡します。論理</a:t>
            </a:r>
            <a:r>
              <a:rPr kumimoji="1" lang="en-US" altLang="ja-JP" smtClean="0"/>
              <a:t>font</a:t>
            </a:r>
            <a:r>
              <a:rPr kumimoji="1" lang="ja-JP" altLang="en-US" smtClean="0"/>
              <a:t>は物理</a:t>
            </a:r>
            <a:r>
              <a:rPr kumimoji="1" lang="en-US" altLang="ja-JP" smtClean="0"/>
              <a:t>font</a:t>
            </a:r>
            <a:r>
              <a:rPr kumimoji="1" lang="ja-JP" altLang="en-US" smtClean="0"/>
              <a:t>から近いモノを検索するためのモノですので、</a:t>
            </a:r>
            <a:r>
              <a:rPr kumimoji="1" lang="en-US" altLang="ja-JP" smtClean="0"/>
              <a:t>hFont</a:t>
            </a:r>
            <a:r>
              <a:rPr kumimoji="1" lang="ja-JP" altLang="en-US" smtClean="0"/>
              <a:t>自体に</a:t>
            </a:r>
            <a:r>
              <a:rPr lang="ja-JP" altLang="en-US" smtClean="0"/>
              <a:t>文字</a:t>
            </a:r>
            <a:endParaRPr lang="en-US" altLang="ja-JP" smtClean="0"/>
          </a:p>
          <a:p>
            <a:r>
              <a:rPr lang="ja-JP" altLang="en-US" smtClean="0"/>
              <a:t>情報が</a:t>
            </a:r>
            <a:r>
              <a:rPr kumimoji="1" lang="ja-JP" altLang="en-US" smtClean="0"/>
              <a:t>ある</a:t>
            </a:r>
            <a:r>
              <a:rPr kumimoji="1" lang="ja-JP" altLang="en-US"/>
              <a:t>訳</a:t>
            </a:r>
            <a:r>
              <a:rPr kumimoji="1" lang="ja-JP" altLang="en-US" smtClean="0"/>
              <a:t>ではありません。</a:t>
            </a:r>
            <a:endParaRPr kumimoji="1" lang="en-US" altLang="ja-JP" smtClean="0"/>
          </a:p>
        </p:txBody>
      </p:sp>
    </p:spTree>
    <p:extLst>
      <p:ext uri="{BB962C8B-B14F-4D97-AF65-F5344CB8AC3E}">
        <p14:creationId xmlns:p14="http://schemas.microsoft.com/office/powerpoint/2010/main" val="2266152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92099" y="914399"/>
            <a:ext cx="11760201" cy="646331"/>
          </a:xfrm>
          <a:prstGeom prst="rect">
            <a:avLst/>
          </a:prstGeom>
        </p:spPr>
        <p:txBody>
          <a:bodyPr wrap="square">
            <a:spAutoFit/>
          </a:bodyPr>
          <a:lstStyle/>
          <a:p>
            <a:r>
              <a:rPr lang="en-US" altLang="ja-JP"/>
              <a:t>GetDC() </a:t>
            </a:r>
            <a:r>
              <a:rPr lang="ja-JP" altLang="en-US"/>
              <a:t>に </a:t>
            </a:r>
            <a:r>
              <a:rPr lang="en-US" altLang="ja-JP"/>
              <a:t>NULL </a:t>
            </a:r>
            <a:r>
              <a:rPr lang="ja-JP" altLang="en-US"/>
              <a:t>を渡すと画面全体を表すデバイスコンテキストが取れます。このデバイスコンテキストはマルチディスプレイ環境であってもすべてのディスプレイを連結したものとして扱えます</a:t>
            </a:r>
            <a:r>
              <a:rPr lang="ja-JP" altLang="en-US" smtClean="0"/>
              <a:t>。</a:t>
            </a:r>
            <a:endParaRPr lang="ja-JP" altLang="en-US"/>
          </a:p>
        </p:txBody>
      </p:sp>
      <p:pic>
        <p:nvPicPr>
          <p:cNvPr id="5" name="図 4"/>
          <p:cNvPicPr>
            <a:picLocks noChangeAspect="1"/>
          </p:cNvPicPr>
          <p:nvPr/>
        </p:nvPicPr>
        <p:blipFill>
          <a:blip r:embed="rId2"/>
          <a:stretch>
            <a:fillRect/>
          </a:stretch>
        </p:blipFill>
        <p:spPr>
          <a:xfrm>
            <a:off x="292099" y="149224"/>
            <a:ext cx="6914915" cy="76517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292098" y="1616073"/>
            <a:ext cx="6914915" cy="676000"/>
          </a:xfrm>
          <a:prstGeom prst="rect">
            <a:avLst/>
          </a:prstGeom>
          <a:ln>
            <a:solidFill>
              <a:schemeClr val="tx1"/>
            </a:solidFill>
          </a:ln>
        </p:spPr>
      </p:pic>
      <p:sp>
        <p:nvSpPr>
          <p:cNvPr id="7" name="正方形/長方形 6"/>
          <p:cNvSpPr/>
          <p:nvPr/>
        </p:nvSpPr>
        <p:spPr>
          <a:xfrm>
            <a:off x="292098" y="2325905"/>
            <a:ext cx="11607802" cy="646331"/>
          </a:xfrm>
          <a:prstGeom prst="rect">
            <a:avLst/>
          </a:prstGeom>
        </p:spPr>
        <p:txBody>
          <a:bodyPr wrap="square">
            <a:spAutoFit/>
          </a:bodyPr>
          <a:lstStyle/>
          <a:p>
            <a:r>
              <a:rPr lang="en-US" altLang="ja-JP" smtClean="0"/>
              <a:t>SelectObject</a:t>
            </a:r>
            <a:r>
              <a:rPr lang="ja-JP" altLang="en-US" smtClean="0"/>
              <a:t>は、指定</a:t>
            </a:r>
            <a:r>
              <a:rPr lang="ja-JP" altLang="en-US"/>
              <a:t>されたデバイスコンテキストで、指定された </a:t>
            </a:r>
            <a:r>
              <a:rPr lang="ja-JP" altLang="en-US" smtClean="0"/>
              <a:t>オブジェクト</a:t>
            </a:r>
            <a:r>
              <a:rPr lang="ja-JP" altLang="en-US"/>
              <a:t>を選択</a:t>
            </a:r>
            <a:r>
              <a:rPr lang="ja-JP" altLang="en-US" smtClean="0"/>
              <a:t>します。新しい</a:t>
            </a:r>
            <a:r>
              <a:rPr lang="ja-JP" altLang="en-US"/>
              <a:t>オブジェクトは、同じタイプの以前のオブジェクトを置き換えます。</a:t>
            </a:r>
          </a:p>
        </p:txBody>
      </p:sp>
      <p:sp>
        <p:nvSpPr>
          <p:cNvPr id="8" name="テキスト ボックス 7"/>
          <p:cNvSpPr txBox="1"/>
          <p:nvPr/>
        </p:nvSpPr>
        <p:spPr>
          <a:xfrm>
            <a:off x="37699" y="2943384"/>
            <a:ext cx="12269000" cy="646331"/>
          </a:xfrm>
          <a:prstGeom prst="rect">
            <a:avLst/>
          </a:prstGeom>
          <a:noFill/>
        </p:spPr>
        <p:txBody>
          <a:bodyPr wrap="none" rtlCol="0">
            <a:spAutoFit/>
          </a:bodyPr>
          <a:lstStyle/>
          <a:p>
            <a:r>
              <a:rPr kumimoji="1" lang="en-US" altLang="ja-JP" smtClean="0"/>
              <a:t>HDC</a:t>
            </a:r>
            <a:r>
              <a:rPr lang="ja-JP" altLang="en-US" smtClean="0"/>
              <a:t>と</a:t>
            </a:r>
            <a:r>
              <a:rPr lang="ja-JP" altLang="en-US"/>
              <a:t>は</a:t>
            </a:r>
            <a:r>
              <a:rPr lang="ja-JP" altLang="en-US" smtClean="0"/>
              <a:t>何らかの</a:t>
            </a:r>
            <a:r>
              <a:rPr lang="en-US" altLang="ja-JP" smtClean="0"/>
              <a:t>Data</a:t>
            </a:r>
            <a:r>
              <a:rPr lang="ja-JP" altLang="en-US" smtClean="0"/>
              <a:t>や</a:t>
            </a:r>
            <a:r>
              <a:rPr lang="en-US" altLang="ja-JP"/>
              <a:t>O</a:t>
            </a:r>
            <a:r>
              <a:rPr lang="en-US" altLang="ja-JP" smtClean="0"/>
              <a:t>bject</a:t>
            </a:r>
            <a:r>
              <a:rPr lang="ja-JP" altLang="en-US" smtClean="0"/>
              <a:t>を</a:t>
            </a:r>
            <a:r>
              <a:rPr lang="en-US" altLang="ja-JP"/>
              <a:t>H</a:t>
            </a:r>
            <a:r>
              <a:rPr lang="en-US" altLang="ja-JP" smtClean="0"/>
              <a:t>andle</a:t>
            </a:r>
            <a:r>
              <a:rPr lang="ja-JP" altLang="en-US" smtClean="0"/>
              <a:t>と</a:t>
            </a:r>
            <a:r>
              <a:rPr lang="ja-JP" altLang="en-US"/>
              <a:t>いう 概念で</a:t>
            </a:r>
            <a:r>
              <a:rPr lang="ja-JP" altLang="en-US" smtClean="0"/>
              <a:t>表す。</a:t>
            </a:r>
            <a:r>
              <a:rPr lang="en-US" altLang="ja-JP"/>
              <a:t> </a:t>
            </a:r>
            <a:r>
              <a:rPr lang="ja-JP" altLang="en-US" smtClean="0"/>
              <a:t>今回の</a:t>
            </a:r>
            <a:r>
              <a:rPr lang="en-US" altLang="ja-JP" smtClean="0"/>
              <a:t>m_hdc</a:t>
            </a:r>
            <a:r>
              <a:rPr lang="ja-JP" altLang="en-US" smtClean="0"/>
              <a:t>には</a:t>
            </a:r>
            <a:r>
              <a:rPr lang="en-US" altLang="ja-JP" smtClean="0"/>
              <a:t>SelectObject</a:t>
            </a:r>
            <a:r>
              <a:rPr lang="ja-JP" altLang="en-US" smtClean="0"/>
              <a:t>で物理</a:t>
            </a:r>
            <a:r>
              <a:rPr lang="en-US" altLang="ja-JP" smtClean="0"/>
              <a:t>font</a:t>
            </a:r>
            <a:r>
              <a:rPr lang="ja-JP" altLang="en-US" smtClean="0"/>
              <a:t>の</a:t>
            </a:r>
            <a:r>
              <a:rPr lang="en-US" altLang="ja-JP" smtClean="0"/>
              <a:t>Bitmap</a:t>
            </a:r>
            <a:r>
              <a:rPr lang="ja-JP" altLang="en-US" smtClean="0"/>
              <a:t>の</a:t>
            </a:r>
            <a:r>
              <a:rPr lang="en-US" altLang="ja-JP" smtClean="0"/>
              <a:t>Handle</a:t>
            </a:r>
            <a:r>
              <a:rPr lang="ja-JP" altLang="en-US" smtClean="0"/>
              <a:t>を</a:t>
            </a:r>
            <a:endParaRPr lang="en-US" altLang="ja-JP" smtClean="0"/>
          </a:p>
          <a:p>
            <a:r>
              <a:rPr lang="ja-JP" altLang="en-US"/>
              <a:t>握</a:t>
            </a:r>
            <a:r>
              <a:rPr lang="ja-JP" altLang="en-US" smtClean="0"/>
              <a:t>ってもらうためこのような設定します。</a:t>
            </a:r>
            <a:endParaRPr lang="en-US" altLang="ja-JP" smtClean="0"/>
          </a:p>
        </p:txBody>
      </p:sp>
      <p:sp>
        <p:nvSpPr>
          <p:cNvPr id="9" name="テキスト ボックス 8"/>
          <p:cNvSpPr txBox="1"/>
          <p:nvPr/>
        </p:nvSpPr>
        <p:spPr>
          <a:xfrm>
            <a:off x="37699" y="3589715"/>
            <a:ext cx="1850186" cy="369332"/>
          </a:xfrm>
          <a:prstGeom prst="rect">
            <a:avLst/>
          </a:prstGeom>
          <a:noFill/>
        </p:spPr>
        <p:txBody>
          <a:bodyPr wrap="none" rtlCol="0">
            <a:spAutoFit/>
          </a:bodyPr>
          <a:lstStyle/>
          <a:p>
            <a:r>
              <a:rPr kumimoji="1" lang="ja-JP" altLang="en-US" smtClean="0"/>
              <a:t>・作成部分を見る</a:t>
            </a:r>
            <a:endParaRPr kumimoji="1" lang="ja-JP" altLang="en-US"/>
          </a:p>
        </p:txBody>
      </p:sp>
      <p:pic>
        <p:nvPicPr>
          <p:cNvPr id="10" name="図 9"/>
          <p:cNvPicPr>
            <a:picLocks noChangeAspect="1"/>
          </p:cNvPicPr>
          <p:nvPr/>
        </p:nvPicPr>
        <p:blipFill>
          <a:blip r:embed="rId4"/>
          <a:stretch>
            <a:fillRect/>
          </a:stretch>
        </p:blipFill>
        <p:spPr>
          <a:xfrm>
            <a:off x="292098" y="3997366"/>
            <a:ext cx="6032502" cy="1003378"/>
          </a:xfrm>
          <a:prstGeom prst="rect">
            <a:avLst/>
          </a:prstGeom>
          <a:ln>
            <a:solidFill>
              <a:schemeClr val="tx1"/>
            </a:solidFill>
          </a:ln>
        </p:spPr>
      </p:pic>
      <p:sp>
        <p:nvSpPr>
          <p:cNvPr id="11" name="正方形/長方形 10"/>
          <p:cNvSpPr/>
          <p:nvPr/>
        </p:nvSpPr>
        <p:spPr>
          <a:xfrm>
            <a:off x="292098" y="5000744"/>
            <a:ext cx="6121402" cy="923330"/>
          </a:xfrm>
          <a:prstGeom prst="rect">
            <a:avLst/>
          </a:prstGeom>
        </p:spPr>
        <p:txBody>
          <a:bodyPr wrap="square">
            <a:spAutoFit/>
          </a:bodyPr>
          <a:lstStyle/>
          <a:p>
            <a:r>
              <a:rPr lang="en-US" altLang="ja-JP"/>
              <a:t>GLYPHMETRICS</a:t>
            </a:r>
            <a:r>
              <a:rPr lang="ja-JP" altLang="en-US" smtClean="0"/>
              <a:t>構造体には、象形文字の</a:t>
            </a:r>
            <a:r>
              <a:rPr lang="ja-JP" altLang="en-US"/>
              <a:t>情報が格納されます</a:t>
            </a:r>
            <a:r>
              <a:rPr lang="ja-JP" altLang="en-US" smtClean="0"/>
              <a:t>。</a:t>
            </a:r>
            <a:endParaRPr lang="en-US" altLang="ja-JP"/>
          </a:p>
          <a:p>
            <a:r>
              <a:rPr lang="en-US" altLang="ja-JP" smtClean="0"/>
              <a:t>Font</a:t>
            </a:r>
            <a:r>
              <a:rPr lang="ja-JP" altLang="en-US" smtClean="0"/>
              <a:t>の情報とは違って、文字を構成するための必要な大きさとなります。</a:t>
            </a:r>
            <a:endParaRPr lang="ja-JP" altLang="en-US"/>
          </a:p>
        </p:txBody>
      </p:sp>
      <p:pic>
        <p:nvPicPr>
          <p:cNvPr id="12" name="図 11"/>
          <p:cNvPicPr>
            <a:picLocks noChangeAspect="1"/>
          </p:cNvPicPr>
          <p:nvPr/>
        </p:nvPicPr>
        <p:blipFill>
          <a:blip r:embed="rId5"/>
          <a:stretch>
            <a:fillRect/>
          </a:stretch>
        </p:blipFill>
        <p:spPr>
          <a:xfrm>
            <a:off x="7308850" y="4108013"/>
            <a:ext cx="3695700" cy="2524125"/>
          </a:xfrm>
          <a:prstGeom prst="rect">
            <a:avLst/>
          </a:prstGeom>
        </p:spPr>
      </p:pic>
      <p:sp>
        <p:nvSpPr>
          <p:cNvPr id="13" name="テキスト ボックス 12"/>
          <p:cNvSpPr txBox="1"/>
          <p:nvPr/>
        </p:nvSpPr>
        <p:spPr>
          <a:xfrm>
            <a:off x="236696" y="6134100"/>
            <a:ext cx="6149056" cy="646331"/>
          </a:xfrm>
          <a:prstGeom prst="rect">
            <a:avLst/>
          </a:prstGeom>
          <a:noFill/>
        </p:spPr>
        <p:txBody>
          <a:bodyPr wrap="none" rtlCol="0">
            <a:spAutoFit/>
          </a:bodyPr>
          <a:lstStyle/>
          <a:p>
            <a:r>
              <a:rPr kumimoji="1" lang="en-US" altLang="ja-JP" smtClean="0"/>
              <a:t>MAT2</a:t>
            </a:r>
            <a:r>
              <a:rPr kumimoji="1" lang="ja-JP" altLang="en-US" smtClean="0"/>
              <a:t>とは、</a:t>
            </a:r>
            <a:r>
              <a:rPr lang="ja-JP" altLang="en-US"/>
              <a:t>変換</a:t>
            </a:r>
            <a:r>
              <a:rPr lang="ja-JP" altLang="en-US" smtClean="0"/>
              <a:t>行列型で、</a:t>
            </a:r>
            <a:r>
              <a:rPr lang="en-US" altLang="ja-JP"/>
              <a:t>2×2 </a:t>
            </a:r>
            <a:r>
              <a:rPr lang="ja-JP" altLang="en-US"/>
              <a:t>の変換行列を指定</a:t>
            </a:r>
            <a:r>
              <a:rPr lang="ja-JP" altLang="en-US"/>
              <a:t>し</a:t>
            </a:r>
            <a:r>
              <a:rPr lang="ja-JP" altLang="en-US" smtClean="0"/>
              <a:t>、</a:t>
            </a:r>
            <a:r>
              <a:rPr lang="en-US" altLang="ja-JP" smtClean="0"/>
              <a:t>BitMap</a:t>
            </a:r>
          </a:p>
          <a:p>
            <a:r>
              <a:rPr lang="ja-JP" altLang="en-US" smtClean="0"/>
              <a:t>形式</a:t>
            </a:r>
            <a:r>
              <a:rPr lang="ja-JP" altLang="en-US"/>
              <a:t>で取得した文字</a:t>
            </a:r>
            <a:r>
              <a:rPr lang="ja-JP" altLang="en-US"/>
              <a:t>を</a:t>
            </a:r>
            <a:r>
              <a:rPr lang="ja-JP" altLang="en-US" smtClean="0"/>
              <a:t>回転させる</a:t>
            </a:r>
            <a:endParaRPr kumimoji="1" lang="ja-JP" altLang="en-US"/>
          </a:p>
        </p:txBody>
      </p:sp>
    </p:spTree>
    <p:extLst>
      <p:ext uri="{BB962C8B-B14F-4D97-AF65-F5344CB8AC3E}">
        <p14:creationId xmlns:p14="http://schemas.microsoft.com/office/powerpoint/2010/main" val="3918358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46049" y="169862"/>
            <a:ext cx="6592967" cy="1316038"/>
          </a:xfrm>
          <a:prstGeom prst="rect">
            <a:avLst/>
          </a:prstGeom>
          <a:ln>
            <a:solidFill>
              <a:schemeClr val="tx1"/>
            </a:solidFill>
          </a:ln>
        </p:spPr>
      </p:pic>
      <p:sp>
        <p:nvSpPr>
          <p:cNvPr id="5" name="正方形/長方形 4"/>
          <p:cNvSpPr/>
          <p:nvPr/>
        </p:nvSpPr>
        <p:spPr>
          <a:xfrm>
            <a:off x="146048" y="1587143"/>
            <a:ext cx="9645651" cy="3693319"/>
          </a:xfrm>
          <a:prstGeom prst="rect">
            <a:avLst/>
          </a:prstGeom>
          <a:ln>
            <a:solidFill>
              <a:schemeClr val="tx1"/>
            </a:solidFill>
          </a:ln>
        </p:spPr>
        <p:txBody>
          <a:bodyPr wrap="square">
            <a:spAutoFit/>
          </a:bodyPr>
          <a:lstStyle/>
          <a:p>
            <a:r>
              <a:rPr lang="en-US" altLang="ja-JP"/>
              <a:t>D3D11_MAPPED_SUBRESOURCE</a:t>
            </a:r>
          </a:p>
          <a:p>
            <a:r>
              <a:rPr lang="ja-JP" altLang="en-US"/>
              <a:t>サブリソース データにアクセスできるようにします。</a:t>
            </a:r>
          </a:p>
          <a:p>
            <a:endParaRPr lang="en-US" altLang="ja-JP" smtClean="0"/>
          </a:p>
          <a:p>
            <a:r>
              <a:rPr lang="en-US" altLang="ja-JP" smtClean="0"/>
              <a:t>typedef </a:t>
            </a:r>
            <a:r>
              <a:rPr lang="en-US" altLang="ja-JP"/>
              <a:t>struct </a:t>
            </a:r>
            <a:r>
              <a:rPr lang="en-US" altLang="ja-JP"/>
              <a:t>D3D11_MAPPED_SUBRESOURCE </a:t>
            </a:r>
            <a:endParaRPr lang="en-US" altLang="ja-JP" smtClean="0"/>
          </a:p>
          <a:p>
            <a:r>
              <a:rPr lang="en-US" altLang="ja-JP" smtClean="0"/>
              <a:t>{</a:t>
            </a:r>
            <a:endParaRPr lang="en-US" altLang="ja-JP"/>
          </a:p>
          <a:p>
            <a:r>
              <a:rPr lang="en-US" altLang="ja-JP"/>
              <a:t>    void *pData;</a:t>
            </a:r>
          </a:p>
          <a:p>
            <a:r>
              <a:rPr lang="en-US" altLang="ja-JP"/>
              <a:t>    UINT RowPitch;</a:t>
            </a:r>
          </a:p>
          <a:p>
            <a:r>
              <a:rPr lang="en-US" altLang="ja-JP"/>
              <a:t>    UINT DepthPitch;</a:t>
            </a:r>
          </a:p>
          <a:p>
            <a:r>
              <a:rPr lang="en-US" altLang="ja-JP"/>
              <a:t>} D3D11_MAPPED_SUBRESOURCE;</a:t>
            </a:r>
          </a:p>
          <a:p>
            <a:r>
              <a:rPr lang="ja-JP" altLang="en-US"/>
              <a:t>メンバ</a:t>
            </a:r>
          </a:p>
          <a:p>
            <a:r>
              <a:rPr lang="en-US" altLang="ja-JP" smtClean="0"/>
              <a:t>pData</a:t>
            </a:r>
            <a:r>
              <a:rPr lang="ja-JP" altLang="en-US" smtClean="0"/>
              <a:t>　　　　：　データ</a:t>
            </a:r>
            <a:r>
              <a:rPr lang="ja-JP" altLang="en-US"/>
              <a:t>へのポインターです。</a:t>
            </a:r>
          </a:p>
          <a:p>
            <a:r>
              <a:rPr lang="en-US" altLang="ja-JP" smtClean="0"/>
              <a:t>RowPitch</a:t>
            </a:r>
            <a:r>
              <a:rPr lang="ja-JP" altLang="en-US" smtClean="0"/>
              <a:t>　　：　データ</a:t>
            </a:r>
            <a:r>
              <a:rPr lang="ja-JP" altLang="en-US"/>
              <a:t>の行ピッチ、行幅、または物理サイズ </a:t>
            </a:r>
            <a:r>
              <a:rPr lang="en-US" altLang="ja-JP"/>
              <a:t>(</a:t>
            </a:r>
            <a:r>
              <a:rPr lang="ja-JP" altLang="en-US"/>
              <a:t>バイト単位</a:t>
            </a:r>
            <a:r>
              <a:rPr lang="en-US" altLang="ja-JP"/>
              <a:t>) </a:t>
            </a:r>
            <a:r>
              <a:rPr lang="ja-JP" altLang="en-US"/>
              <a:t>です。</a:t>
            </a:r>
          </a:p>
          <a:p>
            <a:r>
              <a:rPr lang="en-US" altLang="ja-JP" smtClean="0"/>
              <a:t>DepthPitch</a:t>
            </a:r>
            <a:r>
              <a:rPr lang="ja-JP" altLang="en-US" smtClean="0"/>
              <a:t>　：データ</a:t>
            </a:r>
            <a:r>
              <a:rPr lang="ja-JP" altLang="en-US"/>
              <a:t>の深度ピッチ、深度幅、または物理サイズ </a:t>
            </a:r>
            <a:r>
              <a:rPr lang="en-US" altLang="ja-JP"/>
              <a:t>(</a:t>
            </a:r>
            <a:r>
              <a:rPr lang="ja-JP" altLang="en-US"/>
              <a:t>バイト単位</a:t>
            </a:r>
            <a:r>
              <a:rPr lang="en-US" altLang="ja-JP"/>
              <a:t>) </a:t>
            </a:r>
            <a:r>
              <a:rPr lang="ja-JP" altLang="en-US"/>
              <a:t>です。</a:t>
            </a:r>
          </a:p>
        </p:txBody>
      </p:sp>
      <p:sp>
        <p:nvSpPr>
          <p:cNvPr id="6" name="正方形/長方形 5"/>
          <p:cNvSpPr/>
          <p:nvPr/>
        </p:nvSpPr>
        <p:spPr>
          <a:xfrm>
            <a:off x="146048" y="5381705"/>
            <a:ext cx="5518947" cy="369332"/>
          </a:xfrm>
          <a:prstGeom prst="rect">
            <a:avLst/>
          </a:prstGeom>
        </p:spPr>
        <p:txBody>
          <a:bodyPr wrap="none">
            <a:spAutoFit/>
          </a:bodyPr>
          <a:lstStyle/>
          <a:p>
            <a:r>
              <a:rPr lang="ja-JP" altLang="en-US"/>
              <a:t>https://msdn.microsoft.com/ja-jp/library/ee416246.aspx</a:t>
            </a:r>
          </a:p>
        </p:txBody>
      </p:sp>
      <p:sp>
        <p:nvSpPr>
          <p:cNvPr id="8" name="テキスト ボックス 7"/>
          <p:cNvSpPr txBox="1"/>
          <p:nvPr/>
        </p:nvSpPr>
        <p:spPr>
          <a:xfrm>
            <a:off x="146048" y="6108700"/>
            <a:ext cx="11982383" cy="646331"/>
          </a:xfrm>
          <a:prstGeom prst="rect">
            <a:avLst/>
          </a:prstGeom>
          <a:noFill/>
        </p:spPr>
        <p:txBody>
          <a:bodyPr wrap="none" rtlCol="0">
            <a:spAutoFit/>
          </a:bodyPr>
          <a:lstStyle/>
          <a:p>
            <a:r>
              <a:rPr lang="en-US" altLang="ja-JP"/>
              <a:t>m</a:t>
            </a:r>
            <a:r>
              <a:rPr kumimoji="1" lang="en-US" altLang="ja-JP" smtClean="0"/>
              <a:t>apped</a:t>
            </a:r>
            <a:r>
              <a:rPr kumimoji="1" lang="ja-JP" altLang="en-US" smtClean="0"/>
              <a:t>が</a:t>
            </a:r>
            <a:r>
              <a:rPr lang="en-US" altLang="ja-JP" smtClean="0"/>
              <a:t>T</a:t>
            </a:r>
            <a:r>
              <a:rPr kumimoji="1" lang="en-US" altLang="ja-JP" smtClean="0"/>
              <a:t>exture</a:t>
            </a:r>
            <a:r>
              <a:rPr lang="ja-JP" altLang="en-US" smtClean="0"/>
              <a:t>の描き込むための</a:t>
            </a:r>
            <a:r>
              <a:rPr lang="en-US" altLang="ja-JP" smtClean="0"/>
              <a:t>pointer</a:t>
            </a:r>
            <a:r>
              <a:rPr lang="ja-JP" altLang="en-US" smtClean="0"/>
              <a:t>です。</a:t>
            </a:r>
            <a:r>
              <a:rPr lang="en-US" altLang="ja-JP" smtClean="0"/>
              <a:t>mapped.pData</a:t>
            </a:r>
            <a:r>
              <a:rPr lang="ja-JP" altLang="en-US" smtClean="0"/>
              <a:t>がやり取りするのですが、扱うには名前が長いので</a:t>
            </a:r>
            <a:r>
              <a:rPr lang="en-US" altLang="ja-JP" smtClean="0"/>
              <a:t>address</a:t>
            </a:r>
          </a:p>
          <a:p>
            <a:r>
              <a:rPr lang="ja-JP" altLang="en-US" smtClean="0"/>
              <a:t>を</a:t>
            </a:r>
            <a:r>
              <a:rPr lang="en-US" altLang="ja-JP" smtClean="0"/>
              <a:t>pBits</a:t>
            </a:r>
            <a:r>
              <a:rPr lang="ja-JP" altLang="en-US" smtClean="0"/>
              <a:t>に渡して、</a:t>
            </a:r>
            <a:r>
              <a:rPr lang="en-US" altLang="ja-JP" smtClean="0"/>
              <a:t>pBits</a:t>
            </a:r>
            <a:r>
              <a:rPr lang="ja-JP" altLang="en-US"/>
              <a:t>に</a:t>
            </a:r>
            <a:r>
              <a:rPr lang="ja-JP" altLang="en-US" smtClean="0"/>
              <a:t>色情報を入れるようにします。</a:t>
            </a:r>
            <a:endParaRPr lang="en-US" altLang="ja-JP" smtClean="0"/>
          </a:p>
        </p:txBody>
      </p:sp>
    </p:spTree>
    <p:extLst>
      <p:ext uri="{BB962C8B-B14F-4D97-AF65-F5344CB8AC3E}">
        <p14:creationId xmlns:p14="http://schemas.microsoft.com/office/powerpoint/2010/main" val="1577166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5233677" cy="369332"/>
          </a:xfrm>
          <a:prstGeom prst="rect">
            <a:avLst/>
          </a:prstGeom>
          <a:noFill/>
        </p:spPr>
        <p:txBody>
          <a:bodyPr wrap="none" rtlCol="0">
            <a:spAutoFit/>
          </a:bodyPr>
          <a:lstStyle/>
          <a:p>
            <a:r>
              <a:rPr kumimoji="1" lang="ja-JP" altLang="en-US" smtClean="0"/>
              <a:t>・</a:t>
            </a:r>
            <a:r>
              <a:rPr kumimoji="1" lang="en-US" altLang="ja-JP" smtClean="0"/>
              <a:t>GetGlyphOutl</a:t>
            </a:r>
            <a:r>
              <a:rPr lang="en-US" altLang="ja-JP" smtClean="0"/>
              <a:t>ine</a:t>
            </a:r>
            <a:r>
              <a:rPr lang="ja-JP" altLang="en-US" smtClean="0"/>
              <a:t>関数で、</a:t>
            </a:r>
            <a:r>
              <a:rPr lang="en-US" altLang="ja-JP"/>
              <a:t>F</a:t>
            </a:r>
            <a:r>
              <a:rPr lang="en-US" altLang="ja-JP" smtClean="0"/>
              <a:t>ont</a:t>
            </a:r>
            <a:r>
              <a:rPr lang="ja-JP" altLang="en-US" smtClean="0"/>
              <a:t>の</a:t>
            </a:r>
            <a:r>
              <a:rPr lang="en-US" altLang="ja-JP" smtClean="0"/>
              <a:t>BitMap</a:t>
            </a:r>
            <a:r>
              <a:rPr lang="ja-JP" altLang="en-US" smtClean="0"/>
              <a:t>と</a:t>
            </a:r>
            <a:r>
              <a:rPr lang="en-US" altLang="ja-JP" smtClean="0"/>
              <a:t>Size</a:t>
            </a:r>
            <a:r>
              <a:rPr lang="ja-JP" altLang="en-US" smtClean="0"/>
              <a:t>を取得</a:t>
            </a:r>
            <a:endParaRPr kumimoji="1" lang="en-US" altLang="ja-JP" smtClean="0"/>
          </a:p>
        </p:txBody>
      </p:sp>
      <p:pic>
        <p:nvPicPr>
          <p:cNvPr id="5" name="図 4"/>
          <p:cNvPicPr>
            <a:picLocks noChangeAspect="1"/>
          </p:cNvPicPr>
          <p:nvPr/>
        </p:nvPicPr>
        <p:blipFill>
          <a:blip r:embed="rId2"/>
          <a:stretch>
            <a:fillRect/>
          </a:stretch>
        </p:blipFill>
        <p:spPr>
          <a:xfrm>
            <a:off x="162741" y="369332"/>
            <a:ext cx="6840098" cy="1222375"/>
          </a:xfrm>
          <a:prstGeom prst="rect">
            <a:avLst/>
          </a:prstGeom>
          <a:ln>
            <a:solidFill>
              <a:schemeClr val="tx1"/>
            </a:solidFill>
          </a:ln>
        </p:spPr>
      </p:pic>
      <p:sp>
        <p:nvSpPr>
          <p:cNvPr id="6" name="正方形/長方形 5"/>
          <p:cNvSpPr/>
          <p:nvPr/>
        </p:nvSpPr>
        <p:spPr>
          <a:xfrm>
            <a:off x="162741" y="1682234"/>
            <a:ext cx="11945450" cy="646331"/>
          </a:xfrm>
          <a:prstGeom prst="rect">
            <a:avLst/>
          </a:prstGeom>
        </p:spPr>
        <p:txBody>
          <a:bodyPr wrap="none">
            <a:spAutoFit/>
          </a:bodyPr>
          <a:lstStyle/>
          <a:p>
            <a:r>
              <a:rPr lang="en-US" altLang="ja-JP" smtClean="0"/>
              <a:t>GetGlyphOutline</a:t>
            </a:r>
            <a:r>
              <a:rPr lang="ja-JP" altLang="en-US" smtClean="0"/>
              <a:t>を二回呼び出していますが、初めの一回目は文字の</a:t>
            </a:r>
            <a:r>
              <a:rPr lang="en-US" altLang="ja-JP" smtClean="0"/>
              <a:t>BitMap</a:t>
            </a:r>
            <a:r>
              <a:rPr lang="ja-JP" altLang="en-US" smtClean="0"/>
              <a:t>の</a:t>
            </a:r>
            <a:r>
              <a:rPr lang="en-US" altLang="ja-JP" smtClean="0"/>
              <a:t>Size</a:t>
            </a:r>
            <a:r>
              <a:rPr lang="ja-JP" altLang="en-US" smtClean="0"/>
              <a:t>を測り、動的</a:t>
            </a:r>
            <a:r>
              <a:rPr lang="en-US" altLang="ja-JP" smtClean="0"/>
              <a:t>memory</a:t>
            </a:r>
            <a:r>
              <a:rPr lang="ja-JP" altLang="en-US" smtClean="0"/>
              <a:t>を獲得しています。</a:t>
            </a:r>
            <a:endParaRPr lang="en-US" altLang="ja-JP" smtClean="0"/>
          </a:p>
          <a:p>
            <a:r>
              <a:rPr lang="ja-JP" altLang="en-US"/>
              <a:t>二回目</a:t>
            </a:r>
            <a:r>
              <a:rPr lang="ja-JP" altLang="en-US" smtClean="0"/>
              <a:t>の</a:t>
            </a:r>
            <a:r>
              <a:rPr lang="en-US" altLang="ja-JP" smtClean="0"/>
              <a:t>GetGlyphOutline</a:t>
            </a:r>
            <a:r>
              <a:rPr lang="ja-JP" altLang="en-US" smtClean="0"/>
              <a:t>で</a:t>
            </a:r>
            <a:r>
              <a:rPr lang="en-US" altLang="ja-JP" smtClean="0"/>
              <a:t>BitMap</a:t>
            </a:r>
            <a:r>
              <a:rPr lang="ja-JP" altLang="en-US" smtClean="0"/>
              <a:t>情報を取得した</a:t>
            </a:r>
            <a:r>
              <a:rPr lang="en-US" altLang="ja-JP" smtClean="0"/>
              <a:t>memory</a:t>
            </a:r>
            <a:r>
              <a:rPr lang="ja-JP" altLang="en-US" smtClean="0"/>
              <a:t>に流しています。</a:t>
            </a:r>
            <a:endParaRPr lang="ja-JP" altLang="en-US"/>
          </a:p>
        </p:txBody>
      </p:sp>
      <p:sp>
        <p:nvSpPr>
          <p:cNvPr id="7" name="正方形/長方形 6"/>
          <p:cNvSpPr/>
          <p:nvPr/>
        </p:nvSpPr>
        <p:spPr>
          <a:xfrm>
            <a:off x="162740" y="2419092"/>
            <a:ext cx="7114360" cy="2585323"/>
          </a:xfrm>
          <a:prstGeom prst="rect">
            <a:avLst/>
          </a:prstGeom>
          <a:ln>
            <a:solidFill>
              <a:schemeClr val="tx1"/>
            </a:solidFill>
          </a:ln>
        </p:spPr>
        <p:txBody>
          <a:bodyPr wrap="square">
            <a:spAutoFit/>
          </a:bodyPr>
          <a:lstStyle/>
          <a:p>
            <a:r>
              <a:rPr lang="en-US" altLang="ja-JP"/>
              <a:t>DWORD GetGlyphOutline(</a:t>
            </a:r>
          </a:p>
          <a:p>
            <a:r>
              <a:rPr lang="en-US" altLang="ja-JP"/>
              <a:t>  HDC hdc,             // </a:t>
            </a:r>
            <a:r>
              <a:rPr lang="ja-JP" altLang="en-US"/>
              <a:t>デバイスコンテキストのハンドル</a:t>
            </a:r>
          </a:p>
          <a:p>
            <a:r>
              <a:rPr lang="ja-JP" altLang="en-US"/>
              <a:t>  </a:t>
            </a:r>
            <a:r>
              <a:rPr lang="en-US" altLang="ja-JP"/>
              <a:t>UINT uChar,          // </a:t>
            </a:r>
            <a:r>
              <a:rPr lang="ja-JP" altLang="en-US"/>
              <a:t>照会する文字</a:t>
            </a:r>
          </a:p>
          <a:p>
            <a:r>
              <a:rPr lang="ja-JP" altLang="en-US"/>
              <a:t>  </a:t>
            </a:r>
            <a:r>
              <a:rPr lang="en-US" altLang="ja-JP"/>
              <a:t>UINT uFormat,        // </a:t>
            </a:r>
            <a:r>
              <a:rPr lang="ja-JP" altLang="en-US"/>
              <a:t>返すデータの形式</a:t>
            </a:r>
          </a:p>
          <a:p>
            <a:r>
              <a:rPr lang="ja-JP" altLang="en-US"/>
              <a:t>  </a:t>
            </a:r>
            <a:r>
              <a:rPr lang="en-US" altLang="ja-JP"/>
              <a:t>LPGLYPHMETRICS lpgm, // </a:t>
            </a:r>
            <a:r>
              <a:rPr lang="ja-JP" altLang="en-US"/>
              <a:t>メトリックス用の構造体へのポインタ</a:t>
            </a:r>
          </a:p>
          <a:p>
            <a:r>
              <a:rPr lang="ja-JP" altLang="en-US"/>
              <a:t>  </a:t>
            </a:r>
            <a:r>
              <a:rPr lang="en-US" altLang="ja-JP"/>
              <a:t>DWORD cbBuffer,      // </a:t>
            </a:r>
            <a:r>
              <a:rPr lang="ja-JP" altLang="en-US"/>
              <a:t>データを受け取るバッファのサイズ</a:t>
            </a:r>
          </a:p>
          <a:p>
            <a:r>
              <a:rPr lang="ja-JP" altLang="en-US"/>
              <a:t>  </a:t>
            </a:r>
            <a:r>
              <a:rPr lang="en-US" altLang="ja-JP"/>
              <a:t>LPVOID lpvBuffer,    // </a:t>
            </a:r>
            <a:r>
              <a:rPr lang="ja-JP" altLang="en-US"/>
              <a:t>データを受け取るバッファへのポインタ</a:t>
            </a:r>
          </a:p>
          <a:p>
            <a:r>
              <a:rPr lang="ja-JP" altLang="en-US"/>
              <a:t>  </a:t>
            </a:r>
            <a:r>
              <a:rPr lang="en-US" altLang="ja-JP"/>
              <a:t>CONST MAT2 *lpmat2   // </a:t>
            </a:r>
            <a:r>
              <a:rPr lang="ja-JP" altLang="en-US"/>
              <a:t>変換行列構造体へのポインタ</a:t>
            </a:r>
          </a:p>
          <a:p>
            <a:r>
              <a:rPr lang="en-US" altLang="ja-JP"/>
              <a:t>);</a:t>
            </a:r>
            <a:endParaRPr lang="ja-JP" altLang="en-US"/>
          </a:p>
        </p:txBody>
      </p:sp>
      <p:sp>
        <p:nvSpPr>
          <p:cNvPr id="8" name="正方形/長方形 7"/>
          <p:cNvSpPr/>
          <p:nvPr/>
        </p:nvSpPr>
        <p:spPr>
          <a:xfrm>
            <a:off x="162740" y="5094942"/>
            <a:ext cx="7114360" cy="369332"/>
          </a:xfrm>
          <a:prstGeom prst="rect">
            <a:avLst/>
          </a:prstGeom>
          <a:ln>
            <a:solidFill>
              <a:schemeClr val="tx1"/>
            </a:solidFill>
          </a:ln>
        </p:spPr>
        <p:txBody>
          <a:bodyPr wrap="square">
            <a:spAutoFit/>
          </a:bodyPr>
          <a:lstStyle/>
          <a:p>
            <a:r>
              <a:rPr lang="en-US" altLang="ja-JP"/>
              <a:t>GGO_GRAY4_BITMAP17 </a:t>
            </a:r>
            <a:r>
              <a:rPr lang="ja-JP" altLang="en-US"/>
              <a:t>階調のグレーのグリフビットマップを取得します。</a:t>
            </a:r>
          </a:p>
        </p:txBody>
      </p:sp>
      <p:sp>
        <p:nvSpPr>
          <p:cNvPr id="9" name="正方形/長方形 8"/>
          <p:cNvSpPr/>
          <p:nvPr/>
        </p:nvSpPr>
        <p:spPr>
          <a:xfrm>
            <a:off x="162740" y="5462468"/>
            <a:ext cx="5483681" cy="369332"/>
          </a:xfrm>
          <a:prstGeom prst="rect">
            <a:avLst/>
          </a:prstGeom>
        </p:spPr>
        <p:txBody>
          <a:bodyPr wrap="none">
            <a:spAutoFit/>
          </a:bodyPr>
          <a:lstStyle/>
          <a:p>
            <a:r>
              <a:rPr lang="en-US" altLang="ja-JP"/>
              <a:t>https://msdn.microsoft.com/ja-jp/library/cc410385.aspx</a:t>
            </a:r>
            <a:endParaRPr lang="ja-JP" altLang="en-US"/>
          </a:p>
        </p:txBody>
      </p:sp>
      <p:sp>
        <p:nvSpPr>
          <p:cNvPr id="11" name="正方形/長方形 10"/>
          <p:cNvSpPr/>
          <p:nvPr/>
        </p:nvSpPr>
        <p:spPr>
          <a:xfrm>
            <a:off x="162740" y="6014660"/>
            <a:ext cx="11212685" cy="646331"/>
          </a:xfrm>
          <a:prstGeom prst="rect">
            <a:avLst/>
          </a:prstGeom>
        </p:spPr>
        <p:txBody>
          <a:bodyPr wrap="none">
            <a:spAutoFit/>
          </a:bodyPr>
          <a:lstStyle/>
          <a:p>
            <a:r>
              <a:rPr lang="ja-JP" altLang="en-US"/>
              <a:t> </a:t>
            </a:r>
            <a:r>
              <a:rPr lang="en-US" altLang="ja-JP"/>
              <a:t>UINT </a:t>
            </a:r>
            <a:r>
              <a:rPr lang="en-US" altLang="ja-JP" smtClean="0"/>
              <a:t>uFormat</a:t>
            </a:r>
            <a:r>
              <a:rPr lang="ja-JP" altLang="en-US" smtClean="0"/>
              <a:t>が返す文字の</a:t>
            </a:r>
            <a:r>
              <a:rPr lang="en-US" altLang="ja-JP" smtClean="0"/>
              <a:t>Format</a:t>
            </a:r>
            <a:r>
              <a:rPr lang="ja-JP" altLang="en-US" smtClean="0"/>
              <a:t>を設定している。今回は</a:t>
            </a:r>
            <a:r>
              <a:rPr lang="en-US" altLang="ja-JP"/>
              <a:t>GGO_GRAY4_BITMAP17 </a:t>
            </a:r>
            <a:r>
              <a:rPr lang="ja-JP" altLang="en-US" smtClean="0"/>
              <a:t>階調の</a:t>
            </a:r>
            <a:r>
              <a:rPr lang="en-US" altLang="ja-JP" smtClean="0"/>
              <a:t>Format</a:t>
            </a:r>
            <a:r>
              <a:rPr lang="ja-JP" altLang="en-US" smtClean="0"/>
              <a:t>を設定している。</a:t>
            </a:r>
            <a:endParaRPr lang="en-US" altLang="ja-JP" smtClean="0"/>
          </a:p>
          <a:p>
            <a:r>
              <a:rPr lang="ja-JP" altLang="en-US" smtClean="0"/>
              <a:t>曲線</a:t>
            </a:r>
            <a:r>
              <a:rPr lang="en-US" altLang="ja-JP" smtClean="0"/>
              <a:t>Data</a:t>
            </a:r>
            <a:r>
              <a:rPr lang="ja-JP" altLang="en-US" smtClean="0"/>
              <a:t>などもあるが、扱いやすいのが</a:t>
            </a:r>
            <a:r>
              <a:rPr lang="en-US" altLang="ja-JP" smtClean="0"/>
              <a:t>BitMap</a:t>
            </a:r>
            <a:r>
              <a:rPr lang="ja-JP" altLang="en-US" smtClean="0"/>
              <a:t>なのでこれを用いる</a:t>
            </a:r>
            <a:endParaRPr lang="ja-JP" altLang="en-US"/>
          </a:p>
        </p:txBody>
      </p:sp>
    </p:spTree>
    <p:extLst>
      <p:ext uri="{BB962C8B-B14F-4D97-AF65-F5344CB8AC3E}">
        <p14:creationId xmlns:p14="http://schemas.microsoft.com/office/powerpoint/2010/main" val="83730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01600" y="114300"/>
            <a:ext cx="12233862" cy="923330"/>
          </a:xfrm>
          <a:prstGeom prst="rect">
            <a:avLst/>
          </a:prstGeom>
          <a:noFill/>
        </p:spPr>
        <p:txBody>
          <a:bodyPr wrap="none" rtlCol="0">
            <a:spAutoFit/>
          </a:bodyPr>
          <a:lstStyle/>
          <a:p>
            <a:r>
              <a:rPr kumimoji="1" lang="ja-JP" altLang="en-US" smtClean="0"/>
              <a:t>・空っぽの</a:t>
            </a:r>
            <a:r>
              <a:rPr lang="en-US" altLang="ja-JP"/>
              <a:t>T</a:t>
            </a:r>
            <a:r>
              <a:rPr kumimoji="1" lang="en-US" altLang="ja-JP" smtClean="0"/>
              <a:t>exture</a:t>
            </a:r>
            <a:r>
              <a:rPr kumimoji="1" lang="ja-JP" altLang="en-US" smtClean="0"/>
              <a:t>を作成。</a:t>
            </a:r>
            <a:endParaRPr kumimoji="1" lang="en-US" altLang="ja-JP" smtClean="0"/>
          </a:p>
          <a:p>
            <a:r>
              <a:rPr lang="ja-JP" altLang="en-US" smtClean="0"/>
              <a:t>これまでは、</a:t>
            </a:r>
            <a:r>
              <a:rPr lang="en-US" altLang="ja-JP" smtClean="0"/>
              <a:t>Resource</a:t>
            </a:r>
            <a:r>
              <a:rPr lang="ja-JP" altLang="en-US" smtClean="0"/>
              <a:t>から</a:t>
            </a:r>
            <a:r>
              <a:rPr lang="en-US" altLang="ja-JP" smtClean="0"/>
              <a:t>texture</a:t>
            </a:r>
            <a:r>
              <a:rPr lang="ja-JP" altLang="en-US" smtClean="0"/>
              <a:t>を作成する機能を使っていましたが、今回は中身が無い空っぽの</a:t>
            </a:r>
            <a:r>
              <a:rPr lang="en-US" altLang="ja-JP" smtClean="0"/>
              <a:t>Texture</a:t>
            </a:r>
            <a:r>
              <a:rPr lang="ja-JP" altLang="en-US" smtClean="0"/>
              <a:t>作成し、その</a:t>
            </a:r>
            <a:r>
              <a:rPr lang="en-US" altLang="ja-JP" smtClean="0"/>
              <a:t>texture</a:t>
            </a:r>
          </a:p>
          <a:p>
            <a:r>
              <a:rPr lang="ja-JP" altLang="en-US" smtClean="0"/>
              <a:t>に</a:t>
            </a:r>
            <a:r>
              <a:rPr lang="en-US" altLang="ja-JP" smtClean="0"/>
              <a:t>program</a:t>
            </a:r>
            <a:r>
              <a:rPr lang="ja-JP" altLang="en-US" smtClean="0"/>
              <a:t>で文字の</a:t>
            </a:r>
            <a:r>
              <a:rPr lang="en-US" altLang="ja-JP" smtClean="0"/>
              <a:t>graphic</a:t>
            </a:r>
            <a:r>
              <a:rPr lang="ja-JP" altLang="en-US" smtClean="0"/>
              <a:t>を描きこむと言う方法です。</a:t>
            </a:r>
            <a:endParaRPr kumimoji="1" lang="ja-JP" altLang="en-US"/>
          </a:p>
        </p:txBody>
      </p:sp>
      <p:pic>
        <p:nvPicPr>
          <p:cNvPr id="6" name="図 5"/>
          <p:cNvPicPr>
            <a:picLocks noChangeAspect="1"/>
          </p:cNvPicPr>
          <p:nvPr/>
        </p:nvPicPr>
        <p:blipFill>
          <a:blip r:embed="rId2"/>
          <a:stretch>
            <a:fillRect/>
          </a:stretch>
        </p:blipFill>
        <p:spPr>
          <a:xfrm>
            <a:off x="101600" y="1037630"/>
            <a:ext cx="8570442" cy="2404070"/>
          </a:xfrm>
          <a:prstGeom prst="rect">
            <a:avLst/>
          </a:prstGeom>
          <a:ln>
            <a:solidFill>
              <a:schemeClr val="tx1"/>
            </a:solidFill>
          </a:ln>
        </p:spPr>
      </p:pic>
      <p:cxnSp>
        <p:nvCxnSpPr>
          <p:cNvPr id="7" name="直線矢印コネクタ 6"/>
          <p:cNvCxnSpPr/>
          <p:nvPr/>
        </p:nvCxnSpPr>
        <p:spPr>
          <a:xfrm flipH="1" flipV="1">
            <a:off x="8006312" y="2341024"/>
            <a:ext cx="909088" cy="4656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9004300" y="2573862"/>
            <a:ext cx="3142976" cy="646331"/>
          </a:xfrm>
          <a:prstGeom prst="rect">
            <a:avLst/>
          </a:prstGeom>
          <a:noFill/>
        </p:spPr>
        <p:txBody>
          <a:bodyPr wrap="none" rtlCol="0">
            <a:spAutoFit/>
          </a:bodyPr>
          <a:lstStyle/>
          <a:p>
            <a:r>
              <a:rPr kumimoji="1" lang="ja-JP" altLang="en-US" smtClean="0"/>
              <a:t>修正：</a:t>
            </a:r>
            <a:r>
              <a:rPr kumimoji="1" lang="en-US" altLang="ja-JP" smtClean="0"/>
              <a:t>comment</a:t>
            </a:r>
            <a:r>
              <a:rPr kumimoji="1" lang="ja-JP" altLang="en-US" smtClean="0"/>
              <a:t>に</a:t>
            </a:r>
            <a:r>
              <a:rPr kumimoji="1" lang="en-US" altLang="ja-JP" smtClean="0"/>
              <a:t>miss</a:t>
            </a:r>
            <a:r>
              <a:rPr kumimoji="1" lang="ja-JP" altLang="en-US" smtClean="0"/>
              <a:t>があった</a:t>
            </a:r>
            <a:endParaRPr kumimoji="1" lang="en-US" altLang="ja-JP" smtClean="0"/>
          </a:p>
          <a:p>
            <a:r>
              <a:rPr kumimoji="1" lang="ja-JP" altLang="en-US" smtClean="0"/>
              <a:t>ので修正</a:t>
            </a:r>
            <a:endParaRPr kumimoji="1" lang="ja-JP" altLang="en-US"/>
          </a:p>
        </p:txBody>
      </p:sp>
      <p:sp>
        <p:nvSpPr>
          <p:cNvPr id="10" name="正方形/長方形 9"/>
          <p:cNvSpPr/>
          <p:nvPr/>
        </p:nvSpPr>
        <p:spPr>
          <a:xfrm>
            <a:off x="122530" y="3601135"/>
            <a:ext cx="8549512" cy="646331"/>
          </a:xfrm>
          <a:prstGeom prst="rect">
            <a:avLst/>
          </a:prstGeom>
          <a:ln>
            <a:solidFill>
              <a:schemeClr val="tx1"/>
            </a:solidFill>
          </a:ln>
        </p:spPr>
        <p:txBody>
          <a:bodyPr wrap="square">
            <a:spAutoFit/>
          </a:bodyPr>
          <a:lstStyle/>
          <a:p>
            <a:r>
              <a:rPr lang="en-US" altLang="ja-JP" smtClean="0"/>
              <a:t>D3D11_TEXTURE2D_DESC</a:t>
            </a:r>
            <a:r>
              <a:rPr lang="ja-JP" altLang="en-US" smtClean="0"/>
              <a:t>：</a:t>
            </a:r>
            <a:r>
              <a:rPr lang="en-US" altLang="ja-JP" smtClean="0"/>
              <a:t>2D </a:t>
            </a:r>
            <a:r>
              <a:rPr lang="ja-JP" altLang="en-US"/>
              <a:t>テクスチャーについて記述</a:t>
            </a:r>
            <a:r>
              <a:rPr lang="ja-JP" altLang="en-US"/>
              <a:t>します</a:t>
            </a:r>
            <a:r>
              <a:rPr lang="ja-JP" altLang="en-US" smtClean="0"/>
              <a:t>。</a:t>
            </a:r>
            <a:endParaRPr lang="en-US" altLang="ja-JP" smtClean="0"/>
          </a:p>
          <a:p>
            <a:r>
              <a:rPr lang="en-US" altLang="ja-JP"/>
              <a:t>https://msdn.microsoft.com/ja-jp/library/ee416341.aspx</a:t>
            </a:r>
            <a:endParaRPr lang="ja-JP" altLang="en-US"/>
          </a:p>
        </p:txBody>
      </p:sp>
      <p:sp>
        <p:nvSpPr>
          <p:cNvPr id="11" name="テキスト ボックス 10"/>
          <p:cNvSpPr txBox="1"/>
          <p:nvPr/>
        </p:nvSpPr>
        <p:spPr>
          <a:xfrm>
            <a:off x="122530" y="4483100"/>
            <a:ext cx="5582747" cy="2031325"/>
          </a:xfrm>
          <a:prstGeom prst="rect">
            <a:avLst/>
          </a:prstGeom>
          <a:noFill/>
        </p:spPr>
        <p:txBody>
          <a:bodyPr wrap="none" rtlCol="0">
            <a:spAutoFit/>
          </a:bodyPr>
          <a:lstStyle/>
          <a:p>
            <a:r>
              <a:rPr kumimoji="1" lang="ja-JP" altLang="en-US" smtClean="0"/>
              <a:t>作成する</a:t>
            </a:r>
            <a:r>
              <a:rPr kumimoji="1" lang="en-US" altLang="ja-JP" smtClean="0"/>
              <a:t>texture</a:t>
            </a:r>
            <a:r>
              <a:rPr kumimoji="1" lang="ja-JP" altLang="en-US" smtClean="0"/>
              <a:t>の</a:t>
            </a:r>
            <a:r>
              <a:rPr lang="ja-JP" altLang="en-US" smtClean="0"/>
              <a:t>設定</a:t>
            </a:r>
            <a:endParaRPr lang="en-US" altLang="ja-JP"/>
          </a:p>
          <a:p>
            <a:r>
              <a:rPr kumimoji="1" lang="ja-JP" altLang="en-US" smtClean="0"/>
              <a:t>　　・</a:t>
            </a:r>
            <a:r>
              <a:rPr lang="en-US" altLang="ja-JP"/>
              <a:t>desc.Format    = DXGI_FORMAT_R8G8B8A8_UNORM;</a:t>
            </a:r>
          </a:p>
          <a:p>
            <a:r>
              <a:rPr lang="ja-JP" altLang="en-US" smtClean="0"/>
              <a:t>　　・</a:t>
            </a:r>
            <a:r>
              <a:rPr lang="en-US" altLang="ja-JP" smtClean="0"/>
              <a:t>desc.Usage     </a:t>
            </a:r>
            <a:r>
              <a:rPr lang="en-US" altLang="ja-JP"/>
              <a:t>= </a:t>
            </a:r>
            <a:r>
              <a:rPr lang="en-US" altLang="ja-JP"/>
              <a:t>D3D11_USAGE_DYNAMIC</a:t>
            </a:r>
            <a:r>
              <a:rPr lang="en-US" altLang="ja-JP" smtClean="0"/>
              <a:t>;</a:t>
            </a:r>
            <a:endParaRPr lang="ja-JP" altLang="en-US"/>
          </a:p>
          <a:p>
            <a:r>
              <a:rPr lang="ja-JP" altLang="en-US" smtClean="0"/>
              <a:t>　　・</a:t>
            </a:r>
            <a:r>
              <a:rPr lang="en-US" altLang="ja-JP" smtClean="0"/>
              <a:t>desc.CPUAccessFlags </a:t>
            </a:r>
            <a:r>
              <a:rPr lang="en-US" altLang="ja-JP"/>
              <a:t>= </a:t>
            </a:r>
            <a:r>
              <a:rPr lang="en-US" altLang="ja-JP"/>
              <a:t>D3D11_CPU_ACCESS_WRITE</a:t>
            </a:r>
            <a:r>
              <a:rPr lang="en-US" altLang="ja-JP" smtClean="0"/>
              <a:t>; </a:t>
            </a:r>
          </a:p>
          <a:p>
            <a:r>
              <a:rPr lang="ja-JP" altLang="en-US" smtClean="0"/>
              <a:t>　　・</a:t>
            </a:r>
            <a:r>
              <a:rPr lang="en-US" altLang="ja-JP" smtClean="0"/>
              <a:t>desc.Height    </a:t>
            </a:r>
            <a:r>
              <a:rPr lang="en-US" altLang="ja-JP"/>
              <a:t>= </a:t>
            </a:r>
            <a:r>
              <a:rPr lang="en-US" altLang="ja-JP"/>
              <a:t>32</a:t>
            </a:r>
            <a:r>
              <a:rPr lang="en-US" altLang="ja-JP" smtClean="0"/>
              <a:t>;</a:t>
            </a:r>
            <a:endParaRPr lang="ja-JP" altLang="en-US"/>
          </a:p>
          <a:p>
            <a:r>
              <a:rPr lang="ja-JP" altLang="en-US" smtClean="0"/>
              <a:t>　　・</a:t>
            </a:r>
            <a:r>
              <a:rPr lang="en-US" altLang="ja-JP" smtClean="0"/>
              <a:t>desc.Width   </a:t>
            </a:r>
            <a:r>
              <a:rPr lang="ja-JP" altLang="en-US"/>
              <a:t> </a:t>
            </a:r>
            <a:r>
              <a:rPr lang="ja-JP" altLang="en-US" smtClean="0"/>
              <a:t> </a:t>
            </a:r>
            <a:r>
              <a:rPr lang="en-US" altLang="ja-JP" smtClean="0"/>
              <a:t>= </a:t>
            </a:r>
            <a:r>
              <a:rPr lang="en-US" altLang="ja-JP"/>
              <a:t>32</a:t>
            </a:r>
            <a:r>
              <a:rPr lang="en-US" altLang="ja-JP" smtClean="0"/>
              <a:t>;</a:t>
            </a:r>
            <a:endParaRPr lang="ja-JP" altLang="en-US"/>
          </a:p>
          <a:p>
            <a:r>
              <a:rPr lang="ja-JP" altLang="en-US"/>
              <a:t>特</a:t>
            </a:r>
            <a:r>
              <a:rPr lang="ja-JP" altLang="en-US" smtClean="0"/>
              <a:t>にここが重要です。</a:t>
            </a:r>
            <a:endParaRPr kumimoji="1" lang="ja-JP" altLang="en-US"/>
          </a:p>
        </p:txBody>
      </p:sp>
      <p:sp>
        <p:nvSpPr>
          <p:cNvPr id="14" name="テキスト ボックス 13"/>
          <p:cNvSpPr txBox="1"/>
          <p:nvPr/>
        </p:nvSpPr>
        <p:spPr>
          <a:xfrm>
            <a:off x="5806601" y="5226396"/>
            <a:ext cx="5562485" cy="923330"/>
          </a:xfrm>
          <a:prstGeom prst="rect">
            <a:avLst/>
          </a:prstGeom>
          <a:noFill/>
        </p:spPr>
        <p:txBody>
          <a:bodyPr wrap="none" rtlCol="0">
            <a:spAutoFit/>
          </a:bodyPr>
          <a:lstStyle/>
          <a:p>
            <a:r>
              <a:rPr lang="ja-JP" altLang="en-US" smtClean="0"/>
              <a:t>ここの設定で</a:t>
            </a:r>
            <a:r>
              <a:rPr lang="en-US" altLang="ja-JP" smtClean="0"/>
              <a:t>texture</a:t>
            </a:r>
            <a:r>
              <a:rPr lang="ja-JP" altLang="en-US" smtClean="0"/>
              <a:t>に描き込み可にしています。通常の</a:t>
            </a:r>
            <a:endParaRPr lang="en-US" altLang="ja-JP" smtClean="0"/>
          </a:p>
          <a:p>
            <a:r>
              <a:rPr lang="en-US" altLang="ja-JP" smtClean="0"/>
              <a:t>Resource</a:t>
            </a:r>
            <a:r>
              <a:rPr lang="ja-JP" altLang="en-US" smtClean="0"/>
              <a:t>から作成した</a:t>
            </a:r>
            <a:r>
              <a:rPr lang="en-US" altLang="ja-JP"/>
              <a:t>T</a:t>
            </a:r>
            <a:r>
              <a:rPr lang="en-US" altLang="ja-JP" smtClean="0"/>
              <a:t>exture</a:t>
            </a:r>
            <a:r>
              <a:rPr lang="ja-JP" altLang="en-US" smtClean="0"/>
              <a:t>は描き込み不可設定なの</a:t>
            </a:r>
            <a:endParaRPr lang="en-US" altLang="ja-JP" smtClean="0"/>
          </a:p>
          <a:p>
            <a:r>
              <a:rPr lang="ja-JP" altLang="en-US" smtClean="0"/>
              <a:t>で</a:t>
            </a:r>
            <a:r>
              <a:rPr kumimoji="1" lang="ja-JP" altLang="en-US" smtClean="0"/>
              <a:t>描き込みできません。</a:t>
            </a:r>
            <a:endParaRPr kumimoji="1" lang="ja-JP" altLang="en-US"/>
          </a:p>
        </p:txBody>
      </p:sp>
      <p:sp>
        <p:nvSpPr>
          <p:cNvPr id="15" name="右中かっこ 14"/>
          <p:cNvSpPr/>
          <p:nvPr/>
        </p:nvSpPr>
        <p:spPr>
          <a:xfrm>
            <a:off x="5435600" y="5092700"/>
            <a:ext cx="269677" cy="646331"/>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07596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3500" y="114300"/>
            <a:ext cx="4051300" cy="4247317"/>
          </a:xfrm>
          <a:prstGeom prst="rect">
            <a:avLst/>
          </a:prstGeom>
          <a:ln>
            <a:solidFill>
              <a:schemeClr val="tx1"/>
            </a:solidFill>
          </a:ln>
        </p:spPr>
        <p:txBody>
          <a:bodyPr wrap="square">
            <a:spAutoFit/>
          </a:bodyPr>
          <a:lstStyle/>
          <a:p>
            <a:r>
              <a:rPr lang="en-US" altLang="ja-JP"/>
              <a:t>D3D11_TEXTURE2D_DESC</a:t>
            </a:r>
          </a:p>
          <a:p>
            <a:r>
              <a:rPr lang="en-US" altLang="ja-JP"/>
              <a:t>2D </a:t>
            </a:r>
            <a:r>
              <a:rPr lang="ja-JP" altLang="en-US"/>
              <a:t>テクスチャーについて記述します。</a:t>
            </a:r>
          </a:p>
          <a:p>
            <a:r>
              <a:rPr lang="en-US" altLang="ja-JP" smtClean="0"/>
              <a:t>typedef </a:t>
            </a:r>
            <a:r>
              <a:rPr lang="en-US" altLang="ja-JP"/>
              <a:t>struct </a:t>
            </a:r>
            <a:r>
              <a:rPr lang="en-US" altLang="ja-JP" smtClean="0"/>
              <a:t>D3D11_TEXTURE2D_DESC</a:t>
            </a:r>
          </a:p>
          <a:p>
            <a:r>
              <a:rPr lang="en-US" altLang="ja-JP" smtClean="0"/>
              <a:t> </a:t>
            </a:r>
            <a:r>
              <a:rPr lang="en-US" altLang="ja-JP"/>
              <a:t>{</a:t>
            </a:r>
          </a:p>
          <a:p>
            <a:r>
              <a:rPr lang="en-US" altLang="ja-JP"/>
              <a:t>    UINT Width;</a:t>
            </a:r>
          </a:p>
          <a:p>
            <a:r>
              <a:rPr lang="en-US" altLang="ja-JP"/>
              <a:t>    UINT Height;</a:t>
            </a:r>
          </a:p>
          <a:p>
            <a:r>
              <a:rPr lang="en-US" altLang="ja-JP"/>
              <a:t>    UINT MipLevels;</a:t>
            </a:r>
          </a:p>
          <a:p>
            <a:r>
              <a:rPr lang="en-US" altLang="ja-JP"/>
              <a:t>    UINT ArraySize;</a:t>
            </a:r>
          </a:p>
          <a:p>
            <a:r>
              <a:rPr lang="en-US" altLang="ja-JP"/>
              <a:t>    DXGI_FORMAT Format;</a:t>
            </a:r>
          </a:p>
          <a:p>
            <a:r>
              <a:rPr lang="en-US" altLang="ja-JP"/>
              <a:t>    DXGI_SAMPLE_DESC SampleDesc;</a:t>
            </a:r>
          </a:p>
          <a:p>
            <a:r>
              <a:rPr lang="en-US" altLang="ja-JP"/>
              <a:t>    D3D11_USAGE Usage;</a:t>
            </a:r>
          </a:p>
          <a:p>
            <a:r>
              <a:rPr lang="en-US" altLang="ja-JP"/>
              <a:t>    UINT BindFlags;</a:t>
            </a:r>
          </a:p>
          <a:p>
            <a:r>
              <a:rPr lang="en-US" altLang="ja-JP"/>
              <a:t>    UINT CPUAccessFlags;</a:t>
            </a:r>
          </a:p>
          <a:p>
            <a:r>
              <a:rPr lang="en-US" altLang="ja-JP"/>
              <a:t>    UINT MiscFlags;</a:t>
            </a:r>
          </a:p>
          <a:p>
            <a:r>
              <a:rPr lang="en-US" altLang="ja-JP"/>
              <a:t>} </a:t>
            </a:r>
            <a:r>
              <a:rPr lang="en-US" altLang="ja-JP"/>
              <a:t>D3D11_TEXTURE2D_DESC</a:t>
            </a:r>
            <a:r>
              <a:rPr lang="en-US" altLang="ja-JP" smtClean="0"/>
              <a:t>;</a:t>
            </a:r>
            <a:endParaRPr lang="en-US" altLang="ja-JP"/>
          </a:p>
        </p:txBody>
      </p:sp>
      <p:sp>
        <p:nvSpPr>
          <p:cNvPr id="5" name="正方形/長方形 4"/>
          <p:cNvSpPr/>
          <p:nvPr/>
        </p:nvSpPr>
        <p:spPr>
          <a:xfrm>
            <a:off x="4152900" y="41493"/>
            <a:ext cx="7924800" cy="4616648"/>
          </a:xfrm>
          <a:prstGeom prst="rect">
            <a:avLst/>
          </a:prstGeom>
        </p:spPr>
        <p:txBody>
          <a:bodyPr wrap="square">
            <a:spAutoFit/>
          </a:bodyPr>
          <a:lstStyle/>
          <a:p>
            <a:r>
              <a:rPr lang="ja-JP" altLang="en-US" sz="1400"/>
              <a:t>メンバ</a:t>
            </a:r>
          </a:p>
          <a:p>
            <a:r>
              <a:rPr lang="en-US" altLang="ja-JP" sz="1400" smtClean="0"/>
              <a:t>Width</a:t>
            </a:r>
            <a:r>
              <a:rPr lang="ja-JP" altLang="en-US" sz="1400" smtClean="0"/>
              <a:t>　：</a:t>
            </a:r>
            <a:endParaRPr lang="en-US" altLang="ja-JP" sz="1400" smtClean="0"/>
          </a:p>
          <a:p>
            <a:r>
              <a:rPr lang="en-US" altLang="ja-JP" sz="1400"/>
              <a:t> </a:t>
            </a:r>
            <a:r>
              <a:rPr lang="ja-JP" altLang="en-US" sz="1400" smtClean="0"/>
              <a:t>テクスチャー</a:t>
            </a:r>
            <a:r>
              <a:rPr lang="ja-JP" altLang="en-US" sz="1400"/>
              <a:t>の幅です</a:t>
            </a:r>
          </a:p>
          <a:p>
            <a:r>
              <a:rPr lang="en-US" altLang="ja-JP" sz="1400" smtClean="0"/>
              <a:t>Height</a:t>
            </a:r>
            <a:r>
              <a:rPr lang="ja-JP" altLang="en-US" sz="1400" smtClean="0"/>
              <a:t>　：</a:t>
            </a:r>
            <a:endParaRPr lang="en-US" altLang="ja-JP" sz="1400" smtClean="0"/>
          </a:p>
          <a:p>
            <a:r>
              <a:rPr lang="en-US" altLang="ja-JP" sz="1400"/>
              <a:t> </a:t>
            </a:r>
            <a:r>
              <a:rPr lang="ja-JP" altLang="en-US" sz="1400" smtClean="0"/>
              <a:t>テクスチャー</a:t>
            </a:r>
            <a:r>
              <a:rPr lang="ja-JP" altLang="en-US" sz="1400"/>
              <a:t>の高さです </a:t>
            </a:r>
          </a:p>
          <a:p>
            <a:r>
              <a:rPr lang="en-US" altLang="ja-JP" sz="1400" smtClean="0"/>
              <a:t>MipLevels</a:t>
            </a:r>
            <a:r>
              <a:rPr lang="ja-JP" altLang="en-US" sz="1400" smtClean="0"/>
              <a:t>：</a:t>
            </a:r>
            <a:endParaRPr lang="en-US" altLang="ja-JP" sz="1400" smtClean="0"/>
          </a:p>
          <a:p>
            <a:r>
              <a:rPr lang="en-US" altLang="ja-JP" sz="1400"/>
              <a:t> </a:t>
            </a:r>
            <a:r>
              <a:rPr lang="ja-JP" altLang="en-US" sz="1400" smtClean="0"/>
              <a:t>テクスチャー内</a:t>
            </a:r>
            <a:r>
              <a:rPr lang="ja-JP" altLang="en-US" sz="1400"/>
              <a:t>のミップマップ レベルの最大数</a:t>
            </a:r>
            <a:r>
              <a:rPr lang="ja-JP" altLang="en-US" sz="1400"/>
              <a:t>です</a:t>
            </a:r>
            <a:r>
              <a:rPr lang="ja-JP" altLang="en-US" sz="1400" smtClean="0"/>
              <a:t>。</a:t>
            </a:r>
            <a:endParaRPr lang="en-US" altLang="ja-JP" sz="1400" smtClean="0"/>
          </a:p>
          <a:p>
            <a:r>
              <a:rPr lang="en-US" altLang="ja-JP" sz="1400" smtClean="0"/>
              <a:t>ArraySize</a:t>
            </a:r>
            <a:r>
              <a:rPr lang="ja-JP" altLang="en-US" sz="1400" smtClean="0"/>
              <a:t>：</a:t>
            </a:r>
            <a:endParaRPr lang="en-US" altLang="ja-JP" sz="1400" smtClean="0"/>
          </a:p>
          <a:p>
            <a:r>
              <a:rPr lang="en-US" altLang="ja-JP" sz="1400"/>
              <a:t> </a:t>
            </a:r>
            <a:r>
              <a:rPr lang="ja-JP" altLang="en-US" sz="1400" smtClean="0"/>
              <a:t>テクスチャー</a:t>
            </a:r>
            <a:r>
              <a:rPr lang="ja-JP" altLang="en-US" sz="1400"/>
              <a:t>配列内のテクスチャーの数です。</a:t>
            </a:r>
          </a:p>
          <a:p>
            <a:r>
              <a:rPr lang="en-US" altLang="ja-JP" sz="1400" smtClean="0"/>
              <a:t>Format</a:t>
            </a:r>
            <a:r>
              <a:rPr lang="ja-JP" altLang="en-US" sz="1400" smtClean="0"/>
              <a:t>　　   ：</a:t>
            </a:r>
            <a:endParaRPr lang="en-US" altLang="ja-JP" sz="1400" smtClean="0"/>
          </a:p>
          <a:p>
            <a:r>
              <a:rPr lang="en-US" altLang="ja-JP" sz="1400"/>
              <a:t> </a:t>
            </a:r>
            <a:r>
              <a:rPr lang="ja-JP" altLang="en-US" sz="1400" smtClean="0"/>
              <a:t>テキスチャー </a:t>
            </a:r>
            <a:r>
              <a:rPr lang="ja-JP" altLang="en-US" sz="1400"/>
              <a:t>フォーマット</a:t>
            </a:r>
            <a:r>
              <a:rPr lang="ja-JP" altLang="en-US" sz="1400" smtClean="0"/>
              <a:t>です</a:t>
            </a:r>
            <a:endParaRPr lang="ja-JP" altLang="en-US" sz="1400"/>
          </a:p>
          <a:p>
            <a:r>
              <a:rPr lang="en-US" altLang="ja-JP" sz="1400" smtClean="0"/>
              <a:t>SampleDesc:</a:t>
            </a:r>
          </a:p>
          <a:p>
            <a:r>
              <a:rPr lang="en-US" altLang="ja-JP" sz="1400"/>
              <a:t> </a:t>
            </a:r>
            <a:r>
              <a:rPr lang="ja-JP" altLang="en-US" sz="1400" smtClean="0"/>
              <a:t>テクスチャー</a:t>
            </a:r>
            <a:r>
              <a:rPr lang="ja-JP" altLang="en-US" sz="1400"/>
              <a:t>のマルチサンプリング パラメーターを指定する構造体</a:t>
            </a:r>
            <a:r>
              <a:rPr lang="ja-JP" altLang="en-US" sz="1400"/>
              <a:t>です</a:t>
            </a:r>
            <a:r>
              <a:rPr lang="ja-JP" altLang="en-US" sz="1400" smtClean="0"/>
              <a:t>。</a:t>
            </a:r>
            <a:endParaRPr lang="en-US" altLang="ja-JP" sz="1400" smtClean="0"/>
          </a:p>
          <a:p>
            <a:r>
              <a:rPr lang="en-US" altLang="ja-JP" sz="1400" smtClean="0"/>
              <a:t>Usage:</a:t>
            </a:r>
          </a:p>
          <a:p>
            <a:r>
              <a:rPr lang="en-US" altLang="ja-JP" sz="1400"/>
              <a:t> </a:t>
            </a:r>
            <a:r>
              <a:rPr lang="ja-JP" altLang="en-US" sz="1400" smtClean="0"/>
              <a:t>テクスチャー</a:t>
            </a:r>
            <a:r>
              <a:rPr lang="ja-JP" altLang="en-US" sz="1400"/>
              <a:t>の読み込みおよび書き込み方法を識別する値</a:t>
            </a:r>
            <a:r>
              <a:rPr lang="ja-JP" altLang="en-US" sz="1400"/>
              <a:t>です</a:t>
            </a:r>
            <a:r>
              <a:rPr lang="ja-JP" altLang="en-US" sz="1400" smtClean="0"/>
              <a:t>。</a:t>
            </a:r>
            <a:endParaRPr lang="ja-JP" altLang="en-US" sz="1400"/>
          </a:p>
          <a:p>
            <a:r>
              <a:rPr lang="en-US" altLang="ja-JP" sz="1400" smtClean="0"/>
              <a:t>BindFlags:</a:t>
            </a:r>
            <a:endParaRPr lang="en-US" altLang="ja-JP" sz="1400"/>
          </a:p>
          <a:p>
            <a:r>
              <a:rPr lang="ja-JP" altLang="en-US" sz="1400" smtClean="0"/>
              <a:t> パイプライン </a:t>
            </a:r>
            <a:r>
              <a:rPr lang="ja-JP" altLang="en-US" sz="1400"/>
              <a:t>ステージへのバインドに関するフラグ</a:t>
            </a:r>
            <a:r>
              <a:rPr lang="ja-JP" altLang="en-US" sz="1400"/>
              <a:t>です </a:t>
            </a:r>
            <a:endParaRPr lang="en-US" altLang="ja-JP" sz="1400" smtClean="0"/>
          </a:p>
          <a:p>
            <a:r>
              <a:rPr lang="en-US" altLang="ja-JP" sz="1400" smtClean="0"/>
              <a:t>CPUAccessFlags</a:t>
            </a:r>
            <a:endParaRPr lang="en-US" altLang="ja-JP" sz="1400"/>
          </a:p>
          <a:p>
            <a:r>
              <a:rPr lang="ja-JP" altLang="en-US" sz="1400" smtClean="0"/>
              <a:t> 許可</a:t>
            </a:r>
            <a:r>
              <a:rPr lang="ja-JP" altLang="en-US" sz="1400"/>
              <a:t>する </a:t>
            </a:r>
            <a:r>
              <a:rPr lang="en-US" altLang="ja-JP" sz="1400"/>
              <a:t>CPU </a:t>
            </a:r>
            <a:r>
              <a:rPr lang="ja-JP" altLang="en-US" sz="1400"/>
              <a:t>アクセスの種類を指定</a:t>
            </a:r>
            <a:r>
              <a:rPr lang="ja-JP" altLang="en-US" sz="1400"/>
              <a:t>する</a:t>
            </a:r>
            <a:r>
              <a:rPr lang="ja-JP" altLang="en-US" sz="1400" smtClean="0"/>
              <a:t>フラグ</a:t>
            </a:r>
            <a:endParaRPr lang="ja-JP" altLang="en-US" sz="1400"/>
          </a:p>
          <a:p>
            <a:r>
              <a:rPr lang="en-US" altLang="ja-JP" sz="1400"/>
              <a:t>MiscFlags</a:t>
            </a:r>
          </a:p>
          <a:p>
            <a:r>
              <a:rPr lang="ja-JP" altLang="en-US" sz="1400"/>
              <a:t>他の一般性の低いリソース オプションを識別する</a:t>
            </a:r>
            <a:r>
              <a:rPr lang="ja-JP" altLang="en-US" sz="1400"/>
              <a:t>フラグ</a:t>
            </a:r>
            <a:r>
              <a:rPr lang="ja-JP" altLang="en-US" sz="1400" smtClean="0"/>
              <a:t>です</a:t>
            </a:r>
            <a:endParaRPr lang="ja-JP" altLang="en-US" sz="1400"/>
          </a:p>
        </p:txBody>
      </p:sp>
      <p:pic>
        <p:nvPicPr>
          <p:cNvPr id="8" name="図 7"/>
          <p:cNvPicPr>
            <a:picLocks noChangeAspect="1"/>
          </p:cNvPicPr>
          <p:nvPr/>
        </p:nvPicPr>
        <p:blipFill>
          <a:blip r:embed="rId2"/>
          <a:stretch>
            <a:fillRect/>
          </a:stretch>
        </p:blipFill>
        <p:spPr>
          <a:xfrm>
            <a:off x="63500" y="4658140"/>
            <a:ext cx="6842854" cy="1450559"/>
          </a:xfrm>
          <a:prstGeom prst="rect">
            <a:avLst/>
          </a:prstGeom>
          <a:ln>
            <a:solidFill>
              <a:schemeClr val="tx1"/>
            </a:solidFill>
          </a:ln>
        </p:spPr>
      </p:pic>
      <p:cxnSp>
        <p:nvCxnSpPr>
          <p:cNvPr id="9" name="直線矢印コネクタ 8"/>
          <p:cNvCxnSpPr>
            <a:stCxn id="11" idx="1"/>
          </p:cNvCxnSpPr>
          <p:nvPr/>
        </p:nvCxnSpPr>
        <p:spPr>
          <a:xfrm flipH="1">
            <a:off x="6749012" y="5043482"/>
            <a:ext cx="68860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7437618" y="4858816"/>
            <a:ext cx="4108817" cy="369332"/>
          </a:xfrm>
          <a:prstGeom prst="rect">
            <a:avLst/>
          </a:prstGeom>
          <a:noFill/>
        </p:spPr>
        <p:txBody>
          <a:bodyPr wrap="none" rtlCol="0">
            <a:spAutoFit/>
          </a:bodyPr>
          <a:lstStyle/>
          <a:p>
            <a:r>
              <a:rPr lang="en-US" altLang="ja-JP" smtClean="0"/>
              <a:t>DirectX</a:t>
            </a:r>
            <a:r>
              <a:rPr lang="ja-JP" altLang="en-US" smtClean="0"/>
              <a:t>の</a:t>
            </a:r>
            <a:r>
              <a:rPr lang="en-US" altLang="ja-JP" smtClean="0"/>
              <a:t>Device</a:t>
            </a:r>
            <a:r>
              <a:rPr lang="ja-JP" altLang="en-US" smtClean="0"/>
              <a:t>の機能で、</a:t>
            </a:r>
            <a:r>
              <a:rPr lang="en-US" altLang="ja-JP" smtClean="0"/>
              <a:t>Texture</a:t>
            </a:r>
            <a:r>
              <a:rPr lang="ja-JP" altLang="en-US" smtClean="0"/>
              <a:t>を作成</a:t>
            </a:r>
            <a:endParaRPr kumimoji="1" lang="ja-JP" altLang="en-US"/>
          </a:p>
        </p:txBody>
      </p:sp>
      <p:cxnSp>
        <p:nvCxnSpPr>
          <p:cNvPr id="13" name="直線矢印コネクタ 12"/>
          <p:cNvCxnSpPr/>
          <p:nvPr/>
        </p:nvCxnSpPr>
        <p:spPr>
          <a:xfrm flipH="1">
            <a:off x="3808597" y="5880100"/>
            <a:ext cx="3493903" cy="142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7437618" y="5740400"/>
            <a:ext cx="4574586" cy="646331"/>
          </a:xfrm>
          <a:prstGeom prst="rect">
            <a:avLst/>
          </a:prstGeom>
          <a:noFill/>
        </p:spPr>
        <p:txBody>
          <a:bodyPr wrap="none" rtlCol="0">
            <a:spAutoFit/>
          </a:bodyPr>
          <a:lstStyle/>
          <a:p>
            <a:r>
              <a:rPr lang="en-US" altLang="ja-JP" smtClean="0"/>
              <a:t>ShaderResourceView</a:t>
            </a:r>
            <a:r>
              <a:rPr lang="ja-JP" altLang="en-US" smtClean="0"/>
              <a:t>に必要な</a:t>
            </a:r>
            <a:r>
              <a:rPr lang="en-US" altLang="ja-JP" smtClean="0"/>
              <a:t>Data</a:t>
            </a:r>
            <a:r>
              <a:rPr lang="ja-JP" altLang="en-US" smtClean="0"/>
              <a:t>があるので</a:t>
            </a:r>
            <a:endParaRPr lang="en-US" altLang="ja-JP" smtClean="0"/>
          </a:p>
          <a:p>
            <a:r>
              <a:rPr lang="ja-JP" altLang="en-US" smtClean="0"/>
              <a:t>取得してい</a:t>
            </a:r>
            <a:r>
              <a:rPr lang="ja-JP" altLang="en-US"/>
              <a:t>る</a:t>
            </a:r>
            <a:endParaRPr lang="en-US" altLang="ja-JP"/>
          </a:p>
        </p:txBody>
      </p:sp>
      <p:sp>
        <p:nvSpPr>
          <p:cNvPr id="16" name="テキスト ボックス 15"/>
          <p:cNvSpPr txBox="1"/>
          <p:nvPr/>
        </p:nvSpPr>
        <p:spPr>
          <a:xfrm>
            <a:off x="63500" y="6477000"/>
            <a:ext cx="9349419" cy="369332"/>
          </a:xfrm>
          <a:prstGeom prst="rect">
            <a:avLst/>
          </a:prstGeom>
          <a:noFill/>
        </p:spPr>
        <p:txBody>
          <a:bodyPr wrap="none" rtlCol="0">
            <a:spAutoFit/>
          </a:bodyPr>
          <a:lstStyle/>
          <a:p>
            <a:r>
              <a:rPr lang="en-US" altLang="ja-JP" smtClean="0"/>
              <a:t>T</a:t>
            </a:r>
            <a:r>
              <a:rPr kumimoji="1" lang="en-US" altLang="ja-JP" smtClean="0"/>
              <a:t>exture</a:t>
            </a:r>
            <a:r>
              <a:rPr kumimoji="1" lang="ja-JP" altLang="en-US" smtClean="0"/>
              <a:t>があっても、</a:t>
            </a:r>
            <a:r>
              <a:rPr lang="en-US" altLang="ja-JP"/>
              <a:t> </a:t>
            </a:r>
            <a:r>
              <a:rPr lang="en-US" altLang="ja-JP" smtClean="0"/>
              <a:t>ShaderResourceView</a:t>
            </a:r>
            <a:r>
              <a:rPr lang="ja-JP" altLang="en-US" smtClean="0"/>
              <a:t>と言う描画をするためのモノがなければ描画できない。</a:t>
            </a:r>
            <a:endParaRPr kumimoji="1" lang="ja-JP" altLang="en-US"/>
          </a:p>
        </p:txBody>
      </p:sp>
    </p:spTree>
    <p:extLst>
      <p:ext uri="{BB962C8B-B14F-4D97-AF65-F5344CB8AC3E}">
        <p14:creationId xmlns:p14="http://schemas.microsoft.com/office/powerpoint/2010/main" val="4069688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p:cNvSpPr/>
          <p:nvPr/>
        </p:nvSpPr>
        <p:spPr>
          <a:xfrm>
            <a:off x="88900" y="127000"/>
            <a:ext cx="11763375" cy="5632311"/>
          </a:xfrm>
          <a:prstGeom prst="rect">
            <a:avLst/>
          </a:prstGeom>
          <a:ln>
            <a:solidFill>
              <a:schemeClr val="tx1"/>
            </a:solidFill>
          </a:ln>
        </p:spPr>
        <p:txBody>
          <a:bodyPr wrap="square">
            <a:spAutoFit/>
          </a:bodyPr>
          <a:lstStyle/>
          <a:p>
            <a:r>
              <a:rPr lang="en-US" altLang="ja-JP"/>
              <a:t>ID3D11Device::CreateTexture2D</a:t>
            </a:r>
          </a:p>
          <a:p>
            <a:r>
              <a:rPr lang="en-US" altLang="ja-JP"/>
              <a:t>2D </a:t>
            </a:r>
            <a:r>
              <a:rPr lang="ja-JP" altLang="en-US"/>
              <a:t>テクスチャーの配列を作成します。</a:t>
            </a:r>
          </a:p>
          <a:p>
            <a:r>
              <a:rPr lang="en-US" altLang="ja-JP" smtClean="0"/>
              <a:t>HRESULT </a:t>
            </a:r>
            <a:r>
              <a:rPr lang="en-US" altLang="ja-JP"/>
              <a:t>CreateTexture2D(</a:t>
            </a:r>
          </a:p>
          <a:p>
            <a:r>
              <a:rPr lang="en-US" altLang="ja-JP"/>
              <a:t>  const D3D11_TEXTURE2D_DESC *pDesc,</a:t>
            </a:r>
          </a:p>
          <a:p>
            <a:r>
              <a:rPr lang="en-US" altLang="ja-JP"/>
              <a:t>  const D3D11_SUBRESOURCE_DATA *pInitialData,</a:t>
            </a:r>
          </a:p>
          <a:p>
            <a:r>
              <a:rPr lang="en-US" altLang="ja-JP"/>
              <a:t>  ID3D11Texture2D **ppTexture2D</a:t>
            </a:r>
          </a:p>
          <a:p>
            <a:r>
              <a:rPr lang="en-US" altLang="ja-JP"/>
              <a:t>);</a:t>
            </a:r>
          </a:p>
          <a:p>
            <a:r>
              <a:rPr lang="ja-JP" altLang="en-US"/>
              <a:t>パラメータ</a:t>
            </a:r>
          </a:p>
          <a:p>
            <a:r>
              <a:rPr lang="en-US" altLang="ja-JP" smtClean="0"/>
              <a:t>pDesc</a:t>
            </a:r>
            <a:r>
              <a:rPr lang="ja-JP" altLang="en-US" smtClean="0"/>
              <a:t>：</a:t>
            </a:r>
            <a:endParaRPr lang="en-US" altLang="ja-JP"/>
          </a:p>
          <a:p>
            <a:r>
              <a:rPr lang="en-US" altLang="ja-JP"/>
              <a:t>2D </a:t>
            </a:r>
            <a:r>
              <a:rPr lang="ja-JP" altLang="en-US"/>
              <a:t>テクスチャーの記述へのポインターです </a:t>
            </a:r>
            <a:r>
              <a:rPr lang="en-US" altLang="ja-JP"/>
              <a:t>(</a:t>
            </a:r>
            <a:r>
              <a:rPr lang="ja-JP" altLang="en-US"/>
              <a:t>「</a:t>
            </a:r>
            <a:r>
              <a:rPr lang="en-US" altLang="ja-JP"/>
              <a:t>D3D11_TEXTURE2D_DESC</a:t>
            </a:r>
            <a:r>
              <a:rPr lang="ja-JP" altLang="en-US"/>
              <a:t>」を参照してください</a:t>
            </a:r>
            <a:r>
              <a:rPr lang="en-US" altLang="ja-JP"/>
              <a:t>)</a:t>
            </a:r>
            <a:r>
              <a:rPr lang="ja-JP" altLang="en-US"/>
              <a:t>。データ型が指定されておらず実行時に解釈可能なリソースを、別の互換性のあるフォーマットの中に作成するには、テクスチャーの記述で型なしのフォーマットを指定します。ミップマップ レベルを自動的に生成するには、ミップマップ レベルの数を </a:t>
            </a:r>
            <a:r>
              <a:rPr lang="en-US" altLang="ja-JP"/>
              <a:t>0 </a:t>
            </a:r>
            <a:r>
              <a:rPr lang="ja-JP" altLang="en-US"/>
              <a:t>に設定します。</a:t>
            </a:r>
          </a:p>
          <a:p>
            <a:r>
              <a:rPr lang="en-US" altLang="ja-JP" smtClean="0"/>
              <a:t>pInitialData</a:t>
            </a:r>
            <a:r>
              <a:rPr lang="ja-JP" altLang="en-US" smtClean="0"/>
              <a:t>：</a:t>
            </a:r>
            <a:endParaRPr lang="en-US" altLang="ja-JP"/>
          </a:p>
          <a:p>
            <a:r>
              <a:rPr lang="ja-JP" altLang="en-US"/>
              <a:t>サブリソースの記述の配列へのポインターです </a:t>
            </a:r>
            <a:r>
              <a:rPr lang="en-US" altLang="ja-JP"/>
              <a:t>(</a:t>
            </a:r>
            <a:r>
              <a:rPr lang="ja-JP" altLang="en-US"/>
              <a:t>「</a:t>
            </a:r>
            <a:r>
              <a:rPr lang="en-US" altLang="ja-JP"/>
              <a:t>D3D11_SUBRESOURCE_DATA</a:t>
            </a:r>
            <a:r>
              <a:rPr lang="ja-JP" altLang="en-US"/>
              <a:t>」を参照してください</a:t>
            </a:r>
            <a:r>
              <a:rPr lang="en-US" altLang="ja-JP"/>
              <a:t>)</a:t>
            </a:r>
            <a:r>
              <a:rPr lang="ja-JP" altLang="en-US"/>
              <a:t>。サブリソースごとに </a:t>
            </a:r>
            <a:r>
              <a:rPr lang="en-US" altLang="ja-JP"/>
              <a:t>1 </a:t>
            </a:r>
            <a:r>
              <a:rPr lang="ja-JP" altLang="en-US"/>
              <a:t>つずつあります。</a:t>
            </a:r>
            <a:r>
              <a:rPr lang="en-US" altLang="ja-JP"/>
              <a:t>IMMUTABLE </a:t>
            </a:r>
            <a:r>
              <a:rPr lang="ja-JP" altLang="en-US"/>
              <a:t>リソースを作成する場合は、</a:t>
            </a:r>
            <a:r>
              <a:rPr lang="en-US" altLang="ja-JP"/>
              <a:t>pInitialData </a:t>
            </a:r>
            <a:r>
              <a:rPr lang="ja-JP" altLang="en-US"/>
              <a:t>に </a:t>
            </a:r>
            <a:r>
              <a:rPr lang="en-US" altLang="ja-JP"/>
              <a:t>NULL </a:t>
            </a:r>
            <a:r>
              <a:rPr lang="ja-JP" altLang="en-US"/>
              <a:t>を指定できません </a:t>
            </a:r>
            <a:r>
              <a:rPr lang="en-US" altLang="ja-JP"/>
              <a:t>(</a:t>
            </a:r>
            <a:r>
              <a:rPr lang="ja-JP" altLang="en-US"/>
              <a:t>「</a:t>
            </a:r>
            <a:r>
              <a:rPr lang="en-US" altLang="ja-JP"/>
              <a:t>D3D11_USAGE</a:t>
            </a:r>
            <a:r>
              <a:rPr lang="ja-JP" altLang="en-US"/>
              <a:t>」を参照してください</a:t>
            </a:r>
            <a:r>
              <a:rPr lang="en-US" altLang="ja-JP"/>
              <a:t>)</a:t>
            </a:r>
            <a:r>
              <a:rPr lang="ja-JP" altLang="en-US"/>
              <a:t>。リソースがマルチサンプリングされている場合、マルチサンプリングされたリソースは作成時のデータで初期化できないため、</a:t>
            </a:r>
            <a:r>
              <a:rPr lang="en-US" altLang="ja-JP"/>
              <a:t>pInitialData </a:t>
            </a:r>
            <a:r>
              <a:rPr lang="ja-JP" altLang="en-US"/>
              <a:t>を </a:t>
            </a:r>
            <a:r>
              <a:rPr lang="en-US" altLang="ja-JP"/>
              <a:t>NULL </a:t>
            </a:r>
            <a:r>
              <a:rPr lang="ja-JP" altLang="en-US"/>
              <a:t>にする必要があります。</a:t>
            </a:r>
          </a:p>
          <a:p>
            <a:r>
              <a:rPr lang="en-US" altLang="ja-JP" smtClean="0"/>
              <a:t>ppTexture2D</a:t>
            </a:r>
            <a:r>
              <a:rPr lang="ja-JP" altLang="en-US" smtClean="0"/>
              <a:t>：</a:t>
            </a:r>
            <a:endParaRPr lang="en-US" altLang="ja-JP"/>
          </a:p>
          <a:p>
            <a:r>
              <a:rPr lang="ja-JP" altLang="en-US"/>
              <a:t>作成されるテクスチャーへのポインターのアドレスです </a:t>
            </a:r>
            <a:r>
              <a:rPr lang="en-US" altLang="ja-JP"/>
              <a:t>(</a:t>
            </a:r>
            <a:r>
              <a:rPr lang="ja-JP" altLang="en-US"/>
              <a:t>「</a:t>
            </a:r>
            <a:r>
              <a:rPr lang="en-US" altLang="ja-JP"/>
              <a:t>ID3D11Texture2D</a:t>
            </a:r>
            <a:r>
              <a:rPr lang="ja-JP" altLang="en-US"/>
              <a:t>」を参照してください</a:t>
            </a:r>
            <a:r>
              <a:rPr lang="en-US" altLang="ja-JP"/>
              <a:t>)</a:t>
            </a:r>
            <a:r>
              <a:rPr lang="ja-JP" altLang="en-US"/>
              <a:t>。他の入力パラメーターを検証するには、このパラメーターを </a:t>
            </a:r>
            <a:r>
              <a:rPr lang="en-US" altLang="ja-JP"/>
              <a:t>NULL </a:t>
            </a:r>
            <a:r>
              <a:rPr lang="ja-JP" altLang="en-US"/>
              <a:t>に</a:t>
            </a:r>
            <a:r>
              <a:rPr lang="ja-JP" altLang="en-US"/>
              <a:t>設定</a:t>
            </a:r>
            <a:r>
              <a:rPr lang="ja-JP" altLang="en-US" smtClean="0"/>
              <a:t>します</a:t>
            </a:r>
            <a:endParaRPr lang="ja-JP" altLang="en-US"/>
          </a:p>
        </p:txBody>
      </p:sp>
      <p:sp>
        <p:nvSpPr>
          <p:cNvPr id="8" name="正方形/長方形 7"/>
          <p:cNvSpPr/>
          <p:nvPr/>
        </p:nvSpPr>
        <p:spPr>
          <a:xfrm>
            <a:off x="88900" y="5759311"/>
            <a:ext cx="5518947" cy="369332"/>
          </a:xfrm>
          <a:prstGeom prst="rect">
            <a:avLst/>
          </a:prstGeom>
        </p:spPr>
        <p:txBody>
          <a:bodyPr wrap="none">
            <a:spAutoFit/>
          </a:bodyPr>
          <a:lstStyle/>
          <a:p>
            <a:r>
              <a:rPr lang="ja-JP" altLang="en-US"/>
              <a:t>https://msdn.microsoft.com/ja-jp/library/ee416275.aspx</a:t>
            </a:r>
          </a:p>
        </p:txBody>
      </p:sp>
    </p:spTree>
    <p:extLst>
      <p:ext uri="{BB962C8B-B14F-4D97-AF65-F5344CB8AC3E}">
        <p14:creationId xmlns:p14="http://schemas.microsoft.com/office/powerpoint/2010/main" val="47541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8456" y="140677"/>
            <a:ext cx="11945816" cy="5355312"/>
          </a:xfrm>
          <a:prstGeom prst="rect">
            <a:avLst/>
          </a:prstGeom>
          <a:ln>
            <a:solidFill>
              <a:schemeClr val="tx1"/>
            </a:solidFill>
          </a:ln>
        </p:spPr>
        <p:txBody>
          <a:bodyPr wrap="square">
            <a:spAutoFit/>
          </a:bodyPr>
          <a:lstStyle/>
          <a:p>
            <a:r>
              <a:rPr lang="ja-JP" altLang="en-US"/>
              <a:t>アウトラインフォントにはいくつかの形式があるが，</a:t>
            </a:r>
            <a:r>
              <a:rPr lang="en-US" altLang="ja-JP"/>
              <a:t>Macintosh </a:t>
            </a:r>
            <a:r>
              <a:rPr lang="ja-JP" altLang="en-US"/>
              <a:t>や </a:t>
            </a:r>
            <a:r>
              <a:rPr lang="en-US" altLang="ja-JP"/>
              <a:t>Windows </a:t>
            </a:r>
            <a:r>
              <a:rPr lang="ja-JP" altLang="en-US"/>
              <a:t>ではつぎの形式が一般的である。 </a:t>
            </a:r>
          </a:p>
          <a:p>
            <a:endParaRPr lang="en-US" altLang="ja-JP" smtClean="0"/>
          </a:p>
          <a:p>
            <a:r>
              <a:rPr lang="ja-JP" altLang="en-US"/>
              <a:t>・</a:t>
            </a:r>
            <a:r>
              <a:rPr lang="en-US" altLang="ja-JP" smtClean="0"/>
              <a:t>TrueType </a:t>
            </a:r>
            <a:r>
              <a:rPr lang="en-US" altLang="ja-JP"/>
              <a:t>Font</a:t>
            </a:r>
          </a:p>
          <a:p>
            <a:r>
              <a:rPr lang="en-US" altLang="ja-JP"/>
              <a:t>Apple </a:t>
            </a:r>
            <a:r>
              <a:rPr lang="ja-JP" altLang="en-US"/>
              <a:t>と </a:t>
            </a:r>
            <a:r>
              <a:rPr lang="en-US" altLang="ja-JP"/>
              <a:t>Microsoft </a:t>
            </a:r>
            <a:r>
              <a:rPr lang="ja-JP" altLang="en-US"/>
              <a:t>が共同開発した形式。フォントのデザインには，スプライン曲線が使われている。</a:t>
            </a:r>
          </a:p>
          <a:p>
            <a:endParaRPr lang="ja-JP" altLang="en-US"/>
          </a:p>
          <a:p>
            <a:r>
              <a:rPr lang="ja-JP" altLang="en-US" smtClean="0"/>
              <a:t>・</a:t>
            </a:r>
            <a:r>
              <a:rPr lang="en-US" altLang="ja-JP" smtClean="0"/>
              <a:t>PostScript </a:t>
            </a:r>
            <a:r>
              <a:rPr lang="ja-JP" altLang="en-US"/>
              <a:t>フォント </a:t>
            </a:r>
            <a:r>
              <a:rPr lang="en-US" altLang="ja-JP"/>
              <a:t>(Type 1 </a:t>
            </a:r>
            <a:r>
              <a:rPr lang="ja-JP" altLang="en-US"/>
              <a:t>フォント</a:t>
            </a:r>
            <a:r>
              <a:rPr lang="en-US" altLang="ja-JP"/>
              <a:t>)</a:t>
            </a:r>
          </a:p>
          <a:p>
            <a:r>
              <a:rPr lang="en-US" altLang="ja-JP"/>
              <a:t>Adobe </a:t>
            </a:r>
            <a:r>
              <a:rPr lang="ja-JP" altLang="en-US"/>
              <a:t>が開発したフォント。 </a:t>
            </a:r>
            <a:r>
              <a:rPr lang="en-US" altLang="ja-JP"/>
              <a:t>Illustrator </a:t>
            </a:r>
            <a:r>
              <a:rPr lang="ja-JP" altLang="en-US"/>
              <a:t>と同じベジエ曲線が使われている。 かつて </a:t>
            </a:r>
            <a:r>
              <a:rPr lang="en-US" altLang="ja-JP"/>
              <a:t>ATM (Adobe Type Manager) </a:t>
            </a:r>
            <a:r>
              <a:rPr lang="ja-JP" altLang="en-US"/>
              <a:t>というフォントドライバを使って表示していたことから，</a:t>
            </a:r>
            <a:r>
              <a:rPr lang="en-US" altLang="ja-JP"/>
              <a:t>ATM </a:t>
            </a:r>
            <a:r>
              <a:rPr lang="ja-JP" altLang="en-US"/>
              <a:t>フォントと呼ぶこともある。 </a:t>
            </a:r>
            <a:r>
              <a:rPr lang="en-US" altLang="ja-JP"/>
              <a:t>Windows XP </a:t>
            </a:r>
            <a:r>
              <a:rPr lang="ja-JP" altLang="en-US"/>
              <a:t>以降や </a:t>
            </a:r>
            <a:r>
              <a:rPr lang="en-US" altLang="ja-JP"/>
              <a:t>Mac OS X </a:t>
            </a:r>
            <a:r>
              <a:rPr lang="ja-JP" altLang="en-US"/>
              <a:t>は </a:t>
            </a:r>
            <a:r>
              <a:rPr lang="en-US" altLang="ja-JP"/>
              <a:t>PostScript </a:t>
            </a:r>
            <a:r>
              <a:rPr lang="ja-JP" altLang="en-US"/>
              <a:t>フォントに標準対応しているので，</a:t>
            </a:r>
            <a:r>
              <a:rPr lang="en-US" altLang="ja-JP"/>
              <a:t>ATM </a:t>
            </a:r>
            <a:r>
              <a:rPr lang="ja-JP" altLang="en-US"/>
              <a:t>フォントドライバは不要。</a:t>
            </a:r>
          </a:p>
          <a:p>
            <a:r>
              <a:rPr lang="ja-JP" altLang="en-US"/>
              <a:t>欧文の </a:t>
            </a:r>
            <a:r>
              <a:rPr lang="en-US" altLang="ja-JP"/>
              <a:t>PostScript </a:t>
            </a:r>
            <a:r>
              <a:rPr lang="ja-JP" altLang="en-US"/>
              <a:t>フォントには，</a:t>
            </a:r>
            <a:r>
              <a:rPr lang="en-US" altLang="ja-JP"/>
              <a:t>Type 1 </a:t>
            </a:r>
            <a:r>
              <a:rPr lang="ja-JP" altLang="en-US"/>
              <a:t>という形式が使われている。</a:t>
            </a:r>
            <a:r>
              <a:rPr lang="en-US" altLang="ja-JP"/>
              <a:t>PS</a:t>
            </a:r>
            <a:r>
              <a:rPr lang="ja-JP" altLang="en-US"/>
              <a:t>プリンタ内蔵のフォント </a:t>
            </a:r>
            <a:r>
              <a:rPr lang="en-US" altLang="ja-JP"/>
              <a:t>(Times, Helvetica, Courier </a:t>
            </a:r>
            <a:r>
              <a:rPr lang="ja-JP" altLang="en-US"/>
              <a:t>など</a:t>
            </a:r>
            <a:r>
              <a:rPr lang="en-US" altLang="ja-JP"/>
              <a:t>) </a:t>
            </a:r>
            <a:r>
              <a:rPr lang="ja-JP" altLang="en-US"/>
              <a:t>と同じ形式。 日本語 </a:t>
            </a:r>
            <a:r>
              <a:rPr lang="en-US" altLang="ja-JP"/>
              <a:t>PostScript </a:t>
            </a:r>
            <a:r>
              <a:rPr lang="ja-JP" altLang="en-US"/>
              <a:t>フォントには，</a:t>
            </a:r>
            <a:r>
              <a:rPr lang="en-US" altLang="ja-JP"/>
              <a:t>Adobe </a:t>
            </a:r>
            <a:r>
              <a:rPr lang="ja-JP" altLang="en-US"/>
              <a:t>独自の </a:t>
            </a:r>
            <a:r>
              <a:rPr lang="en-US" altLang="ja-JP"/>
              <a:t>CID </a:t>
            </a:r>
            <a:r>
              <a:rPr lang="ja-JP" altLang="en-US"/>
              <a:t>文字コード </a:t>
            </a:r>
            <a:r>
              <a:rPr lang="en-US" altLang="ja-JP"/>
              <a:t>(</a:t>
            </a:r>
            <a:r>
              <a:rPr lang="ja-JP" altLang="en-US"/>
              <a:t>異字体を区別する</a:t>
            </a:r>
            <a:r>
              <a:rPr lang="en-US" altLang="ja-JP"/>
              <a:t>) </a:t>
            </a:r>
            <a:r>
              <a:rPr lang="ja-JP" altLang="en-US"/>
              <a:t>に対応した </a:t>
            </a:r>
            <a:r>
              <a:rPr lang="en-US" altLang="ja-JP"/>
              <a:t>CID </a:t>
            </a:r>
            <a:r>
              <a:rPr lang="ja-JP" altLang="en-US"/>
              <a:t>形式が使われていたが，現在は下記の </a:t>
            </a:r>
            <a:r>
              <a:rPr lang="en-US" altLang="ja-JP"/>
              <a:t>OpenType </a:t>
            </a:r>
            <a:r>
              <a:rPr lang="ja-JP" altLang="en-US"/>
              <a:t>形式に移行している。</a:t>
            </a:r>
          </a:p>
          <a:p>
            <a:endParaRPr lang="ja-JP" altLang="en-US"/>
          </a:p>
          <a:p>
            <a:r>
              <a:rPr lang="ja-JP" altLang="en-US" smtClean="0"/>
              <a:t>・</a:t>
            </a:r>
            <a:r>
              <a:rPr lang="en-US" altLang="ja-JP" smtClean="0"/>
              <a:t>OpenType </a:t>
            </a:r>
            <a:r>
              <a:rPr lang="en-US" altLang="ja-JP"/>
              <a:t>Font</a:t>
            </a:r>
          </a:p>
          <a:p>
            <a:r>
              <a:rPr lang="en-US" altLang="ja-JP"/>
              <a:t>TrueType </a:t>
            </a:r>
            <a:r>
              <a:rPr lang="ja-JP" altLang="en-US"/>
              <a:t>と </a:t>
            </a:r>
            <a:r>
              <a:rPr lang="en-US" altLang="ja-JP"/>
              <a:t>Type 1 </a:t>
            </a:r>
            <a:r>
              <a:rPr lang="ja-JP" altLang="en-US"/>
              <a:t>フォントを統合した新しい形式のフォント。 </a:t>
            </a:r>
            <a:r>
              <a:rPr lang="en-US" altLang="ja-JP"/>
              <a:t>Windows XP </a:t>
            </a:r>
            <a:r>
              <a:rPr lang="ja-JP" altLang="en-US"/>
              <a:t>や </a:t>
            </a:r>
            <a:r>
              <a:rPr lang="en-US" altLang="ja-JP"/>
              <a:t>Mac OS X </a:t>
            </a:r>
            <a:r>
              <a:rPr lang="ja-JP" altLang="en-US"/>
              <a:t>では標準フォント形式として </a:t>
            </a:r>
            <a:r>
              <a:rPr lang="en-US" altLang="ja-JP"/>
              <a:t>OTF </a:t>
            </a:r>
            <a:r>
              <a:rPr lang="ja-JP" altLang="en-US"/>
              <a:t>を採用している。同じフォントファイル </a:t>
            </a:r>
            <a:r>
              <a:rPr lang="en-US" altLang="ja-JP"/>
              <a:t>(</a:t>
            </a:r>
            <a:r>
              <a:rPr lang="ja-JP" altLang="en-US"/>
              <a:t>拡張子 </a:t>
            </a:r>
            <a:r>
              <a:rPr lang="en-US" altLang="ja-JP"/>
              <a:t>.otf) </a:t>
            </a:r>
            <a:r>
              <a:rPr lang="ja-JP" altLang="en-US"/>
              <a:t>が，</a:t>
            </a:r>
            <a:r>
              <a:rPr lang="en-US" altLang="ja-JP"/>
              <a:t>Windows </a:t>
            </a:r>
            <a:r>
              <a:rPr lang="ja-JP" altLang="en-US"/>
              <a:t>と </a:t>
            </a:r>
            <a:r>
              <a:rPr lang="en-US" altLang="ja-JP"/>
              <a:t>OS X </a:t>
            </a:r>
            <a:r>
              <a:rPr lang="ja-JP" altLang="en-US"/>
              <a:t>で共通で使えるので便利である。文字コードも </a:t>
            </a:r>
            <a:r>
              <a:rPr lang="en-US" altLang="ja-JP"/>
              <a:t>Windows </a:t>
            </a:r>
            <a:r>
              <a:rPr lang="ja-JP" altLang="en-US"/>
              <a:t>と </a:t>
            </a:r>
            <a:r>
              <a:rPr lang="en-US" altLang="ja-JP"/>
              <a:t>Mac OS X </a:t>
            </a:r>
            <a:r>
              <a:rPr lang="ja-JP" altLang="en-US"/>
              <a:t>で共通になった。</a:t>
            </a:r>
          </a:p>
          <a:p>
            <a:r>
              <a:rPr lang="ja-JP" altLang="en-US"/>
              <a:t>日本語の </a:t>
            </a:r>
            <a:r>
              <a:rPr lang="en-US" altLang="ja-JP"/>
              <a:t>OTF </a:t>
            </a:r>
            <a:r>
              <a:rPr lang="ja-JP" altLang="en-US"/>
              <a:t>フォントでは，モリワサの書体 </a:t>
            </a:r>
            <a:r>
              <a:rPr lang="en-US" altLang="ja-JP"/>
              <a:t>(</a:t>
            </a:r>
            <a:r>
              <a:rPr lang="ja-JP" altLang="en-US"/>
              <a:t>リュウミン，中ゴシック，新ゴ など</a:t>
            </a:r>
            <a:r>
              <a:rPr lang="en-US" altLang="ja-JP"/>
              <a:t>) </a:t>
            </a:r>
            <a:r>
              <a:rPr lang="ja-JP" altLang="en-US"/>
              <a:t>が印刷業界で広く使われている。 </a:t>
            </a:r>
            <a:r>
              <a:rPr lang="en-US" altLang="ja-JP"/>
              <a:t>Mac OS X </a:t>
            </a:r>
            <a:r>
              <a:rPr lang="ja-JP" altLang="en-US"/>
              <a:t>に標準添付の「ヒラギノ」</a:t>
            </a:r>
            <a:r>
              <a:rPr lang="en-US" altLang="ja-JP"/>
              <a:t>(</a:t>
            </a:r>
            <a:r>
              <a:rPr lang="ja-JP" altLang="en-US"/>
              <a:t>大日本スクリーン</a:t>
            </a:r>
            <a:r>
              <a:rPr lang="en-US" altLang="ja-JP"/>
              <a:t>) </a:t>
            </a:r>
            <a:r>
              <a:rPr lang="ja-JP" altLang="en-US"/>
              <a:t>や，</a:t>
            </a:r>
            <a:r>
              <a:rPr lang="en-US" altLang="ja-JP"/>
              <a:t>Adobe </a:t>
            </a:r>
            <a:r>
              <a:rPr lang="ja-JP" altLang="en-US"/>
              <a:t>製品に付属の「小塚」も普及し始めている。</a:t>
            </a:r>
          </a:p>
        </p:txBody>
      </p:sp>
      <p:sp>
        <p:nvSpPr>
          <p:cNvPr id="5" name="テキスト ボックス 4"/>
          <p:cNvSpPr txBox="1"/>
          <p:nvPr/>
        </p:nvSpPr>
        <p:spPr>
          <a:xfrm>
            <a:off x="48456" y="5697415"/>
            <a:ext cx="11897360" cy="923330"/>
          </a:xfrm>
          <a:prstGeom prst="rect">
            <a:avLst/>
          </a:prstGeom>
          <a:noFill/>
        </p:spPr>
        <p:txBody>
          <a:bodyPr wrap="none" rtlCol="0">
            <a:spAutoFit/>
          </a:bodyPr>
          <a:lstStyle/>
          <a:p>
            <a:r>
              <a:rPr lang="en-US" altLang="ja-JP" smtClean="0"/>
              <a:t>OutlineFont</a:t>
            </a:r>
            <a:r>
              <a:rPr lang="ja-JP" altLang="en-US" smtClean="0"/>
              <a:t>が使われてることがわかりました。</a:t>
            </a:r>
            <a:r>
              <a:rPr lang="en-US" altLang="ja-JP" smtClean="0"/>
              <a:t>PC</a:t>
            </a:r>
            <a:r>
              <a:rPr lang="ja-JP" altLang="en-US" smtClean="0"/>
              <a:t>にはこのような情報があるわけですからこれを付かないに手は無いです。</a:t>
            </a:r>
            <a:endParaRPr lang="en-US" altLang="ja-JP" smtClean="0"/>
          </a:p>
          <a:p>
            <a:r>
              <a:rPr kumimoji="1" lang="ja-JP" altLang="en-US" smtClean="0"/>
              <a:t>と</a:t>
            </a:r>
            <a:r>
              <a:rPr kumimoji="1" lang="ja-JP" altLang="en-US"/>
              <a:t>言</a:t>
            </a:r>
            <a:r>
              <a:rPr kumimoji="1" lang="ja-JP" altLang="en-US" smtClean="0"/>
              <a:t>うよりこれを使わないとまず無理。ただし、</a:t>
            </a:r>
            <a:r>
              <a:rPr lang="en-US" altLang="ja-JP"/>
              <a:t>F</a:t>
            </a:r>
            <a:r>
              <a:rPr kumimoji="1" lang="en-US" altLang="ja-JP" smtClean="0"/>
              <a:t>ont</a:t>
            </a:r>
            <a:r>
              <a:rPr kumimoji="1" lang="ja-JP" altLang="en-US" smtClean="0"/>
              <a:t>は</a:t>
            </a:r>
            <a:r>
              <a:rPr kumimoji="1" lang="en-US" altLang="ja-JP" smtClean="0"/>
              <a:t>PC</a:t>
            </a:r>
            <a:r>
              <a:rPr kumimoji="1" lang="ja-JP" altLang="en-US" smtClean="0"/>
              <a:t>に依存するので必ずある</a:t>
            </a:r>
            <a:r>
              <a:rPr lang="en-US" altLang="ja-JP"/>
              <a:t>F</a:t>
            </a:r>
            <a:r>
              <a:rPr kumimoji="1" lang="en-US" altLang="ja-JP" smtClean="0"/>
              <a:t>ont</a:t>
            </a:r>
            <a:r>
              <a:rPr kumimoji="1" lang="ja-JP" altLang="en-US" smtClean="0"/>
              <a:t>を使用します。</a:t>
            </a:r>
            <a:endParaRPr kumimoji="1" lang="en-US" altLang="ja-JP" smtClean="0"/>
          </a:p>
          <a:p>
            <a:r>
              <a:rPr lang="ja-JP" altLang="en-US" smtClean="0"/>
              <a:t>そこで、とても見やすい「</a:t>
            </a:r>
            <a:r>
              <a:rPr lang="en-US" altLang="ja-JP" smtClean="0"/>
              <a:t>MS </a:t>
            </a:r>
            <a:r>
              <a:rPr lang="ja-JP" altLang="en-US" smtClean="0"/>
              <a:t>ゴシック」を使っていきます。</a:t>
            </a:r>
            <a:endParaRPr kumimoji="1" lang="en-US" altLang="ja-JP" smtClean="0"/>
          </a:p>
        </p:txBody>
      </p:sp>
      <p:sp>
        <p:nvSpPr>
          <p:cNvPr id="2" name="正方形/長方形 1"/>
          <p:cNvSpPr/>
          <p:nvPr/>
        </p:nvSpPr>
        <p:spPr>
          <a:xfrm>
            <a:off x="7483403" y="6488668"/>
            <a:ext cx="4708597" cy="369332"/>
          </a:xfrm>
          <a:prstGeom prst="rect">
            <a:avLst/>
          </a:prstGeom>
        </p:spPr>
        <p:txBody>
          <a:bodyPr wrap="none">
            <a:spAutoFit/>
          </a:bodyPr>
          <a:lstStyle/>
          <a:p>
            <a:r>
              <a:rPr lang="ja-JP" altLang="en-US"/>
              <a:t>http://w3.kcua.ac.jp/~fujiwara/infosci/font.html</a:t>
            </a:r>
          </a:p>
        </p:txBody>
      </p:sp>
    </p:spTree>
    <p:extLst>
      <p:ext uri="{BB962C8B-B14F-4D97-AF65-F5344CB8AC3E}">
        <p14:creationId xmlns:p14="http://schemas.microsoft.com/office/powerpoint/2010/main" val="4594230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109281" y="369332"/>
            <a:ext cx="8059994" cy="1582738"/>
          </a:xfrm>
          <a:prstGeom prst="rect">
            <a:avLst/>
          </a:prstGeom>
          <a:ln>
            <a:solidFill>
              <a:schemeClr val="tx1"/>
            </a:solidFill>
          </a:ln>
        </p:spPr>
      </p:pic>
      <p:sp>
        <p:nvSpPr>
          <p:cNvPr id="5" name="テキスト ボックス 4"/>
          <p:cNvSpPr txBox="1"/>
          <p:nvPr/>
        </p:nvSpPr>
        <p:spPr>
          <a:xfrm>
            <a:off x="0" y="0"/>
            <a:ext cx="6877588" cy="369332"/>
          </a:xfrm>
          <a:prstGeom prst="rect">
            <a:avLst/>
          </a:prstGeom>
          <a:noFill/>
        </p:spPr>
        <p:txBody>
          <a:bodyPr wrap="none" rtlCol="0">
            <a:spAutoFit/>
          </a:bodyPr>
          <a:lstStyle/>
          <a:p>
            <a:r>
              <a:rPr kumimoji="1" lang="ja-JP" altLang="en-US" smtClean="0"/>
              <a:t>・</a:t>
            </a:r>
            <a:r>
              <a:rPr kumimoji="1" lang="en-US" altLang="ja-JP" smtClean="0"/>
              <a:t>Texture</a:t>
            </a:r>
            <a:r>
              <a:rPr lang="ja-JP" altLang="en-US" smtClean="0"/>
              <a:t>を描画するための</a:t>
            </a:r>
            <a:r>
              <a:rPr lang="en-US" altLang="ja-JP" smtClean="0"/>
              <a:t>ID3D11ShaderResourceView</a:t>
            </a:r>
            <a:r>
              <a:rPr lang="ja-JP" altLang="en-US" smtClean="0"/>
              <a:t>を作成している</a:t>
            </a:r>
            <a:endParaRPr lang="en-US" altLang="ja-JP"/>
          </a:p>
        </p:txBody>
      </p:sp>
      <p:sp>
        <p:nvSpPr>
          <p:cNvPr id="6" name="正方形/長方形 5"/>
          <p:cNvSpPr/>
          <p:nvPr/>
        </p:nvSpPr>
        <p:spPr>
          <a:xfrm>
            <a:off x="109280" y="2093248"/>
            <a:ext cx="11917619" cy="3754874"/>
          </a:xfrm>
          <a:prstGeom prst="rect">
            <a:avLst/>
          </a:prstGeom>
          <a:ln>
            <a:solidFill>
              <a:schemeClr val="tx1"/>
            </a:solidFill>
          </a:ln>
        </p:spPr>
        <p:txBody>
          <a:bodyPr wrap="square">
            <a:spAutoFit/>
          </a:bodyPr>
          <a:lstStyle/>
          <a:p>
            <a:r>
              <a:rPr lang="en-US" altLang="ja-JP" sz="1400"/>
              <a:t>ID3D11Device::CreateShaderResourceView</a:t>
            </a:r>
          </a:p>
          <a:p>
            <a:r>
              <a:rPr lang="ja-JP" altLang="en-US" sz="1400"/>
              <a:t>リソース内のデータへのアクセス用にシェーダー リソース ビューを作成</a:t>
            </a:r>
            <a:r>
              <a:rPr lang="ja-JP" altLang="en-US" sz="1400"/>
              <a:t>します</a:t>
            </a:r>
            <a:r>
              <a:rPr lang="ja-JP" altLang="en-US" sz="1400" smtClean="0"/>
              <a:t>。</a:t>
            </a:r>
            <a:endParaRPr lang="ja-JP" altLang="en-US" sz="1400"/>
          </a:p>
          <a:p>
            <a:r>
              <a:rPr lang="en-US" altLang="ja-JP" sz="1400"/>
              <a:t>HRESULT CreateShaderResourceView(</a:t>
            </a:r>
          </a:p>
          <a:p>
            <a:r>
              <a:rPr lang="en-US" altLang="ja-JP" sz="1400"/>
              <a:t>  ID3D11Resource *pResource,</a:t>
            </a:r>
          </a:p>
          <a:p>
            <a:r>
              <a:rPr lang="en-US" altLang="ja-JP" sz="1400"/>
              <a:t>  const D3D11_SHADER_RESOURCE_VIEW_DESC *pDesc,</a:t>
            </a:r>
          </a:p>
          <a:p>
            <a:r>
              <a:rPr lang="en-US" altLang="ja-JP" sz="1400"/>
              <a:t>  ID3D11ShaderResourceView **ppSRView</a:t>
            </a:r>
          </a:p>
          <a:p>
            <a:r>
              <a:rPr lang="en-US" altLang="ja-JP" sz="1400"/>
              <a:t>);</a:t>
            </a:r>
          </a:p>
          <a:p>
            <a:r>
              <a:rPr lang="ja-JP" altLang="en-US" sz="1400"/>
              <a:t>パラメータ</a:t>
            </a:r>
          </a:p>
          <a:p>
            <a:r>
              <a:rPr lang="en-US" altLang="ja-JP" sz="1400"/>
              <a:t>pResource</a:t>
            </a:r>
          </a:p>
          <a:p>
            <a:r>
              <a:rPr lang="ja-JP" altLang="en-US" sz="1400"/>
              <a:t>シェーダーへの入力として機能するリソースへのポインターです。このリソースは、</a:t>
            </a:r>
            <a:r>
              <a:rPr lang="en-US" altLang="ja-JP" sz="1400"/>
              <a:t>D3D11_BIND_SHADER_RESOURCE </a:t>
            </a:r>
            <a:r>
              <a:rPr lang="ja-JP" altLang="en-US" sz="1400"/>
              <a:t>フラグを使用してあらかじめ作成しておく必要があります。</a:t>
            </a:r>
          </a:p>
          <a:p>
            <a:r>
              <a:rPr lang="en-US" altLang="ja-JP" sz="1400"/>
              <a:t>pDesc</a:t>
            </a:r>
          </a:p>
          <a:p>
            <a:r>
              <a:rPr lang="ja-JP" altLang="en-US" sz="1400"/>
              <a:t>シェーダー リソース ビューの記述へのポインターです </a:t>
            </a:r>
            <a:r>
              <a:rPr lang="en-US" altLang="ja-JP" sz="1400"/>
              <a:t>(</a:t>
            </a:r>
            <a:r>
              <a:rPr lang="ja-JP" altLang="en-US" sz="1400"/>
              <a:t>「</a:t>
            </a:r>
            <a:r>
              <a:rPr lang="en-US" altLang="ja-JP" sz="1400"/>
              <a:t>D3D11_SHADER_RESOURCE_VIEW_DESC</a:t>
            </a:r>
            <a:r>
              <a:rPr lang="ja-JP" altLang="en-US" sz="1400"/>
              <a:t>」を参照してください</a:t>
            </a:r>
            <a:r>
              <a:rPr lang="en-US" altLang="ja-JP" sz="1400"/>
              <a:t>)</a:t>
            </a:r>
            <a:r>
              <a:rPr lang="ja-JP" altLang="en-US" sz="1400"/>
              <a:t>。リソース全体に </a:t>
            </a:r>
            <a:r>
              <a:rPr lang="en-US" altLang="ja-JP" sz="1400"/>
              <a:t>(</a:t>
            </a:r>
            <a:r>
              <a:rPr lang="ja-JP" altLang="en-US" sz="1400"/>
              <a:t>リソースが作成されたフォーマットを使用して</a:t>
            </a:r>
            <a:r>
              <a:rPr lang="en-US" altLang="ja-JP" sz="1400"/>
              <a:t>) </a:t>
            </a:r>
            <a:r>
              <a:rPr lang="ja-JP" altLang="en-US" sz="1400"/>
              <a:t>アクセスするビューを作成するには、このパラメーターを </a:t>
            </a:r>
            <a:r>
              <a:rPr lang="en-US" altLang="ja-JP" sz="1400"/>
              <a:t>NULL </a:t>
            </a:r>
            <a:r>
              <a:rPr lang="ja-JP" altLang="en-US" sz="1400"/>
              <a:t>に設定します。</a:t>
            </a:r>
          </a:p>
          <a:p>
            <a:r>
              <a:rPr lang="en-US" altLang="ja-JP" sz="1400"/>
              <a:t>ppSRView</a:t>
            </a:r>
          </a:p>
          <a:p>
            <a:r>
              <a:rPr lang="en-US" altLang="ja-JP" sz="1400"/>
              <a:t>ID3D11ShaderResourceView </a:t>
            </a:r>
            <a:r>
              <a:rPr lang="ja-JP" altLang="en-US" sz="1400"/>
              <a:t>へのポインターのアドレスです。他の入力パラメーターを検証するには、このパラメーターを </a:t>
            </a:r>
            <a:r>
              <a:rPr lang="en-US" altLang="ja-JP" sz="1400"/>
              <a:t>NULL </a:t>
            </a:r>
            <a:r>
              <a:rPr lang="ja-JP" altLang="en-US" sz="1400"/>
              <a:t>に設定します </a:t>
            </a:r>
            <a:r>
              <a:rPr lang="en-US" altLang="ja-JP" sz="1400"/>
              <a:t>(</a:t>
            </a:r>
            <a:r>
              <a:rPr lang="ja-JP" altLang="en-US" sz="1400"/>
              <a:t>他の入力パラメーターが検証で正常であった場合、このメソッドは </a:t>
            </a:r>
            <a:r>
              <a:rPr lang="en-US" altLang="ja-JP" sz="1400"/>
              <a:t>S_FALSE </a:t>
            </a:r>
            <a:r>
              <a:rPr lang="ja-JP" altLang="en-US" sz="1400"/>
              <a:t>を返します</a:t>
            </a:r>
            <a:r>
              <a:rPr lang="en-US" altLang="ja-JP" sz="1400"/>
              <a:t>)</a:t>
            </a:r>
            <a:r>
              <a:rPr lang="ja-JP" altLang="en-US" sz="1400"/>
              <a:t>。</a:t>
            </a:r>
          </a:p>
        </p:txBody>
      </p:sp>
      <p:sp>
        <p:nvSpPr>
          <p:cNvPr id="7" name="正方形/長方形 6"/>
          <p:cNvSpPr/>
          <p:nvPr/>
        </p:nvSpPr>
        <p:spPr>
          <a:xfrm>
            <a:off x="6507952" y="5848122"/>
            <a:ext cx="5518947" cy="369332"/>
          </a:xfrm>
          <a:prstGeom prst="rect">
            <a:avLst/>
          </a:prstGeom>
        </p:spPr>
        <p:txBody>
          <a:bodyPr wrap="none">
            <a:spAutoFit/>
          </a:bodyPr>
          <a:lstStyle/>
          <a:p>
            <a:r>
              <a:rPr lang="ja-JP" altLang="en-US"/>
              <a:t>https://msdn.microsoft.com/ja-jp/library/ee419802.aspx</a:t>
            </a:r>
          </a:p>
        </p:txBody>
      </p:sp>
    </p:spTree>
    <p:extLst>
      <p:ext uri="{BB962C8B-B14F-4D97-AF65-F5344CB8AC3E}">
        <p14:creationId xmlns:p14="http://schemas.microsoft.com/office/powerpoint/2010/main" val="644993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299777" y="258204"/>
            <a:ext cx="7837955" cy="744538"/>
          </a:xfrm>
          <a:prstGeom prst="rect">
            <a:avLst/>
          </a:prstGeom>
          <a:ln>
            <a:solidFill>
              <a:schemeClr val="tx1"/>
            </a:solidFill>
          </a:ln>
        </p:spPr>
      </p:pic>
      <p:sp>
        <p:nvSpPr>
          <p:cNvPr id="5" name="テキスト ボックス 4"/>
          <p:cNvSpPr txBox="1"/>
          <p:nvPr/>
        </p:nvSpPr>
        <p:spPr>
          <a:xfrm>
            <a:off x="239711" y="977898"/>
            <a:ext cx="8887946" cy="369332"/>
          </a:xfrm>
          <a:prstGeom prst="rect">
            <a:avLst/>
          </a:prstGeom>
          <a:noFill/>
        </p:spPr>
        <p:txBody>
          <a:bodyPr wrap="none" rtlCol="0">
            <a:spAutoFit/>
          </a:bodyPr>
          <a:lstStyle/>
          <a:p>
            <a:r>
              <a:rPr kumimoji="1" lang="en-US" altLang="ja-JP" smtClean="0"/>
              <a:t>Texture</a:t>
            </a:r>
            <a:r>
              <a:rPr kumimoji="1" lang="ja-JP" altLang="en-US" smtClean="0"/>
              <a:t>に描き込みを行う時は、</a:t>
            </a:r>
            <a:r>
              <a:rPr kumimoji="1" lang="en-US" altLang="ja-JP" smtClean="0"/>
              <a:t>DeviceContext</a:t>
            </a:r>
            <a:r>
              <a:rPr kumimoji="1" lang="ja-JP" altLang="en-US" smtClean="0"/>
              <a:t>の</a:t>
            </a:r>
            <a:r>
              <a:rPr kumimoji="1" lang="en-US" altLang="ja-JP" smtClean="0"/>
              <a:t>MapMethod</a:t>
            </a:r>
            <a:r>
              <a:rPr lang="ja-JP" altLang="en-US" smtClean="0"/>
              <a:t>で</a:t>
            </a:r>
            <a:r>
              <a:rPr lang="en-US" altLang="ja-JP"/>
              <a:t>T</a:t>
            </a:r>
            <a:r>
              <a:rPr lang="en-US" altLang="ja-JP" smtClean="0"/>
              <a:t>exture</a:t>
            </a:r>
            <a:r>
              <a:rPr lang="ja-JP" altLang="en-US" smtClean="0"/>
              <a:t>に描きこむ準備を行う</a:t>
            </a:r>
            <a:endParaRPr kumimoji="1" lang="ja-JP" altLang="en-US"/>
          </a:p>
        </p:txBody>
      </p:sp>
      <p:sp>
        <p:nvSpPr>
          <p:cNvPr id="6" name="正方形/長方形 5"/>
          <p:cNvSpPr/>
          <p:nvPr/>
        </p:nvSpPr>
        <p:spPr>
          <a:xfrm>
            <a:off x="3469560" y="1363626"/>
            <a:ext cx="1638300" cy="13435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mtClean="0"/>
              <a:t>m_pTexture</a:t>
            </a:r>
            <a:endParaRPr kumimoji="1" lang="ja-JP" altLang="en-US"/>
          </a:p>
        </p:txBody>
      </p:sp>
      <p:cxnSp>
        <p:nvCxnSpPr>
          <p:cNvPr id="8" name="直線矢印コネクタ 7"/>
          <p:cNvCxnSpPr>
            <a:stCxn id="10" idx="6"/>
            <a:endCxn id="6" idx="1"/>
          </p:cNvCxnSpPr>
          <p:nvPr/>
        </p:nvCxnSpPr>
        <p:spPr>
          <a:xfrm flipV="1">
            <a:off x="2739965" y="2035393"/>
            <a:ext cx="729595" cy="1296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304865" y="1389562"/>
            <a:ext cx="1435100" cy="13175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mtClean="0"/>
              <a:t>mapped</a:t>
            </a:r>
            <a:endParaRPr kumimoji="1" lang="ja-JP" altLang="en-US"/>
          </a:p>
        </p:txBody>
      </p:sp>
      <p:cxnSp>
        <p:nvCxnSpPr>
          <p:cNvPr id="11" name="直線矢印コネクタ 10"/>
          <p:cNvCxnSpPr/>
          <p:nvPr/>
        </p:nvCxnSpPr>
        <p:spPr>
          <a:xfrm flipV="1">
            <a:off x="1546165" y="2364260"/>
            <a:ext cx="476250" cy="7366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p:cNvSpPr txBox="1"/>
          <p:nvPr/>
        </p:nvSpPr>
        <p:spPr>
          <a:xfrm>
            <a:off x="1099945" y="3073356"/>
            <a:ext cx="651140" cy="369332"/>
          </a:xfrm>
          <a:prstGeom prst="rect">
            <a:avLst/>
          </a:prstGeom>
          <a:noFill/>
        </p:spPr>
        <p:txBody>
          <a:bodyPr wrap="none" rtlCol="0">
            <a:spAutoFit/>
          </a:bodyPr>
          <a:lstStyle/>
          <a:p>
            <a:r>
              <a:rPr kumimoji="1" lang="en-US" altLang="ja-JP" smtClean="0"/>
              <a:t>pBits</a:t>
            </a:r>
            <a:endParaRPr kumimoji="1" lang="ja-JP" altLang="en-US"/>
          </a:p>
        </p:txBody>
      </p:sp>
      <p:grpSp>
        <p:nvGrpSpPr>
          <p:cNvPr id="20" name="グループ化 19"/>
          <p:cNvGrpSpPr/>
          <p:nvPr/>
        </p:nvGrpSpPr>
        <p:grpSpPr>
          <a:xfrm rot="17495356">
            <a:off x="-495632" y="4660390"/>
            <a:ext cx="2870200" cy="369332"/>
            <a:chOff x="800100" y="4547632"/>
            <a:chExt cx="2870200" cy="369332"/>
          </a:xfrm>
        </p:grpSpPr>
        <p:grpSp>
          <p:nvGrpSpPr>
            <p:cNvPr id="16" name="グループ化 15"/>
            <p:cNvGrpSpPr/>
            <p:nvPr/>
          </p:nvGrpSpPr>
          <p:grpSpPr>
            <a:xfrm>
              <a:off x="800100" y="4547632"/>
              <a:ext cx="1435100" cy="369332"/>
              <a:chOff x="800100" y="4547632"/>
              <a:chExt cx="1435100" cy="369332"/>
            </a:xfrm>
          </p:grpSpPr>
          <p:sp>
            <p:nvSpPr>
              <p:cNvPr id="14" name="テキスト ボックス 13"/>
              <p:cNvSpPr txBox="1"/>
              <p:nvPr/>
            </p:nvSpPr>
            <p:spPr>
              <a:xfrm>
                <a:off x="800100" y="4547632"/>
                <a:ext cx="709297" cy="369332"/>
              </a:xfrm>
              <a:prstGeom prst="rect">
                <a:avLst/>
              </a:prstGeom>
              <a:noFill/>
              <a:ln>
                <a:solidFill>
                  <a:schemeClr val="tx1"/>
                </a:solidFill>
              </a:ln>
            </p:spPr>
            <p:txBody>
              <a:bodyPr wrap="none" rtlCol="0">
                <a:spAutoFit/>
              </a:bodyPr>
              <a:lstStyle/>
              <a:p>
                <a:r>
                  <a:rPr kumimoji="1" lang="en-US" altLang="ja-JP" smtClean="0"/>
                  <a:t>RGBA</a:t>
                </a:r>
                <a:endParaRPr kumimoji="1" lang="ja-JP" altLang="en-US"/>
              </a:p>
            </p:txBody>
          </p:sp>
          <p:sp>
            <p:nvSpPr>
              <p:cNvPr id="15" name="テキスト ボックス 14"/>
              <p:cNvSpPr txBox="1"/>
              <p:nvPr/>
            </p:nvSpPr>
            <p:spPr>
              <a:xfrm>
                <a:off x="1525903" y="4547632"/>
                <a:ext cx="709297" cy="369332"/>
              </a:xfrm>
              <a:prstGeom prst="rect">
                <a:avLst/>
              </a:prstGeom>
              <a:noFill/>
              <a:ln>
                <a:solidFill>
                  <a:schemeClr val="tx1"/>
                </a:solidFill>
              </a:ln>
            </p:spPr>
            <p:txBody>
              <a:bodyPr wrap="none" rtlCol="0">
                <a:spAutoFit/>
              </a:bodyPr>
              <a:lstStyle/>
              <a:p>
                <a:r>
                  <a:rPr kumimoji="1" lang="en-US" altLang="ja-JP" smtClean="0"/>
                  <a:t>RGBA</a:t>
                </a:r>
                <a:endParaRPr kumimoji="1" lang="ja-JP" altLang="en-US"/>
              </a:p>
            </p:txBody>
          </p:sp>
        </p:grpSp>
        <p:grpSp>
          <p:nvGrpSpPr>
            <p:cNvPr id="17" name="グループ化 16"/>
            <p:cNvGrpSpPr/>
            <p:nvPr/>
          </p:nvGrpSpPr>
          <p:grpSpPr>
            <a:xfrm>
              <a:off x="2235200" y="4547632"/>
              <a:ext cx="1435100" cy="369332"/>
              <a:chOff x="800100" y="4547632"/>
              <a:chExt cx="1435100" cy="369332"/>
            </a:xfrm>
          </p:grpSpPr>
          <p:sp>
            <p:nvSpPr>
              <p:cNvPr id="18" name="テキスト ボックス 17"/>
              <p:cNvSpPr txBox="1"/>
              <p:nvPr/>
            </p:nvSpPr>
            <p:spPr>
              <a:xfrm>
                <a:off x="800100" y="4547632"/>
                <a:ext cx="709297" cy="369332"/>
              </a:xfrm>
              <a:prstGeom prst="rect">
                <a:avLst/>
              </a:prstGeom>
              <a:noFill/>
              <a:ln>
                <a:solidFill>
                  <a:schemeClr val="tx1"/>
                </a:solidFill>
              </a:ln>
            </p:spPr>
            <p:txBody>
              <a:bodyPr wrap="none" rtlCol="0">
                <a:spAutoFit/>
              </a:bodyPr>
              <a:lstStyle/>
              <a:p>
                <a:r>
                  <a:rPr kumimoji="1" lang="en-US" altLang="ja-JP" smtClean="0"/>
                  <a:t>RGBA</a:t>
                </a:r>
                <a:endParaRPr kumimoji="1" lang="ja-JP" altLang="en-US"/>
              </a:p>
            </p:txBody>
          </p:sp>
          <p:sp>
            <p:nvSpPr>
              <p:cNvPr id="19" name="テキスト ボックス 18"/>
              <p:cNvSpPr txBox="1"/>
              <p:nvPr/>
            </p:nvSpPr>
            <p:spPr>
              <a:xfrm>
                <a:off x="1525903" y="4547632"/>
                <a:ext cx="709297" cy="369332"/>
              </a:xfrm>
              <a:prstGeom prst="rect">
                <a:avLst/>
              </a:prstGeom>
              <a:noFill/>
              <a:ln>
                <a:solidFill>
                  <a:schemeClr val="tx1"/>
                </a:solidFill>
              </a:ln>
            </p:spPr>
            <p:txBody>
              <a:bodyPr wrap="none" rtlCol="0">
                <a:spAutoFit/>
              </a:bodyPr>
              <a:lstStyle/>
              <a:p>
                <a:r>
                  <a:rPr kumimoji="1" lang="en-US" altLang="ja-JP" smtClean="0"/>
                  <a:t>RGBA</a:t>
                </a:r>
                <a:endParaRPr kumimoji="1" lang="ja-JP" altLang="en-US"/>
              </a:p>
            </p:txBody>
          </p:sp>
        </p:grpSp>
      </p:grpSp>
      <p:sp>
        <p:nvSpPr>
          <p:cNvPr id="21" name="テキスト ボックス 20"/>
          <p:cNvSpPr txBox="1"/>
          <p:nvPr/>
        </p:nvSpPr>
        <p:spPr>
          <a:xfrm>
            <a:off x="1704354" y="3258020"/>
            <a:ext cx="1921936" cy="369332"/>
          </a:xfrm>
          <a:prstGeom prst="rect">
            <a:avLst/>
          </a:prstGeom>
          <a:noFill/>
        </p:spPr>
        <p:txBody>
          <a:bodyPr wrap="none" rtlCol="0">
            <a:spAutoFit/>
          </a:bodyPr>
          <a:lstStyle/>
          <a:p>
            <a:r>
              <a:rPr lang="en-US" altLang="ja-JP"/>
              <a:t>B</a:t>
            </a:r>
            <a:r>
              <a:rPr lang="en-US" altLang="ja-JP" smtClean="0"/>
              <a:t>yte</a:t>
            </a:r>
            <a:r>
              <a:rPr lang="ja-JP" altLang="en-US" smtClean="0"/>
              <a:t>情報を入れる</a:t>
            </a:r>
            <a:endParaRPr kumimoji="1" lang="ja-JP" altLang="en-US"/>
          </a:p>
        </p:txBody>
      </p:sp>
      <p:cxnSp>
        <p:nvCxnSpPr>
          <p:cNvPr id="22" name="直線矢印コネクタ 21"/>
          <p:cNvCxnSpPr/>
          <p:nvPr/>
        </p:nvCxnSpPr>
        <p:spPr>
          <a:xfrm flipV="1">
            <a:off x="4965967" y="1970560"/>
            <a:ext cx="651856" cy="1847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p:cNvSpPr/>
          <p:nvPr/>
        </p:nvSpPr>
        <p:spPr>
          <a:xfrm>
            <a:off x="5617823" y="1836127"/>
            <a:ext cx="1699183" cy="369332"/>
          </a:xfrm>
          <a:prstGeom prst="rect">
            <a:avLst/>
          </a:prstGeom>
        </p:spPr>
        <p:txBody>
          <a:bodyPr wrap="none">
            <a:spAutoFit/>
          </a:bodyPr>
          <a:lstStyle/>
          <a:p>
            <a:r>
              <a:rPr lang="en-US" altLang="ja-JP"/>
              <a:t>m_pTexResView</a:t>
            </a:r>
            <a:endParaRPr lang="ja-JP" altLang="en-US"/>
          </a:p>
        </p:txBody>
      </p:sp>
      <p:cxnSp>
        <p:nvCxnSpPr>
          <p:cNvPr id="25" name="直線矢印コネクタ 24"/>
          <p:cNvCxnSpPr/>
          <p:nvPr/>
        </p:nvCxnSpPr>
        <p:spPr>
          <a:xfrm flipV="1">
            <a:off x="7350065" y="2020793"/>
            <a:ext cx="685800" cy="4536"/>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8188265" y="1843501"/>
            <a:ext cx="877163" cy="369332"/>
          </a:xfrm>
          <a:prstGeom prst="rect">
            <a:avLst/>
          </a:prstGeom>
          <a:noFill/>
        </p:spPr>
        <p:txBody>
          <a:bodyPr wrap="none" rtlCol="0">
            <a:spAutoFit/>
          </a:bodyPr>
          <a:lstStyle/>
          <a:p>
            <a:r>
              <a:rPr kumimoji="1" lang="ja-JP" altLang="en-US" smtClean="0"/>
              <a:t>描画！</a:t>
            </a:r>
            <a:endParaRPr kumimoji="1" lang="ja-JP" altLang="en-US"/>
          </a:p>
        </p:txBody>
      </p:sp>
      <p:sp>
        <p:nvSpPr>
          <p:cNvPr id="27" name="テキスト ボックス 26"/>
          <p:cNvSpPr txBox="1"/>
          <p:nvPr/>
        </p:nvSpPr>
        <p:spPr>
          <a:xfrm>
            <a:off x="1128222" y="4784653"/>
            <a:ext cx="1245726" cy="369332"/>
          </a:xfrm>
          <a:prstGeom prst="rect">
            <a:avLst/>
          </a:prstGeom>
          <a:noFill/>
        </p:spPr>
        <p:txBody>
          <a:bodyPr wrap="none" rtlCol="0">
            <a:spAutoFit/>
          </a:bodyPr>
          <a:lstStyle/>
          <a:p>
            <a:r>
              <a:rPr kumimoji="1" lang="ja-JP" altLang="en-US" smtClean="0"/>
              <a:t>新しい</a:t>
            </a:r>
            <a:r>
              <a:rPr kumimoji="1" lang="en-US" altLang="ja-JP" smtClean="0"/>
              <a:t>Data</a:t>
            </a:r>
            <a:endParaRPr kumimoji="1" lang="ja-JP" altLang="en-US"/>
          </a:p>
        </p:txBody>
      </p:sp>
      <p:sp>
        <p:nvSpPr>
          <p:cNvPr id="46" name="正方形/長方形 45"/>
          <p:cNvSpPr/>
          <p:nvPr/>
        </p:nvSpPr>
        <p:spPr>
          <a:xfrm>
            <a:off x="4260509" y="2799494"/>
            <a:ext cx="7855511" cy="3970318"/>
          </a:xfrm>
          <a:prstGeom prst="rect">
            <a:avLst/>
          </a:prstGeom>
          <a:ln>
            <a:solidFill>
              <a:schemeClr val="tx1"/>
            </a:solidFill>
          </a:ln>
        </p:spPr>
        <p:txBody>
          <a:bodyPr wrap="square">
            <a:spAutoFit/>
          </a:bodyPr>
          <a:lstStyle/>
          <a:p>
            <a:r>
              <a:rPr lang="en-US" altLang="ja-JP" sz="1200"/>
              <a:t>ID3D11DeviceContext::Map</a:t>
            </a:r>
          </a:p>
          <a:p>
            <a:r>
              <a:rPr lang="ja-JP" altLang="en-US" sz="1200"/>
              <a:t>サブリソースに格納されているデータへのポインターを取得して、そのサブリソースへの </a:t>
            </a:r>
            <a:r>
              <a:rPr lang="en-US" altLang="ja-JP" sz="1200"/>
              <a:t>GPU </a:t>
            </a:r>
            <a:r>
              <a:rPr lang="ja-JP" altLang="en-US" sz="1200"/>
              <a:t>のアクセスを拒否します。</a:t>
            </a:r>
          </a:p>
          <a:p>
            <a:r>
              <a:rPr lang="en-US" altLang="ja-JP" sz="1200" smtClean="0"/>
              <a:t>HRESULT </a:t>
            </a:r>
            <a:r>
              <a:rPr lang="en-US" altLang="ja-JP" sz="1200"/>
              <a:t>Map(</a:t>
            </a:r>
          </a:p>
          <a:p>
            <a:r>
              <a:rPr lang="en-US" altLang="ja-JP" sz="1200"/>
              <a:t>  ID3D11Resource *pResource,</a:t>
            </a:r>
          </a:p>
          <a:p>
            <a:r>
              <a:rPr lang="en-US" altLang="ja-JP" sz="1200"/>
              <a:t>  UINT Subresource,</a:t>
            </a:r>
          </a:p>
          <a:p>
            <a:r>
              <a:rPr lang="en-US" altLang="ja-JP" sz="1200"/>
              <a:t>  D3D11_MAP MapType,</a:t>
            </a:r>
          </a:p>
          <a:p>
            <a:r>
              <a:rPr lang="en-US" altLang="ja-JP" sz="1200"/>
              <a:t>  UINT MapFlags,</a:t>
            </a:r>
          </a:p>
          <a:p>
            <a:r>
              <a:rPr lang="en-US" altLang="ja-JP" sz="1200"/>
              <a:t>  D3D11_MAPPED_SUBRESOURCE *pMappedResource</a:t>
            </a:r>
          </a:p>
          <a:p>
            <a:r>
              <a:rPr lang="en-US" altLang="ja-JP" sz="1200"/>
              <a:t>);</a:t>
            </a:r>
          </a:p>
          <a:p>
            <a:r>
              <a:rPr lang="ja-JP" altLang="en-US" sz="1200"/>
              <a:t>パラメータ</a:t>
            </a:r>
          </a:p>
          <a:p>
            <a:r>
              <a:rPr lang="en-US" altLang="ja-JP" sz="1200" smtClean="0"/>
              <a:t>pResource</a:t>
            </a:r>
            <a:r>
              <a:rPr lang="ja-JP" altLang="en-US" sz="1200" smtClean="0"/>
              <a:t>：</a:t>
            </a:r>
            <a:endParaRPr lang="en-US" altLang="ja-JP" sz="1200"/>
          </a:p>
          <a:p>
            <a:r>
              <a:rPr lang="en-US" altLang="ja-JP" sz="1200"/>
              <a:t>ID3D11Resource </a:t>
            </a:r>
            <a:r>
              <a:rPr lang="ja-JP" altLang="en-US" sz="1200"/>
              <a:t>インターフェイスへのポインターです。</a:t>
            </a:r>
          </a:p>
          <a:p>
            <a:r>
              <a:rPr lang="en-US" altLang="ja-JP" sz="1200" smtClean="0"/>
              <a:t>Subresource</a:t>
            </a:r>
            <a:r>
              <a:rPr lang="ja-JP" altLang="en-US" sz="1200" smtClean="0"/>
              <a:t>：</a:t>
            </a:r>
            <a:endParaRPr lang="en-US" altLang="ja-JP" sz="1200"/>
          </a:p>
          <a:p>
            <a:r>
              <a:rPr lang="ja-JP" altLang="en-US" sz="1200"/>
              <a:t>サブリソースのインデックス番号です。</a:t>
            </a:r>
          </a:p>
          <a:p>
            <a:r>
              <a:rPr lang="en-US" altLang="ja-JP" sz="1200" smtClean="0"/>
              <a:t>MapType</a:t>
            </a:r>
            <a:r>
              <a:rPr lang="ja-JP" altLang="en-US" sz="1200" smtClean="0"/>
              <a:t>：</a:t>
            </a:r>
            <a:endParaRPr lang="en-US" altLang="ja-JP" sz="1200"/>
          </a:p>
          <a:p>
            <a:r>
              <a:rPr lang="ja-JP" altLang="en-US" sz="1200"/>
              <a:t>リソースに対する </a:t>
            </a:r>
            <a:r>
              <a:rPr lang="en-US" altLang="ja-JP" sz="1200"/>
              <a:t>CPU </a:t>
            </a:r>
            <a:r>
              <a:rPr lang="ja-JP" altLang="en-US" sz="1200"/>
              <a:t>の読み取りおよび書き込みのアクセス許可を指定します。指定可能な値については、「</a:t>
            </a:r>
            <a:r>
              <a:rPr lang="en-US" altLang="ja-JP" sz="1200"/>
              <a:t>D3D11_MAP</a:t>
            </a:r>
            <a:r>
              <a:rPr lang="ja-JP" altLang="en-US" sz="1200"/>
              <a:t>」を参照してください。</a:t>
            </a:r>
          </a:p>
          <a:p>
            <a:r>
              <a:rPr lang="en-US" altLang="ja-JP" sz="1200" smtClean="0"/>
              <a:t>MapFlags</a:t>
            </a:r>
            <a:r>
              <a:rPr lang="ja-JP" altLang="en-US" sz="1200" smtClean="0"/>
              <a:t>：</a:t>
            </a:r>
            <a:endParaRPr lang="en-US" altLang="ja-JP" sz="1200"/>
          </a:p>
          <a:p>
            <a:r>
              <a:rPr lang="en-US" altLang="ja-JP" sz="1200"/>
              <a:t>GPU </a:t>
            </a:r>
            <a:r>
              <a:rPr lang="ja-JP" altLang="en-US" sz="1200"/>
              <a:t>がビジーなときの </a:t>
            </a:r>
            <a:r>
              <a:rPr lang="en-US" altLang="ja-JP" sz="1200"/>
              <a:t>CPU </a:t>
            </a:r>
            <a:r>
              <a:rPr lang="ja-JP" altLang="en-US" sz="1200"/>
              <a:t>の動作を指定するフラグです。このフラグはオプションです。</a:t>
            </a:r>
          </a:p>
          <a:p>
            <a:r>
              <a:rPr lang="en-US" altLang="ja-JP" sz="1200" smtClean="0"/>
              <a:t>pMappedResource</a:t>
            </a:r>
            <a:r>
              <a:rPr lang="ja-JP" altLang="en-US" sz="1200" smtClean="0"/>
              <a:t>：</a:t>
            </a:r>
            <a:endParaRPr lang="en-US" altLang="ja-JP" sz="1200"/>
          </a:p>
          <a:p>
            <a:r>
              <a:rPr lang="ja-JP" altLang="en-US" sz="1200"/>
              <a:t>マップされたサブリソースへのポインターです </a:t>
            </a:r>
          </a:p>
        </p:txBody>
      </p:sp>
      <p:sp>
        <p:nvSpPr>
          <p:cNvPr id="50" name="正方形/長方形 49"/>
          <p:cNvSpPr/>
          <p:nvPr/>
        </p:nvSpPr>
        <p:spPr>
          <a:xfrm>
            <a:off x="6673053" y="-102681"/>
            <a:ext cx="5518947" cy="369332"/>
          </a:xfrm>
          <a:prstGeom prst="rect">
            <a:avLst/>
          </a:prstGeom>
        </p:spPr>
        <p:txBody>
          <a:bodyPr wrap="none">
            <a:spAutoFit/>
          </a:bodyPr>
          <a:lstStyle/>
          <a:p>
            <a:r>
              <a:rPr lang="ja-JP" altLang="en-US"/>
              <a:t>https://msdn.microsoft.com/ja-jp/library/ee419694.aspx</a:t>
            </a:r>
          </a:p>
        </p:txBody>
      </p:sp>
      <p:sp>
        <p:nvSpPr>
          <p:cNvPr id="54" name="テキスト ボックス 53"/>
          <p:cNvSpPr txBox="1"/>
          <p:nvPr/>
        </p:nvSpPr>
        <p:spPr>
          <a:xfrm>
            <a:off x="974863" y="1582727"/>
            <a:ext cx="2239716" cy="369332"/>
          </a:xfrm>
          <a:prstGeom prst="rect">
            <a:avLst/>
          </a:prstGeom>
          <a:noFill/>
        </p:spPr>
        <p:txBody>
          <a:bodyPr wrap="none" rtlCol="0">
            <a:spAutoFit/>
          </a:bodyPr>
          <a:lstStyle/>
          <a:p>
            <a:r>
              <a:rPr kumimoji="1" lang="en-US" altLang="ja-JP" smtClean="0">
                <a:solidFill>
                  <a:srgbClr val="FF0000"/>
                </a:solidFill>
              </a:rPr>
              <a:t>Map</a:t>
            </a:r>
            <a:r>
              <a:rPr kumimoji="1" lang="ja-JP" altLang="en-US" smtClean="0">
                <a:solidFill>
                  <a:srgbClr val="FF0000"/>
                </a:solidFill>
              </a:rPr>
              <a:t>でここを準備した</a:t>
            </a:r>
            <a:endParaRPr kumimoji="1" lang="ja-JP" altLang="en-US">
              <a:solidFill>
                <a:srgbClr val="FF0000"/>
              </a:solidFill>
            </a:endParaRPr>
          </a:p>
        </p:txBody>
      </p:sp>
    </p:spTree>
    <p:extLst>
      <p:ext uri="{BB962C8B-B14F-4D97-AF65-F5344CB8AC3E}">
        <p14:creationId xmlns:p14="http://schemas.microsoft.com/office/powerpoint/2010/main" val="2556046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123151" cy="369332"/>
          </a:xfrm>
          <a:prstGeom prst="rect">
            <a:avLst/>
          </a:prstGeom>
          <a:noFill/>
        </p:spPr>
        <p:txBody>
          <a:bodyPr wrap="none" rtlCol="0">
            <a:spAutoFit/>
          </a:bodyPr>
          <a:lstStyle/>
          <a:p>
            <a:r>
              <a:rPr kumimoji="1" lang="ja-JP" altLang="en-US" smtClean="0"/>
              <a:t>・</a:t>
            </a:r>
            <a:r>
              <a:rPr lang="en-US" altLang="ja-JP"/>
              <a:t>T</a:t>
            </a:r>
            <a:r>
              <a:rPr kumimoji="1" lang="en-US" altLang="ja-JP" smtClean="0"/>
              <a:t>exture</a:t>
            </a:r>
            <a:r>
              <a:rPr kumimoji="1" lang="ja-JP" altLang="en-US" smtClean="0"/>
              <a:t>に描きこむ前に</a:t>
            </a:r>
            <a:r>
              <a:rPr lang="ja-JP" altLang="en-US" smtClean="0"/>
              <a:t>文字の描き込み位置をしっかり決める</a:t>
            </a:r>
            <a:endParaRPr kumimoji="1" lang="ja-JP" altLang="en-US"/>
          </a:p>
        </p:txBody>
      </p:sp>
      <p:pic>
        <p:nvPicPr>
          <p:cNvPr id="5" name="図 4"/>
          <p:cNvPicPr>
            <a:picLocks noChangeAspect="1"/>
          </p:cNvPicPr>
          <p:nvPr/>
        </p:nvPicPr>
        <p:blipFill>
          <a:blip r:embed="rId2"/>
          <a:stretch>
            <a:fillRect/>
          </a:stretch>
        </p:blipFill>
        <p:spPr>
          <a:xfrm>
            <a:off x="184149" y="369332"/>
            <a:ext cx="10624961" cy="1292225"/>
          </a:xfrm>
          <a:prstGeom prst="rect">
            <a:avLst/>
          </a:prstGeom>
          <a:ln>
            <a:solidFill>
              <a:schemeClr val="tx1"/>
            </a:solidFill>
          </a:ln>
        </p:spPr>
      </p:pic>
      <p:pic>
        <p:nvPicPr>
          <p:cNvPr id="6" name="図 5"/>
          <p:cNvPicPr>
            <a:picLocks noChangeAspect="1"/>
          </p:cNvPicPr>
          <p:nvPr/>
        </p:nvPicPr>
        <p:blipFill>
          <a:blip r:embed="rId3"/>
          <a:stretch>
            <a:fillRect/>
          </a:stretch>
        </p:blipFill>
        <p:spPr>
          <a:xfrm>
            <a:off x="349249" y="2724047"/>
            <a:ext cx="3695700" cy="2524125"/>
          </a:xfrm>
          <a:prstGeom prst="rect">
            <a:avLst/>
          </a:prstGeom>
          <a:ln>
            <a:solidFill>
              <a:schemeClr val="tx1"/>
            </a:solidFill>
          </a:ln>
        </p:spPr>
      </p:pic>
      <p:pic>
        <p:nvPicPr>
          <p:cNvPr id="7" name="図 6"/>
          <p:cNvPicPr>
            <a:picLocks noChangeAspect="1"/>
          </p:cNvPicPr>
          <p:nvPr/>
        </p:nvPicPr>
        <p:blipFill>
          <a:blip r:embed="rId4"/>
          <a:stretch>
            <a:fillRect/>
          </a:stretch>
        </p:blipFill>
        <p:spPr>
          <a:xfrm>
            <a:off x="4318739" y="2724047"/>
            <a:ext cx="5107410" cy="2524125"/>
          </a:xfrm>
          <a:prstGeom prst="rect">
            <a:avLst/>
          </a:prstGeom>
          <a:ln>
            <a:solidFill>
              <a:schemeClr val="tx1"/>
            </a:solidFill>
          </a:ln>
        </p:spPr>
      </p:pic>
      <p:sp>
        <p:nvSpPr>
          <p:cNvPr id="8" name="テキスト ボックス 7"/>
          <p:cNvSpPr txBox="1"/>
          <p:nvPr/>
        </p:nvSpPr>
        <p:spPr>
          <a:xfrm>
            <a:off x="349249" y="5356924"/>
            <a:ext cx="6480044" cy="646331"/>
          </a:xfrm>
          <a:prstGeom prst="rect">
            <a:avLst/>
          </a:prstGeom>
          <a:noFill/>
        </p:spPr>
        <p:txBody>
          <a:bodyPr wrap="none" rtlCol="0">
            <a:spAutoFit/>
          </a:bodyPr>
          <a:lstStyle/>
          <a:p>
            <a:r>
              <a:rPr kumimoji="1" lang="en-US" altLang="ja-JP" smtClean="0"/>
              <a:t>iOfs_x,iOfs_y</a:t>
            </a:r>
            <a:r>
              <a:rPr kumimoji="1" lang="ja-JP" altLang="en-US" smtClean="0"/>
              <a:t>が書き出し初期位置とし、</a:t>
            </a:r>
            <a:r>
              <a:rPr lang="ja-JP" altLang="en-US" smtClean="0"/>
              <a:t>☆の位置を求めています。</a:t>
            </a:r>
            <a:endParaRPr lang="en-US" altLang="ja-JP" smtClean="0"/>
          </a:p>
          <a:p>
            <a:r>
              <a:rPr kumimoji="1" lang="en-US" altLang="ja-JP" smtClean="0"/>
              <a:t>iBmp_w,iBmp_h</a:t>
            </a:r>
            <a:r>
              <a:rPr kumimoji="1" lang="ja-JP" altLang="en-US" smtClean="0"/>
              <a:t>が</a:t>
            </a:r>
            <a:r>
              <a:rPr lang="en-US" altLang="ja-JP" smtClean="0"/>
              <a:t>F</a:t>
            </a:r>
            <a:r>
              <a:rPr kumimoji="1" lang="en-US" altLang="ja-JP" smtClean="0"/>
              <a:t>ontBitMap</a:t>
            </a:r>
            <a:r>
              <a:rPr kumimoji="1" lang="ja-JP" altLang="en-US" smtClean="0"/>
              <a:t>の幅と高さです。</a:t>
            </a:r>
            <a:endParaRPr kumimoji="1" lang="ja-JP" altLang="en-US"/>
          </a:p>
        </p:txBody>
      </p:sp>
      <p:cxnSp>
        <p:nvCxnSpPr>
          <p:cNvPr id="10" name="直線コネクタ 9"/>
          <p:cNvCxnSpPr/>
          <p:nvPr/>
        </p:nvCxnSpPr>
        <p:spPr>
          <a:xfrm>
            <a:off x="3060700" y="3986109"/>
            <a:ext cx="86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1714499" y="4849709"/>
            <a:ext cx="86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7975600" y="4278209"/>
            <a:ext cx="8636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1651000" y="5216525"/>
            <a:ext cx="1323975" cy="317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714499" y="2277837"/>
            <a:ext cx="1107996" cy="369332"/>
          </a:xfrm>
          <a:prstGeom prst="rect">
            <a:avLst/>
          </a:prstGeom>
          <a:noFill/>
        </p:spPr>
        <p:txBody>
          <a:bodyPr wrap="none" rtlCol="0">
            <a:spAutoFit/>
          </a:bodyPr>
          <a:lstStyle/>
          <a:p>
            <a:r>
              <a:rPr lang="ja-JP" altLang="en-US" smtClean="0"/>
              <a:t>象形情報</a:t>
            </a:r>
            <a:endParaRPr kumimoji="1" lang="ja-JP" altLang="en-US"/>
          </a:p>
        </p:txBody>
      </p:sp>
      <p:sp>
        <p:nvSpPr>
          <p:cNvPr id="19" name="テキスト ボックス 18"/>
          <p:cNvSpPr txBox="1"/>
          <p:nvPr/>
        </p:nvSpPr>
        <p:spPr>
          <a:xfrm>
            <a:off x="6542251" y="2300339"/>
            <a:ext cx="1067472" cy="369332"/>
          </a:xfrm>
          <a:prstGeom prst="rect">
            <a:avLst/>
          </a:prstGeom>
          <a:noFill/>
        </p:spPr>
        <p:txBody>
          <a:bodyPr wrap="none" rtlCol="0">
            <a:spAutoFit/>
          </a:bodyPr>
          <a:lstStyle/>
          <a:p>
            <a:r>
              <a:rPr lang="en-US" altLang="ja-JP" smtClean="0"/>
              <a:t>Font</a:t>
            </a:r>
            <a:r>
              <a:rPr lang="ja-JP" altLang="en-US" smtClean="0"/>
              <a:t>情報</a:t>
            </a:r>
            <a:endParaRPr kumimoji="1" lang="ja-JP" altLang="en-US"/>
          </a:p>
        </p:txBody>
      </p:sp>
      <p:sp>
        <p:nvSpPr>
          <p:cNvPr id="20" name="テキスト ボックス 19"/>
          <p:cNvSpPr txBox="1"/>
          <p:nvPr/>
        </p:nvSpPr>
        <p:spPr>
          <a:xfrm>
            <a:off x="184149" y="1803400"/>
            <a:ext cx="11129970" cy="369332"/>
          </a:xfrm>
          <a:prstGeom prst="rect">
            <a:avLst/>
          </a:prstGeom>
          <a:noFill/>
        </p:spPr>
        <p:txBody>
          <a:bodyPr wrap="none" rtlCol="0">
            <a:spAutoFit/>
          </a:bodyPr>
          <a:lstStyle/>
          <a:p>
            <a:r>
              <a:rPr kumimoji="1" lang="ja-JP" altLang="en-US" smtClean="0"/>
              <a:t>上記の演算はで書き出し位置と幅・高さを取得している。その情報は取得した下記の図の情報を元に構築している</a:t>
            </a:r>
            <a:endParaRPr kumimoji="1" lang="ja-JP" altLang="en-US"/>
          </a:p>
        </p:txBody>
      </p:sp>
      <p:sp>
        <p:nvSpPr>
          <p:cNvPr id="21" name="テキスト ボックス 20"/>
          <p:cNvSpPr txBox="1"/>
          <p:nvPr/>
        </p:nvSpPr>
        <p:spPr>
          <a:xfrm>
            <a:off x="349249" y="6205990"/>
            <a:ext cx="4646272" cy="369332"/>
          </a:xfrm>
          <a:prstGeom prst="rect">
            <a:avLst/>
          </a:prstGeom>
          <a:noFill/>
        </p:spPr>
        <p:txBody>
          <a:bodyPr wrap="none" rtlCol="0">
            <a:spAutoFit/>
          </a:bodyPr>
          <a:lstStyle/>
          <a:p>
            <a:r>
              <a:rPr kumimoji="1" lang="en-US" altLang="ja-JP" smtClean="0"/>
              <a:t>iBmp_w</a:t>
            </a:r>
            <a:r>
              <a:rPr kumimoji="1" lang="ja-JP" altLang="en-US" smtClean="0"/>
              <a:t>で</a:t>
            </a:r>
            <a:r>
              <a:rPr kumimoji="1" lang="en-US" altLang="ja-JP" smtClean="0"/>
              <a:t>4</a:t>
            </a:r>
            <a:r>
              <a:rPr lang="ja-JP" altLang="en-US" smtClean="0"/>
              <a:t>の値がある理由は</a:t>
            </a:r>
            <a:r>
              <a:rPr lang="en-US" altLang="ja-JP" smtClean="0"/>
              <a:t>RGBA</a:t>
            </a:r>
            <a:r>
              <a:rPr lang="ja-JP" altLang="en-US" smtClean="0"/>
              <a:t>の分です。</a:t>
            </a:r>
            <a:endParaRPr kumimoji="1" lang="ja-JP" altLang="en-US"/>
          </a:p>
        </p:txBody>
      </p:sp>
    </p:spTree>
    <p:extLst>
      <p:ext uri="{BB962C8B-B14F-4D97-AF65-F5344CB8AC3E}">
        <p14:creationId xmlns:p14="http://schemas.microsoft.com/office/powerpoint/2010/main" val="2912275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2"/>
          <a:stretch>
            <a:fillRect/>
          </a:stretch>
        </p:blipFill>
        <p:spPr>
          <a:xfrm>
            <a:off x="9087" y="494188"/>
            <a:ext cx="7752234" cy="1944211"/>
          </a:xfrm>
          <a:prstGeom prst="rect">
            <a:avLst/>
          </a:prstGeom>
          <a:ln>
            <a:solidFill>
              <a:schemeClr val="tx1"/>
            </a:solidFill>
          </a:ln>
        </p:spPr>
      </p:pic>
      <p:sp>
        <p:nvSpPr>
          <p:cNvPr id="4" name="テキスト ボックス 3"/>
          <p:cNvSpPr txBox="1"/>
          <p:nvPr/>
        </p:nvSpPr>
        <p:spPr>
          <a:xfrm>
            <a:off x="2359" y="0"/>
            <a:ext cx="6007478" cy="369332"/>
          </a:xfrm>
          <a:prstGeom prst="rect">
            <a:avLst/>
          </a:prstGeom>
          <a:noFill/>
        </p:spPr>
        <p:txBody>
          <a:bodyPr wrap="none" rtlCol="0">
            <a:spAutoFit/>
          </a:bodyPr>
          <a:lstStyle/>
          <a:p>
            <a:r>
              <a:rPr kumimoji="1" lang="ja-JP" altLang="en-US" smtClean="0"/>
              <a:t>・文字</a:t>
            </a:r>
            <a:r>
              <a:rPr kumimoji="1" lang="en-US" altLang="ja-JP" smtClean="0"/>
              <a:t>font</a:t>
            </a:r>
            <a:r>
              <a:rPr kumimoji="1" lang="ja-JP" altLang="en-US" smtClean="0"/>
              <a:t>の</a:t>
            </a:r>
            <a:r>
              <a:rPr kumimoji="1" lang="en-US" altLang="ja-JP" smtClean="0"/>
              <a:t>bitmap</a:t>
            </a:r>
            <a:r>
              <a:rPr kumimoji="1" lang="ja-JP" altLang="en-US" smtClean="0"/>
              <a:t>情報を</a:t>
            </a:r>
            <a:r>
              <a:rPr lang="en-US" altLang="ja-JP" smtClean="0"/>
              <a:t>Texture</a:t>
            </a:r>
            <a:r>
              <a:rPr lang="ja-JP" altLang="en-US" smtClean="0"/>
              <a:t>に</a:t>
            </a:r>
            <a:r>
              <a:rPr lang="en-US" altLang="ja-JP" smtClean="0"/>
              <a:t>1pixel</a:t>
            </a:r>
            <a:r>
              <a:rPr kumimoji="1" lang="ja-JP" altLang="en-US" smtClean="0"/>
              <a:t>単位（</a:t>
            </a:r>
            <a:r>
              <a:rPr kumimoji="1" lang="en-US" altLang="ja-JP" smtClean="0"/>
              <a:t>32bit</a:t>
            </a:r>
            <a:r>
              <a:rPr kumimoji="1" lang="ja-JP" altLang="en-US" smtClean="0"/>
              <a:t>）を転送</a:t>
            </a:r>
            <a:endParaRPr kumimoji="1" lang="ja-JP" altLang="en-US"/>
          </a:p>
        </p:txBody>
      </p:sp>
      <p:cxnSp>
        <p:nvCxnSpPr>
          <p:cNvPr id="7" name="直線矢印コネクタ 6"/>
          <p:cNvCxnSpPr/>
          <p:nvPr/>
        </p:nvCxnSpPr>
        <p:spPr>
          <a:xfrm flipH="1" flipV="1">
            <a:off x="3885243" y="750882"/>
            <a:ext cx="4249188" cy="41751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293100" y="959641"/>
            <a:ext cx="3354893" cy="369332"/>
          </a:xfrm>
          <a:prstGeom prst="rect">
            <a:avLst/>
          </a:prstGeom>
          <a:noFill/>
        </p:spPr>
        <p:txBody>
          <a:bodyPr wrap="none" rtlCol="0">
            <a:spAutoFit/>
          </a:bodyPr>
          <a:lstStyle/>
          <a:p>
            <a:r>
              <a:rPr kumimoji="1" lang="ja-JP" altLang="en-US" smtClean="0"/>
              <a:t>修正：</a:t>
            </a:r>
            <a:r>
              <a:rPr lang="en-US" altLang="ja-JP" smtClean="0"/>
              <a:t>C</a:t>
            </a:r>
            <a:r>
              <a:rPr kumimoji="1" lang="en-US" altLang="ja-JP" smtClean="0"/>
              <a:t>ommentMiss</a:t>
            </a:r>
            <a:r>
              <a:rPr kumimoji="1" lang="ja-JP" altLang="en-US" smtClean="0"/>
              <a:t>。</a:t>
            </a:r>
            <a:r>
              <a:rPr kumimoji="1" lang="en-US" altLang="ja-JP" smtClean="0"/>
              <a:t>32bit</a:t>
            </a:r>
            <a:r>
              <a:rPr kumimoji="1" lang="ja-JP" altLang="en-US" smtClean="0"/>
              <a:t>でした</a:t>
            </a:r>
            <a:endParaRPr kumimoji="1" lang="ja-JP" altLang="en-US"/>
          </a:p>
        </p:txBody>
      </p:sp>
      <p:sp>
        <p:nvSpPr>
          <p:cNvPr id="10" name="テキスト ボックス 9"/>
          <p:cNvSpPr txBox="1"/>
          <p:nvPr/>
        </p:nvSpPr>
        <p:spPr>
          <a:xfrm>
            <a:off x="177800" y="2669935"/>
            <a:ext cx="10816359" cy="646331"/>
          </a:xfrm>
          <a:prstGeom prst="rect">
            <a:avLst/>
          </a:prstGeom>
          <a:noFill/>
        </p:spPr>
        <p:txBody>
          <a:bodyPr wrap="none" rtlCol="0">
            <a:spAutoFit/>
          </a:bodyPr>
          <a:lstStyle/>
          <a:p>
            <a:r>
              <a:rPr kumimoji="1" lang="en-US" altLang="ja-JP" smtClean="0"/>
              <a:t>pBits</a:t>
            </a:r>
            <a:r>
              <a:rPr kumimoji="1" lang="ja-JP" altLang="en-US" smtClean="0"/>
              <a:t>には</a:t>
            </a:r>
            <a:r>
              <a:rPr lang="en-US" altLang="ja-JP"/>
              <a:t>T</a:t>
            </a:r>
            <a:r>
              <a:rPr kumimoji="1" lang="en-US" altLang="ja-JP" smtClean="0"/>
              <a:t>exture</a:t>
            </a:r>
            <a:r>
              <a:rPr kumimoji="1" lang="ja-JP" altLang="en-US" smtClean="0"/>
              <a:t>の色情報の先頭</a:t>
            </a:r>
            <a:r>
              <a:rPr kumimoji="1" lang="en-US" altLang="ja-JP" smtClean="0"/>
              <a:t>address</a:t>
            </a:r>
            <a:r>
              <a:rPr kumimoji="1" lang="ja-JP" altLang="en-US" smtClean="0"/>
              <a:t>があるので、そこから順に</a:t>
            </a:r>
            <a:r>
              <a:rPr kumimoji="1" lang="en-US" altLang="ja-JP" smtClean="0"/>
              <a:t>32bit(DWORD=</a:t>
            </a:r>
            <a:r>
              <a:rPr lang="en-US" altLang="ja-JP"/>
              <a:t> </a:t>
            </a:r>
            <a:r>
              <a:rPr lang="en-US" altLang="ja-JP" smtClean="0"/>
              <a:t>1pixel</a:t>
            </a:r>
            <a:r>
              <a:rPr kumimoji="1" lang="en-US" altLang="ja-JP" smtClean="0"/>
              <a:t>)</a:t>
            </a:r>
            <a:r>
              <a:rPr kumimoji="1" lang="ja-JP" altLang="en-US" smtClean="0"/>
              <a:t>に</a:t>
            </a:r>
            <a:r>
              <a:rPr lang="ja-JP" altLang="en-US" smtClean="0"/>
              <a:t>値を転送している。</a:t>
            </a:r>
            <a:endParaRPr lang="en-US" altLang="ja-JP" smtClean="0"/>
          </a:p>
          <a:p>
            <a:r>
              <a:rPr lang="ja-JP" altLang="en-US" smtClean="0"/>
              <a:t>シフト演算を用いていますが、</a:t>
            </a:r>
            <a:r>
              <a:rPr lang="en-US" altLang="ja-JP" smtClean="0"/>
              <a:t>y</a:t>
            </a:r>
            <a:r>
              <a:rPr lang="ja-JP" altLang="en-US" smtClean="0"/>
              <a:t>は、</a:t>
            </a:r>
            <a:r>
              <a:rPr lang="en-US" altLang="ja-JP" smtClean="0"/>
              <a:t>Texture</a:t>
            </a:r>
            <a:r>
              <a:rPr lang="ja-JP" altLang="en-US" smtClean="0"/>
              <a:t>の高さ</a:t>
            </a:r>
            <a:r>
              <a:rPr lang="en-US" altLang="ja-JP" smtClean="0"/>
              <a:t>32</a:t>
            </a:r>
            <a:r>
              <a:rPr lang="ja-JP" altLang="en-US" smtClean="0"/>
              <a:t>を表現しており、</a:t>
            </a:r>
            <a:r>
              <a:rPr lang="en-US" altLang="ja-JP" smtClean="0"/>
              <a:t>x</a:t>
            </a:r>
            <a:r>
              <a:rPr lang="ja-JP" altLang="en-US" smtClean="0"/>
              <a:t>は色の幅</a:t>
            </a:r>
            <a:r>
              <a:rPr lang="en-US" altLang="ja-JP" smtClean="0"/>
              <a:t>4</a:t>
            </a:r>
            <a:r>
              <a:rPr lang="ja-JP" altLang="en-US" smtClean="0"/>
              <a:t>を表現している。</a:t>
            </a:r>
            <a:endParaRPr kumimoji="1" lang="ja-JP" altLang="en-US"/>
          </a:p>
        </p:txBody>
      </p:sp>
      <p:cxnSp>
        <p:nvCxnSpPr>
          <p:cNvPr id="11" name="直線矢印コネクタ 10"/>
          <p:cNvCxnSpPr/>
          <p:nvPr/>
        </p:nvCxnSpPr>
        <p:spPr>
          <a:xfrm flipV="1">
            <a:off x="622300" y="2159000"/>
            <a:ext cx="508000" cy="5109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8" name="図 17"/>
          <p:cNvPicPr>
            <a:picLocks noChangeAspect="1"/>
          </p:cNvPicPr>
          <p:nvPr/>
        </p:nvPicPr>
        <p:blipFill>
          <a:blip r:embed="rId3"/>
          <a:stretch>
            <a:fillRect/>
          </a:stretch>
        </p:blipFill>
        <p:spPr>
          <a:xfrm>
            <a:off x="9087" y="3476812"/>
            <a:ext cx="7635468" cy="1252797"/>
          </a:xfrm>
          <a:prstGeom prst="rect">
            <a:avLst/>
          </a:prstGeom>
          <a:ln>
            <a:solidFill>
              <a:schemeClr val="tx1"/>
            </a:solidFill>
          </a:ln>
        </p:spPr>
      </p:pic>
      <p:sp>
        <p:nvSpPr>
          <p:cNvPr id="19" name="テキスト ボックス 18"/>
          <p:cNvSpPr txBox="1"/>
          <p:nvPr/>
        </p:nvSpPr>
        <p:spPr>
          <a:xfrm>
            <a:off x="9087" y="4940300"/>
            <a:ext cx="11715771" cy="1200329"/>
          </a:xfrm>
          <a:prstGeom prst="rect">
            <a:avLst/>
          </a:prstGeom>
          <a:noFill/>
        </p:spPr>
        <p:txBody>
          <a:bodyPr wrap="none" rtlCol="0">
            <a:spAutoFit/>
          </a:bodyPr>
          <a:lstStyle/>
          <a:p>
            <a:r>
              <a:rPr kumimoji="1" lang="en-US" altLang="ja-JP" smtClean="0"/>
              <a:t>Texture</a:t>
            </a:r>
            <a:r>
              <a:rPr lang="ja-JP" altLang="en-US" smtClean="0"/>
              <a:t>の描き込みが終われば、</a:t>
            </a:r>
            <a:r>
              <a:rPr lang="en-US" altLang="ja-JP" smtClean="0"/>
              <a:t>UnmapMethod</a:t>
            </a:r>
            <a:r>
              <a:rPr lang="ja-JP" altLang="en-US" smtClean="0"/>
              <a:t>で解錠してください。そうしないと、</a:t>
            </a:r>
            <a:r>
              <a:rPr lang="en-US" altLang="ja-JP" smtClean="0"/>
              <a:t>GPU</a:t>
            </a:r>
            <a:r>
              <a:rPr lang="ja-JP" altLang="en-US" smtClean="0"/>
              <a:t>への</a:t>
            </a:r>
            <a:r>
              <a:rPr lang="en-US" altLang="ja-JP"/>
              <a:t>T</a:t>
            </a:r>
            <a:r>
              <a:rPr lang="en-US" altLang="ja-JP" smtClean="0"/>
              <a:t>exture</a:t>
            </a:r>
            <a:r>
              <a:rPr lang="ja-JP" altLang="en-US" smtClean="0"/>
              <a:t>の転送ができません。</a:t>
            </a:r>
            <a:endParaRPr lang="en-US" altLang="ja-JP" smtClean="0"/>
          </a:p>
          <a:p>
            <a:r>
              <a:rPr kumimoji="1" lang="ja-JP" altLang="en-US"/>
              <a:t>登録</a:t>
            </a:r>
            <a:r>
              <a:rPr kumimoji="1" lang="ja-JP" altLang="en-US" smtClean="0"/>
              <a:t>が済んだので、</a:t>
            </a:r>
            <a:r>
              <a:rPr kumimoji="1" lang="en-US" altLang="ja-JP" smtClean="0"/>
              <a:t>font</a:t>
            </a:r>
            <a:r>
              <a:rPr kumimoji="1" lang="ja-JP" altLang="en-US" smtClean="0"/>
              <a:t>の</a:t>
            </a:r>
            <a:r>
              <a:rPr kumimoji="1" lang="en-US" altLang="ja-JP" smtClean="0"/>
              <a:t>bitmap</a:t>
            </a:r>
            <a:r>
              <a:rPr kumimoji="1" lang="ja-JP" altLang="en-US" smtClean="0"/>
              <a:t>情報がある。</a:t>
            </a:r>
            <a:r>
              <a:rPr lang="en-US" altLang="ja-JP" smtClean="0"/>
              <a:t>p</a:t>
            </a:r>
            <a:r>
              <a:rPr kumimoji="1" lang="en-US" altLang="ja-JP" smtClean="0"/>
              <a:t>tr</a:t>
            </a:r>
            <a:r>
              <a:rPr kumimoji="1" lang="ja-JP" altLang="en-US" smtClean="0"/>
              <a:t>を解放しましょう。</a:t>
            </a:r>
            <a:endParaRPr kumimoji="1" lang="en-US" altLang="ja-JP" smtClean="0"/>
          </a:p>
          <a:p>
            <a:endParaRPr lang="en-US" altLang="ja-JP"/>
          </a:p>
          <a:p>
            <a:r>
              <a:rPr lang="ja-JP" altLang="en-US"/>
              <a:t>実際</a:t>
            </a:r>
            <a:r>
              <a:rPr lang="ja-JP" altLang="en-US" smtClean="0"/>
              <a:t>に描画してみないとうまくいってるのかどうかわかりませんが、次で描画し文字を完成させましょう。</a:t>
            </a:r>
            <a:endParaRPr kumimoji="1" lang="ja-JP" altLang="en-US"/>
          </a:p>
        </p:txBody>
      </p:sp>
    </p:spTree>
    <p:extLst>
      <p:ext uri="{BB962C8B-B14F-4D97-AF65-F5344CB8AC3E}">
        <p14:creationId xmlns:p14="http://schemas.microsoft.com/office/powerpoint/2010/main" val="230453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2365245" cy="646331"/>
          </a:xfrm>
          <a:prstGeom prst="rect">
            <a:avLst/>
          </a:prstGeom>
          <a:noFill/>
        </p:spPr>
        <p:txBody>
          <a:bodyPr wrap="none" rtlCol="0">
            <a:spAutoFit/>
          </a:bodyPr>
          <a:lstStyle/>
          <a:p>
            <a:r>
              <a:rPr kumimoji="1" lang="ja-JP" altLang="en-US" smtClean="0"/>
              <a:t>・</a:t>
            </a:r>
            <a:r>
              <a:rPr lang="ja-JP" altLang="en-US"/>
              <a:t>文字</a:t>
            </a:r>
            <a:r>
              <a:rPr kumimoji="1" lang="en-US" altLang="ja-JP" smtClean="0"/>
              <a:t>Texture</a:t>
            </a:r>
            <a:r>
              <a:rPr lang="ja-JP" altLang="en-US" smtClean="0"/>
              <a:t>の作成</a:t>
            </a:r>
            <a:endParaRPr lang="en-US" altLang="ja-JP" smtClean="0"/>
          </a:p>
          <a:p>
            <a:r>
              <a:rPr kumimoji="1" lang="ja-JP" altLang="en-US"/>
              <a:t>　</a:t>
            </a:r>
            <a:r>
              <a:rPr kumimoji="1" lang="ja-JP" altLang="en-US" smtClean="0"/>
              <a:t>文字情報がどのようなモノがわかったところで、それを用いて</a:t>
            </a:r>
            <a:r>
              <a:rPr kumimoji="1" lang="en-US" altLang="ja-JP" smtClean="0"/>
              <a:t>Game</a:t>
            </a:r>
            <a:r>
              <a:rPr kumimoji="1" lang="ja-JP" altLang="en-US" smtClean="0"/>
              <a:t>画面に描画するためには</a:t>
            </a:r>
            <a:r>
              <a:rPr lang="en-US" altLang="ja-JP" smtClean="0"/>
              <a:t>T</a:t>
            </a:r>
            <a:r>
              <a:rPr kumimoji="1" lang="en-US" altLang="ja-JP" smtClean="0"/>
              <a:t>exture</a:t>
            </a:r>
            <a:r>
              <a:rPr kumimoji="1" lang="ja-JP" altLang="en-US" smtClean="0"/>
              <a:t>情報しないといけません。</a:t>
            </a:r>
            <a:endParaRPr kumimoji="1" lang="ja-JP" altLang="en-US"/>
          </a:p>
        </p:txBody>
      </p:sp>
      <p:pic>
        <p:nvPicPr>
          <p:cNvPr id="5" name="図 4"/>
          <p:cNvPicPr>
            <a:picLocks noChangeAspect="1"/>
          </p:cNvPicPr>
          <p:nvPr/>
        </p:nvPicPr>
        <p:blipFill>
          <a:blip r:embed="rId2"/>
          <a:stretch>
            <a:fillRect/>
          </a:stretch>
        </p:blipFill>
        <p:spPr>
          <a:xfrm>
            <a:off x="2800331" y="830505"/>
            <a:ext cx="2962275" cy="2828925"/>
          </a:xfrm>
          <a:prstGeom prst="rect">
            <a:avLst/>
          </a:prstGeom>
        </p:spPr>
      </p:pic>
      <p:cxnSp>
        <p:nvCxnSpPr>
          <p:cNvPr id="6" name="直線矢印コネクタ 5"/>
          <p:cNvCxnSpPr/>
          <p:nvPr/>
        </p:nvCxnSpPr>
        <p:spPr>
          <a:xfrm flipV="1">
            <a:off x="5903283" y="2244966"/>
            <a:ext cx="840032"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536179" y="2060301"/>
            <a:ext cx="835485" cy="369332"/>
          </a:xfrm>
          <a:prstGeom prst="rect">
            <a:avLst/>
          </a:prstGeom>
          <a:noFill/>
        </p:spPr>
        <p:txBody>
          <a:bodyPr wrap="none" rtlCol="0">
            <a:spAutoFit/>
          </a:bodyPr>
          <a:lstStyle/>
          <a:p>
            <a:r>
              <a:rPr kumimoji="1" lang="en-US" altLang="ja-JP" smtClean="0"/>
              <a:t>“</a:t>
            </a:r>
            <a:r>
              <a:rPr kumimoji="1" lang="ja-JP" altLang="en-US" smtClean="0"/>
              <a:t>永遠</a:t>
            </a:r>
            <a:r>
              <a:rPr kumimoji="1" lang="en-US" altLang="ja-JP" smtClean="0"/>
              <a:t>”</a:t>
            </a:r>
            <a:endParaRPr kumimoji="1" lang="ja-JP" altLang="en-US"/>
          </a:p>
        </p:txBody>
      </p:sp>
      <p:cxnSp>
        <p:nvCxnSpPr>
          <p:cNvPr id="10" name="直線矢印コネクタ 9"/>
          <p:cNvCxnSpPr/>
          <p:nvPr/>
        </p:nvCxnSpPr>
        <p:spPr>
          <a:xfrm flipV="1">
            <a:off x="1567876" y="2244967"/>
            <a:ext cx="840032"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284507" y="2649416"/>
            <a:ext cx="1338828" cy="369332"/>
          </a:xfrm>
          <a:prstGeom prst="rect">
            <a:avLst/>
          </a:prstGeom>
          <a:noFill/>
        </p:spPr>
        <p:txBody>
          <a:bodyPr wrap="none" rtlCol="0">
            <a:spAutoFit/>
          </a:bodyPr>
          <a:lstStyle/>
          <a:p>
            <a:r>
              <a:rPr lang="ja-JP" altLang="en-US" smtClean="0"/>
              <a:t>文字列情報</a:t>
            </a:r>
            <a:endParaRPr kumimoji="1" lang="ja-JP" altLang="en-US"/>
          </a:p>
        </p:txBody>
      </p:sp>
      <p:sp>
        <p:nvSpPr>
          <p:cNvPr id="12" name="テキスト ボックス 11"/>
          <p:cNvSpPr txBox="1"/>
          <p:nvPr/>
        </p:nvSpPr>
        <p:spPr>
          <a:xfrm>
            <a:off x="2625969" y="3659430"/>
            <a:ext cx="2652842" cy="369332"/>
          </a:xfrm>
          <a:prstGeom prst="rect">
            <a:avLst/>
          </a:prstGeom>
          <a:noFill/>
        </p:spPr>
        <p:txBody>
          <a:bodyPr wrap="none" rtlCol="0">
            <a:spAutoFit/>
          </a:bodyPr>
          <a:lstStyle/>
          <a:p>
            <a:r>
              <a:rPr kumimoji="1" lang="en-US" altLang="ja-JP" smtClean="0"/>
              <a:t>PC</a:t>
            </a:r>
            <a:r>
              <a:rPr kumimoji="1" lang="ja-JP" altLang="en-US" smtClean="0"/>
              <a:t>内の</a:t>
            </a:r>
            <a:r>
              <a:rPr lang="en-US" altLang="ja-JP" smtClean="0"/>
              <a:t>O</a:t>
            </a:r>
            <a:r>
              <a:rPr kumimoji="1" lang="en-US" altLang="ja-JP" smtClean="0"/>
              <a:t>utline</a:t>
            </a:r>
            <a:r>
              <a:rPr lang="en-US" altLang="ja-JP" smtClean="0"/>
              <a:t>Font</a:t>
            </a:r>
            <a:r>
              <a:rPr lang="ja-JP" altLang="en-US" smtClean="0"/>
              <a:t>を探す</a:t>
            </a:r>
            <a:endParaRPr kumimoji="1" lang="ja-JP" altLang="en-US"/>
          </a:p>
        </p:txBody>
      </p:sp>
      <p:sp>
        <p:nvSpPr>
          <p:cNvPr id="14" name="テキスト ボックス 13"/>
          <p:cNvSpPr txBox="1"/>
          <p:nvPr/>
        </p:nvSpPr>
        <p:spPr>
          <a:xfrm>
            <a:off x="6063377" y="3659430"/>
            <a:ext cx="3343929" cy="646331"/>
          </a:xfrm>
          <a:prstGeom prst="rect">
            <a:avLst/>
          </a:prstGeom>
          <a:noFill/>
        </p:spPr>
        <p:txBody>
          <a:bodyPr wrap="none" rtlCol="0">
            <a:spAutoFit/>
          </a:bodyPr>
          <a:lstStyle/>
          <a:p>
            <a:r>
              <a:rPr kumimoji="1" lang="ja-JP" altLang="en-US" smtClean="0"/>
              <a:t>空っぽの</a:t>
            </a:r>
            <a:r>
              <a:rPr kumimoji="1" lang="en-US" altLang="ja-JP" smtClean="0"/>
              <a:t>texture</a:t>
            </a:r>
            <a:r>
              <a:rPr kumimoji="1" lang="ja-JP" altLang="en-US" smtClean="0"/>
              <a:t>に</a:t>
            </a:r>
            <a:r>
              <a:rPr kumimoji="1" lang="en-US" altLang="ja-JP" smtClean="0"/>
              <a:t>OutLine</a:t>
            </a:r>
            <a:r>
              <a:rPr kumimoji="1" lang="ja-JP" altLang="en-US" smtClean="0"/>
              <a:t>を元に</a:t>
            </a:r>
            <a:endParaRPr kumimoji="1" lang="en-US" altLang="ja-JP" smtClean="0"/>
          </a:p>
          <a:p>
            <a:r>
              <a:rPr kumimoji="1" lang="ja-JP" altLang="en-US" smtClean="0"/>
              <a:t>描きこむ</a:t>
            </a:r>
            <a:endParaRPr kumimoji="1" lang="ja-JP" altLang="en-US"/>
          </a:p>
        </p:txBody>
      </p:sp>
      <p:sp>
        <p:nvSpPr>
          <p:cNvPr id="15" name="正方形/長方形 14"/>
          <p:cNvSpPr/>
          <p:nvPr/>
        </p:nvSpPr>
        <p:spPr>
          <a:xfrm>
            <a:off x="10047089" y="1394989"/>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047089" y="1275471"/>
            <a:ext cx="1415772" cy="1569660"/>
          </a:xfrm>
          <a:prstGeom prst="rect">
            <a:avLst/>
          </a:prstGeom>
          <a:noFill/>
        </p:spPr>
        <p:txBody>
          <a:bodyPr wrap="none" rtlCol="0">
            <a:spAutoFit/>
          </a:bodyPr>
          <a:lstStyle/>
          <a:p>
            <a:r>
              <a:rPr kumimoji="1" lang="ja-JP" altLang="en-US" sz="9600" smtClean="0"/>
              <a:t>永</a:t>
            </a:r>
            <a:endParaRPr kumimoji="1" lang="ja-JP" altLang="en-US" sz="9600"/>
          </a:p>
        </p:txBody>
      </p:sp>
      <p:cxnSp>
        <p:nvCxnSpPr>
          <p:cNvPr id="17" name="直線矢印コネクタ 16"/>
          <p:cNvCxnSpPr/>
          <p:nvPr/>
        </p:nvCxnSpPr>
        <p:spPr>
          <a:xfrm flipV="1">
            <a:off x="9066380" y="2247922"/>
            <a:ext cx="840032"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10468707" y="1764321"/>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p:cNvSpPr txBox="1"/>
          <p:nvPr/>
        </p:nvSpPr>
        <p:spPr>
          <a:xfrm>
            <a:off x="10468707" y="1644803"/>
            <a:ext cx="1415772" cy="1569660"/>
          </a:xfrm>
          <a:prstGeom prst="rect">
            <a:avLst/>
          </a:prstGeom>
          <a:noFill/>
        </p:spPr>
        <p:txBody>
          <a:bodyPr wrap="none" rtlCol="0">
            <a:spAutoFit/>
          </a:bodyPr>
          <a:lstStyle/>
          <a:p>
            <a:r>
              <a:rPr lang="ja-JP" altLang="en-US" sz="9600" smtClean="0"/>
              <a:t>遠</a:t>
            </a:r>
            <a:endParaRPr kumimoji="1" lang="ja-JP" altLang="en-US" sz="9600"/>
          </a:p>
        </p:txBody>
      </p:sp>
      <p:sp>
        <p:nvSpPr>
          <p:cNvPr id="21" name="テキスト ボックス 20"/>
          <p:cNvSpPr txBox="1"/>
          <p:nvPr/>
        </p:nvSpPr>
        <p:spPr>
          <a:xfrm>
            <a:off x="10047089" y="3583795"/>
            <a:ext cx="2047355" cy="1200329"/>
          </a:xfrm>
          <a:prstGeom prst="rect">
            <a:avLst/>
          </a:prstGeom>
          <a:noFill/>
        </p:spPr>
        <p:txBody>
          <a:bodyPr wrap="none" rtlCol="0">
            <a:spAutoFit/>
          </a:bodyPr>
          <a:lstStyle/>
          <a:p>
            <a:r>
              <a:rPr kumimoji="1" lang="ja-JP" altLang="en-US" smtClean="0"/>
              <a:t>文字列に含まれる</a:t>
            </a:r>
            <a:endParaRPr kumimoji="1" lang="en-US" altLang="ja-JP" smtClean="0"/>
          </a:p>
          <a:p>
            <a:r>
              <a:rPr lang="ja-JP" altLang="en-US" smtClean="0"/>
              <a:t>文字分用意する</a:t>
            </a:r>
            <a:endParaRPr lang="en-US" altLang="ja-JP" smtClean="0"/>
          </a:p>
          <a:p>
            <a:r>
              <a:rPr kumimoji="1" lang="ja-JP" altLang="en-US" smtClean="0"/>
              <a:t>（同じ文字ある場合</a:t>
            </a:r>
            <a:endParaRPr kumimoji="1" lang="en-US" altLang="ja-JP" smtClean="0"/>
          </a:p>
          <a:p>
            <a:r>
              <a:rPr lang="ja-JP" altLang="en-US"/>
              <a:t>省</a:t>
            </a:r>
            <a:r>
              <a:rPr lang="ja-JP" altLang="en-US" smtClean="0"/>
              <a:t>く</a:t>
            </a:r>
            <a:r>
              <a:rPr kumimoji="1" lang="ja-JP" altLang="en-US" smtClean="0"/>
              <a:t>）</a:t>
            </a:r>
            <a:endParaRPr kumimoji="1" lang="ja-JP" altLang="en-US"/>
          </a:p>
        </p:txBody>
      </p:sp>
      <p:sp>
        <p:nvSpPr>
          <p:cNvPr id="22" name="正方形/長方形 21"/>
          <p:cNvSpPr/>
          <p:nvPr/>
        </p:nvSpPr>
        <p:spPr>
          <a:xfrm>
            <a:off x="7148881" y="1580272"/>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7148881" y="1460754"/>
            <a:ext cx="1415772" cy="1569660"/>
          </a:xfrm>
          <a:prstGeom prst="rect">
            <a:avLst/>
          </a:prstGeom>
          <a:noFill/>
        </p:spPr>
        <p:txBody>
          <a:bodyPr wrap="none" rtlCol="0">
            <a:spAutoFit/>
          </a:bodyPr>
          <a:lstStyle/>
          <a:p>
            <a:r>
              <a:rPr kumimoji="1" lang="ja-JP" altLang="en-US" sz="9600" smtClean="0"/>
              <a:t>永</a:t>
            </a:r>
            <a:endParaRPr kumimoji="1" lang="ja-JP" altLang="en-US" sz="9600"/>
          </a:p>
        </p:txBody>
      </p:sp>
      <p:sp>
        <p:nvSpPr>
          <p:cNvPr id="20" name="正方形/長方形 19"/>
          <p:cNvSpPr/>
          <p:nvPr/>
        </p:nvSpPr>
        <p:spPr>
          <a:xfrm>
            <a:off x="992136" y="4581705"/>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992136" y="4462187"/>
            <a:ext cx="1415772" cy="1569660"/>
          </a:xfrm>
          <a:prstGeom prst="rect">
            <a:avLst/>
          </a:prstGeom>
          <a:noFill/>
        </p:spPr>
        <p:txBody>
          <a:bodyPr wrap="none" rtlCol="0">
            <a:spAutoFit/>
          </a:bodyPr>
          <a:lstStyle/>
          <a:p>
            <a:r>
              <a:rPr kumimoji="1" lang="ja-JP" altLang="en-US" sz="9600" smtClean="0"/>
              <a:t>永</a:t>
            </a:r>
            <a:endParaRPr kumimoji="1" lang="ja-JP" altLang="en-US" sz="9600"/>
          </a:p>
        </p:txBody>
      </p:sp>
      <p:sp>
        <p:nvSpPr>
          <p:cNvPr id="25" name="正方形/長方形 24"/>
          <p:cNvSpPr/>
          <p:nvPr/>
        </p:nvSpPr>
        <p:spPr>
          <a:xfrm>
            <a:off x="2380393" y="4581705"/>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2380393" y="4462187"/>
            <a:ext cx="1415772" cy="1569660"/>
          </a:xfrm>
          <a:prstGeom prst="rect">
            <a:avLst/>
          </a:prstGeom>
          <a:noFill/>
        </p:spPr>
        <p:txBody>
          <a:bodyPr wrap="none" rtlCol="0">
            <a:spAutoFit/>
          </a:bodyPr>
          <a:lstStyle/>
          <a:p>
            <a:r>
              <a:rPr lang="ja-JP" altLang="en-US" sz="9600" smtClean="0"/>
              <a:t>遠</a:t>
            </a:r>
            <a:endParaRPr kumimoji="1" lang="ja-JP" altLang="en-US" sz="9600"/>
          </a:p>
        </p:txBody>
      </p:sp>
      <p:sp>
        <p:nvSpPr>
          <p:cNvPr id="2" name="テキスト ボックス 1"/>
          <p:cNvSpPr txBox="1"/>
          <p:nvPr/>
        </p:nvSpPr>
        <p:spPr>
          <a:xfrm>
            <a:off x="1011081" y="6031847"/>
            <a:ext cx="2356479" cy="369332"/>
          </a:xfrm>
          <a:prstGeom prst="rect">
            <a:avLst/>
          </a:prstGeom>
          <a:noFill/>
        </p:spPr>
        <p:txBody>
          <a:bodyPr wrap="none" rtlCol="0">
            <a:spAutoFit/>
          </a:bodyPr>
          <a:lstStyle/>
          <a:p>
            <a:r>
              <a:rPr lang="ja-JP" altLang="en-US" smtClean="0"/>
              <a:t>この</a:t>
            </a:r>
            <a:r>
              <a:rPr lang="en-US" altLang="ja-JP" smtClean="0"/>
              <a:t>texture</a:t>
            </a:r>
            <a:r>
              <a:rPr lang="ja-JP" altLang="en-US" smtClean="0"/>
              <a:t>を描画する</a:t>
            </a:r>
            <a:endParaRPr kumimoji="1" lang="ja-JP" altLang="en-US"/>
          </a:p>
        </p:txBody>
      </p:sp>
      <p:cxnSp>
        <p:nvCxnSpPr>
          <p:cNvPr id="27" name="直線矢印コネクタ 26"/>
          <p:cNvCxnSpPr/>
          <p:nvPr/>
        </p:nvCxnSpPr>
        <p:spPr>
          <a:xfrm flipV="1">
            <a:off x="100674" y="5424876"/>
            <a:ext cx="840032" cy="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100674" y="6401179"/>
            <a:ext cx="11925957" cy="369332"/>
          </a:xfrm>
          <a:prstGeom prst="rect">
            <a:avLst/>
          </a:prstGeom>
          <a:noFill/>
        </p:spPr>
        <p:txBody>
          <a:bodyPr wrap="none" rtlCol="0">
            <a:spAutoFit/>
          </a:bodyPr>
          <a:lstStyle/>
          <a:p>
            <a:r>
              <a:rPr lang="ja-JP" altLang="en-US" smtClean="0"/>
              <a:t>文字</a:t>
            </a:r>
            <a:r>
              <a:rPr lang="ja-JP" altLang="en-US"/>
              <a:t>単位</a:t>
            </a:r>
            <a:r>
              <a:rPr lang="ja-JP" altLang="en-US" smtClean="0"/>
              <a:t>で</a:t>
            </a:r>
            <a:r>
              <a:rPr lang="en-US" altLang="ja-JP" smtClean="0"/>
              <a:t>texture</a:t>
            </a:r>
            <a:r>
              <a:rPr lang="ja-JP" altLang="en-US" smtClean="0"/>
              <a:t>の作る必要があるため大量に</a:t>
            </a:r>
            <a:r>
              <a:rPr lang="en-US" altLang="ja-JP" smtClean="0"/>
              <a:t>memory</a:t>
            </a:r>
            <a:r>
              <a:rPr lang="ja-JP" altLang="en-US" smtClean="0"/>
              <a:t>を消費します。よって、必要最低限の数に抑える必要もあります。</a:t>
            </a:r>
            <a:endParaRPr kumimoji="1" lang="ja-JP" altLang="en-US"/>
          </a:p>
        </p:txBody>
      </p:sp>
    </p:spTree>
    <p:extLst>
      <p:ext uri="{BB962C8B-B14F-4D97-AF65-F5344CB8AC3E}">
        <p14:creationId xmlns:p14="http://schemas.microsoft.com/office/powerpoint/2010/main" val="3428979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173485" cy="646331"/>
          </a:xfrm>
          <a:prstGeom prst="rect">
            <a:avLst/>
          </a:prstGeom>
          <a:noFill/>
        </p:spPr>
        <p:txBody>
          <a:bodyPr wrap="none" rtlCol="0">
            <a:spAutoFit/>
          </a:bodyPr>
          <a:lstStyle/>
          <a:p>
            <a:r>
              <a:rPr kumimoji="1" lang="ja-JP" altLang="en-US" smtClean="0"/>
              <a:t>・文字</a:t>
            </a:r>
            <a:r>
              <a:rPr lang="en-US" altLang="ja-JP"/>
              <a:t>C</a:t>
            </a:r>
            <a:r>
              <a:rPr kumimoji="1" lang="en-US" altLang="ja-JP" smtClean="0"/>
              <a:t>lass</a:t>
            </a:r>
            <a:r>
              <a:rPr kumimoji="1" lang="ja-JP" altLang="en-US" smtClean="0"/>
              <a:t>を作る</a:t>
            </a:r>
            <a:endParaRPr kumimoji="1" lang="en-US" altLang="ja-JP" smtClean="0"/>
          </a:p>
          <a:p>
            <a:r>
              <a:rPr lang="ja-JP" altLang="en-US"/>
              <a:t>　</a:t>
            </a:r>
            <a:r>
              <a:rPr lang="ja-JP" altLang="en-US" smtClean="0"/>
              <a:t>概要がなんとなくわかったところで、</a:t>
            </a:r>
            <a:r>
              <a:rPr lang="en-US" altLang="ja-JP" smtClean="0"/>
              <a:t>Class</a:t>
            </a:r>
            <a:r>
              <a:rPr lang="ja-JP" altLang="en-US" smtClean="0"/>
              <a:t>作りを始めましょう。</a:t>
            </a:r>
            <a:endParaRPr kumimoji="1" lang="ja-JP" altLang="en-US"/>
          </a:p>
        </p:txBody>
      </p:sp>
      <p:pic>
        <p:nvPicPr>
          <p:cNvPr id="5" name="図 4"/>
          <p:cNvPicPr>
            <a:picLocks noChangeAspect="1"/>
          </p:cNvPicPr>
          <p:nvPr/>
        </p:nvPicPr>
        <p:blipFill>
          <a:blip r:embed="rId2"/>
          <a:stretch>
            <a:fillRect/>
          </a:stretch>
        </p:blipFill>
        <p:spPr>
          <a:xfrm>
            <a:off x="245818" y="806695"/>
            <a:ext cx="2239474" cy="3664594"/>
          </a:xfrm>
          <a:prstGeom prst="rect">
            <a:avLst/>
          </a:prstGeom>
          <a:ln>
            <a:solidFill>
              <a:schemeClr val="tx1"/>
            </a:solidFill>
          </a:ln>
        </p:spPr>
      </p:pic>
      <p:sp>
        <p:nvSpPr>
          <p:cNvPr id="8" name="正方形/長方形 7"/>
          <p:cNvSpPr/>
          <p:nvPr/>
        </p:nvSpPr>
        <p:spPr>
          <a:xfrm>
            <a:off x="2765721" y="749945"/>
            <a:ext cx="1088375" cy="369332"/>
          </a:xfrm>
          <a:prstGeom prst="rect">
            <a:avLst/>
          </a:prstGeom>
        </p:spPr>
        <p:txBody>
          <a:bodyPr wrap="none">
            <a:spAutoFit/>
          </a:bodyPr>
          <a:lstStyle/>
          <a:p>
            <a:r>
              <a:rPr lang="ja-JP" altLang="en-US"/>
              <a:t>FontTex.h</a:t>
            </a:r>
          </a:p>
        </p:txBody>
      </p:sp>
      <p:sp>
        <p:nvSpPr>
          <p:cNvPr id="9" name="正方形/長方形 8"/>
          <p:cNvSpPr/>
          <p:nvPr/>
        </p:nvSpPr>
        <p:spPr>
          <a:xfrm>
            <a:off x="6618611" y="733148"/>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sp>
        <p:nvSpPr>
          <p:cNvPr id="10" name="テキスト ボックス 9"/>
          <p:cNvSpPr txBox="1"/>
          <p:nvPr/>
        </p:nvSpPr>
        <p:spPr>
          <a:xfrm>
            <a:off x="245818" y="4759569"/>
            <a:ext cx="3457998" cy="369332"/>
          </a:xfrm>
          <a:prstGeom prst="rect">
            <a:avLst/>
          </a:prstGeom>
          <a:noFill/>
        </p:spPr>
        <p:txBody>
          <a:bodyPr wrap="none" rtlCol="0">
            <a:spAutoFit/>
          </a:bodyPr>
          <a:lstStyle/>
          <a:p>
            <a:r>
              <a:rPr lang="ja-JP" altLang="en-US" smtClean="0"/>
              <a:t>いつも</a:t>
            </a:r>
            <a:r>
              <a:rPr lang="ja-JP" altLang="en-US"/>
              <a:t>通</a:t>
            </a:r>
            <a:r>
              <a:rPr lang="ja-JP" altLang="en-US" smtClean="0"/>
              <a:t>りの空</a:t>
            </a:r>
            <a:r>
              <a:rPr lang="en-US" altLang="ja-JP" smtClean="0"/>
              <a:t>Class</a:t>
            </a:r>
            <a:r>
              <a:rPr lang="ja-JP" altLang="en-US" smtClean="0"/>
              <a:t>を作りました。</a:t>
            </a:r>
            <a:endParaRPr kumimoji="1" lang="ja-JP" altLang="en-US"/>
          </a:p>
        </p:txBody>
      </p:sp>
      <p:pic>
        <p:nvPicPr>
          <p:cNvPr id="11" name="図 10"/>
          <p:cNvPicPr>
            <a:picLocks noChangeAspect="1"/>
          </p:cNvPicPr>
          <p:nvPr/>
        </p:nvPicPr>
        <p:blipFill>
          <a:blip r:embed="rId3"/>
          <a:stretch>
            <a:fillRect/>
          </a:stretch>
        </p:blipFill>
        <p:spPr>
          <a:xfrm>
            <a:off x="2805387" y="1102480"/>
            <a:ext cx="3251441" cy="2802548"/>
          </a:xfrm>
          <a:prstGeom prst="rect">
            <a:avLst/>
          </a:prstGeom>
          <a:ln>
            <a:solidFill>
              <a:schemeClr val="tx1"/>
            </a:solidFill>
          </a:ln>
        </p:spPr>
      </p:pic>
      <p:pic>
        <p:nvPicPr>
          <p:cNvPr id="12" name="図 11"/>
          <p:cNvPicPr>
            <a:picLocks noChangeAspect="1"/>
          </p:cNvPicPr>
          <p:nvPr/>
        </p:nvPicPr>
        <p:blipFill>
          <a:blip r:embed="rId4"/>
          <a:stretch>
            <a:fillRect/>
          </a:stretch>
        </p:blipFill>
        <p:spPr>
          <a:xfrm>
            <a:off x="6658277" y="1119277"/>
            <a:ext cx="3134673" cy="2187874"/>
          </a:xfrm>
          <a:prstGeom prst="rect">
            <a:avLst/>
          </a:prstGeom>
          <a:ln>
            <a:solidFill>
              <a:schemeClr val="tx1"/>
            </a:solidFill>
          </a:ln>
        </p:spPr>
      </p:pic>
    </p:spTree>
    <p:extLst>
      <p:ext uri="{BB962C8B-B14F-4D97-AF65-F5344CB8AC3E}">
        <p14:creationId xmlns:p14="http://schemas.microsoft.com/office/powerpoint/2010/main" val="302256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11709616" cy="1200329"/>
          </a:xfrm>
          <a:prstGeom prst="rect">
            <a:avLst/>
          </a:prstGeom>
          <a:noFill/>
        </p:spPr>
        <p:txBody>
          <a:bodyPr wrap="none" rtlCol="0">
            <a:spAutoFit/>
          </a:bodyPr>
          <a:lstStyle/>
          <a:p>
            <a:r>
              <a:rPr kumimoji="1" lang="ja-JP" altLang="en-US" smtClean="0"/>
              <a:t>・</a:t>
            </a:r>
            <a:r>
              <a:rPr lang="ja-JP" altLang="en-US"/>
              <a:t>論理</a:t>
            </a:r>
            <a:r>
              <a:rPr lang="en-US" altLang="ja-JP" smtClean="0"/>
              <a:t>Font</a:t>
            </a:r>
            <a:r>
              <a:rPr lang="ja-JP" altLang="en-US" smtClean="0"/>
              <a:t>を設定</a:t>
            </a:r>
            <a:endParaRPr lang="en-US" altLang="ja-JP" smtClean="0"/>
          </a:p>
          <a:p>
            <a:r>
              <a:rPr kumimoji="1" lang="ja-JP" altLang="en-US"/>
              <a:t>　</a:t>
            </a:r>
            <a:r>
              <a:rPr lang="en-US" altLang="ja-JP" smtClean="0"/>
              <a:t>F</a:t>
            </a:r>
            <a:r>
              <a:rPr kumimoji="1" lang="en-US" altLang="ja-JP" smtClean="0"/>
              <a:t>ont</a:t>
            </a:r>
            <a:r>
              <a:rPr kumimoji="1" lang="ja-JP" altLang="en-US" smtClean="0"/>
              <a:t>には物理</a:t>
            </a:r>
            <a:r>
              <a:rPr kumimoji="1" lang="en-US" altLang="ja-JP" smtClean="0"/>
              <a:t>Font</a:t>
            </a:r>
            <a:r>
              <a:rPr kumimoji="1" lang="ja-JP" altLang="en-US" smtClean="0"/>
              <a:t>と</a:t>
            </a:r>
            <a:r>
              <a:rPr lang="ja-JP" altLang="en-US" smtClean="0"/>
              <a:t>論理</a:t>
            </a:r>
            <a:r>
              <a:rPr lang="en-US" altLang="ja-JP" smtClean="0"/>
              <a:t>Font</a:t>
            </a:r>
            <a:r>
              <a:rPr lang="ja-JP" altLang="en-US" smtClean="0"/>
              <a:t>があります。物理</a:t>
            </a:r>
            <a:r>
              <a:rPr lang="en-US" altLang="ja-JP" smtClean="0"/>
              <a:t>Font</a:t>
            </a:r>
            <a:r>
              <a:rPr lang="ja-JP" altLang="en-US" smtClean="0"/>
              <a:t>とは</a:t>
            </a:r>
            <a:r>
              <a:rPr lang="en-US" altLang="ja-JP" smtClean="0"/>
              <a:t>PC</a:t>
            </a:r>
            <a:r>
              <a:rPr lang="ja-JP" altLang="en-US"/>
              <a:t>が持つ「</a:t>
            </a:r>
            <a:r>
              <a:rPr lang="en-US" altLang="ja-JP"/>
              <a:t>MS</a:t>
            </a:r>
            <a:r>
              <a:rPr lang="ja-JP" altLang="en-US"/>
              <a:t>明朝</a:t>
            </a:r>
            <a:r>
              <a:rPr lang="ja-JP" altLang="en-US" smtClean="0"/>
              <a:t>」「</a:t>
            </a:r>
            <a:r>
              <a:rPr lang="en-US" altLang="ja-JP" smtClean="0"/>
              <a:t>MS</a:t>
            </a:r>
            <a:r>
              <a:rPr lang="ja-JP" altLang="en-US" smtClean="0"/>
              <a:t>　</a:t>
            </a:r>
            <a:r>
              <a:rPr lang="en-US" altLang="ja-JP" smtClean="0"/>
              <a:t>P</a:t>
            </a:r>
            <a:r>
              <a:rPr lang="ja-JP" altLang="en-US" smtClean="0"/>
              <a:t>ゴシック」等の名前を持つ</a:t>
            </a:r>
            <a:r>
              <a:rPr lang="en-US" altLang="ja-JP" smtClean="0"/>
              <a:t>Font</a:t>
            </a:r>
            <a:r>
              <a:rPr lang="ja-JP" altLang="en-US" smtClean="0"/>
              <a:t>です。</a:t>
            </a:r>
            <a:endParaRPr lang="en-US" altLang="ja-JP" smtClean="0"/>
          </a:p>
          <a:p>
            <a:r>
              <a:rPr lang="ja-JP" altLang="en-US" smtClean="0"/>
              <a:t>物理</a:t>
            </a:r>
            <a:r>
              <a:rPr lang="en-US" altLang="ja-JP" smtClean="0"/>
              <a:t>Font</a:t>
            </a:r>
            <a:r>
              <a:rPr lang="ja-JP" altLang="en-US" smtClean="0"/>
              <a:t>直に呼び出して使うとなれば、</a:t>
            </a:r>
            <a:r>
              <a:rPr lang="en-US" altLang="ja-JP" smtClean="0"/>
              <a:t>PC</a:t>
            </a:r>
            <a:r>
              <a:rPr lang="ja-JP" altLang="en-US" smtClean="0"/>
              <a:t>の</a:t>
            </a:r>
            <a:r>
              <a:rPr lang="en-US" altLang="ja-JP" smtClean="0"/>
              <a:t>Install</a:t>
            </a:r>
            <a:r>
              <a:rPr lang="ja-JP" altLang="en-US" smtClean="0"/>
              <a:t>されてる</a:t>
            </a:r>
            <a:r>
              <a:rPr lang="en-US" altLang="ja-JP" smtClean="0"/>
              <a:t>Font</a:t>
            </a:r>
            <a:r>
              <a:rPr lang="ja-JP" altLang="en-US" smtClean="0"/>
              <a:t>状況を確認しないといけない。そこで論理</a:t>
            </a:r>
            <a:r>
              <a:rPr lang="en-US" altLang="ja-JP" smtClean="0"/>
              <a:t>Font</a:t>
            </a:r>
            <a:r>
              <a:rPr lang="ja-JP" altLang="en-US" smtClean="0"/>
              <a:t>です。</a:t>
            </a:r>
            <a:endParaRPr lang="en-US" altLang="ja-JP" smtClean="0"/>
          </a:p>
          <a:p>
            <a:r>
              <a:rPr kumimoji="1" lang="ja-JP" altLang="en-US" smtClean="0"/>
              <a:t>論理</a:t>
            </a:r>
            <a:r>
              <a:rPr lang="en-US" altLang="ja-JP" smtClean="0"/>
              <a:t>F</a:t>
            </a:r>
            <a:r>
              <a:rPr kumimoji="1" lang="en-US" altLang="ja-JP" smtClean="0"/>
              <a:t>ont</a:t>
            </a:r>
            <a:r>
              <a:rPr lang="ja-JP" altLang="en-US" smtClean="0"/>
              <a:t>を設定すると、それ</a:t>
            </a:r>
            <a:r>
              <a:rPr lang="ja-JP" altLang="en-US"/>
              <a:t>に近い</a:t>
            </a:r>
            <a:r>
              <a:rPr lang="ja-JP" altLang="en-US" smtClean="0"/>
              <a:t>物理</a:t>
            </a:r>
            <a:r>
              <a:rPr lang="en-US" altLang="ja-JP"/>
              <a:t>F</a:t>
            </a:r>
            <a:r>
              <a:rPr lang="en-US" altLang="ja-JP" smtClean="0"/>
              <a:t>ont</a:t>
            </a:r>
            <a:r>
              <a:rPr lang="ja-JP" altLang="en-US" smtClean="0"/>
              <a:t>を</a:t>
            </a:r>
            <a:r>
              <a:rPr lang="ja-JP" altLang="en-US"/>
              <a:t>選択してくれます</a:t>
            </a:r>
            <a:r>
              <a:rPr lang="ja-JP" altLang="en-US" smtClean="0"/>
              <a:t>。最低限の</a:t>
            </a:r>
            <a:r>
              <a:rPr lang="en-US" altLang="ja-JP" smtClean="0"/>
              <a:t>Program</a:t>
            </a:r>
            <a:r>
              <a:rPr lang="ja-JP" altLang="en-US" smtClean="0"/>
              <a:t>で</a:t>
            </a:r>
            <a:r>
              <a:rPr lang="en-US" altLang="ja-JP"/>
              <a:t>F</a:t>
            </a:r>
            <a:r>
              <a:rPr lang="en-US" altLang="ja-JP" smtClean="0"/>
              <a:t>ont</a:t>
            </a:r>
            <a:r>
              <a:rPr lang="ja-JP" altLang="en-US" smtClean="0"/>
              <a:t>を</a:t>
            </a:r>
            <a:r>
              <a:rPr lang="ja-JP" altLang="en-US"/>
              <a:t>選択することができます</a:t>
            </a:r>
            <a:r>
              <a:rPr lang="ja-JP" altLang="en-US" smtClean="0"/>
              <a:t>。</a:t>
            </a:r>
            <a:endParaRPr lang="en-US" altLang="ja-JP" smtClean="0"/>
          </a:p>
        </p:txBody>
      </p:sp>
      <p:sp>
        <p:nvSpPr>
          <p:cNvPr id="5" name="テキスト ボックス 4"/>
          <p:cNvSpPr txBox="1"/>
          <p:nvPr/>
        </p:nvSpPr>
        <p:spPr>
          <a:xfrm>
            <a:off x="492369" y="1364507"/>
            <a:ext cx="1726306" cy="369332"/>
          </a:xfrm>
          <a:prstGeom prst="rect">
            <a:avLst/>
          </a:prstGeom>
          <a:noFill/>
        </p:spPr>
        <p:txBody>
          <a:bodyPr wrap="none" rtlCol="0">
            <a:spAutoFit/>
          </a:bodyPr>
          <a:lstStyle/>
          <a:p>
            <a:r>
              <a:rPr kumimoji="1" lang="ja-JP" altLang="en-US" smtClean="0"/>
              <a:t>論理</a:t>
            </a:r>
            <a:r>
              <a:rPr lang="en-US" altLang="ja-JP" smtClean="0"/>
              <a:t>F</a:t>
            </a:r>
            <a:r>
              <a:rPr kumimoji="1" lang="en-US" altLang="ja-JP" smtClean="0"/>
              <a:t>ont</a:t>
            </a:r>
            <a:r>
              <a:rPr kumimoji="1" lang="ja-JP" altLang="en-US" smtClean="0"/>
              <a:t>を設定</a:t>
            </a:r>
            <a:endParaRPr kumimoji="1" lang="ja-JP" altLang="en-US"/>
          </a:p>
        </p:txBody>
      </p:sp>
      <p:cxnSp>
        <p:nvCxnSpPr>
          <p:cNvPr id="6" name="直線矢印コネクタ 5"/>
          <p:cNvCxnSpPr/>
          <p:nvPr/>
        </p:nvCxnSpPr>
        <p:spPr>
          <a:xfrm flipV="1">
            <a:off x="2453644" y="1549173"/>
            <a:ext cx="313002" cy="3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2936682" y="1364507"/>
            <a:ext cx="3730060" cy="646331"/>
          </a:xfrm>
          <a:prstGeom prst="rect">
            <a:avLst/>
          </a:prstGeom>
          <a:noFill/>
        </p:spPr>
        <p:txBody>
          <a:bodyPr wrap="none" rtlCol="0">
            <a:spAutoFit/>
          </a:bodyPr>
          <a:lstStyle/>
          <a:p>
            <a:r>
              <a:rPr lang="ja-JP" altLang="en-US" smtClean="0"/>
              <a:t>たくさんある物理</a:t>
            </a:r>
            <a:r>
              <a:rPr lang="en-US" altLang="ja-JP"/>
              <a:t>F</a:t>
            </a:r>
            <a:r>
              <a:rPr lang="en-US" altLang="ja-JP" smtClean="0"/>
              <a:t>ont</a:t>
            </a:r>
            <a:r>
              <a:rPr lang="ja-JP" altLang="en-US" smtClean="0"/>
              <a:t>から</a:t>
            </a:r>
            <a:r>
              <a:rPr kumimoji="1" lang="ja-JP" altLang="en-US" smtClean="0"/>
              <a:t>設定された</a:t>
            </a:r>
            <a:endParaRPr kumimoji="1" lang="en-US" altLang="ja-JP" smtClean="0"/>
          </a:p>
          <a:p>
            <a:r>
              <a:rPr kumimoji="1" lang="ja-JP" altLang="en-US" smtClean="0"/>
              <a:t>内容に最も近い</a:t>
            </a:r>
            <a:r>
              <a:rPr lang="en-US" altLang="ja-JP" smtClean="0"/>
              <a:t>F</a:t>
            </a:r>
            <a:r>
              <a:rPr kumimoji="1" lang="en-US" altLang="ja-JP" smtClean="0"/>
              <a:t>ont</a:t>
            </a:r>
            <a:r>
              <a:rPr kumimoji="1" lang="ja-JP" altLang="en-US" smtClean="0"/>
              <a:t>選択される</a:t>
            </a:r>
            <a:endParaRPr kumimoji="1" lang="ja-JP" altLang="en-US"/>
          </a:p>
        </p:txBody>
      </p:sp>
      <p:cxnSp>
        <p:nvCxnSpPr>
          <p:cNvPr id="8" name="直線矢印コネクタ 7"/>
          <p:cNvCxnSpPr/>
          <p:nvPr/>
        </p:nvCxnSpPr>
        <p:spPr>
          <a:xfrm flipV="1">
            <a:off x="6835989" y="1549173"/>
            <a:ext cx="326810" cy="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7384749" y="1364507"/>
            <a:ext cx="3268267" cy="369332"/>
          </a:xfrm>
          <a:prstGeom prst="rect">
            <a:avLst/>
          </a:prstGeom>
          <a:noFill/>
        </p:spPr>
        <p:txBody>
          <a:bodyPr wrap="none" rtlCol="0">
            <a:spAutoFit/>
          </a:bodyPr>
          <a:lstStyle/>
          <a:p>
            <a:r>
              <a:rPr kumimoji="1" lang="ja-JP" altLang="en-US" smtClean="0"/>
              <a:t>選択された物理</a:t>
            </a:r>
            <a:r>
              <a:rPr kumimoji="1" lang="en-US" altLang="ja-JP" smtClean="0"/>
              <a:t>font</a:t>
            </a:r>
            <a:r>
              <a:rPr kumimoji="1" lang="ja-JP" altLang="en-US" smtClean="0"/>
              <a:t>を使用する</a:t>
            </a:r>
            <a:endParaRPr kumimoji="1" lang="ja-JP" altLang="en-US"/>
          </a:p>
        </p:txBody>
      </p:sp>
      <p:pic>
        <p:nvPicPr>
          <p:cNvPr id="12" name="図 11"/>
          <p:cNvPicPr>
            <a:picLocks noChangeAspect="1"/>
          </p:cNvPicPr>
          <p:nvPr/>
        </p:nvPicPr>
        <p:blipFill>
          <a:blip r:embed="rId2"/>
          <a:stretch>
            <a:fillRect/>
          </a:stretch>
        </p:blipFill>
        <p:spPr>
          <a:xfrm>
            <a:off x="152400" y="2934534"/>
            <a:ext cx="6925378" cy="3571237"/>
          </a:xfrm>
          <a:prstGeom prst="rect">
            <a:avLst/>
          </a:prstGeom>
          <a:ln>
            <a:solidFill>
              <a:schemeClr val="tx1"/>
            </a:solidFill>
          </a:ln>
        </p:spPr>
      </p:pic>
      <p:sp>
        <p:nvSpPr>
          <p:cNvPr id="13" name="テキスト ボックス 12"/>
          <p:cNvSpPr txBox="1"/>
          <p:nvPr/>
        </p:nvSpPr>
        <p:spPr>
          <a:xfrm>
            <a:off x="0" y="2124025"/>
            <a:ext cx="4958409" cy="369332"/>
          </a:xfrm>
          <a:prstGeom prst="rect">
            <a:avLst/>
          </a:prstGeom>
          <a:noFill/>
        </p:spPr>
        <p:txBody>
          <a:bodyPr wrap="none" rtlCol="0">
            <a:spAutoFit/>
          </a:bodyPr>
          <a:lstStyle/>
          <a:p>
            <a:r>
              <a:rPr kumimoji="1" lang="ja-JP" altLang="en-US" smtClean="0"/>
              <a:t>・論理</a:t>
            </a:r>
            <a:r>
              <a:rPr kumimoji="1" lang="en-US" altLang="ja-JP" smtClean="0"/>
              <a:t>font</a:t>
            </a:r>
            <a:r>
              <a:rPr kumimoji="1" lang="ja-JP" altLang="en-US" smtClean="0"/>
              <a:t>から物理</a:t>
            </a:r>
            <a:r>
              <a:rPr kumimoji="1" lang="en-US" altLang="ja-JP" smtClean="0"/>
              <a:t>font</a:t>
            </a:r>
            <a:r>
              <a:rPr kumimoji="1" lang="ja-JP" altLang="en-US" smtClean="0"/>
              <a:t>選択までの</a:t>
            </a:r>
            <a:r>
              <a:rPr kumimoji="1" lang="en-US" altLang="ja-JP" smtClean="0"/>
              <a:t>Program</a:t>
            </a:r>
            <a:r>
              <a:rPr kumimoji="1" lang="ja-JP" altLang="en-US" smtClean="0"/>
              <a:t>を打つ</a:t>
            </a:r>
            <a:endParaRPr kumimoji="1" lang="ja-JP" altLang="en-US"/>
          </a:p>
        </p:txBody>
      </p:sp>
      <p:sp>
        <p:nvSpPr>
          <p:cNvPr id="14" name="正方形/長方形 13"/>
          <p:cNvSpPr/>
          <p:nvPr/>
        </p:nvSpPr>
        <p:spPr>
          <a:xfrm>
            <a:off x="152400" y="2606544"/>
            <a:ext cx="1088375" cy="369332"/>
          </a:xfrm>
          <a:prstGeom prst="rect">
            <a:avLst/>
          </a:prstGeom>
        </p:spPr>
        <p:txBody>
          <a:bodyPr wrap="none">
            <a:spAutoFit/>
          </a:bodyPr>
          <a:lstStyle/>
          <a:p>
            <a:r>
              <a:rPr lang="ja-JP" altLang="en-US"/>
              <a:t>FontTex.h</a:t>
            </a:r>
          </a:p>
        </p:txBody>
      </p:sp>
      <p:sp>
        <p:nvSpPr>
          <p:cNvPr id="16" name="正方形/長方形 15"/>
          <p:cNvSpPr/>
          <p:nvPr/>
        </p:nvSpPr>
        <p:spPr>
          <a:xfrm>
            <a:off x="7162799" y="2934534"/>
            <a:ext cx="4876801" cy="2585323"/>
          </a:xfrm>
          <a:prstGeom prst="rect">
            <a:avLst/>
          </a:prstGeom>
          <a:ln>
            <a:solidFill>
              <a:schemeClr val="tx1"/>
            </a:solidFill>
          </a:ln>
        </p:spPr>
        <p:txBody>
          <a:bodyPr wrap="square">
            <a:spAutoFit/>
          </a:bodyPr>
          <a:lstStyle/>
          <a:p>
            <a:r>
              <a:rPr lang="en-US" altLang="ja-JP"/>
              <a:t>GDI</a:t>
            </a:r>
            <a:r>
              <a:rPr lang="ja-JP" altLang="en-US"/>
              <a:t>と</a:t>
            </a:r>
            <a:r>
              <a:rPr lang="ja-JP" altLang="en-US" smtClean="0"/>
              <a:t>は</a:t>
            </a:r>
            <a:endParaRPr lang="en-US" altLang="ja-JP" smtClean="0"/>
          </a:p>
          <a:p>
            <a:r>
              <a:rPr lang="en-US" altLang="ja-JP" smtClean="0"/>
              <a:t>Graphics </a:t>
            </a:r>
            <a:r>
              <a:rPr lang="en-US" altLang="ja-JP"/>
              <a:t>Device Interface </a:t>
            </a:r>
            <a:endParaRPr lang="en-US" altLang="ja-JP" smtClean="0"/>
          </a:p>
          <a:p>
            <a:r>
              <a:rPr lang="ja-JP" altLang="en-US" smtClean="0"/>
              <a:t>（</a:t>
            </a:r>
            <a:r>
              <a:rPr lang="ja-JP" altLang="en-US"/>
              <a:t>グラフィックス・デバイス・インターフェイス、</a:t>
            </a:r>
            <a:r>
              <a:rPr lang="en-US" altLang="ja-JP"/>
              <a:t>GDI</a:t>
            </a:r>
            <a:r>
              <a:rPr lang="ja-JP" altLang="en-US" smtClean="0"/>
              <a:t>）と</a:t>
            </a:r>
            <a:r>
              <a:rPr lang="ja-JP" altLang="en-US"/>
              <a:t>は、カーネル及びユーザー（ウィンドウマネージャ</a:t>
            </a:r>
            <a:r>
              <a:rPr lang="ja-JP" altLang="en-US" smtClean="0"/>
              <a:t>）と</a:t>
            </a:r>
            <a:r>
              <a:rPr lang="ja-JP" altLang="en-US"/>
              <a:t>協調する </a:t>
            </a:r>
            <a:r>
              <a:rPr lang="en-US" altLang="ja-JP"/>
              <a:t>Windows </a:t>
            </a:r>
            <a:r>
              <a:rPr lang="ja-JP" altLang="en-US"/>
              <a:t>の</a:t>
            </a:r>
            <a:r>
              <a:rPr lang="en-US" altLang="ja-JP"/>
              <a:t>3</a:t>
            </a:r>
            <a:r>
              <a:rPr lang="ja-JP" altLang="en-US"/>
              <a:t>つの主要</a:t>
            </a:r>
            <a:r>
              <a:rPr lang="ja-JP" altLang="en-US" smtClean="0"/>
              <a:t>コンポーネント（</a:t>
            </a:r>
            <a:r>
              <a:rPr lang="ja-JP" altLang="en-US"/>
              <a:t>サブシステム）の</a:t>
            </a:r>
            <a:r>
              <a:rPr lang="en-US" altLang="ja-JP"/>
              <a:t>1</a:t>
            </a:r>
            <a:r>
              <a:rPr lang="ja-JP" altLang="en-US"/>
              <a:t>つ</a:t>
            </a:r>
            <a:r>
              <a:rPr lang="ja-JP" altLang="en-US" smtClean="0"/>
              <a:t>。</a:t>
            </a:r>
          </a:p>
          <a:p>
            <a:r>
              <a:rPr lang="en-US" altLang="ja-JP" smtClean="0"/>
              <a:t>GDI </a:t>
            </a:r>
            <a:r>
              <a:rPr lang="ja-JP" altLang="en-US" smtClean="0"/>
              <a:t>はグラフィカルオブジェクトの表示と、ディスプレイやプリンターのような出力機器への転送のための </a:t>
            </a:r>
            <a:r>
              <a:rPr lang="en-US" altLang="ja-JP" smtClean="0"/>
              <a:t>Windows </a:t>
            </a:r>
            <a:r>
              <a:rPr lang="ja-JP" altLang="en-US" smtClean="0"/>
              <a:t>規格である。</a:t>
            </a:r>
            <a:r>
              <a:rPr lang="en-US" altLang="ja-JP" smtClean="0"/>
              <a:t>wiki</a:t>
            </a:r>
            <a:r>
              <a:rPr lang="ja-JP" altLang="en-US" smtClean="0"/>
              <a:t>より</a:t>
            </a:r>
            <a:endParaRPr lang="ja-JP" altLang="en-US"/>
          </a:p>
        </p:txBody>
      </p:sp>
    </p:spTree>
    <p:extLst>
      <p:ext uri="{BB962C8B-B14F-4D97-AF65-F5344CB8AC3E}">
        <p14:creationId xmlns:p14="http://schemas.microsoft.com/office/powerpoint/2010/main" val="254561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a:blip r:embed="rId2"/>
          <a:stretch>
            <a:fillRect/>
          </a:stretch>
        </p:blipFill>
        <p:spPr>
          <a:xfrm>
            <a:off x="58617" y="34683"/>
            <a:ext cx="5675800" cy="6771296"/>
          </a:xfrm>
          <a:prstGeom prst="rect">
            <a:avLst/>
          </a:prstGeom>
          <a:ln>
            <a:solidFill>
              <a:schemeClr val="tx1"/>
            </a:solidFill>
          </a:ln>
        </p:spPr>
      </p:pic>
      <p:sp>
        <p:nvSpPr>
          <p:cNvPr id="5" name="正方形/長方形 4"/>
          <p:cNvSpPr/>
          <p:nvPr/>
        </p:nvSpPr>
        <p:spPr>
          <a:xfrm>
            <a:off x="4426430" y="6436647"/>
            <a:ext cx="1307987" cy="369332"/>
          </a:xfrm>
          <a:prstGeom prst="rect">
            <a:avLst/>
          </a:prstGeom>
        </p:spPr>
        <p:txBody>
          <a:bodyPr wrap="none">
            <a:spAutoFit/>
          </a:bodyPr>
          <a:lstStyle/>
          <a:p>
            <a:r>
              <a:rPr lang="ja-JP" altLang="en-US"/>
              <a:t>FontTex</a:t>
            </a:r>
            <a:r>
              <a:rPr lang="ja-JP" altLang="en-US" smtClean="0"/>
              <a:t>.</a:t>
            </a:r>
            <a:r>
              <a:rPr lang="en-US" altLang="ja-JP" smtClean="0"/>
              <a:t>cpp</a:t>
            </a:r>
            <a:endParaRPr lang="ja-JP" altLang="en-US"/>
          </a:p>
        </p:txBody>
      </p:sp>
      <p:sp>
        <p:nvSpPr>
          <p:cNvPr id="6" name="テキスト ボックス 5"/>
          <p:cNvSpPr txBox="1"/>
          <p:nvPr/>
        </p:nvSpPr>
        <p:spPr>
          <a:xfrm>
            <a:off x="5891218" y="2497001"/>
            <a:ext cx="6100901" cy="2031325"/>
          </a:xfrm>
          <a:prstGeom prst="rect">
            <a:avLst/>
          </a:prstGeom>
          <a:noFill/>
        </p:spPr>
        <p:txBody>
          <a:bodyPr wrap="none" rtlCol="0">
            <a:spAutoFit/>
          </a:bodyPr>
          <a:lstStyle/>
          <a:p>
            <a:r>
              <a:rPr kumimoji="1" lang="ja-JP" altLang="en-US" smtClean="0"/>
              <a:t>論理</a:t>
            </a:r>
            <a:r>
              <a:rPr kumimoji="1" lang="en-US" altLang="ja-JP" smtClean="0"/>
              <a:t>font</a:t>
            </a:r>
            <a:r>
              <a:rPr kumimoji="1" lang="ja-JP" altLang="en-US" smtClean="0"/>
              <a:t>を設定し、</a:t>
            </a:r>
            <a:r>
              <a:rPr kumimoji="1" lang="en-US" altLang="ja-JP" smtClean="0"/>
              <a:t>SelectObject</a:t>
            </a:r>
            <a:r>
              <a:rPr kumimoji="1" lang="ja-JP" altLang="en-US" smtClean="0"/>
              <a:t>関数で物理</a:t>
            </a:r>
            <a:r>
              <a:rPr kumimoji="1" lang="en-US" altLang="ja-JP" smtClean="0"/>
              <a:t>font</a:t>
            </a:r>
            <a:r>
              <a:rPr kumimoji="1" lang="ja-JP" altLang="en-US" smtClean="0"/>
              <a:t>を取得してる</a:t>
            </a:r>
            <a:endParaRPr lang="en-US" altLang="ja-JP"/>
          </a:p>
          <a:p>
            <a:r>
              <a:rPr lang="ja-JP" altLang="en-US" smtClean="0"/>
              <a:t>この</a:t>
            </a:r>
            <a:r>
              <a:rPr lang="en-US" altLang="ja-JP"/>
              <a:t>F</a:t>
            </a:r>
            <a:r>
              <a:rPr lang="en-US" altLang="ja-JP" smtClean="0"/>
              <a:t>ont</a:t>
            </a:r>
            <a:r>
              <a:rPr lang="ja-JP" altLang="en-US" smtClean="0"/>
              <a:t>を利用する時は</a:t>
            </a:r>
            <a:r>
              <a:rPr lang="en-US" altLang="ja-JP" smtClean="0"/>
              <a:t>HDC</a:t>
            </a:r>
            <a:r>
              <a:rPr lang="ja-JP" altLang="en-US" smtClean="0"/>
              <a:t>（</a:t>
            </a:r>
            <a:r>
              <a:rPr lang="en-US" altLang="ja-JP"/>
              <a:t>D</a:t>
            </a:r>
            <a:r>
              <a:rPr lang="en-US" altLang="ja-JP" smtClean="0"/>
              <a:t>isplayDeviceContext</a:t>
            </a:r>
            <a:r>
              <a:rPr lang="ja-JP" altLang="en-US" smtClean="0"/>
              <a:t>）の</a:t>
            </a:r>
            <a:r>
              <a:rPr lang="en-US" altLang="ja-JP" smtClean="0"/>
              <a:t>m_hdc</a:t>
            </a:r>
          </a:p>
          <a:p>
            <a:r>
              <a:rPr lang="ja-JP" altLang="en-US" smtClean="0"/>
              <a:t>から使用する。</a:t>
            </a:r>
            <a:endParaRPr lang="en-US" altLang="ja-JP" smtClean="0"/>
          </a:p>
          <a:p>
            <a:endParaRPr kumimoji="1" lang="en-US" altLang="ja-JP" smtClean="0"/>
          </a:p>
          <a:p>
            <a:r>
              <a:rPr lang="ja-JP" altLang="en-US" smtClean="0"/>
              <a:t>ただし、</a:t>
            </a:r>
            <a:r>
              <a:rPr lang="en-US" altLang="ja-JP" smtClean="0"/>
              <a:t>Unicode</a:t>
            </a:r>
            <a:r>
              <a:rPr lang="ja-JP" altLang="en-US" smtClean="0"/>
              <a:t>を使用してるため、</a:t>
            </a:r>
            <a:r>
              <a:rPr lang="en-US" altLang="ja-JP" smtClean="0"/>
              <a:t>setlocale</a:t>
            </a:r>
            <a:r>
              <a:rPr lang="ja-JP" altLang="en-US" smtClean="0"/>
              <a:t>で、文字</a:t>
            </a:r>
            <a:r>
              <a:rPr lang="en-US" altLang="ja-JP" smtClean="0"/>
              <a:t>code</a:t>
            </a:r>
            <a:r>
              <a:rPr lang="ja-JP" altLang="en-US" smtClean="0"/>
              <a:t>を</a:t>
            </a:r>
            <a:endParaRPr lang="en-US" altLang="ja-JP"/>
          </a:p>
          <a:p>
            <a:r>
              <a:rPr lang="ja-JP" altLang="en-US" smtClean="0"/>
              <a:t>日本に設定しないと</a:t>
            </a:r>
            <a:r>
              <a:rPr kumimoji="1" lang="ja-JP" altLang="en-US" smtClean="0"/>
              <a:t>いけない。</a:t>
            </a:r>
            <a:r>
              <a:rPr lang="ja-JP" altLang="en-US" smtClean="0"/>
              <a:t>設定しないとめちゃめちゃな</a:t>
            </a:r>
            <a:endParaRPr lang="en-US" altLang="ja-JP" smtClean="0"/>
          </a:p>
          <a:p>
            <a:r>
              <a:rPr lang="ja-JP" altLang="en-US" smtClean="0"/>
              <a:t>文字になります。</a:t>
            </a:r>
            <a:endParaRPr kumimoji="1" lang="ja-JP" altLang="en-US"/>
          </a:p>
        </p:txBody>
      </p:sp>
    </p:spTree>
    <p:extLst>
      <p:ext uri="{BB962C8B-B14F-4D97-AF65-F5344CB8AC3E}">
        <p14:creationId xmlns:p14="http://schemas.microsoft.com/office/powerpoint/2010/main" val="362744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p:cNvSpPr/>
          <p:nvPr/>
        </p:nvSpPr>
        <p:spPr>
          <a:xfrm>
            <a:off x="2161367"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2887482"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3614276" y="2552756"/>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4344115"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5070230"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p:cNvSpPr/>
          <p:nvPr/>
        </p:nvSpPr>
        <p:spPr>
          <a:xfrm>
            <a:off x="5797024" y="2552756"/>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p:cNvSpPr/>
          <p:nvPr/>
        </p:nvSpPr>
        <p:spPr>
          <a:xfrm>
            <a:off x="6542286"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正方形/長方形 56"/>
          <p:cNvSpPr/>
          <p:nvPr/>
        </p:nvSpPr>
        <p:spPr>
          <a:xfrm>
            <a:off x="7268401" y="2561547"/>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p:cNvSpPr/>
          <p:nvPr/>
        </p:nvSpPr>
        <p:spPr>
          <a:xfrm>
            <a:off x="7995195" y="2552756"/>
            <a:ext cx="678594" cy="1124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0" y="0"/>
            <a:ext cx="11817018" cy="923330"/>
          </a:xfrm>
          <a:prstGeom prst="rect">
            <a:avLst/>
          </a:prstGeom>
          <a:noFill/>
        </p:spPr>
        <p:txBody>
          <a:bodyPr wrap="none" rtlCol="0">
            <a:spAutoFit/>
          </a:bodyPr>
          <a:lstStyle/>
          <a:p>
            <a:r>
              <a:rPr kumimoji="1" lang="ja-JP" altLang="en-US" smtClean="0"/>
              <a:t>・文字</a:t>
            </a:r>
            <a:r>
              <a:rPr lang="en-US" altLang="ja-JP"/>
              <a:t>T</a:t>
            </a:r>
            <a:r>
              <a:rPr kumimoji="1" lang="en-US" altLang="ja-JP" smtClean="0"/>
              <a:t>exture</a:t>
            </a:r>
            <a:r>
              <a:rPr kumimoji="1" lang="ja-JP" altLang="en-US" smtClean="0"/>
              <a:t>管理</a:t>
            </a:r>
            <a:r>
              <a:rPr lang="en-US" altLang="ja-JP" smtClean="0"/>
              <a:t>S</a:t>
            </a:r>
            <a:r>
              <a:rPr kumimoji="1" lang="en-US" altLang="ja-JP" smtClean="0"/>
              <a:t>ystem</a:t>
            </a:r>
          </a:p>
          <a:p>
            <a:r>
              <a:rPr lang="ja-JP" altLang="en-US"/>
              <a:t>　</a:t>
            </a:r>
            <a:r>
              <a:rPr lang="ja-JP" altLang="en-US" smtClean="0"/>
              <a:t>文字情報を</a:t>
            </a:r>
            <a:r>
              <a:rPr lang="en-US" altLang="ja-JP"/>
              <a:t>T</a:t>
            </a:r>
            <a:r>
              <a:rPr lang="en-US" altLang="ja-JP" smtClean="0"/>
              <a:t>exture</a:t>
            </a:r>
            <a:r>
              <a:rPr lang="ja-JP" altLang="en-US" smtClean="0"/>
              <a:t>に描きこむを行うのですが、文字列に含まれる文字には同じ文字を何度も使用される場合もあるので</a:t>
            </a:r>
            <a:endParaRPr lang="en-US" altLang="ja-JP" smtClean="0"/>
          </a:p>
          <a:p>
            <a:r>
              <a:rPr kumimoji="1" lang="ja-JP" altLang="en-US" smtClean="0"/>
              <a:t>しっかりと管理する必要があります。</a:t>
            </a:r>
            <a:endParaRPr kumimoji="1" lang="ja-JP" altLang="en-US"/>
          </a:p>
        </p:txBody>
      </p:sp>
      <p:sp>
        <p:nvSpPr>
          <p:cNvPr id="2" name="テキスト ボックス 1"/>
          <p:cNvSpPr txBox="1"/>
          <p:nvPr/>
        </p:nvSpPr>
        <p:spPr>
          <a:xfrm>
            <a:off x="222739" y="1266092"/>
            <a:ext cx="4588115" cy="369332"/>
          </a:xfrm>
          <a:prstGeom prst="rect">
            <a:avLst/>
          </a:prstGeom>
          <a:noFill/>
        </p:spPr>
        <p:txBody>
          <a:bodyPr wrap="none" rtlCol="0">
            <a:spAutoFit/>
          </a:bodyPr>
          <a:lstStyle/>
          <a:p>
            <a:r>
              <a:rPr lang="ja-JP" altLang="en-US"/>
              <a:t>“東京バナナを京都の生八ツ橋</a:t>
            </a:r>
            <a:r>
              <a:rPr lang="ja-JP" altLang="en-US" smtClean="0"/>
              <a:t>”と言う文字列</a:t>
            </a:r>
            <a:endParaRPr kumimoji="1" lang="ja-JP" altLang="en-US"/>
          </a:p>
        </p:txBody>
      </p:sp>
      <p:cxnSp>
        <p:nvCxnSpPr>
          <p:cNvPr id="5" name="直線矢印コネクタ 4"/>
          <p:cNvCxnSpPr/>
          <p:nvPr/>
        </p:nvCxnSpPr>
        <p:spPr>
          <a:xfrm>
            <a:off x="2282335" y="1723293"/>
            <a:ext cx="0" cy="375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363415" y="2192215"/>
            <a:ext cx="7486665" cy="369332"/>
          </a:xfrm>
          <a:prstGeom prst="rect">
            <a:avLst/>
          </a:prstGeom>
          <a:noFill/>
        </p:spPr>
        <p:txBody>
          <a:bodyPr wrap="none" rtlCol="0">
            <a:spAutoFit/>
          </a:bodyPr>
          <a:lstStyle/>
          <a:p>
            <a:r>
              <a:rPr kumimoji="1" lang="ja-JP" altLang="en-US" smtClean="0"/>
              <a:t>使用されてる文字を</a:t>
            </a:r>
            <a:r>
              <a:rPr kumimoji="1" lang="en-US" altLang="ja-JP" smtClean="0"/>
              <a:t>Texture</a:t>
            </a:r>
            <a:r>
              <a:rPr kumimoji="1" lang="ja-JP" altLang="en-US" smtClean="0"/>
              <a:t>化すると</a:t>
            </a:r>
            <a:r>
              <a:rPr lang="en-US" altLang="ja-JP" smtClean="0"/>
              <a:t>9</a:t>
            </a:r>
            <a:r>
              <a:rPr lang="ja-JP" altLang="en-US" smtClean="0"/>
              <a:t>文字を使用されてるので</a:t>
            </a:r>
            <a:r>
              <a:rPr lang="en-US" altLang="ja-JP"/>
              <a:t>T</a:t>
            </a:r>
            <a:r>
              <a:rPr lang="en-US" altLang="ja-JP" smtClean="0"/>
              <a:t>exture</a:t>
            </a:r>
            <a:r>
              <a:rPr lang="ja-JP" altLang="en-US" smtClean="0"/>
              <a:t>を作成</a:t>
            </a:r>
            <a:endParaRPr kumimoji="1" lang="ja-JP" altLang="en-US"/>
          </a:p>
        </p:txBody>
      </p:sp>
      <p:sp>
        <p:nvSpPr>
          <p:cNvPr id="7" name="テキスト ボックス 6"/>
          <p:cNvSpPr txBox="1"/>
          <p:nvPr/>
        </p:nvSpPr>
        <p:spPr>
          <a:xfrm>
            <a:off x="2309047" y="2857139"/>
            <a:ext cx="415498" cy="369332"/>
          </a:xfrm>
          <a:prstGeom prst="rect">
            <a:avLst/>
          </a:prstGeom>
          <a:noFill/>
          <a:ln>
            <a:solidFill>
              <a:schemeClr val="tx1"/>
            </a:solidFill>
          </a:ln>
        </p:spPr>
        <p:txBody>
          <a:bodyPr wrap="none" rtlCol="0">
            <a:spAutoFit/>
          </a:bodyPr>
          <a:lstStyle/>
          <a:p>
            <a:r>
              <a:rPr kumimoji="1" lang="ja-JP" altLang="en-US" smtClean="0"/>
              <a:t>東</a:t>
            </a:r>
            <a:endParaRPr kumimoji="1" lang="ja-JP" altLang="en-US"/>
          </a:p>
        </p:txBody>
      </p:sp>
      <p:sp>
        <p:nvSpPr>
          <p:cNvPr id="8" name="テキスト ボックス 7"/>
          <p:cNvSpPr txBox="1"/>
          <p:nvPr/>
        </p:nvSpPr>
        <p:spPr>
          <a:xfrm>
            <a:off x="2980529" y="2857139"/>
            <a:ext cx="415498" cy="369332"/>
          </a:xfrm>
          <a:prstGeom prst="rect">
            <a:avLst/>
          </a:prstGeom>
          <a:noFill/>
          <a:ln>
            <a:solidFill>
              <a:schemeClr val="tx1"/>
            </a:solidFill>
          </a:ln>
        </p:spPr>
        <p:txBody>
          <a:bodyPr wrap="none" rtlCol="0">
            <a:spAutoFit/>
          </a:bodyPr>
          <a:lstStyle/>
          <a:p>
            <a:r>
              <a:rPr kumimoji="1" lang="ja-JP" altLang="en-US" smtClean="0"/>
              <a:t>京</a:t>
            </a:r>
            <a:endParaRPr kumimoji="1" lang="ja-JP" altLang="en-US"/>
          </a:p>
        </p:txBody>
      </p:sp>
      <p:sp>
        <p:nvSpPr>
          <p:cNvPr id="9" name="正方形/長方形 8"/>
          <p:cNvSpPr/>
          <p:nvPr/>
        </p:nvSpPr>
        <p:spPr>
          <a:xfrm>
            <a:off x="3670774" y="2857139"/>
            <a:ext cx="415498" cy="369332"/>
          </a:xfrm>
          <a:prstGeom prst="rect">
            <a:avLst/>
          </a:prstGeom>
          <a:ln>
            <a:solidFill>
              <a:schemeClr val="tx1"/>
            </a:solidFill>
          </a:ln>
        </p:spPr>
        <p:txBody>
          <a:bodyPr wrap="none">
            <a:spAutoFit/>
          </a:bodyPr>
          <a:lstStyle/>
          <a:p>
            <a:r>
              <a:rPr lang="ja-JP" altLang="en-US"/>
              <a:t>バ</a:t>
            </a:r>
          </a:p>
        </p:txBody>
      </p:sp>
      <p:sp>
        <p:nvSpPr>
          <p:cNvPr id="10" name="正方形/長方形 9"/>
          <p:cNvSpPr/>
          <p:nvPr/>
        </p:nvSpPr>
        <p:spPr>
          <a:xfrm>
            <a:off x="4371121" y="2851222"/>
            <a:ext cx="402674" cy="369332"/>
          </a:xfrm>
          <a:prstGeom prst="rect">
            <a:avLst/>
          </a:prstGeom>
          <a:ln>
            <a:solidFill>
              <a:schemeClr val="tx1"/>
            </a:solidFill>
          </a:ln>
        </p:spPr>
        <p:txBody>
          <a:bodyPr wrap="none">
            <a:spAutoFit/>
          </a:bodyPr>
          <a:lstStyle/>
          <a:p>
            <a:r>
              <a:rPr lang="ja-JP" altLang="en-US"/>
              <a:t>ナ</a:t>
            </a:r>
          </a:p>
        </p:txBody>
      </p:sp>
      <p:sp>
        <p:nvSpPr>
          <p:cNvPr id="11" name="正方形/長方形 10"/>
          <p:cNvSpPr/>
          <p:nvPr/>
        </p:nvSpPr>
        <p:spPr>
          <a:xfrm>
            <a:off x="5111280" y="2859987"/>
            <a:ext cx="415498" cy="369332"/>
          </a:xfrm>
          <a:prstGeom prst="rect">
            <a:avLst/>
          </a:prstGeom>
          <a:ln>
            <a:solidFill>
              <a:schemeClr val="tx1"/>
            </a:solidFill>
          </a:ln>
        </p:spPr>
        <p:txBody>
          <a:bodyPr wrap="none">
            <a:spAutoFit/>
          </a:bodyPr>
          <a:lstStyle/>
          <a:p>
            <a:r>
              <a:rPr lang="ja-JP" altLang="en-US"/>
              <a:t>都</a:t>
            </a:r>
          </a:p>
        </p:txBody>
      </p:sp>
      <p:sp>
        <p:nvSpPr>
          <p:cNvPr id="12" name="正方形/長方形 11"/>
          <p:cNvSpPr/>
          <p:nvPr/>
        </p:nvSpPr>
        <p:spPr>
          <a:xfrm>
            <a:off x="5798803" y="2865792"/>
            <a:ext cx="415498" cy="369332"/>
          </a:xfrm>
          <a:prstGeom prst="rect">
            <a:avLst/>
          </a:prstGeom>
          <a:ln>
            <a:solidFill>
              <a:schemeClr val="tx1"/>
            </a:solidFill>
          </a:ln>
        </p:spPr>
        <p:txBody>
          <a:bodyPr wrap="none">
            <a:spAutoFit/>
          </a:bodyPr>
          <a:lstStyle/>
          <a:p>
            <a:r>
              <a:rPr lang="ja-JP" altLang="en-US"/>
              <a:t>の</a:t>
            </a:r>
          </a:p>
        </p:txBody>
      </p:sp>
      <p:sp>
        <p:nvSpPr>
          <p:cNvPr id="13" name="正方形/長方形 12"/>
          <p:cNvSpPr/>
          <p:nvPr/>
        </p:nvSpPr>
        <p:spPr>
          <a:xfrm>
            <a:off x="6551786" y="2859987"/>
            <a:ext cx="415498" cy="369332"/>
          </a:xfrm>
          <a:prstGeom prst="rect">
            <a:avLst/>
          </a:prstGeom>
          <a:ln>
            <a:solidFill>
              <a:schemeClr val="tx1"/>
            </a:solidFill>
          </a:ln>
        </p:spPr>
        <p:txBody>
          <a:bodyPr wrap="none">
            <a:spAutoFit/>
          </a:bodyPr>
          <a:lstStyle/>
          <a:p>
            <a:r>
              <a:rPr lang="ja-JP" altLang="en-US"/>
              <a:t>生</a:t>
            </a:r>
          </a:p>
        </p:txBody>
      </p:sp>
      <p:sp>
        <p:nvSpPr>
          <p:cNvPr id="14" name="正方形/長方形 13"/>
          <p:cNvSpPr/>
          <p:nvPr/>
        </p:nvSpPr>
        <p:spPr>
          <a:xfrm>
            <a:off x="7304769" y="2859987"/>
            <a:ext cx="415498" cy="369332"/>
          </a:xfrm>
          <a:prstGeom prst="rect">
            <a:avLst/>
          </a:prstGeom>
          <a:ln>
            <a:solidFill>
              <a:schemeClr val="tx1"/>
            </a:solidFill>
          </a:ln>
        </p:spPr>
        <p:txBody>
          <a:bodyPr wrap="none">
            <a:spAutoFit/>
          </a:bodyPr>
          <a:lstStyle/>
          <a:p>
            <a:r>
              <a:rPr lang="ja-JP" altLang="en-US"/>
              <a:t>八</a:t>
            </a:r>
          </a:p>
        </p:txBody>
      </p:sp>
      <p:sp>
        <p:nvSpPr>
          <p:cNvPr id="15" name="正方形/長方形 14"/>
          <p:cNvSpPr/>
          <p:nvPr/>
        </p:nvSpPr>
        <p:spPr>
          <a:xfrm>
            <a:off x="8057752" y="2874612"/>
            <a:ext cx="415498" cy="369332"/>
          </a:xfrm>
          <a:prstGeom prst="rect">
            <a:avLst/>
          </a:prstGeom>
          <a:ln>
            <a:solidFill>
              <a:schemeClr val="tx1"/>
            </a:solidFill>
          </a:ln>
        </p:spPr>
        <p:txBody>
          <a:bodyPr wrap="none">
            <a:spAutoFit/>
          </a:bodyPr>
          <a:lstStyle/>
          <a:p>
            <a:r>
              <a:rPr lang="ja-JP" altLang="en-US"/>
              <a:t>橋</a:t>
            </a:r>
          </a:p>
        </p:txBody>
      </p:sp>
      <p:cxnSp>
        <p:nvCxnSpPr>
          <p:cNvPr id="17" name="直線矢印コネクタ 16"/>
          <p:cNvCxnSpPr/>
          <p:nvPr/>
        </p:nvCxnSpPr>
        <p:spPr>
          <a:xfrm>
            <a:off x="2251553" y="4129789"/>
            <a:ext cx="0" cy="375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822539" y="4528566"/>
            <a:ext cx="9159239" cy="646331"/>
          </a:xfrm>
          <a:prstGeom prst="rect">
            <a:avLst/>
          </a:prstGeom>
        </p:spPr>
        <p:txBody>
          <a:bodyPr wrap="none">
            <a:spAutoFit/>
          </a:bodyPr>
          <a:lstStyle/>
          <a:p>
            <a:r>
              <a:rPr lang="ja-JP" altLang="en-US"/>
              <a:t>“東京バナナを京都の生八ツ橋</a:t>
            </a:r>
            <a:r>
              <a:rPr lang="ja-JP" altLang="en-US" smtClean="0"/>
              <a:t>”の文字を描画させる場合は、一文字ずつ検索して、</a:t>
            </a:r>
            <a:r>
              <a:rPr lang="en-US" altLang="ja-JP"/>
              <a:t>T</a:t>
            </a:r>
            <a:r>
              <a:rPr lang="en-US" altLang="ja-JP" smtClean="0"/>
              <a:t>exture</a:t>
            </a:r>
            <a:r>
              <a:rPr lang="ja-JP" altLang="en-US" smtClean="0"/>
              <a:t>を</a:t>
            </a:r>
            <a:endParaRPr lang="en-US" altLang="ja-JP" smtClean="0"/>
          </a:p>
          <a:p>
            <a:r>
              <a:rPr lang="ja-JP" altLang="en-US" smtClean="0"/>
              <a:t>描画す</a:t>
            </a:r>
            <a:r>
              <a:rPr lang="ja-JP" altLang="en-US"/>
              <a:t>る</a:t>
            </a:r>
          </a:p>
        </p:txBody>
      </p:sp>
      <p:sp>
        <p:nvSpPr>
          <p:cNvPr id="20" name="テキスト ボックス 19"/>
          <p:cNvSpPr txBox="1"/>
          <p:nvPr/>
        </p:nvSpPr>
        <p:spPr>
          <a:xfrm>
            <a:off x="2193630" y="3308256"/>
            <a:ext cx="646331" cy="369332"/>
          </a:xfrm>
          <a:prstGeom prst="rect">
            <a:avLst/>
          </a:prstGeom>
          <a:noFill/>
        </p:spPr>
        <p:txBody>
          <a:bodyPr wrap="none" rtlCol="0">
            <a:spAutoFit/>
          </a:bodyPr>
          <a:lstStyle/>
          <a:p>
            <a:r>
              <a:rPr kumimoji="1" lang="ja-JP" altLang="en-US" smtClean="0"/>
              <a:t>“</a:t>
            </a:r>
            <a:r>
              <a:rPr lang="ja-JP" altLang="en-US"/>
              <a:t>東</a:t>
            </a:r>
            <a:r>
              <a:rPr kumimoji="1" lang="ja-JP" altLang="en-US" smtClean="0"/>
              <a:t>”</a:t>
            </a:r>
            <a:endParaRPr kumimoji="1" lang="ja-JP" altLang="en-US"/>
          </a:p>
        </p:txBody>
      </p:sp>
      <p:sp>
        <p:nvSpPr>
          <p:cNvPr id="21" name="テキスト ボックス 20"/>
          <p:cNvSpPr txBox="1"/>
          <p:nvPr/>
        </p:nvSpPr>
        <p:spPr>
          <a:xfrm>
            <a:off x="2839961" y="3308256"/>
            <a:ext cx="646331" cy="369332"/>
          </a:xfrm>
          <a:prstGeom prst="rect">
            <a:avLst/>
          </a:prstGeom>
          <a:noFill/>
        </p:spPr>
        <p:txBody>
          <a:bodyPr wrap="none" rtlCol="0">
            <a:spAutoFit/>
          </a:bodyPr>
          <a:lstStyle/>
          <a:p>
            <a:r>
              <a:rPr kumimoji="1" lang="ja-JP" altLang="en-US" smtClean="0"/>
              <a:t>“</a:t>
            </a:r>
            <a:r>
              <a:rPr lang="ja-JP" altLang="en-US" smtClean="0"/>
              <a:t>京</a:t>
            </a:r>
            <a:r>
              <a:rPr kumimoji="1" lang="ja-JP" altLang="en-US" smtClean="0"/>
              <a:t>”</a:t>
            </a:r>
            <a:endParaRPr kumimoji="1" lang="ja-JP" altLang="en-US"/>
          </a:p>
        </p:txBody>
      </p:sp>
      <p:sp>
        <p:nvSpPr>
          <p:cNvPr id="22" name="テキスト ボックス 21"/>
          <p:cNvSpPr txBox="1"/>
          <p:nvPr/>
        </p:nvSpPr>
        <p:spPr>
          <a:xfrm>
            <a:off x="3512151" y="3308256"/>
            <a:ext cx="646331" cy="369332"/>
          </a:xfrm>
          <a:prstGeom prst="rect">
            <a:avLst/>
          </a:prstGeom>
          <a:noFill/>
        </p:spPr>
        <p:txBody>
          <a:bodyPr wrap="none" rtlCol="0">
            <a:spAutoFit/>
          </a:bodyPr>
          <a:lstStyle/>
          <a:p>
            <a:r>
              <a:rPr kumimoji="1" lang="ja-JP" altLang="en-US" smtClean="0"/>
              <a:t>“</a:t>
            </a:r>
            <a:r>
              <a:rPr lang="ja-JP" altLang="en-US"/>
              <a:t>バ</a:t>
            </a:r>
            <a:r>
              <a:rPr kumimoji="1" lang="ja-JP" altLang="en-US" smtClean="0"/>
              <a:t>”</a:t>
            </a:r>
            <a:endParaRPr kumimoji="1" lang="ja-JP" altLang="en-US"/>
          </a:p>
        </p:txBody>
      </p:sp>
      <p:sp>
        <p:nvSpPr>
          <p:cNvPr id="23" name="テキスト ボックス 22"/>
          <p:cNvSpPr txBox="1"/>
          <p:nvPr/>
        </p:nvSpPr>
        <p:spPr>
          <a:xfrm>
            <a:off x="4249292" y="3308256"/>
            <a:ext cx="633507" cy="369332"/>
          </a:xfrm>
          <a:prstGeom prst="rect">
            <a:avLst/>
          </a:prstGeom>
          <a:noFill/>
        </p:spPr>
        <p:txBody>
          <a:bodyPr wrap="none" rtlCol="0">
            <a:spAutoFit/>
          </a:bodyPr>
          <a:lstStyle/>
          <a:p>
            <a:r>
              <a:rPr kumimoji="1" lang="ja-JP" altLang="en-US" smtClean="0"/>
              <a:t>“ナ”</a:t>
            </a:r>
            <a:endParaRPr kumimoji="1" lang="ja-JP" altLang="en-US"/>
          </a:p>
        </p:txBody>
      </p:sp>
      <p:sp>
        <p:nvSpPr>
          <p:cNvPr id="24" name="テキスト ボックス 23"/>
          <p:cNvSpPr txBox="1"/>
          <p:nvPr/>
        </p:nvSpPr>
        <p:spPr>
          <a:xfrm>
            <a:off x="4995863" y="3316799"/>
            <a:ext cx="646331" cy="369332"/>
          </a:xfrm>
          <a:prstGeom prst="rect">
            <a:avLst/>
          </a:prstGeom>
          <a:noFill/>
        </p:spPr>
        <p:txBody>
          <a:bodyPr wrap="none" rtlCol="0">
            <a:spAutoFit/>
          </a:bodyPr>
          <a:lstStyle/>
          <a:p>
            <a:r>
              <a:rPr kumimoji="1" lang="ja-JP" altLang="en-US" smtClean="0"/>
              <a:t>“</a:t>
            </a:r>
            <a:r>
              <a:rPr lang="ja-JP" altLang="en-US" smtClean="0"/>
              <a:t>都</a:t>
            </a:r>
            <a:r>
              <a:rPr kumimoji="1" lang="ja-JP" altLang="en-US" smtClean="0"/>
              <a:t>”</a:t>
            </a:r>
            <a:endParaRPr kumimoji="1" lang="ja-JP" altLang="en-US"/>
          </a:p>
        </p:txBody>
      </p:sp>
      <p:sp>
        <p:nvSpPr>
          <p:cNvPr id="25" name="テキスト ボックス 24"/>
          <p:cNvSpPr txBox="1"/>
          <p:nvPr/>
        </p:nvSpPr>
        <p:spPr>
          <a:xfrm>
            <a:off x="5726328" y="3316799"/>
            <a:ext cx="646331" cy="369332"/>
          </a:xfrm>
          <a:prstGeom prst="rect">
            <a:avLst/>
          </a:prstGeom>
          <a:noFill/>
        </p:spPr>
        <p:txBody>
          <a:bodyPr wrap="none" rtlCol="0">
            <a:spAutoFit/>
          </a:bodyPr>
          <a:lstStyle/>
          <a:p>
            <a:r>
              <a:rPr kumimoji="1" lang="ja-JP" altLang="en-US" smtClean="0"/>
              <a:t>“</a:t>
            </a:r>
            <a:r>
              <a:rPr lang="ja-JP" altLang="en-US" smtClean="0"/>
              <a:t>の</a:t>
            </a:r>
            <a:r>
              <a:rPr kumimoji="1" lang="ja-JP" altLang="en-US" smtClean="0"/>
              <a:t>”</a:t>
            </a:r>
            <a:endParaRPr kumimoji="1" lang="ja-JP" altLang="en-US"/>
          </a:p>
        </p:txBody>
      </p:sp>
      <p:sp>
        <p:nvSpPr>
          <p:cNvPr id="26" name="テキスト ボックス 25"/>
          <p:cNvSpPr txBox="1"/>
          <p:nvPr/>
        </p:nvSpPr>
        <p:spPr>
          <a:xfrm>
            <a:off x="6479575" y="3308256"/>
            <a:ext cx="646331" cy="369332"/>
          </a:xfrm>
          <a:prstGeom prst="rect">
            <a:avLst/>
          </a:prstGeom>
          <a:noFill/>
        </p:spPr>
        <p:txBody>
          <a:bodyPr wrap="none" rtlCol="0">
            <a:spAutoFit/>
          </a:bodyPr>
          <a:lstStyle/>
          <a:p>
            <a:r>
              <a:rPr kumimoji="1" lang="ja-JP" altLang="en-US" smtClean="0"/>
              <a:t>“</a:t>
            </a:r>
            <a:r>
              <a:rPr lang="ja-JP" altLang="en-US" smtClean="0"/>
              <a:t>生</a:t>
            </a:r>
            <a:r>
              <a:rPr kumimoji="1" lang="ja-JP" altLang="en-US" smtClean="0"/>
              <a:t>”</a:t>
            </a:r>
            <a:endParaRPr kumimoji="1" lang="ja-JP" altLang="en-US"/>
          </a:p>
        </p:txBody>
      </p:sp>
      <p:sp>
        <p:nvSpPr>
          <p:cNvPr id="27" name="テキスト ボックス 26"/>
          <p:cNvSpPr txBox="1"/>
          <p:nvPr/>
        </p:nvSpPr>
        <p:spPr>
          <a:xfrm>
            <a:off x="7189352" y="3316799"/>
            <a:ext cx="646331" cy="369332"/>
          </a:xfrm>
          <a:prstGeom prst="rect">
            <a:avLst/>
          </a:prstGeom>
          <a:noFill/>
        </p:spPr>
        <p:txBody>
          <a:bodyPr wrap="none" rtlCol="0">
            <a:spAutoFit/>
          </a:bodyPr>
          <a:lstStyle/>
          <a:p>
            <a:r>
              <a:rPr kumimoji="1" lang="ja-JP" altLang="en-US" smtClean="0"/>
              <a:t>“</a:t>
            </a:r>
            <a:r>
              <a:rPr lang="ja-JP" altLang="en-US" smtClean="0"/>
              <a:t>八</a:t>
            </a:r>
            <a:r>
              <a:rPr kumimoji="1" lang="ja-JP" altLang="en-US" smtClean="0"/>
              <a:t>”</a:t>
            </a:r>
            <a:endParaRPr kumimoji="1" lang="ja-JP" altLang="en-US"/>
          </a:p>
        </p:txBody>
      </p:sp>
      <p:sp>
        <p:nvSpPr>
          <p:cNvPr id="28" name="テキスト ボックス 27"/>
          <p:cNvSpPr txBox="1"/>
          <p:nvPr/>
        </p:nvSpPr>
        <p:spPr>
          <a:xfrm>
            <a:off x="7964068" y="3308256"/>
            <a:ext cx="646331" cy="369332"/>
          </a:xfrm>
          <a:prstGeom prst="rect">
            <a:avLst/>
          </a:prstGeom>
          <a:noFill/>
        </p:spPr>
        <p:txBody>
          <a:bodyPr wrap="none" rtlCol="0">
            <a:spAutoFit/>
          </a:bodyPr>
          <a:lstStyle/>
          <a:p>
            <a:r>
              <a:rPr kumimoji="1" lang="ja-JP" altLang="en-US" smtClean="0"/>
              <a:t>“</a:t>
            </a:r>
            <a:r>
              <a:rPr lang="ja-JP" altLang="en-US" smtClean="0"/>
              <a:t>橋</a:t>
            </a:r>
            <a:r>
              <a:rPr kumimoji="1" lang="ja-JP" altLang="en-US" smtClean="0"/>
              <a:t>”</a:t>
            </a:r>
            <a:endParaRPr kumimoji="1" lang="ja-JP" altLang="en-US"/>
          </a:p>
        </p:txBody>
      </p:sp>
      <p:sp>
        <p:nvSpPr>
          <p:cNvPr id="29" name="テキスト ボックス 28"/>
          <p:cNvSpPr txBox="1"/>
          <p:nvPr/>
        </p:nvSpPr>
        <p:spPr>
          <a:xfrm>
            <a:off x="822539" y="2874612"/>
            <a:ext cx="1341393" cy="369332"/>
          </a:xfrm>
          <a:prstGeom prst="rect">
            <a:avLst/>
          </a:prstGeom>
          <a:noFill/>
        </p:spPr>
        <p:txBody>
          <a:bodyPr wrap="none" rtlCol="0">
            <a:spAutoFit/>
          </a:bodyPr>
          <a:lstStyle/>
          <a:p>
            <a:r>
              <a:rPr lang="ja-JP" altLang="en-US" smtClean="0"/>
              <a:t>文字</a:t>
            </a:r>
            <a:r>
              <a:rPr lang="en-US" altLang="ja-JP" smtClean="0"/>
              <a:t>T</a:t>
            </a:r>
            <a:r>
              <a:rPr kumimoji="1" lang="en-US" altLang="ja-JP" smtClean="0"/>
              <a:t>exture</a:t>
            </a:r>
            <a:endParaRPr kumimoji="1" lang="ja-JP" altLang="en-US"/>
          </a:p>
        </p:txBody>
      </p:sp>
      <p:sp>
        <p:nvSpPr>
          <p:cNvPr id="30" name="テキスト ボックス 29"/>
          <p:cNvSpPr txBox="1"/>
          <p:nvPr/>
        </p:nvSpPr>
        <p:spPr>
          <a:xfrm>
            <a:off x="822539" y="3316799"/>
            <a:ext cx="1338828" cy="369332"/>
          </a:xfrm>
          <a:prstGeom prst="rect">
            <a:avLst/>
          </a:prstGeom>
          <a:noFill/>
        </p:spPr>
        <p:txBody>
          <a:bodyPr wrap="none" rtlCol="0">
            <a:spAutoFit/>
          </a:bodyPr>
          <a:lstStyle/>
          <a:p>
            <a:r>
              <a:rPr lang="ja-JP" altLang="en-US"/>
              <a:t>検索</a:t>
            </a:r>
            <a:r>
              <a:rPr kumimoji="1" lang="ja-JP" altLang="en-US" smtClean="0"/>
              <a:t>用文字</a:t>
            </a:r>
            <a:endParaRPr kumimoji="1" lang="ja-JP" altLang="en-US"/>
          </a:p>
        </p:txBody>
      </p:sp>
      <p:sp>
        <p:nvSpPr>
          <p:cNvPr id="31" name="テキスト ボックス 30"/>
          <p:cNvSpPr txBox="1"/>
          <p:nvPr/>
        </p:nvSpPr>
        <p:spPr>
          <a:xfrm>
            <a:off x="889826" y="5468484"/>
            <a:ext cx="415498" cy="369332"/>
          </a:xfrm>
          <a:prstGeom prst="rect">
            <a:avLst/>
          </a:prstGeom>
          <a:noFill/>
          <a:ln>
            <a:solidFill>
              <a:schemeClr val="tx1"/>
            </a:solidFill>
          </a:ln>
        </p:spPr>
        <p:txBody>
          <a:bodyPr wrap="none" rtlCol="0">
            <a:spAutoFit/>
          </a:bodyPr>
          <a:lstStyle/>
          <a:p>
            <a:r>
              <a:rPr kumimoji="1" lang="ja-JP" altLang="en-US" smtClean="0"/>
              <a:t>東</a:t>
            </a:r>
            <a:endParaRPr kumimoji="1" lang="ja-JP" altLang="en-US"/>
          </a:p>
        </p:txBody>
      </p:sp>
      <p:sp>
        <p:nvSpPr>
          <p:cNvPr id="32" name="テキスト ボックス 31"/>
          <p:cNvSpPr txBox="1"/>
          <p:nvPr/>
        </p:nvSpPr>
        <p:spPr>
          <a:xfrm>
            <a:off x="1561308" y="5468484"/>
            <a:ext cx="415498" cy="369332"/>
          </a:xfrm>
          <a:prstGeom prst="rect">
            <a:avLst/>
          </a:prstGeom>
          <a:noFill/>
          <a:ln>
            <a:solidFill>
              <a:schemeClr val="tx1"/>
            </a:solidFill>
          </a:ln>
        </p:spPr>
        <p:txBody>
          <a:bodyPr wrap="none" rtlCol="0">
            <a:spAutoFit/>
          </a:bodyPr>
          <a:lstStyle/>
          <a:p>
            <a:r>
              <a:rPr kumimoji="1" lang="ja-JP" altLang="en-US" smtClean="0"/>
              <a:t>京</a:t>
            </a:r>
            <a:endParaRPr kumimoji="1" lang="ja-JP" altLang="en-US"/>
          </a:p>
        </p:txBody>
      </p:sp>
      <p:sp>
        <p:nvSpPr>
          <p:cNvPr id="33" name="正方形/長方形 32"/>
          <p:cNvSpPr/>
          <p:nvPr/>
        </p:nvSpPr>
        <p:spPr>
          <a:xfrm>
            <a:off x="2251553" y="5468484"/>
            <a:ext cx="415498" cy="369332"/>
          </a:xfrm>
          <a:prstGeom prst="rect">
            <a:avLst/>
          </a:prstGeom>
          <a:ln>
            <a:solidFill>
              <a:schemeClr val="tx1"/>
            </a:solidFill>
          </a:ln>
        </p:spPr>
        <p:txBody>
          <a:bodyPr wrap="none">
            <a:spAutoFit/>
          </a:bodyPr>
          <a:lstStyle/>
          <a:p>
            <a:r>
              <a:rPr lang="ja-JP" altLang="en-US"/>
              <a:t>バ</a:t>
            </a:r>
          </a:p>
        </p:txBody>
      </p:sp>
      <p:sp>
        <p:nvSpPr>
          <p:cNvPr id="34" name="正方形/長方形 33"/>
          <p:cNvSpPr/>
          <p:nvPr/>
        </p:nvSpPr>
        <p:spPr>
          <a:xfrm>
            <a:off x="2951900" y="5462567"/>
            <a:ext cx="402674" cy="369332"/>
          </a:xfrm>
          <a:prstGeom prst="rect">
            <a:avLst/>
          </a:prstGeom>
          <a:ln>
            <a:solidFill>
              <a:schemeClr val="tx1"/>
            </a:solidFill>
          </a:ln>
        </p:spPr>
        <p:txBody>
          <a:bodyPr wrap="none">
            <a:spAutoFit/>
          </a:bodyPr>
          <a:lstStyle/>
          <a:p>
            <a:r>
              <a:rPr lang="ja-JP" altLang="en-US"/>
              <a:t>ナ</a:t>
            </a:r>
          </a:p>
        </p:txBody>
      </p:sp>
      <p:sp>
        <p:nvSpPr>
          <p:cNvPr id="35" name="正方形/長方形 34"/>
          <p:cNvSpPr/>
          <p:nvPr/>
        </p:nvSpPr>
        <p:spPr>
          <a:xfrm>
            <a:off x="3572355" y="5462567"/>
            <a:ext cx="402674" cy="369332"/>
          </a:xfrm>
          <a:prstGeom prst="rect">
            <a:avLst/>
          </a:prstGeom>
          <a:ln>
            <a:solidFill>
              <a:schemeClr val="tx1"/>
            </a:solidFill>
          </a:ln>
        </p:spPr>
        <p:txBody>
          <a:bodyPr wrap="none">
            <a:spAutoFit/>
          </a:bodyPr>
          <a:lstStyle/>
          <a:p>
            <a:r>
              <a:rPr lang="ja-JP" altLang="en-US"/>
              <a:t>ナ</a:t>
            </a:r>
          </a:p>
        </p:txBody>
      </p:sp>
      <p:sp>
        <p:nvSpPr>
          <p:cNvPr id="36" name="正方形/長方形 35"/>
          <p:cNvSpPr/>
          <p:nvPr/>
        </p:nvSpPr>
        <p:spPr>
          <a:xfrm>
            <a:off x="4925263" y="5462567"/>
            <a:ext cx="415498" cy="369332"/>
          </a:xfrm>
          <a:prstGeom prst="rect">
            <a:avLst/>
          </a:prstGeom>
          <a:ln>
            <a:solidFill>
              <a:schemeClr val="tx1"/>
            </a:solidFill>
          </a:ln>
        </p:spPr>
        <p:txBody>
          <a:bodyPr wrap="none">
            <a:spAutoFit/>
          </a:bodyPr>
          <a:lstStyle/>
          <a:p>
            <a:r>
              <a:rPr lang="ja-JP" altLang="en-US"/>
              <a:t>都</a:t>
            </a:r>
          </a:p>
        </p:txBody>
      </p:sp>
      <p:sp>
        <p:nvSpPr>
          <p:cNvPr id="37" name="正方形/長方形 36"/>
          <p:cNvSpPr/>
          <p:nvPr/>
        </p:nvSpPr>
        <p:spPr>
          <a:xfrm>
            <a:off x="5612786" y="5468372"/>
            <a:ext cx="415498" cy="369332"/>
          </a:xfrm>
          <a:prstGeom prst="rect">
            <a:avLst/>
          </a:prstGeom>
          <a:ln>
            <a:solidFill>
              <a:schemeClr val="tx1"/>
            </a:solidFill>
          </a:ln>
        </p:spPr>
        <p:txBody>
          <a:bodyPr wrap="none">
            <a:spAutoFit/>
          </a:bodyPr>
          <a:lstStyle/>
          <a:p>
            <a:r>
              <a:rPr lang="ja-JP" altLang="en-US"/>
              <a:t>の</a:t>
            </a:r>
          </a:p>
        </p:txBody>
      </p:sp>
      <p:sp>
        <p:nvSpPr>
          <p:cNvPr id="38" name="正方形/長方形 37"/>
          <p:cNvSpPr/>
          <p:nvPr/>
        </p:nvSpPr>
        <p:spPr>
          <a:xfrm>
            <a:off x="6365769" y="5462567"/>
            <a:ext cx="415498" cy="369332"/>
          </a:xfrm>
          <a:prstGeom prst="rect">
            <a:avLst/>
          </a:prstGeom>
          <a:ln>
            <a:solidFill>
              <a:schemeClr val="tx1"/>
            </a:solidFill>
          </a:ln>
        </p:spPr>
        <p:txBody>
          <a:bodyPr wrap="none">
            <a:spAutoFit/>
          </a:bodyPr>
          <a:lstStyle/>
          <a:p>
            <a:r>
              <a:rPr lang="ja-JP" altLang="en-US"/>
              <a:t>生</a:t>
            </a:r>
          </a:p>
        </p:txBody>
      </p:sp>
      <p:sp>
        <p:nvSpPr>
          <p:cNvPr id="39" name="正方形/長方形 38"/>
          <p:cNvSpPr/>
          <p:nvPr/>
        </p:nvSpPr>
        <p:spPr>
          <a:xfrm>
            <a:off x="7118752" y="5462567"/>
            <a:ext cx="415498" cy="369332"/>
          </a:xfrm>
          <a:prstGeom prst="rect">
            <a:avLst/>
          </a:prstGeom>
          <a:ln>
            <a:solidFill>
              <a:schemeClr val="tx1"/>
            </a:solidFill>
          </a:ln>
        </p:spPr>
        <p:txBody>
          <a:bodyPr wrap="none">
            <a:spAutoFit/>
          </a:bodyPr>
          <a:lstStyle/>
          <a:p>
            <a:r>
              <a:rPr lang="ja-JP" altLang="en-US"/>
              <a:t>八</a:t>
            </a:r>
          </a:p>
        </p:txBody>
      </p:sp>
      <p:sp>
        <p:nvSpPr>
          <p:cNvPr id="40" name="正方形/長方形 39"/>
          <p:cNvSpPr/>
          <p:nvPr/>
        </p:nvSpPr>
        <p:spPr>
          <a:xfrm>
            <a:off x="7871735" y="5477192"/>
            <a:ext cx="415498" cy="369332"/>
          </a:xfrm>
          <a:prstGeom prst="rect">
            <a:avLst/>
          </a:prstGeom>
          <a:ln>
            <a:solidFill>
              <a:schemeClr val="tx1"/>
            </a:solidFill>
          </a:ln>
        </p:spPr>
        <p:txBody>
          <a:bodyPr wrap="none">
            <a:spAutoFit/>
          </a:bodyPr>
          <a:lstStyle/>
          <a:p>
            <a:r>
              <a:rPr lang="ja-JP" altLang="en-US"/>
              <a:t>橋</a:t>
            </a:r>
          </a:p>
        </p:txBody>
      </p:sp>
      <p:sp>
        <p:nvSpPr>
          <p:cNvPr id="41" name="テキスト ボックス 40"/>
          <p:cNvSpPr txBox="1"/>
          <p:nvPr/>
        </p:nvSpPr>
        <p:spPr>
          <a:xfrm>
            <a:off x="4275931" y="5462567"/>
            <a:ext cx="415498" cy="369332"/>
          </a:xfrm>
          <a:prstGeom prst="rect">
            <a:avLst/>
          </a:prstGeom>
          <a:noFill/>
          <a:ln>
            <a:solidFill>
              <a:schemeClr val="tx1"/>
            </a:solidFill>
          </a:ln>
        </p:spPr>
        <p:txBody>
          <a:bodyPr wrap="none" rtlCol="0">
            <a:spAutoFit/>
          </a:bodyPr>
          <a:lstStyle/>
          <a:p>
            <a:r>
              <a:rPr kumimoji="1" lang="ja-JP" altLang="en-US" smtClean="0"/>
              <a:t>京</a:t>
            </a:r>
            <a:endParaRPr kumimoji="1" lang="ja-JP" altLang="en-US"/>
          </a:p>
        </p:txBody>
      </p:sp>
      <p:sp>
        <p:nvSpPr>
          <p:cNvPr id="46" name="テキスト ボックス 45"/>
          <p:cNvSpPr txBox="1"/>
          <p:nvPr/>
        </p:nvSpPr>
        <p:spPr>
          <a:xfrm>
            <a:off x="164633" y="6096808"/>
            <a:ext cx="5189754" cy="369332"/>
          </a:xfrm>
          <a:prstGeom prst="rect">
            <a:avLst/>
          </a:prstGeom>
          <a:noFill/>
        </p:spPr>
        <p:txBody>
          <a:bodyPr wrap="none" rtlCol="0">
            <a:spAutoFit/>
          </a:bodyPr>
          <a:lstStyle/>
          <a:p>
            <a:r>
              <a:rPr kumimoji="1" lang="ja-JP" altLang="en-US" smtClean="0"/>
              <a:t>この仕組みを作りましょう。</a:t>
            </a:r>
            <a:r>
              <a:rPr kumimoji="1" lang="en-US" altLang="ja-JP" smtClean="0"/>
              <a:t>Data</a:t>
            </a:r>
            <a:r>
              <a:rPr kumimoji="1" lang="ja-JP" altLang="en-US" smtClean="0"/>
              <a:t>構造的には</a:t>
            </a:r>
            <a:r>
              <a:rPr kumimoji="1" lang="en-US" altLang="ja-JP" smtClean="0"/>
              <a:t>list</a:t>
            </a:r>
            <a:r>
              <a:rPr kumimoji="1" lang="ja-JP" altLang="en-US" smtClean="0"/>
              <a:t>です。</a:t>
            </a:r>
            <a:endParaRPr kumimoji="1" lang="en-US" altLang="ja-JP" smtClean="0"/>
          </a:p>
        </p:txBody>
      </p:sp>
      <p:sp>
        <p:nvSpPr>
          <p:cNvPr id="59" name="テキスト ボックス 58"/>
          <p:cNvSpPr txBox="1"/>
          <p:nvPr/>
        </p:nvSpPr>
        <p:spPr>
          <a:xfrm>
            <a:off x="2295420" y="3760457"/>
            <a:ext cx="442750" cy="369332"/>
          </a:xfrm>
          <a:prstGeom prst="rect">
            <a:avLst/>
          </a:prstGeom>
          <a:noFill/>
        </p:spPr>
        <p:txBody>
          <a:bodyPr wrap="none" rtlCol="0">
            <a:spAutoFit/>
          </a:bodyPr>
          <a:lstStyle/>
          <a:p>
            <a:r>
              <a:rPr kumimoji="1" lang="en-US" altLang="ja-JP" smtClean="0"/>
              <a:t>[0]</a:t>
            </a:r>
            <a:endParaRPr kumimoji="1" lang="ja-JP" altLang="en-US"/>
          </a:p>
        </p:txBody>
      </p:sp>
      <p:sp>
        <p:nvSpPr>
          <p:cNvPr id="60" name="テキスト ボックス 59"/>
          <p:cNvSpPr txBox="1"/>
          <p:nvPr/>
        </p:nvSpPr>
        <p:spPr>
          <a:xfrm>
            <a:off x="2941691" y="3760457"/>
            <a:ext cx="442750" cy="369332"/>
          </a:xfrm>
          <a:prstGeom prst="rect">
            <a:avLst/>
          </a:prstGeom>
          <a:noFill/>
        </p:spPr>
        <p:txBody>
          <a:bodyPr wrap="none" rtlCol="0">
            <a:spAutoFit/>
          </a:bodyPr>
          <a:lstStyle/>
          <a:p>
            <a:r>
              <a:rPr kumimoji="1" lang="en-US" altLang="ja-JP" smtClean="0"/>
              <a:t>[1]</a:t>
            </a:r>
            <a:endParaRPr kumimoji="1" lang="ja-JP" altLang="en-US"/>
          </a:p>
        </p:txBody>
      </p:sp>
      <p:sp>
        <p:nvSpPr>
          <p:cNvPr id="61" name="テキスト ボックス 60"/>
          <p:cNvSpPr txBox="1"/>
          <p:nvPr/>
        </p:nvSpPr>
        <p:spPr>
          <a:xfrm>
            <a:off x="3657148" y="3771070"/>
            <a:ext cx="442750" cy="369332"/>
          </a:xfrm>
          <a:prstGeom prst="rect">
            <a:avLst/>
          </a:prstGeom>
          <a:noFill/>
        </p:spPr>
        <p:txBody>
          <a:bodyPr wrap="none" rtlCol="0">
            <a:spAutoFit/>
          </a:bodyPr>
          <a:lstStyle/>
          <a:p>
            <a:r>
              <a:rPr kumimoji="1" lang="en-US" altLang="ja-JP" smtClean="0"/>
              <a:t>[2]</a:t>
            </a:r>
            <a:endParaRPr kumimoji="1" lang="ja-JP" altLang="en-US"/>
          </a:p>
        </p:txBody>
      </p:sp>
      <p:sp>
        <p:nvSpPr>
          <p:cNvPr id="62" name="テキスト ボックス 61"/>
          <p:cNvSpPr txBox="1"/>
          <p:nvPr/>
        </p:nvSpPr>
        <p:spPr>
          <a:xfrm>
            <a:off x="4431302" y="3798277"/>
            <a:ext cx="442750" cy="369332"/>
          </a:xfrm>
          <a:prstGeom prst="rect">
            <a:avLst/>
          </a:prstGeom>
          <a:noFill/>
        </p:spPr>
        <p:txBody>
          <a:bodyPr wrap="none" rtlCol="0">
            <a:spAutoFit/>
          </a:bodyPr>
          <a:lstStyle/>
          <a:p>
            <a:r>
              <a:rPr kumimoji="1" lang="en-US" altLang="ja-JP" smtClean="0"/>
              <a:t>[3]</a:t>
            </a:r>
            <a:endParaRPr kumimoji="1" lang="ja-JP" altLang="en-US"/>
          </a:p>
        </p:txBody>
      </p:sp>
      <p:sp>
        <p:nvSpPr>
          <p:cNvPr id="63" name="テキスト ボックス 62"/>
          <p:cNvSpPr txBox="1"/>
          <p:nvPr/>
        </p:nvSpPr>
        <p:spPr>
          <a:xfrm>
            <a:off x="5133012" y="3794090"/>
            <a:ext cx="442750" cy="369332"/>
          </a:xfrm>
          <a:prstGeom prst="rect">
            <a:avLst/>
          </a:prstGeom>
          <a:noFill/>
        </p:spPr>
        <p:txBody>
          <a:bodyPr wrap="none" rtlCol="0">
            <a:spAutoFit/>
          </a:bodyPr>
          <a:lstStyle/>
          <a:p>
            <a:r>
              <a:rPr kumimoji="1" lang="en-US" altLang="ja-JP" smtClean="0"/>
              <a:t>[4]</a:t>
            </a:r>
            <a:endParaRPr kumimoji="1" lang="ja-JP" altLang="en-US"/>
          </a:p>
        </p:txBody>
      </p:sp>
      <p:sp>
        <p:nvSpPr>
          <p:cNvPr id="64" name="テキスト ボックス 63"/>
          <p:cNvSpPr txBox="1"/>
          <p:nvPr/>
        </p:nvSpPr>
        <p:spPr>
          <a:xfrm>
            <a:off x="5846958" y="3794090"/>
            <a:ext cx="442750" cy="369332"/>
          </a:xfrm>
          <a:prstGeom prst="rect">
            <a:avLst/>
          </a:prstGeom>
          <a:noFill/>
        </p:spPr>
        <p:txBody>
          <a:bodyPr wrap="none" rtlCol="0">
            <a:spAutoFit/>
          </a:bodyPr>
          <a:lstStyle/>
          <a:p>
            <a:r>
              <a:rPr kumimoji="1" lang="en-US" altLang="ja-JP" smtClean="0"/>
              <a:t>[5]</a:t>
            </a:r>
            <a:endParaRPr kumimoji="1" lang="ja-JP" altLang="en-US"/>
          </a:p>
        </p:txBody>
      </p:sp>
      <p:sp>
        <p:nvSpPr>
          <p:cNvPr id="65" name="テキスト ボックス 64"/>
          <p:cNvSpPr txBox="1"/>
          <p:nvPr/>
        </p:nvSpPr>
        <p:spPr>
          <a:xfrm>
            <a:off x="6608876" y="3794922"/>
            <a:ext cx="442750" cy="369332"/>
          </a:xfrm>
          <a:prstGeom prst="rect">
            <a:avLst/>
          </a:prstGeom>
          <a:noFill/>
        </p:spPr>
        <p:txBody>
          <a:bodyPr wrap="none" rtlCol="0">
            <a:spAutoFit/>
          </a:bodyPr>
          <a:lstStyle/>
          <a:p>
            <a:r>
              <a:rPr kumimoji="1" lang="en-US" altLang="ja-JP" smtClean="0"/>
              <a:t>[6]</a:t>
            </a:r>
            <a:endParaRPr kumimoji="1" lang="ja-JP" altLang="en-US"/>
          </a:p>
        </p:txBody>
      </p:sp>
      <p:sp>
        <p:nvSpPr>
          <p:cNvPr id="66" name="テキスト ボックス 65"/>
          <p:cNvSpPr txBox="1"/>
          <p:nvPr/>
        </p:nvSpPr>
        <p:spPr>
          <a:xfrm>
            <a:off x="7337521" y="3760457"/>
            <a:ext cx="442750" cy="369332"/>
          </a:xfrm>
          <a:prstGeom prst="rect">
            <a:avLst/>
          </a:prstGeom>
          <a:noFill/>
        </p:spPr>
        <p:txBody>
          <a:bodyPr wrap="none" rtlCol="0">
            <a:spAutoFit/>
          </a:bodyPr>
          <a:lstStyle/>
          <a:p>
            <a:r>
              <a:rPr kumimoji="1" lang="en-US" altLang="ja-JP" smtClean="0"/>
              <a:t>[7]</a:t>
            </a:r>
            <a:endParaRPr kumimoji="1" lang="ja-JP" altLang="en-US"/>
          </a:p>
        </p:txBody>
      </p:sp>
      <p:sp>
        <p:nvSpPr>
          <p:cNvPr id="67" name="テキスト ボックス 66"/>
          <p:cNvSpPr txBox="1"/>
          <p:nvPr/>
        </p:nvSpPr>
        <p:spPr>
          <a:xfrm>
            <a:off x="8111675" y="3747513"/>
            <a:ext cx="442750" cy="369332"/>
          </a:xfrm>
          <a:prstGeom prst="rect">
            <a:avLst/>
          </a:prstGeom>
          <a:noFill/>
        </p:spPr>
        <p:txBody>
          <a:bodyPr wrap="none" rtlCol="0">
            <a:spAutoFit/>
          </a:bodyPr>
          <a:lstStyle/>
          <a:p>
            <a:r>
              <a:rPr kumimoji="1" lang="en-US" altLang="ja-JP" smtClean="0"/>
              <a:t>[8]</a:t>
            </a:r>
            <a:endParaRPr kumimoji="1" lang="ja-JP" altLang="en-US"/>
          </a:p>
        </p:txBody>
      </p:sp>
      <p:sp>
        <p:nvSpPr>
          <p:cNvPr id="68" name="テキスト ボックス 67"/>
          <p:cNvSpPr txBox="1"/>
          <p:nvPr/>
        </p:nvSpPr>
        <p:spPr>
          <a:xfrm>
            <a:off x="959689" y="3802781"/>
            <a:ext cx="1107996" cy="369332"/>
          </a:xfrm>
          <a:prstGeom prst="rect">
            <a:avLst/>
          </a:prstGeom>
          <a:noFill/>
        </p:spPr>
        <p:txBody>
          <a:bodyPr wrap="none" rtlCol="0">
            <a:spAutoFit/>
          </a:bodyPr>
          <a:lstStyle/>
          <a:p>
            <a:r>
              <a:rPr kumimoji="1" lang="ja-JP" altLang="en-US" smtClean="0"/>
              <a:t>要素番号</a:t>
            </a:r>
            <a:endParaRPr kumimoji="1" lang="ja-JP" altLang="en-US"/>
          </a:p>
        </p:txBody>
      </p:sp>
    </p:spTree>
    <p:extLst>
      <p:ext uri="{BB962C8B-B14F-4D97-AF65-F5344CB8AC3E}">
        <p14:creationId xmlns:p14="http://schemas.microsoft.com/office/powerpoint/2010/main" val="861741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p:cNvPicPr>
            <a:picLocks noChangeAspect="1"/>
          </p:cNvPicPr>
          <p:nvPr/>
        </p:nvPicPr>
        <p:blipFill>
          <a:blip r:embed="rId2"/>
          <a:stretch>
            <a:fillRect/>
          </a:stretch>
        </p:blipFill>
        <p:spPr>
          <a:xfrm>
            <a:off x="231462" y="1426610"/>
            <a:ext cx="5800725" cy="4686300"/>
          </a:xfrm>
          <a:prstGeom prst="rect">
            <a:avLst/>
          </a:prstGeom>
          <a:ln>
            <a:solidFill>
              <a:schemeClr val="tx1"/>
            </a:solidFill>
          </a:ln>
        </p:spPr>
      </p:pic>
      <p:sp>
        <p:nvSpPr>
          <p:cNvPr id="4" name="テキスト ボックス 3"/>
          <p:cNvSpPr txBox="1"/>
          <p:nvPr/>
        </p:nvSpPr>
        <p:spPr>
          <a:xfrm>
            <a:off x="0" y="0"/>
            <a:ext cx="11110093" cy="923330"/>
          </a:xfrm>
          <a:prstGeom prst="rect">
            <a:avLst/>
          </a:prstGeom>
          <a:noFill/>
        </p:spPr>
        <p:txBody>
          <a:bodyPr wrap="none" rtlCol="0">
            <a:spAutoFit/>
          </a:bodyPr>
          <a:lstStyle/>
          <a:p>
            <a:r>
              <a:rPr kumimoji="1" lang="ja-JP" altLang="en-US" smtClean="0"/>
              <a:t>・</a:t>
            </a:r>
            <a:r>
              <a:rPr lang="ja-JP" altLang="en-US"/>
              <a:t>識別</a:t>
            </a:r>
            <a:r>
              <a:rPr lang="en-US" altLang="ja-JP" smtClean="0"/>
              <a:t>C</a:t>
            </a:r>
            <a:r>
              <a:rPr kumimoji="1" lang="en-US" altLang="ja-JP" smtClean="0"/>
              <a:t>odeClass</a:t>
            </a:r>
          </a:p>
          <a:p>
            <a:r>
              <a:rPr lang="ja-JP" altLang="en-US"/>
              <a:t>　</a:t>
            </a:r>
            <a:r>
              <a:rPr lang="ja-JP" altLang="en-US" smtClean="0"/>
              <a:t>それでは、文字</a:t>
            </a:r>
            <a:r>
              <a:rPr lang="en-US" altLang="ja-JP" smtClean="0"/>
              <a:t>Texture</a:t>
            </a:r>
            <a:r>
              <a:rPr lang="ja-JP" altLang="en-US" smtClean="0"/>
              <a:t>と識別</a:t>
            </a:r>
            <a:r>
              <a:rPr lang="en-US" altLang="ja-JP" smtClean="0"/>
              <a:t>Code</a:t>
            </a:r>
            <a:r>
              <a:rPr lang="ja-JP" altLang="en-US" smtClean="0"/>
              <a:t>を持つ</a:t>
            </a:r>
            <a:r>
              <a:rPr lang="en-US" altLang="ja-JP" smtClean="0"/>
              <a:t>Class</a:t>
            </a:r>
            <a:r>
              <a:rPr lang="ja-JP" altLang="en-US" smtClean="0"/>
              <a:t>を作りましょう。この</a:t>
            </a:r>
            <a:r>
              <a:rPr lang="en-US" altLang="ja-JP" smtClean="0"/>
              <a:t>C</a:t>
            </a:r>
            <a:r>
              <a:rPr lang="en-US" altLang="ja-JP"/>
              <a:t>l</a:t>
            </a:r>
            <a:r>
              <a:rPr lang="en-US" altLang="ja-JP" smtClean="0"/>
              <a:t>ass</a:t>
            </a:r>
            <a:r>
              <a:rPr lang="ja-JP" altLang="en-US" smtClean="0"/>
              <a:t>は</a:t>
            </a:r>
            <a:r>
              <a:rPr lang="en-US" altLang="ja-JP" smtClean="0"/>
              <a:t>2D</a:t>
            </a:r>
            <a:r>
              <a:rPr lang="ja-JP" altLang="en-US" smtClean="0"/>
              <a:t>描画の機能を持つ必要があるので、</a:t>
            </a:r>
            <a:endParaRPr lang="en-US" altLang="ja-JP" smtClean="0"/>
          </a:p>
          <a:p>
            <a:r>
              <a:rPr lang="ja-JP" altLang="en-US" smtClean="0"/>
              <a:t>多少、</a:t>
            </a:r>
            <a:r>
              <a:rPr kumimoji="1" lang="ja-JP" altLang="en-US" smtClean="0"/>
              <a:t>独立性はなくなりますが、</a:t>
            </a:r>
            <a:r>
              <a:rPr kumimoji="1" lang="en-US" altLang="ja-JP" smtClean="0"/>
              <a:t>Draw2DPolygon.h</a:t>
            </a:r>
            <a:r>
              <a:rPr kumimoji="1" lang="ja-JP" altLang="en-US" smtClean="0"/>
              <a:t>の</a:t>
            </a:r>
            <a:r>
              <a:rPr lang="en-US" altLang="ja-JP" smtClean="0"/>
              <a:t>CDraw2DPolygon</a:t>
            </a:r>
            <a:r>
              <a:rPr lang="ja-JP" altLang="en-US" smtClean="0"/>
              <a:t>に共存したいと思います。</a:t>
            </a:r>
            <a:endParaRPr lang="en-US" altLang="ja-JP"/>
          </a:p>
        </p:txBody>
      </p:sp>
      <p:cxnSp>
        <p:nvCxnSpPr>
          <p:cNvPr id="5" name="直線矢印コネクタ 4"/>
          <p:cNvCxnSpPr/>
          <p:nvPr/>
        </p:nvCxnSpPr>
        <p:spPr>
          <a:xfrm flipH="1">
            <a:off x="1689100" y="2403230"/>
            <a:ext cx="5133731" cy="13849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6822830" y="2218564"/>
            <a:ext cx="4438779" cy="646331"/>
          </a:xfrm>
          <a:prstGeom prst="rect">
            <a:avLst/>
          </a:prstGeom>
          <a:noFill/>
        </p:spPr>
        <p:txBody>
          <a:bodyPr wrap="none" rtlCol="0">
            <a:spAutoFit/>
          </a:bodyPr>
          <a:lstStyle/>
          <a:p>
            <a:r>
              <a:rPr kumimoji="1" lang="ja-JP" altLang="en-US" smtClean="0"/>
              <a:t>追加：</a:t>
            </a:r>
            <a:r>
              <a:rPr kumimoji="1" lang="en-US" altLang="ja-JP" smtClean="0"/>
              <a:t>unique</a:t>
            </a:r>
            <a:r>
              <a:rPr kumimoji="1" lang="ja-JP" altLang="en-US" smtClean="0"/>
              <a:t>と</a:t>
            </a:r>
            <a:r>
              <a:rPr kumimoji="1" lang="en-US" altLang="ja-JP" smtClean="0"/>
              <a:t>list</a:t>
            </a:r>
            <a:r>
              <a:rPr kumimoji="1" lang="ja-JP" altLang="en-US" smtClean="0"/>
              <a:t>を使いたいので</a:t>
            </a:r>
            <a:r>
              <a:rPr kumimoji="1" lang="en-US" altLang="ja-JP" smtClean="0"/>
              <a:t>SLT</a:t>
            </a:r>
            <a:r>
              <a:rPr kumimoji="1" lang="ja-JP" altLang="en-US" smtClean="0"/>
              <a:t>用の</a:t>
            </a:r>
            <a:r>
              <a:rPr kumimoji="1" lang="en-US" altLang="ja-JP" smtClean="0"/>
              <a:t>h</a:t>
            </a:r>
            <a:r>
              <a:rPr kumimoji="1" lang="ja-JP" altLang="en-US" smtClean="0"/>
              <a:t>と</a:t>
            </a:r>
            <a:endParaRPr kumimoji="1" lang="en-US" altLang="ja-JP" smtClean="0"/>
          </a:p>
          <a:p>
            <a:r>
              <a:rPr kumimoji="1" lang="en-US" altLang="ja-JP" smtClean="0"/>
              <a:t>using</a:t>
            </a:r>
            <a:r>
              <a:rPr kumimoji="1" lang="ja-JP" altLang="en-US" smtClean="0"/>
              <a:t>命令をする。</a:t>
            </a:r>
            <a:endParaRPr kumimoji="1" lang="en-US" altLang="ja-JP" smtClean="0"/>
          </a:p>
        </p:txBody>
      </p:sp>
      <p:cxnSp>
        <p:nvCxnSpPr>
          <p:cNvPr id="9" name="直線矢印コネクタ 8"/>
          <p:cNvCxnSpPr/>
          <p:nvPr/>
        </p:nvCxnSpPr>
        <p:spPr>
          <a:xfrm flipH="1" flipV="1">
            <a:off x="2133600" y="2837024"/>
            <a:ext cx="4689230" cy="3516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6928338" y="3071446"/>
            <a:ext cx="4537332" cy="369332"/>
          </a:xfrm>
          <a:prstGeom prst="rect">
            <a:avLst/>
          </a:prstGeom>
          <a:noFill/>
        </p:spPr>
        <p:txBody>
          <a:bodyPr wrap="none" rtlCol="0">
            <a:spAutoFit/>
          </a:bodyPr>
          <a:lstStyle/>
          <a:p>
            <a:r>
              <a:rPr kumimoji="1" lang="ja-JP" altLang="en-US" smtClean="0"/>
              <a:t>追加：描画のため</a:t>
            </a:r>
            <a:r>
              <a:rPr lang="en-US" altLang="ja-JP" smtClean="0"/>
              <a:t>Draw2DPolygon.h</a:t>
            </a:r>
            <a:r>
              <a:rPr lang="ja-JP" altLang="en-US" smtClean="0"/>
              <a:t>を</a:t>
            </a:r>
            <a:r>
              <a:rPr lang="en-US" altLang="ja-JP" smtClean="0"/>
              <a:t>include</a:t>
            </a:r>
            <a:endParaRPr kumimoji="1" lang="ja-JP" altLang="en-US"/>
          </a:p>
        </p:txBody>
      </p:sp>
      <p:cxnSp>
        <p:nvCxnSpPr>
          <p:cNvPr id="12" name="直線矢印コネクタ 11"/>
          <p:cNvCxnSpPr/>
          <p:nvPr/>
        </p:nvCxnSpPr>
        <p:spPr>
          <a:xfrm flipH="1">
            <a:off x="3390900" y="4097207"/>
            <a:ext cx="3529205" cy="126674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6928338" y="3854396"/>
            <a:ext cx="4748159" cy="646331"/>
          </a:xfrm>
          <a:prstGeom prst="rect">
            <a:avLst/>
          </a:prstGeom>
          <a:noFill/>
        </p:spPr>
        <p:txBody>
          <a:bodyPr wrap="none" rtlCol="0">
            <a:spAutoFit/>
          </a:bodyPr>
          <a:lstStyle/>
          <a:p>
            <a:r>
              <a:rPr kumimoji="1" lang="ja-JP" altLang="en-US" smtClean="0"/>
              <a:t>追加：文字識別用の</a:t>
            </a:r>
            <a:r>
              <a:rPr kumimoji="1" lang="en-US" altLang="ja-JP" smtClean="0"/>
              <a:t>class</a:t>
            </a:r>
            <a:r>
              <a:rPr kumimoji="1" lang="ja-JP" altLang="en-US" smtClean="0"/>
              <a:t>を用意。</a:t>
            </a:r>
            <a:endParaRPr kumimoji="1" lang="en-US" altLang="ja-JP" smtClean="0"/>
          </a:p>
          <a:p>
            <a:r>
              <a:rPr lang="ja-JP" altLang="en-US" smtClean="0"/>
              <a:t>文字識別用の</a:t>
            </a:r>
            <a:r>
              <a:rPr lang="en-US" altLang="ja-JP" smtClean="0"/>
              <a:t>char</a:t>
            </a:r>
            <a:r>
              <a:rPr lang="ja-JP" altLang="en-US" smtClean="0"/>
              <a:t>とその</a:t>
            </a:r>
            <a:r>
              <a:rPr lang="en-US" altLang="ja-JP" smtClean="0"/>
              <a:t>texture</a:t>
            </a:r>
            <a:r>
              <a:rPr lang="ja-JP" altLang="en-US" smtClean="0"/>
              <a:t>の変数を用意</a:t>
            </a:r>
            <a:endParaRPr lang="en-US" altLang="ja-JP" smtClean="0"/>
          </a:p>
        </p:txBody>
      </p:sp>
      <p:sp>
        <p:nvSpPr>
          <p:cNvPr id="18" name="テキスト ボックス 17"/>
          <p:cNvSpPr txBox="1"/>
          <p:nvPr/>
        </p:nvSpPr>
        <p:spPr>
          <a:xfrm>
            <a:off x="6928338" y="5099987"/>
            <a:ext cx="1242648" cy="369332"/>
          </a:xfrm>
          <a:prstGeom prst="rect">
            <a:avLst/>
          </a:prstGeom>
          <a:noFill/>
        </p:spPr>
        <p:txBody>
          <a:bodyPr wrap="none" rtlCol="0">
            <a:spAutoFit/>
          </a:bodyPr>
          <a:lstStyle/>
          <a:p>
            <a:r>
              <a:rPr lang="en-US" altLang="ja-JP" smtClean="0"/>
              <a:t>m</a:t>
            </a:r>
            <a:r>
              <a:rPr kumimoji="1" lang="en-US" altLang="ja-JP" smtClean="0"/>
              <a:t>_pc=“</a:t>
            </a:r>
            <a:r>
              <a:rPr kumimoji="1" lang="ja-JP" altLang="en-US" smtClean="0"/>
              <a:t>永</a:t>
            </a:r>
            <a:r>
              <a:rPr kumimoji="1" lang="en-US" altLang="ja-JP" smtClean="0"/>
              <a:t>”</a:t>
            </a:r>
          </a:p>
        </p:txBody>
      </p:sp>
      <p:sp>
        <p:nvSpPr>
          <p:cNvPr id="19" name="正方形/長方形 18"/>
          <p:cNvSpPr/>
          <p:nvPr/>
        </p:nvSpPr>
        <p:spPr>
          <a:xfrm>
            <a:off x="9963288" y="4599872"/>
            <a:ext cx="1383323" cy="1330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9963288" y="4480354"/>
            <a:ext cx="1415772" cy="1569660"/>
          </a:xfrm>
          <a:prstGeom prst="rect">
            <a:avLst/>
          </a:prstGeom>
          <a:noFill/>
        </p:spPr>
        <p:txBody>
          <a:bodyPr wrap="none" rtlCol="0">
            <a:spAutoFit/>
          </a:bodyPr>
          <a:lstStyle/>
          <a:p>
            <a:r>
              <a:rPr kumimoji="1" lang="ja-JP" altLang="en-US" sz="9600" smtClean="0"/>
              <a:t>永</a:t>
            </a:r>
            <a:endParaRPr kumimoji="1" lang="ja-JP" altLang="en-US" sz="9600"/>
          </a:p>
        </p:txBody>
      </p:sp>
      <p:sp>
        <p:nvSpPr>
          <p:cNvPr id="21" name="正方形/長方形 20"/>
          <p:cNvSpPr/>
          <p:nvPr/>
        </p:nvSpPr>
        <p:spPr>
          <a:xfrm>
            <a:off x="8557293" y="5080518"/>
            <a:ext cx="1454244" cy="369332"/>
          </a:xfrm>
          <a:prstGeom prst="rect">
            <a:avLst/>
          </a:prstGeom>
        </p:spPr>
        <p:txBody>
          <a:bodyPr wrap="none">
            <a:spAutoFit/>
          </a:bodyPr>
          <a:lstStyle/>
          <a:p>
            <a:r>
              <a:rPr lang="en-US" altLang="ja-JP" smtClean="0">
                <a:latin typeface="ＭＳ ゴシック" panose="020B0609070205080204" pitchFamily="49" charset="-128"/>
                <a:ea typeface="ＭＳ ゴシック" panose="020B0609070205080204" pitchFamily="49" charset="-128"/>
              </a:rPr>
              <a:t>m_pTexture=</a:t>
            </a:r>
            <a:endParaRPr lang="en-US" altLang="ja-JP">
              <a:latin typeface="ＭＳ ゴシック" panose="020B0609070205080204" pitchFamily="49" charset="-128"/>
              <a:ea typeface="ＭＳ ゴシック" panose="020B0609070205080204" pitchFamily="49" charset="-128"/>
            </a:endParaRPr>
          </a:p>
        </p:txBody>
      </p:sp>
      <p:sp>
        <p:nvSpPr>
          <p:cNvPr id="22" name="テキスト ボックス 21"/>
          <p:cNvSpPr txBox="1"/>
          <p:nvPr/>
        </p:nvSpPr>
        <p:spPr>
          <a:xfrm>
            <a:off x="6727546" y="6010901"/>
            <a:ext cx="4938916" cy="646331"/>
          </a:xfrm>
          <a:prstGeom prst="rect">
            <a:avLst/>
          </a:prstGeom>
          <a:noFill/>
        </p:spPr>
        <p:txBody>
          <a:bodyPr wrap="none" rtlCol="0">
            <a:spAutoFit/>
          </a:bodyPr>
          <a:lstStyle/>
          <a:p>
            <a:r>
              <a:rPr lang="en-US" altLang="ja-JP" smtClean="0"/>
              <a:t>Data</a:t>
            </a:r>
            <a:r>
              <a:rPr lang="ja-JP" altLang="en-US" smtClean="0"/>
              <a:t>は上記のようにある入れる予定なので</a:t>
            </a:r>
            <a:endParaRPr lang="en-US" altLang="ja-JP" smtClean="0"/>
          </a:p>
          <a:p>
            <a:r>
              <a:rPr lang="en-US" altLang="ja-JP" smtClean="0"/>
              <a:t>m_pc</a:t>
            </a:r>
            <a:r>
              <a:rPr lang="ja-JP" altLang="en-US" smtClean="0"/>
              <a:t>で、</a:t>
            </a:r>
            <a:r>
              <a:rPr lang="en-US" altLang="ja-JP" smtClean="0"/>
              <a:t>texture</a:t>
            </a:r>
            <a:r>
              <a:rPr lang="ja-JP" altLang="en-US" smtClean="0"/>
              <a:t>に書かれてる文字を識別します。</a:t>
            </a:r>
            <a:endParaRPr kumimoji="1" lang="ja-JP" altLang="en-US"/>
          </a:p>
        </p:txBody>
      </p:sp>
      <p:sp>
        <p:nvSpPr>
          <p:cNvPr id="23" name="正方形/長方形 22"/>
          <p:cNvSpPr/>
          <p:nvPr/>
        </p:nvSpPr>
        <p:spPr>
          <a:xfrm>
            <a:off x="135751" y="990304"/>
            <a:ext cx="1088375" cy="369332"/>
          </a:xfrm>
          <a:prstGeom prst="rect">
            <a:avLst/>
          </a:prstGeom>
        </p:spPr>
        <p:txBody>
          <a:bodyPr wrap="none">
            <a:spAutoFit/>
          </a:bodyPr>
          <a:lstStyle/>
          <a:p>
            <a:r>
              <a:rPr lang="ja-JP" altLang="en-US"/>
              <a:t>FontTex.h</a:t>
            </a:r>
          </a:p>
        </p:txBody>
      </p:sp>
      <p:sp>
        <p:nvSpPr>
          <p:cNvPr id="25" name="正方形/長方形 24"/>
          <p:cNvSpPr/>
          <p:nvPr/>
        </p:nvSpPr>
        <p:spPr>
          <a:xfrm>
            <a:off x="2990901" y="3315234"/>
            <a:ext cx="646331" cy="369332"/>
          </a:xfrm>
          <a:prstGeom prst="rect">
            <a:avLst/>
          </a:prstGeom>
        </p:spPr>
        <p:txBody>
          <a:bodyPr wrap="square">
            <a:spAutoFit/>
          </a:bodyPr>
          <a:lstStyle/>
          <a:p>
            <a:r>
              <a:rPr lang="ja-JP" altLang="en-US"/>
              <a:t>追加</a:t>
            </a:r>
          </a:p>
        </p:txBody>
      </p:sp>
      <p:cxnSp>
        <p:nvCxnSpPr>
          <p:cNvPr id="26" name="直線矢印コネクタ 25"/>
          <p:cNvCxnSpPr/>
          <p:nvPr/>
        </p:nvCxnSpPr>
        <p:spPr>
          <a:xfrm flipH="1">
            <a:off x="2054374" y="3518349"/>
            <a:ext cx="898001" cy="1057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p:cNvSpPr/>
          <p:nvPr/>
        </p:nvSpPr>
        <p:spPr>
          <a:xfrm>
            <a:off x="2833000" y="4157240"/>
            <a:ext cx="646331" cy="369332"/>
          </a:xfrm>
          <a:prstGeom prst="rect">
            <a:avLst/>
          </a:prstGeom>
        </p:spPr>
        <p:txBody>
          <a:bodyPr wrap="square">
            <a:spAutoFit/>
          </a:bodyPr>
          <a:lstStyle/>
          <a:p>
            <a:r>
              <a:rPr lang="ja-JP" altLang="en-US"/>
              <a:t>追加</a:t>
            </a:r>
          </a:p>
        </p:txBody>
      </p:sp>
      <p:cxnSp>
        <p:nvCxnSpPr>
          <p:cNvPr id="31" name="直線矢印コネクタ 30"/>
          <p:cNvCxnSpPr/>
          <p:nvPr/>
        </p:nvCxnSpPr>
        <p:spPr>
          <a:xfrm flipH="1">
            <a:off x="1896473" y="4360355"/>
            <a:ext cx="898001" cy="10577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p:cNvPicPr>
            <a:picLocks noChangeAspect="1"/>
          </p:cNvPicPr>
          <p:nvPr/>
        </p:nvPicPr>
        <p:blipFill>
          <a:blip r:embed="rId3"/>
          <a:stretch>
            <a:fillRect/>
          </a:stretch>
        </p:blipFill>
        <p:spPr>
          <a:xfrm>
            <a:off x="899523" y="4680757"/>
            <a:ext cx="1943100" cy="428625"/>
          </a:xfrm>
          <a:prstGeom prst="rect">
            <a:avLst/>
          </a:prstGeom>
        </p:spPr>
      </p:pic>
    </p:spTree>
    <p:extLst>
      <p:ext uri="{BB962C8B-B14F-4D97-AF65-F5344CB8AC3E}">
        <p14:creationId xmlns:p14="http://schemas.microsoft.com/office/powerpoint/2010/main" val="120593289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19790</TotalTime>
  <Words>3724</Words>
  <Application>Microsoft Office PowerPoint</Application>
  <PresentationFormat>ワイド画面</PresentationFormat>
  <Paragraphs>449</Paragraphs>
  <Slides>33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33</vt:i4>
      </vt:variant>
    </vt:vector>
  </HeadingPairs>
  <TitlesOfParts>
    <vt:vector size="39" baseType="lpstr">
      <vt:lpstr>ＭＳ Ｐゴシック</vt:lpstr>
      <vt:lpstr>ＭＳ ゴシック</vt:lpstr>
      <vt:lpstr>Arial</vt:lpstr>
      <vt:lpstr>Calibri</vt:lpstr>
      <vt:lpstr>Calibri Light</vt:lpstr>
      <vt:lpstr>Office テーマ</vt:lpstr>
      <vt:lpstr>GameSystem開発指南書23</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ゲーム開発指南書１</dc:title>
  <dc:creator>user206</dc:creator>
  <cp:lastModifiedBy>user206</cp:lastModifiedBy>
  <cp:revision>1214</cp:revision>
  <dcterms:created xsi:type="dcterms:W3CDTF">2016-04-21T00:45:06Z</dcterms:created>
  <dcterms:modified xsi:type="dcterms:W3CDTF">2017-03-06T08:26:12Z</dcterms:modified>
</cp:coreProperties>
</file>