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2017/4/7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24</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Font</a:t>
            </a:r>
            <a:r>
              <a:rPr lang="ja-JP" altLang="en-US" smtClean="0"/>
              <a:t>描画</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88900"/>
            <a:ext cx="2925801" cy="369332"/>
          </a:xfrm>
          <a:prstGeom prst="rect">
            <a:avLst/>
          </a:prstGeom>
          <a:noFill/>
        </p:spPr>
        <p:txBody>
          <a:bodyPr wrap="none" rtlCol="0">
            <a:spAutoFit/>
          </a:bodyPr>
          <a:lstStyle/>
          <a:p>
            <a:r>
              <a:rPr kumimoji="1" lang="ja-JP" altLang="en-US" smtClean="0"/>
              <a:t>・回答</a:t>
            </a:r>
            <a:r>
              <a:rPr lang="ja-JP" altLang="en-US" smtClean="0"/>
              <a:t>は隠れてるよ。</a:t>
            </a:r>
            <a:r>
              <a:rPr lang="en-US" altLang="ja-JP" smtClean="0"/>
              <a:t>(/</a:t>
            </a:r>
            <a:r>
              <a:rPr lang="ja-JP" altLang="en-US" smtClean="0"/>
              <a:t>・</a:t>
            </a:r>
            <a:r>
              <a:rPr lang="en-US" altLang="ja-JP" smtClean="0"/>
              <a:t>ω</a:t>
            </a:r>
            <a:r>
              <a:rPr lang="ja-JP" altLang="en-US" smtClean="0"/>
              <a:t>・</a:t>
            </a:r>
            <a:r>
              <a:rPr lang="en-US" altLang="ja-JP" smtClean="0"/>
              <a:t>)/</a:t>
            </a:r>
          </a:p>
        </p:txBody>
      </p:sp>
      <p:grpSp>
        <p:nvGrpSpPr>
          <p:cNvPr id="18" name="グループ化 17"/>
          <p:cNvGrpSpPr/>
          <p:nvPr/>
        </p:nvGrpSpPr>
        <p:grpSpPr>
          <a:xfrm>
            <a:off x="2362200" y="812800"/>
            <a:ext cx="7645400" cy="5626099"/>
            <a:chOff x="1346200" y="660400"/>
            <a:chExt cx="7645400" cy="5626099"/>
          </a:xfrm>
        </p:grpSpPr>
        <p:pic>
          <p:nvPicPr>
            <p:cNvPr id="4" name="図 3"/>
            <p:cNvPicPr>
              <a:picLocks noChangeAspect="1"/>
            </p:cNvPicPr>
            <p:nvPr/>
          </p:nvPicPr>
          <p:blipFill>
            <a:blip r:embed="rId2"/>
            <a:stretch>
              <a:fillRect/>
            </a:stretch>
          </p:blipFill>
          <p:spPr>
            <a:xfrm>
              <a:off x="1647825" y="912744"/>
              <a:ext cx="7072416" cy="5373755"/>
            </a:xfrm>
            <a:prstGeom prst="rect">
              <a:avLst/>
            </a:prstGeom>
            <a:ln>
              <a:solidFill>
                <a:schemeClr val="tx1"/>
              </a:solidFill>
            </a:ln>
          </p:spPr>
        </p:pic>
        <p:sp>
          <p:nvSpPr>
            <p:cNvPr id="17" name="角丸四角形 16"/>
            <p:cNvSpPr/>
            <p:nvPr/>
          </p:nvSpPr>
          <p:spPr>
            <a:xfrm>
              <a:off x="1346200" y="660400"/>
              <a:ext cx="7645400" cy="53467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角丸四角形 18"/>
          <p:cNvSpPr/>
          <p:nvPr/>
        </p:nvSpPr>
        <p:spPr>
          <a:xfrm>
            <a:off x="7213600" y="2735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0" name="角丸四角形 19"/>
          <p:cNvSpPr/>
          <p:nvPr/>
        </p:nvSpPr>
        <p:spPr>
          <a:xfrm>
            <a:off x="5105400" y="19245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1" name="角丸四角形 20"/>
          <p:cNvSpPr/>
          <p:nvPr/>
        </p:nvSpPr>
        <p:spPr>
          <a:xfrm>
            <a:off x="4132301" y="88900"/>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2" name="角丸四角形 21"/>
          <p:cNvSpPr/>
          <p:nvPr/>
        </p:nvSpPr>
        <p:spPr>
          <a:xfrm>
            <a:off x="7162871" y="247907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3" name="角丸四角形 22"/>
          <p:cNvSpPr/>
          <p:nvPr/>
        </p:nvSpPr>
        <p:spPr>
          <a:xfrm>
            <a:off x="4382417" y="24984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4" name="角丸四角形 23"/>
          <p:cNvSpPr/>
          <p:nvPr/>
        </p:nvSpPr>
        <p:spPr>
          <a:xfrm>
            <a:off x="3018651" y="16956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5" name="角丸四角形 24"/>
          <p:cNvSpPr/>
          <p:nvPr/>
        </p:nvSpPr>
        <p:spPr>
          <a:xfrm>
            <a:off x="1555118" y="62813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6" name="角丸四角形 25"/>
          <p:cNvSpPr/>
          <p:nvPr/>
        </p:nvSpPr>
        <p:spPr>
          <a:xfrm>
            <a:off x="1513211" y="2111633"/>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7" name="角丸四角形 26"/>
          <p:cNvSpPr/>
          <p:nvPr/>
        </p:nvSpPr>
        <p:spPr>
          <a:xfrm>
            <a:off x="3048851" y="1970732"/>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8" name="角丸四角形 27"/>
          <p:cNvSpPr/>
          <p:nvPr/>
        </p:nvSpPr>
        <p:spPr>
          <a:xfrm>
            <a:off x="5750067" y="129368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29" name="角丸四角形 28"/>
          <p:cNvSpPr/>
          <p:nvPr/>
        </p:nvSpPr>
        <p:spPr>
          <a:xfrm>
            <a:off x="1905001" y="24984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0" name="角丸四角形 29"/>
          <p:cNvSpPr/>
          <p:nvPr/>
        </p:nvSpPr>
        <p:spPr>
          <a:xfrm>
            <a:off x="4589501" y="2280166"/>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1" name="角丸四角形 30"/>
          <p:cNvSpPr/>
          <p:nvPr/>
        </p:nvSpPr>
        <p:spPr>
          <a:xfrm>
            <a:off x="6580367" y="1165999"/>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2" name="角丸四角形 31"/>
          <p:cNvSpPr/>
          <p:nvPr/>
        </p:nvSpPr>
        <p:spPr>
          <a:xfrm>
            <a:off x="3299349" y="744751"/>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3" name="角丸四角形 32"/>
          <p:cNvSpPr/>
          <p:nvPr/>
        </p:nvSpPr>
        <p:spPr>
          <a:xfrm>
            <a:off x="5119542" y="1634554"/>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4" name="角丸四角形 33"/>
          <p:cNvSpPr/>
          <p:nvPr/>
        </p:nvSpPr>
        <p:spPr>
          <a:xfrm>
            <a:off x="1335202" y="946235"/>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5" name="角丸四角形 34"/>
          <p:cNvSpPr/>
          <p:nvPr/>
        </p:nvSpPr>
        <p:spPr>
          <a:xfrm>
            <a:off x="8104959" y="1119833"/>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6" name="角丸四角形 35"/>
          <p:cNvSpPr/>
          <p:nvPr/>
        </p:nvSpPr>
        <p:spPr>
          <a:xfrm>
            <a:off x="2731618" y="20896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(‘ω’)</a:t>
            </a:r>
            <a:endParaRPr kumimoji="1" lang="ja-JP" altLang="en-US"/>
          </a:p>
        </p:txBody>
      </p:sp>
      <p:sp>
        <p:nvSpPr>
          <p:cNvPr id="37" name="角丸四角形 36"/>
          <p:cNvSpPr/>
          <p:nvPr/>
        </p:nvSpPr>
        <p:spPr>
          <a:xfrm>
            <a:off x="4839616" y="1097867"/>
            <a:ext cx="3708400" cy="4234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smtClean="0"/>
              <a:t>(</a:t>
            </a:r>
            <a:r>
              <a:rPr lang="ja-JP" altLang="en-US" sz="2400"/>
              <a:t> ﾟ</a:t>
            </a:r>
            <a:r>
              <a:rPr lang="en-US" altLang="ja-JP" sz="2400"/>
              <a:t>Д</a:t>
            </a:r>
            <a:r>
              <a:rPr lang="ja-JP" altLang="en-US" sz="2400"/>
              <a:t>ﾟ</a:t>
            </a:r>
            <a:r>
              <a:rPr lang="en-US" altLang="ja-JP" sz="2400" smtClean="0"/>
              <a:t>)</a:t>
            </a:r>
            <a:r>
              <a:rPr lang="ja-JP" altLang="en-US" sz="2400" smtClean="0"/>
              <a:t>＜自分でやれや！</a:t>
            </a:r>
            <a:endParaRPr kumimoji="1" lang="ja-JP" altLang="en-US" sz="2400"/>
          </a:p>
        </p:txBody>
      </p:sp>
    </p:spTree>
    <p:extLst>
      <p:ext uri="{BB962C8B-B14F-4D97-AF65-F5344CB8AC3E}">
        <p14:creationId xmlns:p14="http://schemas.microsoft.com/office/powerpoint/2010/main" val="4040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2"/>
          <a:stretch>
            <a:fillRect/>
          </a:stretch>
        </p:blipFill>
        <p:spPr>
          <a:xfrm>
            <a:off x="225423" y="3738526"/>
            <a:ext cx="9557248" cy="2380809"/>
          </a:xfrm>
          <a:prstGeom prst="rect">
            <a:avLst/>
          </a:prstGeom>
          <a:ln>
            <a:solidFill>
              <a:schemeClr val="tx1"/>
            </a:solidFill>
          </a:ln>
        </p:spPr>
      </p:pic>
      <p:sp>
        <p:nvSpPr>
          <p:cNvPr id="4" name="テキスト ボックス 3"/>
          <p:cNvSpPr txBox="1"/>
          <p:nvPr/>
        </p:nvSpPr>
        <p:spPr>
          <a:xfrm>
            <a:off x="0" y="0"/>
            <a:ext cx="12372298" cy="923330"/>
          </a:xfrm>
          <a:prstGeom prst="rect">
            <a:avLst/>
          </a:prstGeom>
          <a:noFill/>
        </p:spPr>
        <p:txBody>
          <a:bodyPr wrap="none" rtlCol="0">
            <a:spAutoFit/>
          </a:bodyPr>
          <a:lstStyle/>
          <a:p>
            <a:r>
              <a:rPr kumimoji="1" lang="ja-JP" altLang="en-US" smtClean="0"/>
              <a:t>・文字を</a:t>
            </a:r>
            <a:r>
              <a:rPr lang="en-US" altLang="ja-JP" smtClean="0"/>
              <a:t>T</a:t>
            </a:r>
            <a:r>
              <a:rPr kumimoji="1" lang="en-US" altLang="ja-JP" smtClean="0"/>
              <a:t>exture</a:t>
            </a:r>
            <a:r>
              <a:rPr kumimoji="1" lang="ja-JP" altLang="en-US" smtClean="0"/>
              <a:t>に描き込みができたので描画してみよう。</a:t>
            </a:r>
            <a:endParaRPr kumimoji="1" lang="en-US" altLang="ja-JP" smtClean="0"/>
          </a:p>
          <a:p>
            <a:r>
              <a:rPr lang="ja-JP" altLang="en-US"/>
              <a:t>　</a:t>
            </a:r>
            <a:r>
              <a:rPr lang="ja-JP" altLang="en-US" smtClean="0"/>
              <a:t>うまく描き込みができているかの確認もしないといけないので作りましょう。ただ、</a:t>
            </a:r>
            <a:r>
              <a:rPr lang="en-US" altLang="ja-JP" smtClean="0"/>
              <a:t>2D</a:t>
            </a:r>
            <a:r>
              <a:rPr lang="ja-JP" altLang="en-US" smtClean="0"/>
              <a:t>描画以前やっており</a:t>
            </a:r>
            <a:r>
              <a:rPr lang="en-US" altLang="ja-JP" smtClean="0"/>
              <a:t>Class</a:t>
            </a:r>
            <a:r>
              <a:rPr lang="ja-JP" altLang="en-US" smtClean="0"/>
              <a:t>になっているので</a:t>
            </a:r>
            <a:endParaRPr lang="en-US" altLang="ja-JP" smtClean="0"/>
          </a:p>
          <a:p>
            <a:r>
              <a:rPr kumimoji="1" lang="ja-JP" altLang="en-US" smtClean="0"/>
              <a:t>そこまで難しく考えなくても良いでしょう。</a:t>
            </a:r>
            <a:endParaRPr kumimoji="1" lang="ja-JP" altLang="en-US"/>
          </a:p>
        </p:txBody>
      </p:sp>
      <p:sp>
        <p:nvSpPr>
          <p:cNvPr id="3" name="正方形/長方形 2"/>
          <p:cNvSpPr/>
          <p:nvPr/>
        </p:nvSpPr>
        <p:spPr>
          <a:xfrm>
            <a:off x="225424" y="949880"/>
            <a:ext cx="1857111" cy="369332"/>
          </a:xfrm>
          <a:prstGeom prst="rect">
            <a:avLst/>
          </a:prstGeom>
        </p:spPr>
        <p:txBody>
          <a:bodyPr wrap="none">
            <a:spAutoFit/>
          </a:bodyPr>
          <a:lstStyle/>
          <a:p>
            <a:r>
              <a:rPr lang="ja-JP" altLang="en-US"/>
              <a:t>Draw2DPolygon.h</a:t>
            </a:r>
          </a:p>
        </p:txBody>
      </p:sp>
      <p:sp>
        <p:nvSpPr>
          <p:cNvPr id="7" name="テキスト ボックス 6"/>
          <p:cNvSpPr txBox="1"/>
          <p:nvPr/>
        </p:nvSpPr>
        <p:spPr>
          <a:xfrm>
            <a:off x="1991947" y="3017036"/>
            <a:ext cx="3447162"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kumimoji="1" lang="ja-JP" altLang="en-US" smtClean="0"/>
              <a:t>を用意</a:t>
            </a:r>
            <a:endParaRPr kumimoji="1" lang="ja-JP" altLang="en-US"/>
          </a:p>
        </p:txBody>
      </p:sp>
      <p:sp>
        <p:nvSpPr>
          <p:cNvPr id="9" name="正方形/長方形 8"/>
          <p:cNvSpPr/>
          <p:nvPr/>
        </p:nvSpPr>
        <p:spPr>
          <a:xfrm>
            <a:off x="225423" y="3353924"/>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2" name="直線矢印コネクタ 11"/>
          <p:cNvCxnSpPr>
            <a:stCxn id="15" idx="1"/>
          </p:cNvCxnSpPr>
          <p:nvPr/>
        </p:nvCxnSpPr>
        <p:spPr>
          <a:xfrm flipH="1" flipV="1">
            <a:off x="1560147" y="5299934"/>
            <a:ext cx="1131988" cy="10040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692135" y="6119336"/>
            <a:ext cx="3942490"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lang="ja-JP" altLang="en-US" smtClean="0"/>
              <a:t>の本体用意</a:t>
            </a:r>
            <a:endParaRPr kumimoji="1" lang="ja-JP" altLang="en-US"/>
          </a:p>
        </p:txBody>
      </p:sp>
      <p:sp>
        <p:nvSpPr>
          <p:cNvPr id="16" name="テキスト ボックス 15"/>
          <p:cNvSpPr txBox="1"/>
          <p:nvPr/>
        </p:nvSpPr>
        <p:spPr>
          <a:xfrm>
            <a:off x="3886200" y="6488668"/>
            <a:ext cx="8396722" cy="369332"/>
          </a:xfrm>
          <a:prstGeom prst="rect">
            <a:avLst/>
          </a:prstGeom>
          <a:noFill/>
        </p:spPr>
        <p:txBody>
          <a:bodyPr wrap="none" rtlCol="0">
            <a:spAutoFit/>
          </a:bodyPr>
          <a:lstStyle/>
          <a:p>
            <a:r>
              <a:rPr kumimoji="1" lang="ja-JP" altLang="en-US" smtClean="0"/>
              <a:t>描画機能は</a:t>
            </a:r>
            <a:r>
              <a:rPr kumimoji="1" lang="en-US" altLang="ja-JP" smtClean="0"/>
              <a:t>CDrew2DPolygon</a:t>
            </a:r>
            <a:r>
              <a:rPr lang="ja-JP" altLang="en-US" smtClean="0"/>
              <a:t>が持っているので文字描画専用</a:t>
            </a:r>
            <a:r>
              <a:rPr lang="en-US" altLang="ja-JP" smtClean="0"/>
              <a:t>Method</a:t>
            </a:r>
            <a:r>
              <a:rPr lang="ja-JP" altLang="en-US" smtClean="0"/>
              <a:t>を用意しました。</a:t>
            </a:r>
            <a:endParaRPr kumimoji="1" lang="ja-JP" altLang="en-US"/>
          </a:p>
        </p:txBody>
      </p:sp>
      <p:pic>
        <p:nvPicPr>
          <p:cNvPr id="18" name="図 17"/>
          <p:cNvPicPr>
            <a:picLocks noChangeAspect="1"/>
          </p:cNvPicPr>
          <p:nvPr/>
        </p:nvPicPr>
        <p:blipFill>
          <a:blip r:embed="rId3"/>
          <a:stretch>
            <a:fillRect/>
          </a:stretch>
        </p:blipFill>
        <p:spPr>
          <a:xfrm>
            <a:off x="225423" y="1390549"/>
            <a:ext cx="11786644" cy="932756"/>
          </a:xfrm>
          <a:prstGeom prst="rect">
            <a:avLst/>
          </a:prstGeom>
          <a:ln>
            <a:solidFill>
              <a:schemeClr val="tx1"/>
            </a:solidFill>
          </a:ln>
        </p:spPr>
      </p:pic>
      <p:cxnSp>
        <p:nvCxnSpPr>
          <p:cNvPr id="5" name="直線矢印コネクタ 4"/>
          <p:cNvCxnSpPr>
            <a:stCxn id="7" idx="1"/>
          </p:cNvCxnSpPr>
          <p:nvPr/>
        </p:nvCxnSpPr>
        <p:spPr>
          <a:xfrm flipH="1" flipV="1">
            <a:off x="1854200" y="2012943"/>
            <a:ext cx="137747" cy="1188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8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63246" cy="369332"/>
          </a:xfrm>
          <a:prstGeom prst="rect">
            <a:avLst/>
          </a:prstGeom>
          <a:noFill/>
        </p:spPr>
        <p:txBody>
          <a:bodyPr wrap="none" rtlCol="0">
            <a:spAutoFit/>
          </a:bodyPr>
          <a:lstStyle/>
          <a:p>
            <a:r>
              <a:rPr kumimoji="1" lang="ja-JP" altLang="en-US" smtClean="0"/>
              <a:t>・文字描画</a:t>
            </a:r>
            <a:r>
              <a:rPr kumimoji="1" lang="en-US" altLang="ja-JP" smtClean="0"/>
              <a:t>Method</a:t>
            </a:r>
            <a:r>
              <a:rPr kumimoji="1" lang="ja-JP" altLang="en-US" smtClean="0"/>
              <a:t>に描画</a:t>
            </a:r>
            <a:r>
              <a:rPr lang="en-US" altLang="ja-JP"/>
              <a:t>P</a:t>
            </a:r>
            <a:r>
              <a:rPr kumimoji="1" lang="en-US" altLang="ja-JP" smtClean="0"/>
              <a:t>rogram</a:t>
            </a:r>
            <a:r>
              <a:rPr kumimoji="1" lang="ja-JP" altLang="en-US" smtClean="0"/>
              <a:t>を加える</a:t>
            </a:r>
            <a:endParaRPr kumimoji="1" lang="ja-JP" altLang="en-US"/>
          </a:p>
        </p:txBody>
      </p:sp>
      <p:pic>
        <p:nvPicPr>
          <p:cNvPr id="5" name="図 4"/>
          <p:cNvPicPr>
            <a:picLocks noChangeAspect="1"/>
          </p:cNvPicPr>
          <p:nvPr/>
        </p:nvPicPr>
        <p:blipFill>
          <a:blip r:embed="rId2"/>
          <a:stretch>
            <a:fillRect/>
          </a:stretch>
        </p:blipFill>
        <p:spPr>
          <a:xfrm>
            <a:off x="144462" y="369332"/>
            <a:ext cx="7780338" cy="6448837"/>
          </a:xfrm>
          <a:prstGeom prst="rect">
            <a:avLst/>
          </a:prstGeom>
          <a:ln>
            <a:solidFill>
              <a:schemeClr val="tx1"/>
            </a:solidFill>
          </a:ln>
        </p:spPr>
      </p:pic>
      <p:sp>
        <p:nvSpPr>
          <p:cNvPr id="7" name="テキスト ボックス 6"/>
          <p:cNvSpPr txBox="1"/>
          <p:nvPr/>
        </p:nvSpPr>
        <p:spPr>
          <a:xfrm>
            <a:off x="8216900" y="3314700"/>
            <a:ext cx="3758914" cy="646331"/>
          </a:xfrm>
          <a:prstGeom prst="rect">
            <a:avLst/>
          </a:prstGeom>
          <a:noFill/>
        </p:spPr>
        <p:txBody>
          <a:bodyPr wrap="none" rtlCol="0">
            <a:spAutoFit/>
          </a:bodyPr>
          <a:lstStyle/>
          <a:p>
            <a:r>
              <a:rPr kumimoji="1" lang="ja-JP" altLang="en-US" smtClean="0"/>
              <a:t>描画</a:t>
            </a:r>
            <a:r>
              <a:rPr kumimoji="1" lang="en-US" altLang="ja-JP" smtClean="0"/>
              <a:t>program</a:t>
            </a:r>
            <a:r>
              <a:rPr kumimoji="1" lang="ja-JP" altLang="en-US" smtClean="0"/>
              <a:t>からそのまま引っ張って</a:t>
            </a:r>
            <a:endParaRPr kumimoji="1" lang="en-US" altLang="ja-JP" smtClean="0"/>
          </a:p>
          <a:p>
            <a:r>
              <a:rPr kumimoji="1" lang="ja-JP" altLang="en-US" smtClean="0"/>
              <a:t>引数を当てはめました。</a:t>
            </a:r>
            <a:endParaRPr kumimoji="1" lang="ja-JP" altLang="en-US"/>
          </a:p>
        </p:txBody>
      </p:sp>
    </p:spTree>
    <p:extLst>
      <p:ext uri="{BB962C8B-B14F-4D97-AF65-F5344CB8AC3E}">
        <p14:creationId xmlns:p14="http://schemas.microsoft.com/office/powerpoint/2010/main" val="6724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3412" cy="369332"/>
          </a:xfrm>
          <a:prstGeom prst="rect">
            <a:avLst/>
          </a:prstGeom>
          <a:noFill/>
        </p:spPr>
        <p:txBody>
          <a:bodyPr wrap="none" rtlCol="0">
            <a:spAutoFit/>
          </a:bodyPr>
          <a:lstStyle/>
          <a:p>
            <a:r>
              <a:rPr kumimoji="1" lang="ja-JP" altLang="en-US" smtClean="0"/>
              <a:t>・文字描画</a:t>
            </a:r>
            <a:endParaRPr kumimoji="1" lang="ja-JP" altLang="en-US"/>
          </a:p>
        </p:txBody>
      </p:sp>
      <p:pic>
        <p:nvPicPr>
          <p:cNvPr id="5" name="図 4"/>
          <p:cNvPicPr>
            <a:picLocks noChangeAspect="1"/>
          </p:cNvPicPr>
          <p:nvPr/>
        </p:nvPicPr>
        <p:blipFill>
          <a:blip r:embed="rId2"/>
          <a:stretch>
            <a:fillRect/>
          </a:stretch>
        </p:blipFill>
        <p:spPr>
          <a:xfrm>
            <a:off x="67518" y="555625"/>
            <a:ext cx="6486525" cy="3028950"/>
          </a:xfrm>
          <a:prstGeom prst="rect">
            <a:avLst/>
          </a:prstGeom>
          <a:ln>
            <a:solidFill>
              <a:schemeClr val="tx1"/>
            </a:solidFill>
          </a:ln>
        </p:spPr>
      </p:pic>
      <p:sp>
        <p:nvSpPr>
          <p:cNvPr id="6" name="正方形/長方形 5"/>
          <p:cNvSpPr/>
          <p:nvPr/>
        </p:nvSpPr>
        <p:spPr>
          <a:xfrm>
            <a:off x="0" y="277813"/>
            <a:ext cx="1088375" cy="369332"/>
          </a:xfrm>
          <a:prstGeom prst="rect">
            <a:avLst/>
          </a:prstGeom>
        </p:spPr>
        <p:txBody>
          <a:bodyPr wrap="none">
            <a:spAutoFit/>
          </a:bodyPr>
          <a:lstStyle/>
          <a:p>
            <a:r>
              <a:rPr lang="ja-JP" altLang="en-US"/>
              <a:t>FontTex.h</a:t>
            </a:r>
          </a:p>
        </p:txBody>
      </p:sp>
      <p:cxnSp>
        <p:nvCxnSpPr>
          <p:cNvPr id="7" name="直線矢印コネクタ 6"/>
          <p:cNvCxnSpPr/>
          <p:nvPr/>
        </p:nvCxnSpPr>
        <p:spPr>
          <a:xfrm flipH="1">
            <a:off x="6452404" y="33999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911556" y="3215243"/>
            <a:ext cx="5039585" cy="369332"/>
          </a:xfrm>
          <a:prstGeom prst="rect">
            <a:avLst/>
          </a:prstGeom>
          <a:noFill/>
        </p:spPr>
        <p:txBody>
          <a:bodyPr wrap="none" rtlCol="0">
            <a:spAutoFit/>
          </a:bodyPr>
          <a:lstStyle/>
          <a:p>
            <a:r>
              <a:rPr kumimoji="1" lang="ja-JP" altLang="en-US" smtClean="0"/>
              <a:t>追加：文字の</a:t>
            </a:r>
            <a:r>
              <a:rPr lang="en-US" altLang="ja-JP" smtClean="0"/>
              <a:t>R</a:t>
            </a:r>
            <a:r>
              <a:rPr kumimoji="1" lang="en-US" altLang="ja-JP" smtClean="0"/>
              <a:t>esourceView</a:t>
            </a:r>
            <a:r>
              <a:rPr kumimoji="1" lang="ja-JP" altLang="en-US" smtClean="0"/>
              <a:t>を取得できるようにする</a:t>
            </a:r>
            <a:endParaRPr kumimoji="1" lang="ja-JP" altLang="en-US"/>
          </a:p>
        </p:txBody>
      </p:sp>
      <p:pic>
        <p:nvPicPr>
          <p:cNvPr id="13" name="図 12"/>
          <p:cNvPicPr>
            <a:picLocks noChangeAspect="1"/>
          </p:cNvPicPr>
          <p:nvPr/>
        </p:nvPicPr>
        <p:blipFill>
          <a:blip r:embed="rId3"/>
          <a:stretch>
            <a:fillRect/>
          </a:stretch>
        </p:blipFill>
        <p:spPr>
          <a:xfrm>
            <a:off x="67518" y="3769241"/>
            <a:ext cx="7888125" cy="2987159"/>
          </a:xfrm>
          <a:prstGeom prst="rect">
            <a:avLst/>
          </a:prstGeom>
          <a:ln>
            <a:solidFill>
              <a:schemeClr val="tx1"/>
            </a:solidFill>
          </a:ln>
        </p:spPr>
      </p:pic>
      <p:cxnSp>
        <p:nvCxnSpPr>
          <p:cNvPr id="14" name="直線矢印コネクタ 13"/>
          <p:cNvCxnSpPr/>
          <p:nvPr/>
        </p:nvCxnSpPr>
        <p:spPr>
          <a:xfrm flipH="1">
            <a:off x="7824004" y="53684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283156" y="5183743"/>
            <a:ext cx="3131370" cy="369332"/>
          </a:xfrm>
          <a:prstGeom prst="rect">
            <a:avLst/>
          </a:prstGeom>
          <a:noFill/>
        </p:spPr>
        <p:txBody>
          <a:bodyPr wrap="none" rtlCol="0">
            <a:spAutoFit/>
          </a:bodyPr>
          <a:lstStyle/>
          <a:p>
            <a:r>
              <a:rPr kumimoji="1" lang="ja-JP" altLang="en-US" smtClean="0"/>
              <a:t>追加：文字描画用</a:t>
            </a:r>
            <a:r>
              <a:rPr kumimoji="1" lang="en-US" altLang="ja-JP" smtClean="0"/>
              <a:t>Method</a:t>
            </a:r>
            <a:r>
              <a:rPr kumimoji="1" lang="ja-JP" altLang="en-US" smtClean="0"/>
              <a:t>追加</a:t>
            </a:r>
            <a:endParaRPr kumimoji="1" lang="ja-JP" altLang="en-US"/>
          </a:p>
        </p:txBody>
      </p:sp>
    </p:spTree>
    <p:extLst>
      <p:ext uri="{BB962C8B-B14F-4D97-AF65-F5344CB8AC3E}">
        <p14:creationId xmlns:p14="http://schemas.microsoft.com/office/powerpoint/2010/main" val="246477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6212" y="381000"/>
            <a:ext cx="7569293" cy="1562100"/>
          </a:xfrm>
          <a:prstGeom prst="rect">
            <a:avLst/>
          </a:prstGeom>
          <a:ln>
            <a:solidFill>
              <a:schemeClr val="tx1"/>
            </a:solidFill>
          </a:ln>
        </p:spPr>
      </p:pic>
      <p:cxnSp>
        <p:nvCxnSpPr>
          <p:cNvPr id="6" name="直線矢印コネクタ 5"/>
          <p:cNvCxnSpPr/>
          <p:nvPr/>
        </p:nvCxnSpPr>
        <p:spPr>
          <a:xfrm flipH="1">
            <a:off x="7608104" y="999609"/>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067256" y="787400"/>
            <a:ext cx="2438873" cy="369332"/>
          </a:xfrm>
          <a:prstGeom prst="rect">
            <a:avLst/>
          </a:prstGeom>
          <a:noFill/>
        </p:spPr>
        <p:txBody>
          <a:bodyPr wrap="none" rtlCol="0">
            <a:spAutoFit/>
          </a:bodyPr>
          <a:lstStyle/>
          <a:p>
            <a:r>
              <a:rPr kumimoji="1" lang="ja-JP" altLang="en-US" smtClean="0"/>
              <a:t>追加：空の</a:t>
            </a:r>
            <a:r>
              <a:rPr kumimoji="1" lang="en-US" altLang="ja-JP" smtClean="0"/>
              <a:t>Method</a:t>
            </a:r>
            <a:r>
              <a:rPr kumimoji="1" lang="ja-JP" altLang="en-US" smtClean="0"/>
              <a:t>追加</a:t>
            </a:r>
            <a:endParaRPr kumimoji="1" lang="ja-JP" altLang="en-US"/>
          </a:p>
        </p:txBody>
      </p:sp>
      <p:sp>
        <p:nvSpPr>
          <p:cNvPr id="8" name="正方形/長方形 7"/>
          <p:cNvSpPr/>
          <p:nvPr/>
        </p:nvSpPr>
        <p:spPr>
          <a:xfrm>
            <a:off x="176212" y="11668"/>
            <a:ext cx="1307987" cy="369332"/>
          </a:xfrm>
          <a:prstGeom prst="rect">
            <a:avLst/>
          </a:prstGeom>
        </p:spPr>
        <p:txBody>
          <a:bodyPr wrap="none">
            <a:spAutoFit/>
          </a:bodyPr>
          <a:lstStyle/>
          <a:p>
            <a:r>
              <a:rPr lang="ja-JP" altLang="en-US"/>
              <a:t>FontTex.cpp</a:t>
            </a:r>
          </a:p>
        </p:txBody>
      </p:sp>
      <p:pic>
        <p:nvPicPr>
          <p:cNvPr id="9" name="図 8"/>
          <p:cNvPicPr>
            <a:picLocks noChangeAspect="1"/>
          </p:cNvPicPr>
          <p:nvPr/>
        </p:nvPicPr>
        <p:blipFill>
          <a:blip r:embed="rId3"/>
          <a:stretch>
            <a:fillRect/>
          </a:stretch>
        </p:blipFill>
        <p:spPr>
          <a:xfrm>
            <a:off x="176212" y="2155309"/>
            <a:ext cx="9583306" cy="2742168"/>
          </a:xfrm>
          <a:prstGeom prst="rect">
            <a:avLst/>
          </a:prstGeom>
          <a:ln>
            <a:solidFill>
              <a:schemeClr val="tx1"/>
            </a:solidFill>
          </a:ln>
        </p:spPr>
      </p:pic>
      <p:cxnSp>
        <p:nvCxnSpPr>
          <p:cNvPr id="11" name="直線矢印コネクタ 10"/>
          <p:cNvCxnSpPr/>
          <p:nvPr/>
        </p:nvCxnSpPr>
        <p:spPr>
          <a:xfrm flipH="1">
            <a:off x="8146212" y="3467868"/>
            <a:ext cx="459152" cy="585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640361" y="3283202"/>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13" name="テキスト ボックス 12"/>
          <p:cNvSpPr txBox="1"/>
          <p:nvPr/>
        </p:nvSpPr>
        <p:spPr>
          <a:xfrm>
            <a:off x="176212" y="5143500"/>
            <a:ext cx="12111392" cy="646331"/>
          </a:xfrm>
          <a:prstGeom prst="rect">
            <a:avLst/>
          </a:prstGeom>
          <a:noFill/>
        </p:spPr>
        <p:txBody>
          <a:bodyPr wrap="none" rtlCol="0">
            <a:spAutoFit/>
          </a:bodyPr>
          <a:lstStyle/>
          <a:p>
            <a:r>
              <a:rPr kumimoji="1" lang="ja-JP" altLang="en-US" smtClean="0"/>
              <a:t>文字描画</a:t>
            </a:r>
            <a:r>
              <a:rPr kumimoji="1" lang="en-US" altLang="ja-JP" smtClean="0"/>
              <a:t>Method</a:t>
            </a:r>
            <a:r>
              <a:rPr kumimoji="1" lang="ja-JP" altLang="en-US" smtClean="0"/>
              <a:t>は、文字列を登録してから、文字列を描画するのですが、とりあえず文字がちゃんと出るかどうかの</a:t>
            </a:r>
            <a:r>
              <a:rPr kumimoji="1" lang="en-US" altLang="ja-JP" smtClean="0"/>
              <a:t>check</a:t>
            </a:r>
            <a:r>
              <a:rPr kumimoji="1" lang="ja-JP" altLang="en-US" smtClean="0"/>
              <a:t>が</a:t>
            </a:r>
            <a:endParaRPr kumimoji="1" lang="en-US" altLang="ja-JP" smtClean="0"/>
          </a:p>
          <a:p>
            <a:r>
              <a:rPr lang="ja-JP" altLang="en-US" smtClean="0"/>
              <a:t>したいので、</a:t>
            </a:r>
            <a:r>
              <a:rPr lang="en-US" altLang="ja-JP" smtClean="0"/>
              <a:t>list</a:t>
            </a:r>
            <a:r>
              <a:rPr lang="ja-JP" altLang="en-US" smtClean="0"/>
              <a:t>登録してる一つ目の文字を描画させます。</a:t>
            </a:r>
            <a:endParaRPr kumimoji="1" lang="en-US" altLang="ja-JP" smtClean="0"/>
          </a:p>
        </p:txBody>
      </p:sp>
    </p:spTree>
    <p:extLst>
      <p:ext uri="{BB962C8B-B14F-4D97-AF65-F5344CB8AC3E}">
        <p14:creationId xmlns:p14="http://schemas.microsoft.com/office/powerpoint/2010/main" val="25115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74823" cy="369332"/>
          </a:xfrm>
          <a:prstGeom prst="rect">
            <a:avLst/>
          </a:prstGeom>
          <a:noFill/>
        </p:spPr>
        <p:txBody>
          <a:bodyPr wrap="none" rtlCol="0">
            <a:spAutoFit/>
          </a:bodyPr>
          <a:lstStyle/>
          <a:p>
            <a:r>
              <a:rPr lang="ja-JP" altLang="en-US" smtClean="0"/>
              <a:t>・</a:t>
            </a:r>
            <a:r>
              <a:rPr lang="en-US" altLang="ja-JP" smtClean="0"/>
              <a:t>Method</a:t>
            </a:r>
            <a:r>
              <a:rPr lang="ja-JP" altLang="en-US" smtClean="0"/>
              <a:t>を実行させて文字が出るかどうか</a:t>
            </a:r>
            <a:r>
              <a:rPr lang="en-US" altLang="ja-JP" smtClean="0"/>
              <a:t>check</a:t>
            </a:r>
            <a:endParaRPr kumimoji="1" lang="ja-JP" altLang="en-US"/>
          </a:p>
        </p:txBody>
      </p:sp>
      <p:pic>
        <p:nvPicPr>
          <p:cNvPr id="5" name="図 4"/>
          <p:cNvPicPr>
            <a:picLocks noChangeAspect="1"/>
          </p:cNvPicPr>
          <p:nvPr/>
        </p:nvPicPr>
        <p:blipFill>
          <a:blip r:embed="rId2"/>
          <a:stretch>
            <a:fillRect/>
          </a:stretch>
        </p:blipFill>
        <p:spPr>
          <a:xfrm>
            <a:off x="165100" y="627062"/>
            <a:ext cx="3183604" cy="1976438"/>
          </a:xfrm>
          <a:prstGeom prst="rect">
            <a:avLst/>
          </a:prstGeom>
          <a:ln>
            <a:solidFill>
              <a:schemeClr val="tx1"/>
            </a:solidFill>
          </a:ln>
        </p:spPr>
      </p:pic>
      <p:sp>
        <p:nvSpPr>
          <p:cNvPr id="6" name="正方形/長方形 5"/>
          <p:cNvSpPr/>
          <p:nvPr/>
        </p:nvSpPr>
        <p:spPr>
          <a:xfrm>
            <a:off x="165100" y="269597"/>
            <a:ext cx="1053494" cy="369332"/>
          </a:xfrm>
          <a:prstGeom prst="rect">
            <a:avLst/>
          </a:prstGeom>
        </p:spPr>
        <p:txBody>
          <a:bodyPr wrap="none">
            <a:spAutoFit/>
          </a:bodyPr>
          <a:lstStyle/>
          <a:p>
            <a:r>
              <a:rPr lang="ja-JP" altLang="en-US"/>
              <a:t>main.cpp</a:t>
            </a:r>
          </a:p>
        </p:txBody>
      </p:sp>
      <p:cxnSp>
        <p:nvCxnSpPr>
          <p:cNvPr id="7" name="直線矢印コネクタ 6"/>
          <p:cNvCxnSpPr/>
          <p:nvPr/>
        </p:nvCxnSpPr>
        <p:spPr>
          <a:xfrm flipH="1">
            <a:off x="2889552" y="1981200"/>
            <a:ext cx="780748" cy="973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670300" y="1845230"/>
            <a:ext cx="646331" cy="369332"/>
          </a:xfrm>
          <a:prstGeom prst="rect">
            <a:avLst/>
          </a:prstGeom>
          <a:noFill/>
        </p:spPr>
        <p:txBody>
          <a:bodyPr wrap="none" rtlCol="0">
            <a:spAutoFit/>
          </a:bodyPr>
          <a:lstStyle/>
          <a:p>
            <a:r>
              <a:rPr kumimoji="1" lang="ja-JP" altLang="en-US" smtClean="0"/>
              <a:t>破棄</a:t>
            </a:r>
            <a:endParaRPr kumimoji="1" lang="ja-JP" altLang="en-US"/>
          </a:p>
        </p:txBody>
      </p:sp>
      <p:pic>
        <p:nvPicPr>
          <p:cNvPr id="10" name="図 9"/>
          <p:cNvPicPr>
            <a:picLocks noChangeAspect="1"/>
          </p:cNvPicPr>
          <p:nvPr/>
        </p:nvPicPr>
        <p:blipFill>
          <a:blip r:embed="rId3"/>
          <a:stretch>
            <a:fillRect/>
          </a:stretch>
        </p:blipFill>
        <p:spPr>
          <a:xfrm>
            <a:off x="4470399" y="627062"/>
            <a:ext cx="6299201" cy="1983578"/>
          </a:xfrm>
          <a:prstGeom prst="rect">
            <a:avLst/>
          </a:prstGeom>
          <a:ln>
            <a:solidFill>
              <a:schemeClr val="tx1"/>
            </a:solidFill>
          </a:ln>
        </p:spPr>
      </p:pic>
      <p:sp>
        <p:nvSpPr>
          <p:cNvPr id="11" name="正方形/長方形 10"/>
          <p:cNvSpPr/>
          <p:nvPr/>
        </p:nvSpPr>
        <p:spPr>
          <a:xfrm>
            <a:off x="4395531" y="313531"/>
            <a:ext cx="1053494" cy="369332"/>
          </a:xfrm>
          <a:prstGeom prst="rect">
            <a:avLst/>
          </a:prstGeom>
        </p:spPr>
        <p:txBody>
          <a:bodyPr wrap="none">
            <a:spAutoFit/>
          </a:bodyPr>
          <a:lstStyle/>
          <a:p>
            <a:r>
              <a:rPr lang="ja-JP" altLang="en-US"/>
              <a:t>main.cpp</a:t>
            </a:r>
          </a:p>
        </p:txBody>
      </p:sp>
      <p:cxnSp>
        <p:nvCxnSpPr>
          <p:cNvPr id="12" name="直線矢印コネクタ 11"/>
          <p:cNvCxnSpPr/>
          <p:nvPr/>
        </p:nvCxnSpPr>
        <p:spPr>
          <a:xfrm flipH="1" flipV="1">
            <a:off x="6788452" y="1615281"/>
            <a:ext cx="437848" cy="13226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654800" y="3048000"/>
            <a:ext cx="5022914" cy="369332"/>
          </a:xfrm>
          <a:prstGeom prst="rect">
            <a:avLst/>
          </a:prstGeom>
          <a:noFill/>
        </p:spPr>
        <p:txBody>
          <a:bodyPr wrap="none" rtlCol="0">
            <a:spAutoFit/>
          </a:bodyPr>
          <a:lstStyle/>
          <a:p>
            <a:r>
              <a:rPr kumimoji="1" lang="ja-JP" altLang="en-US" smtClean="0"/>
              <a:t>追加：先ほど作成した文字描画</a:t>
            </a:r>
            <a:r>
              <a:rPr kumimoji="1" lang="en-US" altLang="ja-JP" smtClean="0"/>
              <a:t>Method</a:t>
            </a:r>
            <a:r>
              <a:rPr kumimoji="1" lang="ja-JP" altLang="en-US" smtClean="0"/>
              <a:t>実行させる</a:t>
            </a:r>
            <a:endParaRPr kumimoji="1" lang="ja-JP" altLang="en-US"/>
          </a:p>
        </p:txBody>
      </p:sp>
      <p:pic>
        <p:nvPicPr>
          <p:cNvPr id="15" name="図 14"/>
          <p:cNvPicPr>
            <a:picLocks noChangeAspect="1"/>
          </p:cNvPicPr>
          <p:nvPr/>
        </p:nvPicPr>
        <p:blipFill>
          <a:blip r:embed="rId4"/>
          <a:stretch>
            <a:fillRect/>
          </a:stretch>
        </p:blipFill>
        <p:spPr>
          <a:xfrm>
            <a:off x="302606" y="3432731"/>
            <a:ext cx="3858793" cy="3212068"/>
          </a:xfrm>
          <a:prstGeom prst="rect">
            <a:avLst/>
          </a:prstGeom>
          <a:ln>
            <a:solidFill>
              <a:schemeClr val="tx1"/>
            </a:solidFill>
          </a:ln>
        </p:spPr>
      </p:pic>
      <p:sp>
        <p:nvSpPr>
          <p:cNvPr id="16" name="円/楕円 15"/>
          <p:cNvSpPr/>
          <p:nvPr/>
        </p:nvSpPr>
        <p:spPr>
          <a:xfrm>
            <a:off x="165100" y="3432731"/>
            <a:ext cx="1053494" cy="112656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H="1" flipV="1">
            <a:off x="1356100" y="4136270"/>
            <a:ext cx="3393700" cy="4230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887306" y="4377570"/>
            <a:ext cx="5309210" cy="646331"/>
          </a:xfrm>
          <a:prstGeom prst="rect">
            <a:avLst/>
          </a:prstGeom>
          <a:noFill/>
        </p:spPr>
        <p:txBody>
          <a:bodyPr wrap="none" rtlCol="0">
            <a:spAutoFit/>
          </a:bodyPr>
          <a:lstStyle/>
          <a:p>
            <a:r>
              <a:rPr kumimoji="1" lang="ja-JP" altLang="en-US" smtClean="0"/>
              <a:t>なんか文字</a:t>
            </a:r>
            <a:r>
              <a:rPr lang="en-US" altLang="ja-JP" smtClean="0"/>
              <a:t>T</a:t>
            </a:r>
            <a:r>
              <a:rPr kumimoji="1" lang="en-US" altLang="ja-JP" smtClean="0"/>
              <a:t>exture</a:t>
            </a:r>
            <a:r>
              <a:rPr kumimoji="1" lang="ja-JP" altLang="en-US" smtClean="0"/>
              <a:t>が変な事になっている</a:t>
            </a:r>
            <a:endParaRPr kumimoji="1" lang="en-US" altLang="ja-JP" smtClean="0"/>
          </a:p>
          <a:p>
            <a:r>
              <a:rPr lang="ja-JP" altLang="en-US"/>
              <a:t>残念</a:t>
            </a:r>
            <a:r>
              <a:rPr lang="ja-JP" altLang="en-US" smtClean="0"/>
              <a:t>ながら文字</a:t>
            </a:r>
            <a:r>
              <a:rPr lang="en-US" altLang="ja-JP" smtClean="0"/>
              <a:t>texture</a:t>
            </a:r>
            <a:r>
              <a:rPr lang="ja-JP" altLang="en-US" smtClean="0"/>
              <a:t>作成で</a:t>
            </a:r>
            <a:r>
              <a:rPr lang="en-US" altLang="ja-JP" smtClean="0"/>
              <a:t>miss</a:t>
            </a:r>
            <a:r>
              <a:rPr lang="ja-JP" altLang="en-US" smtClean="0"/>
              <a:t>がありそうですね。</a:t>
            </a:r>
            <a:endParaRPr kumimoji="1" lang="ja-JP" altLang="en-US"/>
          </a:p>
        </p:txBody>
      </p:sp>
    </p:spTree>
    <p:extLst>
      <p:ext uri="{BB962C8B-B14F-4D97-AF65-F5344CB8AC3E}">
        <p14:creationId xmlns:p14="http://schemas.microsoft.com/office/powerpoint/2010/main" val="384801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42939" cy="369332"/>
          </a:xfrm>
          <a:prstGeom prst="rect">
            <a:avLst/>
          </a:prstGeom>
          <a:noFill/>
        </p:spPr>
        <p:txBody>
          <a:bodyPr wrap="none" rtlCol="0">
            <a:spAutoFit/>
          </a:bodyPr>
          <a:lstStyle/>
          <a:p>
            <a:r>
              <a:rPr kumimoji="1" lang="ja-JP" altLang="en-US" smtClean="0"/>
              <a:t>・文字</a:t>
            </a:r>
            <a:r>
              <a:rPr kumimoji="1" lang="en-US" altLang="ja-JP" smtClean="0"/>
              <a:t>texture</a:t>
            </a:r>
            <a:r>
              <a:rPr kumimoji="1" lang="ja-JP" altLang="en-US" smtClean="0"/>
              <a:t>作成の部分を直す</a:t>
            </a:r>
            <a:endParaRPr kumimoji="1" lang="ja-JP" altLang="en-US"/>
          </a:p>
        </p:txBody>
      </p:sp>
      <p:pic>
        <p:nvPicPr>
          <p:cNvPr id="5" name="図 4"/>
          <p:cNvPicPr>
            <a:picLocks noChangeAspect="1"/>
          </p:cNvPicPr>
          <p:nvPr/>
        </p:nvPicPr>
        <p:blipFill>
          <a:blip r:embed="rId2"/>
          <a:stretch>
            <a:fillRect/>
          </a:stretch>
        </p:blipFill>
        <p:spPr>
          <a:xfrm>
            <a:off x="328289" y="622300"/>
            <a:ext cx="8161020" cy="2133600"/>
          </a:xfrm>
          <a:prstGeom prst="rect">
            <a:avLst/>
          </a:prstGeom>
          <a:ln>
            <a:solidFill>
              <a:schemeClr val="tx1"/>
            </a:solidFill>
          </a:ln>
        </p:spPr>
      </p:pic>
      <p:sp>
        <p:nvSpPr>
          <p:cNvPr id="6" name="正方形/長方形 5"/>
          <p:cNvSpPr/>
          <p:nvPr/>
        </p:nvSpPr>
        <p:spPr>
          <a:xfrm>
            <a:off x="313482" y="311150"/>
            <a:ext cx="1307987" cy="369332"/>
          </a:xfrm>
          <a:prstGeom prst="rect">
            <a:avLst/>
          </a:prstGeom>
        </p:spPr>
        <p:txBody>
          <a:bodyPr wrap="none">
            <a:spAutoFit/>
          </a:bodyPr>
          <a:lstStyle/>
          <a:p>
            <a:r>
              <a:rPr lang="ja-JP" altLang="en-US"/>
              <a:t>FontTex.cpp</a:t>
            </a:r>
          </a:p>
        </p:txBody>
      </p:sp>
      <p:cxnSp>
        <p:nvCxnSpPr>
          <p:cNvPr id="7" name="直線矢印コネクタ 6"/>
          <p:cNvCxnSpPr>
            <a:stCxn id="9" idx="1"/>
          </p:cNvCxnSpPr>
          <p:nvPr/>
        </p:nvCxnSpPr>
        <p:spPr>
          <a:xfrm flipH="1" flipV="1">
            <a:off x="3575352" y="2347556"/>
            <a:ext cx="1271221" cy="6613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46573" y="2824202"/>
            <a:ext cx="2172390" cy="369332"/>
          </a:xfrm>
          <a:prstGeom prst="rect">
            <a:avLst/>
          </a:prstGeom>
          <a:noFill/>
        </p:spPr>
        <p:txBody>
          <a:bodyPr wrap="none" rtlCol="0">
            <a:spAutoFit/>
          </a:bodyPr>
          <a:lstStyle/>
          <a:p>
            <a:r>
              <a:rPr kumimoji="1" lang="ja-JP" altLang="en-US" smtClean="0"/>
              <a:t>修正：４から７に変更</a:t>
            </a:r>
            <a:endParaRPr kumimoji="1" lang="ja-JP" altLang="en-US"/>
          </a:p>
        </p:txBody>
      </p:sp>
      <p:pic>
        <p:nvPicPr>
          <p:cNvPr id="11" name="図 10"/>
          <p:cNvPicPr>
            <a:picLocks noChangeAspect="1"/>
          </p:cNvPicPr>
          <p:nvPr/>
        </p:nvPicPr>
        <p:blipFill>
          <a:blip r:embed="rId3"/>
          <a:stretch>
            <a:fillRect/>
          </a:stretch>
        </p:blipFill>
        <p:spPr>
          <a:xfrm>
            <a:off x="313482" y="3176231"/>
            <a:ext cx="3747477" cy="2609850"/>
          </a:xfrm>
          <a:prstGeom prst="rect">
            <a:avLst/>
          </a:prstGeom>
          <a:ln>
            <a:solidFill>
              <a:schemeClr val="tx1"/>
            </a:solidFill>
          </a:ln>
        </p:spPr>
      </p:pic>
      <p:sp>
        <p:nvSpPr>
          <p:cNvPr id="12" name="テキスト ボックス 11"/>
          <p:cNvSpPr txBox="1"/>
          <p:nvPr/>
        </p:nvSpPr>
        <p:spPr>
          <a:xfrm>
            <a:off x="4210962" y="3557826"/>
            <a:ext cx="6104107" cy="923330"/>
          </a:xfrm>
          <a:prstGeom prst="rect">
            <a:avLst/>
          </a:prstGeom>
          <a:noFill/>
        </p:spPr>
        <p:txBody>
          <a:bodyPr wrap="none" rtlCol="0">
            <a:spAutoFit/>
          </a:bodyPr>
          <a:lstStyle/>
          <a:p>
            <a:r>
              <a:rPr kumimoji="1" lang="ja-JP" altLang="en-US" smtClean="0"/>
              <a:t>文字がちゃんと出ました。やったねｗ</a:t>
            </a:r>
            <a:endParaRPr kumimoji="1" lang="en-US" altLang="ja-JP" smtClean="0"/>
          </a:p>
          <a:p>
            <a:endParaRPr lang="en-US" altLang="ja-JP"/>
          </a:p>
          <a:p>
            <a:r>
              <a:rPr kumimoji="1" lang="ja-JP" altLang="en-US" smtClean="0"/>
              <a:t>それでは、文字列を表示できるように</a:t>
            </a:r>
            <a:r>
              <a:rPr kumimoji="1" lang="en-US" altLang="ja-JP" smtClean="0"/>
              <a:t>program</a:t>
            </a:r>
            <a:r>
              <a:rPr kumimoji="1" lang="ja-JP" altLang="en-US" smtClean="0"/>
              <a:t>を改造しましょう</a:t>
            </a:r>
            <a:endParaRPr kumimoji="1" lang="ja-JP" altLang="en-US"/>
          </a:p>
        </p:txBody>
      </p:sp>
      <p:pic>
        <p:nvPicPr>
          <p:cNvPr id="10" name="図 9"/>
          <p:cNvPicPr>
            <a:picLocks noChangeAspect="1"/>
          </p:cNvPicPr>
          <p:nvPr/>
        </p:nvPicPr>
        <p:blipFill>
          <a:blip r:embed="rId4"/>
          <a:stretch>
            <a:fillRect/>
          </a:stretch>
        </p:blipFill>
        <p:spPr>
          <a:xfrm>
            <a:off x="4408799" y="5143796"/>
            <a:ext cx="6881295" cy="980818"/>
          </a:xfrm>
          <a:prstGeom prst="rect">
            <a:avLst/>
          </a:prstGeom>
          <a:ln>
            <a:solidFill>
              <a:schemeClr val="tx1"/>
            </a:solidFill>
          </a:ln>
        </p:spPr>
      </p:pic>
      <p:sp>
        <p:nvSpPr>
          <p:cNvPr id="3" name="テキスト ボックス 2"/>
          <p:cNvSpPr txBox="1"/>
          <p:nvPr/>
        </p:nvSpPr>
        <p:spPr>
          <a:xfrm>
            <a:off x="2401844" y="6183163"/>
            <a:ext cx="9722342" cy="646331"/>
          </a:xfrm>
          <a:prstGeom prst="rect">
            <a:avLst/>
          </a:prstGeom>
          <a:noFill/>
          <a:ln>
            <a:solidFill>
              <a:srgbClr val="FF0000"/>
            </a:solidFill>
          </a:ln>
        </p:spPr>
        <p:txBody>
          <a:bodyPr wrap="none" rtlCol="0">
            <a:spAutoFit/>
          </a:bodyPr>
          <a:lstStyle/>
          <a:p>
            <a:r>
              <a:rPr kumimoji="1" lang="ja-JP" altLang="en-US" smtClean="0"/>
              <a:t>修正：</a:t>
            </a:r>
            <a:r>
              <a:rPr kumimoji="1" lang="en-US" altLang="ja-JP" smtClean="0"/>
              <a:t>pointer</a:t>
            </a:r>
            <a:r>
              <a:rPr kumimoji="1" lang="ja-JP" altLang="en-US" smtClean="0"/>
              <a:t>先の</a:t>
            </a:r>
            <a:r>
              <a:rPr lang="en-US" altLang="ja-JP" smtClean="0"/>
              <a:t>Data</a:t>
            </a:r>
            <a:r>
              <a:rPr lang="ja-JP" altLang="en-US" smtClean="0"/>
              <a:t>を</a:t>
            </a:r>
            <a:r>
              <a:rPr lang="en-US" altLang="ja-JP" smtClean="0"/>
              <a:t>size</a:t>
            </a:r>
            <a:r>
              <a:rPr lang="ja-JP" altLang="en-US" smtClean="0"/>
              <a:t>分、</a:t>
            </a:r>
            <a:r>
              <a:rPr lang="en-US" altLang="ja-JP" smtClean="0"/>
              <a:t>0</a:t>
            </a:r>
            <a:r>
              <a:rPr lang="ja-JP" altLang="en-US" smtClean="0"/>
              <a:t>ｘ</a:t>
            </a:r>
            <a:r>
              <a:rPr lang="en-US" altLang="ja-JP" smtClean="0"/>
              <a:t>00</a:t>
            </a:r>
            <a:r>
              <a:rPr lang="ja-JP" altLang="en-US" smtClean="0"/>
              <a:t>を入れなさいと言う命令をしていたつもりでしたが、</a:t>
            </a:r>
            <a:endParaRPr lang="en-US" altLang="ja-JP" smtClean="0"/>
          </a:p>
          <a:p>
            <a:r>
              <a:rPr kumimoji="1" lang="ja-JP" altLang="en-US" smtClean="0"/>
              <a:t>修正</a:t>
            </a:r>
            <a:r>
              <a:rPr kumimoji="1" lang="ja-JP" altLang="en-US"/>
              <a:t>前</a:t>
            </a:r>
            <a:r>
              <a:rPr kumimoji="1" lang="ja-JP" altLang="en-US" smtClean="0"/>
              <a:t>は、</a:t>
            </a:r>
            <a:r>
              <a:rPr kumimoji="1" lang="en-US" altLang="ja-JP" smtClean="0"/>
              <a:t>size</a:t>
            </a:r>
            <a:r>
              <a:rPr kumimoji="1" lang="ja-JP" altLang="en-US" smtClean="0"/>
              <a:t>に</a:t>
            </a:r>
            <a:r>
              <a:rPr kumimoji="1" lang="en-US" altLang="ja-JP" smtClean="0"/>
              <a:t>pointer</a:t>
            </a:r>
            <a:r>
              <a:rPr kumimoji="1" lang="ja-JP" altLang="en-US" smtClean="0"/>
              <a:t>を入れたため、</a:t>
            </a:r>
            <a:r>
              <a:rPr kumimoji="1" lang="en-US" altLang="ja-JP" smtClean="0"/>
              <a:t>0x00</a:t>
            </a:r>
            <a:r>
              <a:rPr kumimoji="1" lang="ja-JP" altLang="en-US" smtClean="0"/>
              <a:t>で埋めるができていなかった</a:t>
            </a:r>
            <a:r>
              <a:rPr kumimoji="1" lang="en-US" altLang="ja-JP" smtClean="0"/>
              <a:t>(;</a:t>
            </a:r>
            <a:r>
              <a:rPr kumimoji="1" lang="ja-JP" altLang="en-US" smtClean="0"/>
              <a:t>・∀・</a:t>
            </a:r>
            <a:r>
              <a:rPr kumimoji="1" lang="en-US" altLang="ja-JP" smtClean="0"/>
              <a:t>)&lt;</a:t>
            </a:r>
            <a:r>
              <a:rPr kumimoji="1" lang="ja-JP" altLang="en-US" smtClean="0"/>
              <a:t>引数見たらわかる</a:t>
            </a:r>
            <a:endParaRPr kumimoji="1" lang="ja-JP" altLang="en-US"/>
          </a:p>
        </p:txBody>
      </p:sp>
      <p:cxnSp>
        <p:nvCxnSpPr>
          <p:cNvPr id="13" name="直線矢印コネクタ 12"/>
          <p:cNvCxnSpPr/>
          <p:nvPr/>
        </p:nvCxnSpPr>
        <p:spPr>
          <a:xfrm flipH="1">
            <a:off x="8775700" y="5634205"/>
            <a:ext cx="2603500" cy="152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1379200" y="904580"/>
            <a:ext cx="0" cy="4729625"/>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3860800" y="904580"/>
            <a:ext cx="75184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0077450" y="733869"/>
            <a:ext cx="646331" cy="369332"/>
          </a:xfrm>
          <a:prstGeom prst="rect">
            <a:avLst/>
          </a:prstGeom>
          <a:solidFill>
            <a:schemeClr val="bg1"/>
          </a:solidFill>
          <a:ln>
            <a:solidFill>
              <a:srgbClr val="FF0000"/>
            </a:solidFill>
          </a:ln>
        </p:spPr>
        <p:txBody>
          <a:bodyPr wrap="none" rtlCol="0">
            <a:spAutoFit/>
          </a:bodyPr>
          <a:lstStyle/>
          <a:p>
            <a:r>
              <a:rPr kumimoji="1" lang="ja-JP" altLang="en-US" smtClean="0"/>
              <a:t>修正</a:t>
            </a:r>
            <a:endParaRPr kumimoji="1" lang="ja-JP" altLang="en-US"/>
          </a:p>
        </p:txBody>
      </p:sp>
    </p:spTree>
    <p:extLst>
      <p:ext uri="{BB962C8B-B14F-4D97-AF65-F5344CB8AC3E}">
        <p14:creationId xmlns:p14="http://schemas.microsoft.com/office/powerpoint/2010/main" val="415013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12737" y="369332"/>
            <a:ext cx="8602133" cy="4071938"/>
          </a:xfrm>
          <a:prstGeom prst="rect">
            <a:avLst/>
          </a:prstGeom>
          <a:ln>
            <a:solidFill>
              <a:schemeClr val="tx1"/>
            </a:solidFill>
          </a:ln>
        </p:spPr>
      </p:pic>
      <p:sp>
        <p:nvSpPr>
          <p:cNvPr id="5" name="正方形/長方形 4"/>
          <p:cNvSpPr/>
          <p:nvPr/>
        </p:nvSpPr>
        <p:spPr>
          <a:xfrm>
            <a:off x="312737" y="0"/>
            <a:ext cx="1307987" cy="369332"/>
          </a:xfrm>
          <a:prstGeom prst="rect">
            <a:avLst/>
          </a:prstGeom>
        </p:spPr>
        <p:txBody>
          <a:bodyPr wrap="none">
            <a:spAutoFit/>
          </a:bodyPr>
          <a:lstStyle/>
          <a:p>
            <a:r>
              <a:rPr lang="ja-JP" altLang="en-US"/>
              <a:t>FontTex.cpp</a:t>
            </a:r>
          </a:p>
        </p:txBody>
      </p:sp>
      <p:sp>
        <p:nvSpPr>
          <p:cNvPr id="6" name="テキスト ボックス 5"/>
          <p:cNvSpPr txBox="1"/>
          <p:nvPr/>
        </p:nvSpPr>
        <p:spPr>
          <a:xfrm>
            <a:off x="312737" y="4466987"/>
            <a:ext cx="6233309" cy="369332"/>
          </a:xfrm>
          <a:prstGeom prst="rect">
            <a:avLst/>
          </a:prstGeom>
          <a:noFill/>
        </p:spPr>
        <p:txBody>
          <a:bodyPr wrap="none" rtlCol="0">
            <a:spAutoFit/>
          </a:bodyPr>
          <a:lstStyle/>
          <a:p>
            <a:r>
              <a:rPr kumimoji="1" lang="en-US" altLang="ja-JP" smtClean="0"/>
              <a:t>Test</a:t>
            </a:r>
            <a:r>
              <a:rPr kumimoji="1" lang="ja-JP" altLang="en-US" smtClean="0"/>
              <a:t>用</a:t>
            </a:r>
            <a:r>
              <a:rPr kumimoji="1" lang="en-US" altLang="ja-JP" smtClean="0"/>
              <a:t>Program</a:t>
            </a:r>
            <a:r>
              <a:rPr kumimoji="1" lang="ja-JP" altLang="en-US" smtClean="0"/>
              <a:t>から引数の文字列描画するように変更しました。</a:t>
            </a:r>
            <a:endParaRPr kumimoji="1" lang="ja-JP" altLang="en-US"/>
          </a:p>
        </p:txBody>
      </p:sp>
      <p:pic>
        <p:nvPicPr>
          <p:cNvPr id="7" name="図 6"/>
          <p:cNvPicPr>
            <a:picLocks noChangeAspect="1"/>
          </p:cNvPicPr>
          <p:nvPr/>
        </p:nvPicPr>
        <p:blipFill>
          <a:blip r:embed="rId3"/>
          <a:stretch>
            <a:fillRect/>
          </a:stretch>
        </p:blipFill>
        <p:spPr>
          <a:xfrm>
            <a:off x="312737" y="5207000"/>
            <a:ext cx="6627283" cy="1282700"/>
          </a:xfrm>
          <a:prstGeom prst="rect">
            <a:avLst/>
          </a:prstGeom>
          <a:ln>
            <a:solidFill>
              <a:schemeClr val="tx1"/>
            </a:solidFill>
          </a:ln>
        </p:spPr>
      </p:pic>
      <p:sp>
        <p:nvSpPr>
          <p:cNvPr id="8" name="テキスト ボックス 7"/>
          <p:cNvSpPr txBox="1"/>
          <p:nvPr/>
        </p:nvSpPr>
        <p:spPr>
          <a:xfrm>
            <a:off x="312737" y="4862036"/>
            <a:ext cx="1053494" cy="369332"/>
          </a:xfrm>
          <a:prstGeom prst="rect">
            <a:avLst/>
          </a:prstGeom>
          <a:noFill/>
        </p:spPr>
        <p:txBody>
          <a:bodyPr wrap="none" rtlCol="0">
            <a:spAutoFit/>
          </a:bodyPr>
          <a:lstStyle/>
          <a:p>
            <a:r>
              <a:rPr lang="en-US" altLang="ja-JP"/>
              <a:t>m</a:t>
            </a:r>
            <a:r>
              <a:rPr kumimoji="1" lang="en-US" altLang="ja-JP" smtClean="0"/>
              <a:t>ain.cpp</a:t>
            </a:r>
            <a:endParaRPr kumimoji="1" lang="ja-JP" altLang="en-US"/>
          </a:p>
        </p:txBody>
      </p:sp>
      <p:cxnSp>
        <p:nvCxnSpPr>
          <p:cNvPr id="9" name="直線矢印コネクタ 8"/>
          <p:cNvCxnSpPr/>
          <p:nvPr/>
        </p:nvCxnSpPr>
        <p:spPr>
          <a:xfrm flipH="1">
            <a:off x="6793440" y="5231368"/>
            <a:ext cx="1181100" cy="3706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64500" y="5046702"/>
            <a:ext cx="4118435" cy="646331"/>
          </a:xfrm>
          <a:prstGeom prst="rect">
            <a:avLst/>
          </a:prstGeom>
          <a:noFill/>
        </p:spPr>
        <p:txBody>
          <a:bodyPr wrap="none" rtlCol="0">
            <a:spAutoFit/>
          </a:bodyPr>
          <a:lstStyle/>
          <a:p>
            <a:r>
              <a:rPr lang="ja-JP" altLang="en-US" smtClean="0"/>
              <a:t>変更：設定を変えてちゃんと出るかどうか</a:t>
            </a:r>
            <a:endParaRPr lang="en-US" altLang="ja-JP" smtClean="0"/>
          </a:p>
          <a:p>
            <a:r>
              <a:rPr kumimoji="1" lang="en-US" altLang="ja-JP" smtClean="0"/>
              <a:t>Check</a:t>
            </a:r>
            <a:r>
              <a:rPr kumimoji="1" lang="ja-JP" altLang="en-US" smtClean="0"/>
              <a:t>！</a:t>
            </a:r>
            <a:endParaRPr kumimoji="1" lang="ja-JP" altLang="en-US"/>
          </a:p>
        </p:txBody>
      </p:sp>
    </p:spTree>
    <p:extLst>
      <p:ext uri="{BB962C8B-B14F-4D97-AF65-F5344CB8AC3E}">
        <p14:creationId xmlns:p14="http://schemas.microsoft.com/office/powerpoint/2010/main" val="147132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9700" y="101600"/>
            <a:ext cx="2569934" cy="369332"/>
          </a:xfrm>
          <a:prstGeom prst="rect">
            <a:avLst/>
          </a:prstGeom>
          <a:noFill/>
        </p:spPr>
        <p:txBody>
          <a:bodyPr wrap="none" rtlCol="0">
            <a:spAutoFit/>
          </a:bodyPr>
          <a:lstStyle/>
          <a:p>
            <a:r>
              <a:rPr kumimoji="1" lang="ja-JP" altLang="en-US" smtClean="0"/>
              <a:t>・文字列が出たら</a:t>
            </a:r>
            <a:r>
              <a:rPr kumimoji="1" lang="en-US" altLang="ja-JP" smtClean="0"/>
              <a:t>OK</a:t>
            </a:r>
            <a:r>
              <a:rPr kumimoji="1" lang="ja-JP" altLang="en-US" smtClean="0"/>
              <a:t>だ！</a:t>
            </a:r>
            <a:endParaRPr kumimoji="1" lang="ja-JP" altLang="en-US"/>
          </a:p>
        </p:txBody>
      </p:sp>
      <p:pic>
        <p:nvPicPr>
          <p:cNvPr id="5" name="図 4"/>
          <p:cNvPicPr>
            <a:picLocks noChangeAspect="1"/>
          </p:cNvPicPr>
          <p:nvPr/>
        </p:nvPicPr>
        <p:blipFill>
          <a:blip r:embed="rId2"/>
          <a:stretch>
            <a:fillRect/>
          </a:stretch>
        </p:blipFill>
        <p:spPr>
          <a:xfrm>
            <a:off x="304800" y="627062"/>
            <a:ext cx="4191000" cy="1819275"/>
          </a:xfrm>
          <a:prstGeom prst="rect">
            <a:avLst/>
          </a:prstGeom>
        </p:spPr>
      </p:pic>
      <p:sp>
        <p:nvSpPr>
          <p:cNvPr id="6" name="テキスト ボックス 5"/>
          <p:cNvSpPr txBox="1"/>
          <p:nvPr/>
        </p:nvSpPr>
        <p:spPr>
          <a:xfrm>
            <a:off x="4678405" y="1213533"/>
            <a:ext cx="7513595" cy="646331"/>
          </a:xfrm>
          <a:prstGeom prst="rect">
            <a:avLst/>
          </a:prstGeom>
          <a:noFill/>
        </p:spPr>
        <p:txBody>
          <a:bodyPr wrap="none" rtlCol="0">
            <a:spAutoFit/>
          </a:bodyPr>
          <a:lstStyle/>
          <a:p>
            <a:r>
              <a:rPr kumimoji="1" lang="ja-JP" altLang="en-US" smtClean="0"/>
              <a:t>文字列を描画してると、全角と半角が混ざると変な空間ができてしまいます。</a:t>
            </a:r>
            <a:endParaRPr kumimoji="1" lang="en-US" altLang="ja-JP" smtClean="0"/>
          </a:p>
          <a:p>
            <a:r>
              <a:rPr lang="ja-JP" altLang="en-US" smtClean="0"/>
              <a:t>それは、半角と全角では描画幅が違うからです。</a:t>
            </a:r>
            <a:endParaRPr kumimoji="1" lang="ja-JP" altLang="en-US"/>
          </a:p>
        </p:txBody>
      </p:sp>
      <p:cxnSp>
        <p:nvCxnSpPr>
          <p:cNvPr id="7" name="直線矢印コネクタ 6"/>
          <p:cNvCxnSpPr/>
          <p:nvPr/>
        </p:nvCxnSpPr>
        <p:spPr>
          <a:xfrm flipH="1" flipV="1">
            <a:off x="2006599" y="1963989"/>
            <a:ext cx="13760" cy="9646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1368329" y="1963989"/>
            <a:ext cx="13760" cy="9646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080763" y="1963989"/>
            <a:ext cx="5321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740531" y="1963989"/>
            <a:ext cx="5321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15315" y="2928685"/>
            <a:ext cx="418704" cy="369332"/>
          </a:xfrm>
          <a:prstGeom prst="rect">
            <a:avLst/>
          </a:prstGeom>
          <a:noFill/>
        </p:spPr>
        <p:txBody>
          <a:bodyPr wrap="none" rtlCol="0">
            <a:spAutoFit/>
          </a:bodyPr>
          <a:lstStyle/>
          <a:p>
            <a:r>
              <a:rPr kumimoji="1" lang="en-US" altLang="ja-JP" smtClean="0"/>
              <a:t>16</a:t>
            </a:r>
            <a:endParaRPr kumimoji="1" lang="ja-JP" altLang="en-US"/>
          </a:p>
        </p:txBody>
      </p:sp>
      <p:sp>
        <p:nvSpPr>
          <p:cNvPr id="19" name="テキスト ボックス 18"/>
          <p:cNvSpPr txBox="1"/>
          <p:nvPr/>
        </p:nvSpPr>
        <p:spPr>
          <a:xfrm>
            <a:off x="1853964" y="2928685"/>
            <a:ext cx="418704" cy="369332"/>
          </a:xfrm>
          <a:prstGeom prst="rect">
            <a:avLst/>
          </a:prstGeom>
          <a:noFill/>
        </p:spPr>
        <p:txBody>
          <a:bodyPr wrap="none" rtlCol="0">
            <a:spAutoFit/>
          </a:bodyPr>
          <a:lstStyle/>
          <a:p>
            <a:r>
              <a:rPr kumimoji="1" lang="en-US" altLang="ja-JP" smtClean="0"/>
              <a:t>32</a:t>
            </a:r>
            <a:endParaRPr kumimoji="1" lang="ja-JP" altLang="en-US"/>
          </a:p>
        </p:txBody>
      </p:sp>
      <p:sp>
        <p:nvSpPr>
          <p:cNvPr id="20" name="テキスト ボックス 19"/>
          <p:cNvSpPr txBox="1"/>
          <p:nvPr/>
        </p:nvSpPr>
        <p:spPr>
          <a:xfrm>
            <a:off x="304800" y="3294034"/>
            <a:ext cx="11565538" cy="646331"/>
          </a:xfrm>
          <a:prstGeom prst="rect">
            <a:avLst/>
          </a:prstGeom>
          <a:noFill/>
        </p:spPr>
        <p:txBody>
          <a:bodyPr wrap="none" rtlCol="0">
            <a:spAutoFit/>
          </a:bodyPr>
          <a:lstStyle/>
          <a:p>
            <a:r>
              <a:rPr kumimoji="1" lang="ja-JP" altLang="en-US" smtClean="0"/>
              <a:t>今は、文字進むにつれて</a:t>
            </a:r>
            <a:r>
              <a:rPr kumimoji="1" lang="en-US" altLang="ja-JP" smtClean="0"/>
              <a:t>32</a:t>
            </a:r>
            <a:r>
              <a:rPr kumimoji="1" lang="ja-JP" altLang="en-US" smtClean="0"/>
              <a:t>をずらしてる感じですからこうなりますね。</a:t>
            </a:r>
            <a:r>
              <a:rPr kumimoji="1" lang="en-US" altLang="ja-JP" smtClean="0"/>
              <a:t>Program</a:t>
            </a:r>
            <a:r>
              <a:rPr kumimoji="1" lang="ja-JP" altLang="en-US" smtClean="0"/>
              <a:t>で半角なら</a:t>
            </a:r>
            <a:r>
              <a:rPr kumimoji="1" lang="en-US" altLang="ja-JP" smtClean="0"/>
              <a:t>16</a:t>
            </a:r>
            <a:r>
              <a:rPr kumimoji="1" lang="ja-JP" altLang="en-US" smtClean="0"/>
              <a:t>全角なら</a:t>
            </a:r>
            <a:r>
              <a:rPr kumimoji="1" lang="en-US" altLang="ja-JP" smtClean="0"/>
              <a:t>32</a:t>
            </a:r>
            <a:r>
              <a:rPr kumimoji="1" lang="ja-JP" altLang="en-US" smtClean="0"/>
              <a:t>ずれる仕組みに</a:t>
            </a:r>
            <a:endParaRPr kumimoji="1" lang="en-US" altLang="ja-JP" smtClean="0"/>
          </a:p>
          <a:p>
            <a:r>
              <a:rPr lang="ja-JP" altLang="en-US" smtClean="0"/>
              <a:t>しないといけませんね。</a:t>
            </a:r>
            <a:endParaRPr kumimoji="1" lang="ja-JP" altLang="en-US"/>
          </a:p>
        </p:txBody>
      </p:sp>
      <p:pic>
        <p:nvPicPr>
          <p:cNvPr id="21" name="図 20"/>
          <p:cNvPicPr>
            <a:picLocks noChangeAspect="1"/>
          </p:cNvPicPr>
          <p:nvPr/>
        </p:nvPicPr>
        <p:blipFill>
          <a:blip r:embed="rId3"/>
          <a:stretch>
            <a:fillRect/>
          </a:stretch>
        </p:blipFill>
        <p:spPr>
          <a:xfrm>
            <a:off x="304800" y="4036795"/>
            <a:ext cx="4210279" cy="1390783"/>
          </a:xfrm>
          <a:prstGeom prst="rect">
            <a:avLst/>
          </a:prstGeom>
        </p:spPr>
      </p:pic>
      <p:sp>
        <p:nvSpPr>
          <p:cNvPr id="22" name="テキスト ボックス 21"/>
          <p:cNvSpPr txBox="1"/>
          <p:nvPr/>
        </p:nvSpPr>
        <p:spPr>
          <a:xfrm>
            <a:off x="4919662" y="4078645"/>
            <a:ext cx="5568832" cy="646331"/>
          </a:xfrm>
          <a:prstGeom prst="rect">
            <a:avLst/>
          </a:prstGeom>
          <a:noFill/>
        </p:spPr>
        <p:txBody>
          <a:bodyPr wrap="none" rtlCol="0">
            <a:spAutoFit/>
          </a:bodyPr>
          <a:lstStyle/>
          <a:p>
            <a:r>
              <a:rPr kumimoji="1" lang="ja-JP" altLang="en-US" smtClean="0"/>
              <a:t>こんな感じで半角は描画位置をずらしたらよいのです。</a:t>
            </a:r>
            <a:endParaRPr kumimoji="1" lang="en-US" altLang="ja-JP" smtClean="0"/>
          </a:p>
          <a:p>
            <a:r>
              <a:rPr kumimoji="1" lang="en-US" altLang="ja-JP" smtClean="0"/>
              <a:t>Unicode</a:t>
            </a:r>
            <a:r>
              <a:rPr kumimoji="1" lang="ja-JP" altLang="en-US" smtClean="0"/>
              <a:t>での全角半角判定は下記の関数を用いります。</a:t>
            </a:r>
            <a:endParaRPr kumimoji="1" lang="ja-JP" altLang="en-US"/>
          </a:p>
        </p:txBody>
      </p:sp>
      <p:pic>
        <p:nvPicPr>
          <p:cNvPr id="23" name="図 22"/>
          <p:cNvPicPr>
            <a:picLocks noChangeAspect="1"/>
          </p:cNvPicPr>
          <p:nvPr/>
        </p:nvPicPr>
        <p:blipFill>
          <a:blip r:embed="rId4"/>
          <a:stretch>
            <a:fillRect/>
          </a:stretch>
        </p:blipFill>
        <p:spPr>
          <a:xfrm>
            <a:off x="4919662" y="4775529"/>
            <a:ext cx="5881484" cy="661855"/>
          </a:xfrm>
          <a:prstGeom prst="rect">
            <a:avLst/>
          </a:prstGeom>
          <a:ln>
            <a:solidFill>
              <a:schemeClr val="tx1"/>
            </a:solidFill>
          </a:ln>
        </p:spPr>
      </p:pic>
      <p:sp>
        <p:nvSpPr>
          <p:cNvPr id="25" name="テキスト ボックス 24"/>
          <p:cNvSpPr txBox="1"/>
          <p:nvPr/>
        </p:nvSpPr>
        <p:spPr>
          <a:xfrm>
            <a:off x="304800" y="5715000"/>
            <a:ext cx="11168122" cy="369332"/>
          </a:xfrm>
          <a:prstGeom prst="rect">
            <a:avLst/>
          </a:prstGeom>
          <a:noFill/>
        </p:spPr>
        <p:txBody>
          <a:bodyPr wrap="none" rtlCol="0">
            <a:spAutoFit/>
          </a:bodyPr>
          <a:lstStyle/>
          <a:p>
            <a:r>
              <a:rPr kumimoji="1" lang="en-US" altLang="ja-JP" smtClean="0"/>
              <a:t>len</a:t>
            </a:r>
            <a:r>
              <a:rPr kumimoji="1" lang="ja-JP" altLang="en-US" smtClean="0"/>
              <a:t>の長さが</a:t>
            </a:r>
            <a:r>
              <a:rPr kumimoji="1" lang="en-US" altLang="ja-JP" smtClean="0"/>
              <a:t>1</a:t>
            </a:r>
            <a:r>
              <a:rPr kumimoji="1" lang="ja-JP" altLang="en-US" smtClean="0"/>
              <a:t>なら半角。長さが</a:t>
            </a:r>
            <a:r>
              <a:rPr kumimoji="1" lang="en-US" altLang="ja-JP" smtClean="0"/>
              <a:t>2</a:t>
            </a:r>
            <a:r>
              <a:rPr kumimoji="1" lang="ja-JP" altLang="en-US" smtClean="0"/>
              <a:t>以上なら全角です。頑張ってやってみてください。なお回答は次の</a:t>
            </a:r>
            <a:r>
              <a:rPr kumimoji="1" lang="en-US" altLang="ja-JP" smtClean="0"/>
              <a:t>page</a:t>
            </a:r>
            <a:r>
              <a:rPr kumimoji="1" lang="ja-JP" altLang="en-US" smtClean="0"/>
              <a:t>にあります。</a:t>
            </a:r>
            <a:endParaRPr kumimoji="1" lang="ja-JP" altLang="en-US"/>
          </a:p>
        </p:txBody>
      </p:sp>
    </p:spTree>
    <p:extLst>
      <p:ext uri="{BB962C8B-B14F-4D97-AF65-F5344CB8AC3E}">
        <p14:creationId xmlns:p14="http://schemas.microsoft.com/office/powerpoint/2010/main" val="33712440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20334</TotalTime>
  <Words>530</Words>
  <Application>Microsoft Office PowerPoint</Application>
  <PresentationFormat>ワイド画面</PresentationFormat>
  <Paragraphs>74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GameSystem開発指南書24</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1238</cp:revision>
  <dcterms:created xsi:type="dcterms:W3CDTF">2016-04-21T00:45:06Z</dcterms:created>
  <dcterms:modified xsi:type="dcterms:W3CDTF">2017-04-07T06:34:42Z</dcterms:modified>
</cp:coreProperties>
</file>